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vtt" ContentType="text/vt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835" r:id="rId4"/>
  </p:sldMasterIdLst>
  <p:notesMasterIdLst>
    <p:notesMasterId r:id="rId29"/>
  </p:notesMasterIdLst>
  <p:sldIdLst>
    <p:sldId id="259" r:id="rId5"/>
    <p:sldId id="2147479554" r:id="rId6"/>
    <p:sldId id="2147479555" r:id="rId7"/>
    <p:sldId id="2147479590" r:id="rId8"/>
    <p:sldId id="2147482520" r:id="rId9"/>
    <p:sldId id="2147479564" r:id="rId10"/>
    <p:sldId id="2147479568" r:id="rId11"/>
    <p:sldId id="2147482528" r:id="rId12"/>
    <p:sldId id="2147479573" r:id="rId13"/>
    <p:sldId id="2147479570" r:id="rId14"/>
    <p:sldId id="2147482513" r:id="rId15"/>
    <p:sldId id="2147482514" r:id="rId16"/>
    <p:sldId id="2147479572" r:id="rId17"/>
    <p:sldId id="2147482512" r:id="rId18"/>
    <p:sldId id="2147482511" r:id="rId19"/>
    <p:sldId id="2147479574" r:id="rId20"/>
    <p:sldId id="2147482510" r:id="rId21"/>
    <p:sldId id="2147482530" r:id="rId22"/>
    <p:sldId id="2147482515" r:id="rId23"/>
    <p:sldId id="2147482529" r:id="rId24"/>
    <p:sldId id="2147479581" r:id="rId25"/>
    <p:sldId id="2147479580" r:id="rId26"/>
    <p:sldId id="2147479582" r:id="rId27"/>
    <p:sldId id="21474795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F9B9D363-4004-4DAE-8C2A-E466D418BAFB}">
          <p14:sldIdLst>
            <p14:sldId id="259"/>
            <p14:sldId id="2147479554"/>
            <p14:sldId id="2147479555"/>
            <p14:sldId id="2147479590"/>
            <p14:sldId id="2147482520"/>
          </p14:sldIdLst>
        </p14:section>
        <p14:section name="How to use Copilot Chat" id="{23E2E914-E79A-4F5E-AEFB-F07D9F1B9F3B}">
          <p14:sldIdLst>
            <p14:sldId id="2147479564"/>
            <p14:sldId id="2147479568"/>
            <p14:sldId id="2147482528"/>
            <p14:sldId id="2147479573"/>
            <p14:sldId id="2147479570"/>
            <p14:sldId id="2147482513"/>
            <p14:sldId id="2147482514"/>
            <p14:sldId id="2147479572"/>
            <p14:sldId id="2147482512"/>
            <p14:sldId id="2147482511"/>
            <p14:sldId id="2147479574"/>
            <p14:sldId id="2147482510"/>
            <p14:sldId id="2147482530"/>
            <p14:sldId id="2147482515"/>
            <p14:sldId id="2147482529"/>
          </p14:sldIdLst>
        </p14:section>
        <p14:section name="Prompt examples" id="{8D348066-8EC8-4049-A3B6-A5D6851CA219}">
          <p14:sldIdLst>
            <p14:sldId id="2147479581"/>
            <p14:sldId id="2147479580"/>
            <p14:sldId id="2147479582"/>
            <p14:sldId id="2147479583"/>
          </p14:sldIdLst>
        </p14:section>
      </p14:sectionLst>
    </p:ext>
    <p:ext uri="{EFAFB233-063F-42B5-8137-9DF3F51BA10A}">
      <p15:sldGuideLst xmlns:p15="http://schemas.microsoft.com/office/powerpoint/2012/main">
        <p15:guide id="1" pos="624" userDrawn="1">
          <p15:clr>
            <a:srgbClr val="A4A3A4"/>
          </p15:clr>
        </p15:guide>
        <p15:guide id="2" orient="horz" pos="28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C1"/>
    <a:srgbClr val="FFFFFF"/>
    <a:srgbClr val="FFCCCC"/>
    <a:srgbClr val="0078D4"/>
    <a:srgbClr val="000000"/>
    <a:srgbClr val="030303"/>
    <a:srgbClr val="3579CF"/>
    <a:srgbClr val="5DB3FA"/>
    <a:srgbClr val="00CC00"/>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19947E7-D0F1-4093-B09C-67EE0E17B8DB}" v="2" dt="2026-01-09T22:50:51.72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1104" y="294"/>
      </p:cViewPr>
      <p:guideLst>
        <p:guide pos="624"/>
        <p:guide orient="horz" pos="28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35" Type="http://schemas.microsoft.com/office/2018/10/relationships/authors" Target="author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E16745-969E-49A4-B9C4-1A0CE8DBA346}" type="datetimeFigureOut">
              <a:rPr lang="en-US" smtClean="0"/>
              <a:t>1/13/2026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8E2843E-4E3F-4539-8169-3BC120CDD5F2}" type="slidenum">
              <a:rPr lang="en-US" smtClean="0"/>
              <a:t>‹#›</a:t>
            </a:fld>
            <a:endParaRPr lang="en-US"/>
          </a:p>
        </p:txBody>
      </p:sp>
    </p:spTree>
    <p:extLst>
      <p:ext uri="{BB962C8B-B14F-4D97-AF65-F5344CB8AC3E}">
        <p14:creationId xmlns:p14="http://schemas.microsoft.com/office/powerpoint/2010/main" val="20982421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everyone! Today, we’ll explore how Microsoft 365 Copilot Chat can supercharge your workflow in Excel. Excel is packed with features, but it can be overwhelming to know where to start. Copilot adds even more capabilities, making it easier to get answers, automate tasks, and save time. This session will show practical examples and how-</a:t>
            </a:r>
            <a:r>
              <a:rPr lang="en-US" err="1"/>
              <a:t>tos</a:t>
            </a:r>
            <a:r>
              <a:rPr lang="en-US"/>
              <a:t>, so you can use Copilot to work smarter and more efficiently.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2F43AC-C579-4519-988E-910819434F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9856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8E2843E-4E3F-4539-8169-3BC120CDD5F2}" type="slidenum">
              <a:rPr lang="en-US" smtClean="0"/>
              <a:t>12</a:t>
            </a:fld>
            <a:endParaRPr lang="en-US"/>
          </a:p>
        </p:txBody>
      </p:sp>
    </p:spTree>
    <p:extLst>
      <p:ext uri="{BB962C8B-B14F-4D97-AF65-F5344CB8AC3E}">
        <p14:creationId xmlns:p14="http://schemas.microsoft.com/office/powerpoint/2010/main" val="20680940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302670"/>
            <a:ext cx="4080397" cy="1231106"/>
          </a:xfrm>
          <a:noFill/>
        </p:spPr>
        <p:txBody>
          <a:bodyPr wrap="square" lIns="0" tIns="0" rIns="0" bIns="0" anchor="b" anchorCtr="0">
            <a:spAutoFit/>
          </a:bodyPr>
          <a:lstStyle>
            <a:lvl1pPr>
              <a:defRPr sz="4000" spc="-50" baseline="0">
                <a:solidFill>
                  <a:schemeClr val="tx1"/>
                </a:solidFill>
                <a:latin typeface="+mj-lt"/>
                <a:cs typeface="Segoe Sans Display" pitchFamily="2"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0"/>
            <a:ext cx="4080397" cy="246221"/>
          </a:xfrm>
          <a:noFill/>
        </p:spPr>
        <p:txBody>
          <a:bodyPr wrap="square" lIns="0" tIns="0" rIns="0" bIns="0">
            <a:spAutoFit/>
          </a:bodyPr>
          <a:lstStyle>
            <a:lvl1pPr marL="0" indent="0">
              <a:spcBef>
                <a:spcPts val="0"/>
              </a:spcBef>
              <a:buNone/>
              <a:defRPr sz="1600" spc="0" baseline="0">
                <a:solidFill>
                  <a:schemeClr val="tx1"/>
                </a:solidFill>
                <a:latin typeface="+mn-lt"/>
                <a:cs typeface="Segoe Sans Display" pitchFamily="2" charset="0"/>
              </a:defRPr>
            </a:lvl1pPr>
          </a:lstStyle>
          <a:p>
            <a:pPr lvl="0"/>
            <a:r>
              <a:rPr lang="en-US"/>
              <a:t>Speaker name or subtitle text</a:t>
            </a:r>
          </a:p>
        </p:txBody>
      </p:sp>
      <p:pic>
        <p:nvPicPr>
          <p:cNvPr id="8" name="Picture 7" descr="A logo of a company&#10;&#10;Description automatically generated">
            <a:extLst>
              <a:ext uri="{FF2B5EF4-FFF2-40B4-BE49-F238E27FC236}">
                <a16:creationId xmlns:a16="http://schemas.microsoft.com/office/drawing/2014/main" id="{51065696-BF77-547A-924A-9F4AB38AD419}"/>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71500" y="581978"/>
            <a:ext cx="1454782" cy="343851"/>
          </a:xfrm>
          <a:prstGeom prst="rect">
            <a:avLst/>
          </a:prstGeom>
        </p:spPr>
      </p:pic>
    </p:spTree>
    <p:extLst>
      <p:ext uri="{BB962C8B-B14F-4D97-AF65-F5344CB8AC3E}">
        <p14:creationId xmlns:p14="http://schemas.microsoft.com/office/powerpoint/2010/main" val="3402987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p15:clr>
            <a:srgbClr val="5ACBF0"/>
          </p15:clr>
        </p15:guide>
        <p15:guide id="2" orient="horz" pos="2496">
          <p15:clr>
            <a:srgbClr val="5ACBF0"/>
          </p15:clr>
        </p15:guide>
        <p15:guide id="3" pos="6132">
          <p15:clr>
            <a:srgbClr val="5ACBF0"/>
          </p15:clr>
        </p15:guide>
        <p15:guide id="4" orient="horz" pos="216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quare Photo ">
    <p:bg>
      <p:bgPr>
        <a:solidFill>
          <a:srgbClr val="E8E6DF"/>
        </a:solidFill>
        <a:effectLst/>
      </p:bgPr>
    </p:bg>
    <p:spTree>
      <p:nvGrpSpPr>
        <p:cNvPr id="1" name=""/>
        <p:cNvGrpSpPr/>
        <p:nvPr/>
      </p:nvGrpSpPr>
      <p:grpSpPr>
        <a:xfrm>
          <a:off x="0" y="0"/>
          <a:ext cx="0" cy="0"/>
          <a:chOff x="0" y="0"/>
          <a:chExt cx="0" cy="0"/>
        </a:xfrm>
      </p:grpSpPr>
      <p:sp>
        <p:nvSpPr>
          <p:cNvPr id="2" name="Picture Placeholder" descr="This photo is a 'placeholder' only. Drag or drop your photo here, or click and tap the center to insert a photo.">
            <a:extLst>
              <a:ext uri="{FF2B5EF4-FFF2-40B4-BE49-F238E27FC236}">
                <a16:creationId xmlns:a16="http://schemas.microsoft.com/office/drawing/2014/main" id="{F7F87341-ECEA-3B94-51B2-A9E24914685F}"/>
              </a:ext>
            </a:extLst>
          </p:cNvPr>
          <p:cNvSpPr>
            <a:spLocks noGrp="1"/>
          </p:cNvSpPr>
          <p:nvPr>
            <p:ph type="pic" sz="quarter" idx="11" hasCustomPrompt="1"/>
          </p:nvPr>
        </p:nvSpPr>
        <p:spPr bwMode="ltGray">
          <a:xfrm>
            <a:off x="5334000" y="0"/>
            <a:ext cx="6858000" cy="6858000"/>
          </a:xfrm>
          <a:blipFill dpi="0" rotWithShape="1">
            <a:blip r:embed="rId2"/>
            <a:srcRect/>
            <a:stretch>
              <a:fillRect/>
            </a:stretch>
          </a:blipFill>
        </p:spPr>
        <p:txBody>
          <a:bodyPr lIns="0" tIns="2377440" rIns="0" anchor="t" anchorCtr="0">
            <a:noAutofit/>
          </a:bodyPr>
          <a:lstStyle>
            <a:lvl1pPr marL="0" indent="0" algn="ctr">
              <a:lnSpc>
                <a:spcPct val="100000"/>
              </a:lnSpc>
              <a:buNone/>
              <a:defRPr sz="1400" b="1">
                <a:solidFill>
                  <a:schemeClr val="tx1"/>
                </a:solidFill>
                <a:latin typeface="+mn-lt"/>
                <a:cs typeface="Segoe Sans Display" pitchFamily="2" charset="0"/>
              </a:defRPr>
            </a:lvl1pPr>
          </a:lstStyle>
          <a:p>
            <a:r>
              <a:rPr lang="en-US"/>
              <a:t>Drag &amp; drop your photo here </a:t>
            </a:r>
            <a:br>
              <a:rPr lang="en-US"/>
            </a:br>
            <a:r>
              <a:rPr lang="en-US"/>
              <a:t>or click or tap icon below </a:t>
            </a:r>
            <a:br>
              <a:rPr lang="en-US"/>
            </a:br>
            <a:r>
              <a:rPr lang="en-US"/>
              <a:t>to insert</a:t>
            </a:r>
          </a:p>
        </p:txBody>
      </p:sp>
      <p:sp>
        <p:nvSpPr>
          <p:cNvPr id="6" name="Rectangle 5">
            <a:extLst>
              <a:ext uri="{FF2B5EF4-FFF2-40B4-BE49-F238E27FC236}">
                <a16:creationId xmlns:a16="http://schemas.microsoft.com/office/drawing/2014/main" id="{3DED39DE-8DED-DC59-2BDA-C621877CF646}"/>
              </a:ext>
            </a:extLst>
          </p:cNvPr>
          <p:cNvSpPr/>
          <p:nvPr userDrawn="1"/>
        </p:nvSpPr>
        <p:spPr bwMode="auto">
          <a:xfrm>
            <a:off x="0" y="-1"/>
            <a:ext cx="5334000" cy="6857999"/>
          </a:xfrm>
          <a:prstGeom prst="rect">
            <a:avLst/>
          </a:prstGeom>
          <a:gradFill flip="none" rotWithShape="1">
            <a:gsLst>
              <a:gs pos="100000">
                <a:schemeClr val="bg1">
                  <a:alpha val="0"/>
                </a:schemeClr>
              </a:gs>
              <a:gs pos="0">
                <a:schemeClr val="bg1">
                  <a:shade val="100000"/>
                  <a:satMod val="115000"/>
                  <a:alpha val="22143"/>
                </a:scheme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err="1">
              <a:solidFill>
                <a:schemeClr val="tx1"/>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585788"/>
            <a:ext cx="4159950" cy="5683249"/>
          </a:xfrm>
        </p:spPr>
        <p:txBody>
          <a:bodyPr anchor="ctr"/>
          <a:lstStyle/>
          <a:p>
            <a:r>
              <a:rPr lang="en-US"/>
              <a:t>Click to edit Master title style</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p:nvSpPr>
        <p:spPr>
          <a:xfrm>
            <a:off x="12355721"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974775736"/>
      </p:ext>
    </p:extLst>
  </p:cSld>
  <p:clrMapOvr>
    <a:masterClrMapping/>
  </p:clrMapOvr>
  <p:transition>
    <p:fade/>
  </p:transition>
  <p:extLst>
    <p:ext uri="{DCECCB84-F9BA-43D5-87BE-67443E8EF086}">
      <p15:sldGuideLst xmlns:p15="http://schemas.microsoft.com/office/powerpoint/2012/main">
        <p15:guide id="2" pos="3360">
          <p15:clr>
            <a:srgbClr val="5ACBF0"/>
          </p15:clr>
        </p15:guide>
        <p15:guide id="5" orient="horz" pos="2160">
          <p15:clr>
            <a:srgbClr val="5ACBF0"/>
          </p15:clr>
        </p15:guide>
        <p15:guide id="6" pos="2991">
          <p15:clr>
            <a:srgbClr val="5ACBF0"/>
          </p15:clr>
        </p15:guide>
        <p15:guide id="7" pos="3728">
          <p15:clr>
            <a:srgbClr val="C35EA4"/>
          </p15:clr>
        </p15:guide>
        <p15:guide id="8" pos="3544">
          <p15:clr>
            <a:srgbClr val="A4A3A4"/>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5">
    <p:bg>
      <p:bgPr>
        <a:solidFill>
          <a:schemeClr val="accent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8B8FDC08-6E01-3B36-160B-ED2547ADFBDE}"/>
              </a:ext>
            </a:extLst>
          </p:cNvPr>
          <p:cNvSpPr>
            <a:spLocks noGrp="1"/>
          </p:cNvSpPr>
          <p:nvPr>
            <p:ph type="title" hasCustomPrompt="1"/>
          </p:nvPr>
        </p:nvSpPr>
        <p:spPr>
          <a:xfrm>
            <a:off x="585216" y="3035808"/>
            <a:ext cx="4178808" cy="498598"/>
          </a:xfrm>
          <a:noFill/>
        </p:spPr>
        <p:txBody>
          <a:bodyPr lIns="0" tIns="0" rIns="0" bIns="0" anchor="b" anchorCtr="0">
            <a:spAutoFit/>
          </a:bodyPr>
          <a:lstStyle>
            <a:lvl1pPr algn="l" defTabSz="932742" rtl="0" eaLnBrk="1" latinLnBrk="0" hangingPunct="1">
              <a:lnSpc>
                <a:spcPct val="90000"/>
              </a:lnSpc>
              <a:spcBef>
                <a:spcPct val="0"/>
              </a:spcBef>
              <a:buNone/>
              <a:defRPr lang="en-US" sz="3600" b="0" kern="1200" cap="none" spc="-50" baseline="0" dirty="0">
                <a:ln w="3175">
                  <a:noFill/>
                </a:ln>
                <a:solidFill>
                  <a:schemeClr val="tx1"/>
                </a:solidFill>
                <a:effectLst/>
                <a:latin typeface="+mj-lt"/>
                <a:ea typeface="+mn-ea"/>
                <a:cs typeface="Segoe Sans Display" pitchFamily="2" charset="0"/>
              </a:defRPr>
            </a:lvl1pPr>
          </a:lstStyle>
          <a:p>
            <a:r>
              <a:rPr lang="en-US"/>
              <a:t>Section title</a:t>
            </a:r>
          </a:p>
        </p:txBody>
      </p:sp>
    </p:spTree>
    <p:extLst>
      <p:ext uri="{BB962C8B-B14F-4D97-AF65-F5344CB8AC3E}">
        <p14:creationId xmlns:p14="http://schemas.microsoft.com/office/powerpoint/2010/main" val="327614083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Blank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8948922"/>
      </p:ext>
    </p:extLst>
  </p:cSld>
  <p:clrMapOvr>
    <a:masterClrMapping/>
  </p:clrMapOvr>
  <p:transition>
    <p:fade/>
  </p:transition>
  <p:extLst>
    <p:ext uri="{DCECCB84-F9BA-43D5-87BE-67443E8EF086}">
      <p15:sldGuideLst xmlns:p15="http://schemas.microsoft.com/office/powerpoint/2012/main">
        <p15:guide id="6" pos="779">
          <p15:clr>
            <a:srgbClr val="A4A3A4"/>
          </p15:clr>
        </p15:guide>
        <p15:guide id="7" pos="962">
          <p15:clr>
            <a:srgbClr val="A4A3A4"/>
          </p15:clr>
        </p15:guide>
        <p15:guide id="8" pos="1373">
          <p15:clr>
            <a:srgbClr val="A4A3A4"/>
          </p15:clr>
        </p15:guide>
        <p15:guide id="9" pos="1560">
          <p15:clr>
            <a:srgbClr val="A4A3A4"/>
          </p15:clr>
        </p15:guide>
        <p15:guide id="10" pos="1967">
          <p15:clr>
            <a:srgbClr val="A4A3A4"/>
          </p15:clr>
        </p15:guide>
        <p15:guide id="11" pos="2150">
          <p15:clr>
            <a:srgbClr val="A4A3A4"/>
          </p15:clr>
        </p15:guide>
        <p15:guide id="12" pos="2561">
          <p15:clr>
            <a:srgbClr val="A4A3A4"/>
          </p15:clr>
        </p15:guide>
        <p15:guide id="13" pos="2744">
          <p15:clr>
            <a:srgbClr val="A4A3A4"/>
          </p15:clr>
        </p15:guide>
        <p15:guide id="14" pos="3161">
          <p15:clr>
            <a:srgbClr val="A4A3A4"/>
          </p15:clr>
        </p15:guide>
        <p15:guide id="15" pos="3348">
          <p15:clr>
            <a:srgbClr val="A4A3A4"/>
          </p15:clr>
        </p15:guide>
        <p15:guide id="16" pos="3754">
          <p15:clr>
            <a:srgbClr val="A4A3A4"/>
          </p15:clr>
        </p15:guide>
        <p15:guide id="17" pos="3931">
          <p15:clr>
            <a:srgbClr val="A4A3A4"/>
          </p15:clr>
        </p15:guide>
        <p15:guide id="18" pos="4342">
          <p15:clr>
            <a:srgbClr val="A4A3A4"/>
          </p15:clr>
        </p15:guide>
        <p15:guide id="19" pos="4531">
          <p15:clr>
            <a:srgbClr val="A4A3A4"/>
          </p15:clr>
        </p15:guide>
        <p15:guide id="20" pos="4937">
          <p15:clr>
            <a:srgbClr val="A4A3A4"/>
          </p15:clr>
        </p15:guide>
        <p15:guide id="21" pos="5120">
          <p15:clr>
            <a:srgbClr val="A4A3A4"/>
          </p15:clr>
        </p15:guide>
        <p15:guide id="22" pos="5529">
          <p15:clr>
            <a:srgbClr val="A4A3A4"/>
          </p15:clr>
        </p15:guide>
        <p15:guide id="23" pos="5714">
          <p15:clr>
            <a:srgbClr val="A4A3A4"/>
          </p15:clr>
        </p15:guide>
        <p15:guide id="24" pos="6123">
          <p15:clr>
            <a:srgbClr val="A4A3A4"/>
          </p15:clr>
        </p15:guide>
        <p15:guide id="25" pos="6308">
          <p15:clr>
            <a:srgbClr val="A4A3A4"/>
          </p15:clr>
        </p15:guide>
        <p15:guide id="26" pos="6717">
          <p15:clr>
            <a:srgbClr val="A4A3A4"/>
          </p15:clr>
        </p15:guide>
        <p15:guide id="27" pos="6900">
          <p15:clr>
            <a:srgbClr val="A4A3A4"/>
          </p15:clr>
        </p15:guide>
        <p15:guide id="28" orient="horz" pos="905">
          <p15:clr>
            <a:srgbClr val="5ACBF0"/>
          </p15:clr>
        </p15:guide>
        <p15:guide id="29" orient="horz" pos="1271">
          <p15:clr>
            <a:srgbClr val="5ACBF0"/>
          </p15:clr>
        </p15:guide>
        <p15:guide id="30" orient="horz" pos="288">
          <p15:clr>
            <a:srgbClr val="5ACBF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Title_Gradient_Orange">
    <p:bg>
      <p:bgPr>
        <a:solidFill>
          <a:schemeClr val="bg1"/>
        </a:solidFill>
        <a:effectLst/>
      </p:bgPr>
    </p:bg>
    <p:spTree>
      <p:nvGrpSpPr>
        <p:cNvPr id="1" name=""/>
        <p:cNvGrpSpPr/>
        <p:nvPr/>
      </p:nvGrpSpPr>
      <p:grpSpPr>
        <a:xfrm>
          <a:off x="0" y="0"/>
          <a:ext cx="0" cy="0"/>
          <a:chOff x="0" y="0"/>
          <a:chExt cx="0" cy="0"/>
        </a:xfrm>
      </p:grpSpPr>
      <p:pic>
        <p:nvPicPr>
          <p:cNvPr id="4" name="Picture 3" descr="A close-up of a computer screen&#10;&#10;Description automatically generated">
            <a:extLst>
              <a:ext uri="{FF2B5EF4-FFF2-40B4-BE49-F238E27FC236}">
                <a16:creationId xmlns:a16="http://schemas.microsoft.com/office/drawing/2014/main" id="{7020DBFF-DB44-B99E-54B6-E7345800056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CBB0EE32-922D-69B4-844B-F2855033F81A}"/>
              </a:ext>
            </a:extLst>
          </p:cNvPr>
          <p:cNvSpPr/>
          <p:nvPr userDrawn="1"/>
        </p:nvSpPr>
        <p:spPr bwMode="auto">
          <a:xfrm>
            <a:off x="-1" y="0"/>
            <a:ext cx="9491241" cy="6858000"/>
          </a:xfrm>
          <a:prstGeom prst="rect">
            <a:avLst/>
          </a:prstGeom>
          <a:gradFill>
            <a:gsLst>
              <a:gs pos="53000">
                <a:srgbClr val="FFF8F3">
                  <a:alpha val="52009"/>
                </a:srgbClr>
              </a:gs>
              <a:gs pos="0">
                <a:srgbClr val="FFF8F3"/>
              </a:gs>
              <a:gs pos="100000">
                <a:srgbClr val="FFF8F3">
                  <a:alpha val="0"/>
                </a:srgbClr>
              </a:gs>
            </a:gsLst>
            <a:lin ang="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400" err="1">
              <a:gradFill>
                <a:gsLst>
                  <a:gs pos="0">
                    <a:srgbClr val="FFFFFF"/>
                  </a:gs>
                  <a:gs pos="100000">
                    <a:srgbClr val="FFFFFF"/>
                  </a:gs>
                </a:gsLst>
                <a:lin ang="5400000" scaled="0"/>
              </a:gradFill>
              <a:ea typeface="Segoe UI" pitchFamily="34" charset="0"/>
              <a:cs typeface="Segoe UI" pitchFamily="34" charset="0"/>
            </a:endParaRPr>
          </a:p>
        </p:txBody>
      </p:sp>
      <p:pic>
        <p:nvPicPr>
          <p:cNvPr id="7" name="MS logo gray - EMF">
            <a:extLst>
              <a:ext uri="{FF2B5EF4-FFF2-40B4-BE49-F238E27FC236}">
                <a16:creationId xmlns:a16="http://schemas.microsoft.com/office/drawing/2014/main" id="{1A134BE8-0BA3-4A4E-8C07-9127207B8A28}"/>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black">
          <a:xfrm>
            <a:off x="584200" y="585788"/>
            <a:ext cx="1366440" cy="292608"/>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569912" y="2769057"/>
            <a:ext cx="8193024" cy="1231106"/>
          </a:xfrm>
          <a:noFill/>
        </p:spPr>
        <p:txBody>
          <a:bodyPr wrap="square" lIns="0" tIns="0" rIns="0" bIns="0" anchor="b" anchorCtr="0">
            <a:spAutoFit/>
          </a:bodyPr>
          <a:lstStyle>
            <a:lvl1pPr>
              <a:defRPr sz="4000" b="0" i="0" spc="-50" baseline="0">
                <a:solidFill>
                  <a:schemeClr val="tx1"/>
                </a:solidFill>
                <a:latin typeface="+mj-lt"/>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582042" y="4215827"/>
            <a:ext cx="8193024" cy="246888"/>
          </a:xfrm>
          <a:prstGeom prst="rect">
            <a:avLst/>
          </a:prstGeom>
          <a:noFill/>
        </p:spPr>
        <p:txBody>
          <a:bodyPr wrap="square" lIns="0" tIns="0" rIns="0" bIns="0">
            <a:spAutoFit/>
          </a:bodyPr>
          <a:lstStyle>
            <a:lvl1pPr marL="0" indent="0">
              <a:spcBef>
                <a:spcPts val="0"/>
              </a:spcBef>
              <a:buNone/>
              <a:defRPr sz="1600" spc="0" baseline="0">
                <a:solidFill>
                  <a:schemeClr val="tx1"/>
                </a:solidFill>
                <a:latin typeface="+mn-lt"/>
                <a:cs typeface="Segoe UI" panose="020B0502040204020203" pitchFamily="34" charset="0"/>
              </a:defRPr>
            </a:lvl1pPr>
          </a:lstStyle>
          <a:p>
            <a:pPr lvl="0"/>
            <a:r>
              <a:rPr lang="en-US"/>
              <a:t>Speaker name or subtitle</a:t>
            </a:r>
          </a:p>
        </p:txBody>
      </p:sp>
      <p:sp>
        <p:nvSpPr>
          <p:cNvPr id="9" name="Text Placeholder 4">
            <a:extLst>
              <a:ext uri="{FF2B5EF4-FFF2-40B4-BE49-F238E27FC236}">
                <a16:creationId xmlns:a16="http://schemas.microsoft.com/office/drawing/2014/main" id="{9D791B19-58A7-CCC1-7E59-596D25308565}"/>
              </a:ext>
            </a:extLst>
          </p:cNvPr>
          <p:cNvSpPr>
            <a:spLocks noGrp="1"/>
          </p:cNvSpPr>
          <p:nvPr>
            <p:ph type="body" sz="quarter" idx="13" hasCustomPrompt="1"/>
          </p:nvPr>
        </p:nvSpPr>
        <p:spPr>
          <a:xfrm>
            <a:off x="582042" y="6446520"/>
            <a:ext cx="1645920" cy="153888"/>
          </a:xfrm>
          <a:prstGeom prst="rect">
            <a:avLst/>
          </a:prstGeom>
          <a:noFill/>
        </p:spPr>
        <p:txBody>
          <a:bodyPr wrap="square" lIns="0" tIns="0" rIns="0" bIns="0">
            <a:spAutoFit/>
          </a:bodyPr>
          <a:lstStyle>
            <a:lvl1pPr marL="0" indent="0">
              <a:spcBef>
                <a:spcPts val="0"/>
              </a:spcBef>
              <a:buNone/>
              <a:defRPr sz="1000" spc="0" baseline="0">
                <a:solidFill>
                  <a:schemeClr val="tx1"/>
                </a:solidFill>
                <a:latin typeface="+mn-lt"/>
                <a:cs typeface="Segoe UI" panose="020B0502040204020203" pitchFamily="34" charset="0"/>
              </a:defRPr>
            </a:lvl1pPr>
          </a:lstStyle>
          <a:p>
            <a:pPr lvl="0"/>
            <a:r>
              <a:rPr lang="en-US"/>
              <a:t>Date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2471054" y="6446520"/>
            <a:ext cx="3143489" cy="153888"/>
          </a:xfrm>
          <a:prstGeom prst="rect">
            <a:avLst/>
          </a:prstGeom>
          <a:noFill/>
        </p:spPr>
        <p:txBody>
          <a:bodyPr wrap="none" lIns="0" tIns="0" rIns="0" bIns="0" rtlCol="0">
            <a:spAutoFit/>
          </a:bodyPr>
          <a:lstStyle/>
          <a:p>
            <a:pPr marL="0" marR="0" lvl="0" indent="0" algn="l" defTabSz="932742"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tx1"/>
                </a:solidFill>
                <a:latin typeface="+mn-lt"/>
                <a:ea typeface="+mn-ea"/>
                <a:cs typeface="Segoe UI" panose="020B0502040204020203" pitchFamily="34" charset="0"/>
              </a:rPr>
              <a:t>© Copyright Microsoft Corporation. All rights reserved. </a:t>
            </a:r>
          </a:p>
        </p:txBody>
      </p:sp>
    </p:spTree>
    <p:extLst>
      <p:ext uri="{BB962C8B-B14F-4D97-AF65-F5344CB8AC3E}">
        <p14:creationId xmlns:p14="http://schemas.microsoft.com/office/powerpoint/2010/main" val="263339021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p15:clr>
            <a:srgbClr val="FBAE40"/>
          </p15:clr>
        </p15:guide>
        <p15:guide id="2" orient="horz" pos="2647">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p:ph type="body" idx="1"/>
          </p:nvPr>
        </p:nvSpPr>
        <p:spPr>
          <a:xfrm>
            <a:off x="584200" y="1435503"/>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sp>
        <p:nvSpPr>
          <p:cNvPr id="35" name=".32 square" hidden="1">
            <a:extLst>
              <a:ext uri="{FF2B5EF4-FFF2-40B4-BE49-F238E27FC236}">
                <a16:creationId xmlns:a16="http://schemas.microsoft.com/office/drawing/2014/main" id="{09835393-211C-428D-B22F-51EE7A413599}"/>
              </a:ext>
            </a:extLst>
          </p:cNvPr>
          <p:cNvSpPr/>
          <p:nvPr/>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Sans Display" pitchFamily="2" charset="0"/>
            </a:endParaRPr>
          </a:p>
        </p:txBody>
      </p:sp>
      <p:pic>
        <p:nvPicPr>
          <p:cNvPr id="144" name="Graphic 143">
            <a:extLst>
              <a:ext uri="{FF2B5EF4-FFF2-40B4-BE49-F238E27FC236}">
                <a16:creationId xmlns:a16="http://schemas.microsoft.com/office/drawing/2014/main" id="{55FCE7D5-5796-0746-3173-EB75FBE85E4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rot="5400000">
            <a:off x="9509919" y="2743200"/>
            <a:ext cx="6858000" cy="1371600"/>
          </a:xfrm>
          <a:prstGeom prst="rect">
            <a:avLst/>
          </a:prstGeom>
        </p:spPr>
      </p:pic>
    </p:spTree>
    <p:extLst>
      <p:ext uri="{BB962C8B-B14F-4D97-AF65-F5344CB8AC3E}">
        <p14:creationId xmlns:p14="http://schemas.microsoft.com/office/powerpoint/2010/main" val="3138784724"/>
      </p:ext>
    </p:extLst>
  </p:cSld>
  <p:clrMap bg1="lt1" tx1="dk1" bg2="lt2" tx2="dk2" accent1="accent1" accent2="accent2" accent3="accent3" accent4="accent4" accent5="accent5" accent6="accent6" hlink="hlink" folHlink="folHlink"/>
  <p:sldLayoutIdLst>
    <p:sldLayoutId id="2147483837" r:id="rId1"/>
    <p:sldLayoutId id="2147483859" r:id="rId2"/>
    <p:sldLayoutId id="2147483888" r:id="rId3"/>
    <p:sldLayoutId id="2147483893" r:id="rId4"/>
    <p:sldLayoutId id="2147483894" r:id="rId5"/>
  </p:sldLayoutIdLst>
  <p:transition>
    <p:fade/>
  </p:transition>
  <p:hf sldNum="0" hdr="0" ftr="0" dt="0"/>
  <p:txStyles>
    <p:title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p:titleStyle>
    <p:bodyStyle>
      <a:lvl1pPr marL="2286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Sans Display" pitchFamily="2" charset="0"/>
        </a:defRPr>
      </a:lvl1pPr>
      <a:lvl2pPr marL="457200" marR="0" indent="-228600"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225" marR="0" indent="-20002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963" marR="0" indent="-1809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938" marR="0" indent="-168275" algn="l" defTabSz="932742"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0">
          <p15:clr>
            <a:srgbClr val="C35EA4"/>
          </p15:clr>
        </p15:guide>
        <p15:guide id="17" pos="7320">
          <p15:clr>
            <a:srgbClr val="C35EA4"/>
          </p15:clr>
        </p15:guide>
        <p15:guide id="25" orient="horz" pos="369">
          <p15:clr>
            <a:srgbClr val="C35EA4"/>
          </p15:clr>
        </p15:guide>
        <p15:guide id="26" orient="horz" pos="3949">
          <p15:clr>
            <a:srgbClr val="C35EA4"/>
          </p15:clr>
        </p15:guide>
        <p15:guide id="28" pos="192">
          <p15:clr>
            <a:srgbClr val="A4A3A4"/>
          </p15:clr>
        </p15:guide>
        <p15:guide id="29" orient="horz" pos="4135">
          <p15:clr>
            <a:srgbClr val="A4A3A4"/>
          </p15:clr>
        </p15:guide>
        <p15:guide id="30" pos="7488">
          <p15:clr>
            <a:srgbClr val="A4A3A4"/>
          </p15:clr>
        </p15:guide>
        <p15:guide id="31" orient="horz" pos="4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17.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2.png"/><Relationship Id="rId4" Type="http://schemas.microsoft.com/office/2017/04/relationships/track" Target="../media/track2.vtt"/></Relationships>
</file>

<file path=ppt/slides/_rels/slide16.xml.rels><?xml version="1.0" encoding="UTF-8" standalone="yes"?>
<Relationships xmlns="http://schemas.openxmlformats.org/package/2006/relationships"><Relationship Id="rId3" Type="http://schemas.openxmlformats.org/officeDocument/2006/relationships/hyperlink" Target="https://support.microsoft.com/en-us/topic/meet-copilot-lab-7796a17b-f609-48a8-bdc7-f867c2667379" TargetMode="External"/><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hyperlink" Target="http://m365copilot.com/" TargetMode="External"/><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hyperlink" Target="https://techcommunity.microsoft.com/t5/copilot-for-microsoft-365/updates-to-microsoft-copilot-to-bring-enterprise-data-protection/ba-p/4217152" TargetMode="External"/><Relationship Id="rId1" Type="http://schemas.openxmlformats.org/officeDocument/2006/relationships/slideLayout" Target="../slideLayouts/slideLayout4.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hyperlink" Target="http://copilot.cloud.microsoft/" TargetMode="External"/><Relationship Id="rId9" Type="http://schemas.openxmlformats.org/officeDocument/2006/relationships/image" Target="../media/image38.png"/></Relationships>
</file>

<file path=ppt/slides/_rels/slide1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www.microsoft.com/en-us/microsoft-365/copilot/download-copilot-app?msockid=171b316f673c61533f86259f66e36080" TargetMode="External"/><Relationship Id="rId2" Type="http://schemas.openxmlformats.org/officeDocument/2006/relationships/image" Target="../media/image48.jpe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eGtZbUpqWldFNE5pMDNaVGxqTFRRd056a3RZV1V4WlMxbVlqQTFaVEF3TkRaaE56UjhaVzR0ZFhNJTNkIiwic2NlbmFyaW8iOiJzaGFyZUxpbmsiLCJwcm9wZXJ0aWVzIjp7InByb21wdFNvdXJjZSI6Im1pY3Jvc29mdCIsImNsaWNrVGltZXN0YW1wIjoiMjAyNC0xMS0yMlQyMTozNTowOS4zNDNaIn0sImNoYXRUeXBlIjoid29yayIsInZlcnNpb24iOjEuMX0" TargetMode="External"/><Relationship Id="rId3" Type="http://schemas.openxmlformats.org/officeDocument/2006/relationships/hyperlink" Target="https://www.microsoft365.com/chat/entity1-d870f6cd-4aa5-4d42-9626-ab690c041429/eyJpZCI6IlRXbGpjbTl6YjJaMFZqSjhhSFIwY0hNNkx5OXpkV0p6ZEhKaGRHVXRjMlJtTFdsdWRDNXZabVpwWTJVdVkyOXRMM3hrZFcxdGVYdzJPVFl4WWpabE1TMDBaV0UyTFRSallXWXRPREUzTWkxallqVTVZMk0zTmpRME1qTjhaVzR0ZFhNJTNkIiwic2NlbmFyaW8iOiJzaGFyZUxpbmsiLCJwcm9wZXJ0aWVzIjp7InByb21wdFNvdXJjZSI6Im1pY3Jvc29mdCIsImNsaWNrVGltZXN0YW1wIjoiMjAyNC0xMS0yMlQyMTo0MTowNC4wNzRaIn0sImNoYXRUeXBlIjoid29yayIsInZlcnNpb24iOjEuM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dzJaV0UwWldGaU1pMDNNRFE1TFRRNFpUUXRPV1EwTUMwek5qVXdOakZqWlRkbU1ESjhaVzR0ZFhNJTNkIiwic2NlbmFyaW8iOiJzaGFyZUxpbmsiLCJwcm9wZXJ0aWVzIjp7InByb21wdFNvdXJjZSI6Im1pY3Jvc29mdCIsImNsaWNrVGltZXN0YW1wIjoiMjAyNC0xMS0yMlQyMTo0MTo1OS45NTJaIn0sImNoYXRUeXBlIjoid29yayIsInZlcnNpb24iOjEuMX0" TargetMode="External"/><Relationship Id="rId2" Type="http://schemas.openxmlformats.org/officeDocument/2006/relationships/hyperlink" Target="https://www.microsoft365.com/chat/entity1-d870f6cd-4aa5-4d42-9626-ab690c041429/eyJ0eXBlIjoiUGxhaW5UZXh0IiwidGV4dCI6IkhvdyBjYW4gSSBldmFsdWF0ZSBhbiBpbnRlcnZpZXcgY2FuZGlkYXRlJ3Mgc29mdCBza2lsbHM_Iiwic291cmNlIjoiQ29waWxvdExhYiIsInNob3VsZFN1Ym1pdCI6ZmFsc2V9" TargetMode="External"/><Relationship Id="rId1" Type="http://schemas.openxmlformats.org/officeDocument/2006/relationships/slideLayout" Target="../slideLayouts/slideLayout4.xml"/><Relationship Id="rId6" Type="http://schemas.openxmlformats.org/officeDocument/2006/relationships/hyperlink" Target="https://www.microsoft365.com/chat/entity1-d870f6cd-4aa5-4d42-9626-ab690c041429/eyJ0eXBlIjoiUGxhaW5UZXh0IiwidGV4dCI6IkhvdyBoYXZlIHdvcmxkIGxpdGVyYWN5IHJhdGVzIGNoYW5nZWQgaW4gdGhlIHBhc3QgMzAgeWVhcnM_Iiwic291cmNlIjoiQ29waWxvdExhYiIsInNob3VsZFN1Ym1pdCI6ZmFsc2V9"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dzRaV1pqT1RSbFl5MWpNVGRrTFRSaU1XTXRPR1l4TkMwM05EazROVE01WkRObVpHWjhaVzR0ZFhNJTNkIiwic2NlbmFyaW8iOiJzaGFyZUxpbmsiLCJwcm9wZXJ0aWVzIjp7InByb21wdFNvdXJjZSI6Im1pY3Jvc29mdCIsImNsaWNrVGltZXN0YW1wIjoiMjAyNC0xMS0yMlQyMTozNDoyNy45OTJ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dzJOamc1WXpVM1pTMDFNVEprTFRRMU16VXRPV016WkMxbFpqRXdNMk5rT0dJd1lqRjhaVzR0ZFhNJTNkIiwic2NlbmFyaW8iOiJzaGFyZUxpbmsiLCJwcm9wZXJ0aWVzIjp7InByb21wdFNvdXJjZSI6Im1pY3Jvc29mdCIsImNsaWNrVGltZXN0YW1wIjoiMjAyNC0xMS0yMlQyMTozOToxMC45MTF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eGlOamd3TUdJMFpTMDFZemRpTFRRd01ETXRPRFV4WlMwMU56QXhaRGszT0RkbU1HTjhaVzR0ZFhNJTNkIiwic2NlbmFyaW8iOiJzaGFyZUxpbmsiLCJwcm9wZXJ0aWVzIjp7InByb21wdFNvdXJjZSI6Im1pY3Jvc29mdCIsImNsaWNrVGltZXN0YW1wIjoiMjAyNC0xMS0yMlQyMTozNzoyMi44MDVaIn0sImNoYXRUeXBlIjoid29yayIsInZlcnNpb24iOjEuMX0" TargetMode="External"/><Relationship Id="rId4" Type="http://schemas.openxmlformats.org/officeDocument/2006/relationships/hyperlink" Target="https://www.microsoft365.com/chat/entity1-d870f6cd-4aa5-4d42-9626-ab690c041429/eyJpZCI6IlRXbGpjbTl6YjJaMFZqSjhhSFIwY0hNNkx5OXpkV0p6ZEhKaGRHVXRjMlJtTFdsdWRDNXZabVpwWTJVdVkyOXRMM3hrZFcxdGVYd3daR1JtTTJKallpMDVOamN6TFRSbFlqVXRZVE5sTUMwMU5HRTNNV1ZqT0RBNVpHSjhaVzR0ZFhNJTNkIiwic2NlbmFyaW8iOiJzaGFyZUxpbmsiLCJwcm9wZXJ0aWVzIjp7InByb21wdFNvdXJjZSI6Im1pY3Jvc29mdCIsImNsaWNrVGltZXN0YW1wIjoiMjAyNC0xMS0yMlQyMTozNzo0MC40NzZaIn0sImNoYXRUeXBlIjoid29yayIsInZlcnNpb24iOjEuM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zNaRGRpWW1ZNU9TMDROakkyTFRSaU1Ua3RPREZqTUMwNVpHTmhOVE16WXpGak1XUjhaVzR0ZFhNJTNkIiwic2NlbmFyaW8iOiJzaGFyZUxpbmsiLCJwcm9wZXJ0aWVzIjp7InByb21wdFNvdXJjZSI6Im1pY3Jvc29mdCIsImNsaWNrVGltZXN0YW1wIjoiMjAyNC0xMS0yMlQyMTozNzowNS44MzJaIn0sImNoYXRUeXBlIjoid29yayIsInZlcnNpb24iOjEuMX0" TargetMode="External"/></Relationships>
</file>

<file path=ppt/slides/_rels/slide23.xml.rels><?xml version="1.0" encoding="UTF-8" standalone="yes"?>
<Relationships xmlns="http://schemas.openxmlformats.org/package/2006/relationships"><Relationship Id="rId8" Type="http://schemas.openxmlformats.org/officeDocument/2006/relationships/hyperlink" Target="https://www.microsoft365.com/chat/entity1-d870f6cd-4aa5-4d42-9626-ab690c041429/eyJpZCI6IlRXbGpjbTl6YjJaMFZqSjhhSFIwY0hNNkx5OXpkV0p6ZEhKaGRHVXRjMlJtTFdsdWRDNXZabVpwWTJVdVkyOXRMM3hrZFcxdGVYdzJZVEJoT0dJd05pMWxNRGxrTFRRMFlqY3RZVFF5WXkxaVpqSXdOR1EwWm1ZMk1qUjhaVzR0ZFhNJTNkIiwic2NlbmFyaW8iOiJzaGFyZUxpbmsiLCJwcm9wZXJ0aWVzIjp7InByb21wdFNvdXJjZSI6Im1pY3Jvc29mdCIsImNsaWNrVGltZXN0YW1wIjoiMjAyNC0xMS0yMlQyMTo0NDo1NS42NDhaIn0sImNoYXRUeXBlIjoid29yayIsInZlcnNpb24iOjEuMX0" TargetMode="External"/><Relationship Id="rId13" Type="http://schemas.openxmlformats.org/officeDocument/2006/relationships/hyperlink" Target="https://www.microsoft365.com/chat/entity1-d870f6cd-4aa5-4d42-9626-ab690c041429/eyJpZCI6IlRXbGpjbTl6YjJaMFZqSjhhSFIwY0hNNkx5OXpkV0p6ZEhKaGRHVXRjMlJtTFdsdWRDNXZabVpwWTJVdVkyOXRMM3hrZFcxdGVYdzVaR1kzTjJJNU1TMDJNVFpoTFRReVptRXRZbUl3WWkwME9UVmhNREZqT0daaE1EWjhaVzR0ZFhNJTNkIiwic2NlbmFyaW8iOiJzaGFyZUxpbmsiLCJwcm9wZXJ0aWVzIjp7InByb21wdFNvdXJjZSI6Im1pY3Jvc29mdCIsImNsaWNrVGltZXN0YW1wIjoiMjAyNC0xMS0yMlQyMTo1Mjo0Ny4wNzhaIn0sImNoYXRUeXBlIjoid29yayIsInZlcnNpb24iOjEuMX0" TargetMode="External"/><Relationship Id="rId3" Type="http://schemas.openxmlformats.org/officeDocument/2006/relationships/hyperlink" Target="https://www.microsoft365.com/chat/entity1-d870f6cd-4aa5-4d42-9626-ab690c041429/eyJ0eXBlIjoiUGxhaW5UZXh0IiwidGV4dCI6IldyaXRlIHNvbWUgZnVubnkgT3V0IG9mIE9mZmljZSBlbWFpbCByZXNwb25zZXMgdG8gdXNlIHdoaWxlIEknbSBvbiB2YWNhdGlvbiBmcm9tIFtEZWMgMTUtIDI3XS4gQWxzbyBpbmNsdWRlIHN0ZXBzIGZvciBob3cgdG8gc2V0IHRoaXMgaW4gT3V0bG9vay4iLCJzb3VyY2UiOiJDb3BpbG90TGFiIiwic2hvdWxkU3VibWl0IjpmYWxzZX0" TargetMode="External"/><Relationship Id="rId7" Type="http://schemas.openxmlformats.org/officeDocument/2006/relationships/hyperlink" Target="https://www.microsoft365.com/chat/entity1-d870f6cd-4aa5-4d42-9626-ab690c041429/eyJpZCI6IlRXbGpjbTl6YjJaMFZqSjhhSFIwY0hNNkx5OXpkV0p6ZEhKaGRHVXRjMlJtTFdsdWRDNXZabVpwWTJVdVkyOXRMM3hrZFcxdGVYeG1ZekpoWW1FMU5pMWtPV05sTFRRM05tUXRPRFV5WkMwd1pHVXhPRFkwTkRFNU56UjhaVzR0ZFhNJTNkIiwic2NlbmFyaW8iOiJzaGFyZUxpbmsiLCJwcm9wZXJ0aWVzIjp7InByb21wdFNvdXJjZSI6Im1pY3Jvc29mdCIsImNsaWNrVGltZXN0YW1wIjoiMjAyNC0xMS0yMlQyMTo0NDozMy4wODlaIn0sImNoYXRUeXBlIjoid29yayIsInZlcnNpb24iOjEuMX0" TargetMode="External"/><Relationship Id="rId12" Type="http://schemas.openxmlformats.org/officeDocument/2006/relationships/hyperlink" Target="https://www.microsoft365.com/chat/entity1-d870f6cd-4aa5-4d42-9626-ab690c041429/eyJpZCI6IlRXbGpjbTl6YjJaMFZqSjhhSFIwY0hNNkx5OXpkV0p6ZEhKaGRHVXRjMlJtTFdsdWRDNXZabVpwWTJVdVkyOXRMM3hrZFcxdGVYd3pPV015WW1Sak15MDJORGMxTFRReVptTXRZVGRpTUMxaE1XTmpPR1JpTmpoa01qWjhaVzR0ZFhNJTNkIiwic2NlbmFyaW8iOiJzaGFyZUxpbmsiLCJwcm9wZXJ0aWVzIjp7InByb21wdFNvdXJjZSI6Im1pY3Jvc29mdCIsImNsaWNrVGltZXN0YW1wIjoiMjAyNC0xMS0yMlQyMTo1MzozMC4wNzlaIn0sImNoYXRUeXBlIjoid29yayIsInZlcnNpb24iOjEuMX0" TargetMode="External"/><Relationship Id="rId2" Type="http://schemas.openxmlformats.org/officeDocument/2006/relationships/hyperlink" Target="https://www.microsoft365.com/chat/entity1-d870f6cd-4aa5-4d42-9626-ab690c041429/eyJpZCI6IlRXbGpjbTl6YjJaMFZqSjhhSFIwY0hNNkx5OXpkV0p6ZEhKaGRHVXRjMlJtTFdsdWRDNXZabVpwWTJVdVkyOXRMM3hrZFcxdGVYdzVObUppTXpjMllTMDVNV1V4TFRSbFl6VXRZVFV3TlMxaFpqZGlNVE16WlRka01HVjhaVzR0ZFhNJTNkIiwic2NlbmFyaW8iOiJzaGFyZUxpbmsiLCJwcm9wZXJ0aWVzIjp7InByb21wdFNvdXJjZSI6Im1pY3Jvc29mdCIsImNsaWNrVGltZXN0YW1wIjoiMjAyNC0xMS0yMlQyMTo0Mzo1OS4xNTNaIn0sImNoYXRUeXBlIjoid29yayIsInZlcnNpb24iOjEuMX0" TargetMode="External"/><Relationship Id="rId1" Type="http://schemas.openxmlformats.org/officeDocument/2006/relationships/slideLayout" Target="../slideLayouts/slideLayout4.xml"/><Relationship Id="rId6" Type="http://schemas.openxmlformats.org/officeDocument/2006/relationships/hyperlink" Target="https://www.microsoft365.com/chat/entity1-d870f6cd-4aa5-4d42-9626-ab690c041429/eyJ0eXBlIjoiUGxhaW5UZXh0IiwidGV4dCI6IkNyZWF0ZSBhIGxpbmUgY2hhcnQgc2hvd2luZyB0aGUgcmVsYXRpb25zaGlwIGJldHdlZW4gaW5mbGF0aW9uIHJhdGVzIGFuZCBpbnRlcmVzdCByYXRlcyBvdmVyIHRoZSBsYXN0IDIwIHllYXJzLiIsInNvdXJjZSI6IkNvcGlsb3RMYWIiLCJzaG91bGRTdWJtaXQiOmZhbHNlfQ" TargetMode="External"/><Relationship Id="rId11" Type="http://schemas.openxmlformats.org/officeDocument/2006/relationships/hyperlink" Target="https://www.microsoft365.com/chat/entity1-d870f6cd-4aa5-4d42-9626-ab690c041429/eyJpZCI6IlRXbGpjbTl6YjJaMFZqSjhhSFIwY0hNNkx5OXpkV0p6ZEhKaGRHVXRjMlJtTFdsdWRDNXZabVpwWTJVdVkyOXRMM3hrZFcxdGVYeGtNbU5sTXpVeVppMDRaVE5sTFRRd1lUSXRPRFl4Tmkxak9UVXlZbUl4T0RNeU1UQjhaVzR0ZFhNJTNkIiwic2NlbmFyaW8iOiJzaGFyZUxpbmsiLCJwcm9wZXJ0aWVzIjp7InByb21wdFNvdXJjZSI6Im1pY3Jvc29mdCIsImNsaWNrVGltZXN0YW1wIjoiMjAyNC0xMS0yMlQyMTo1MzowMS4xNDhaIn0sImNoYXRUeXBlIjoid29yayIsInZlcnNpb24iOjEuMX0" TargetMode="External"/><Relationship Id="rId5" Type="http://schemas.openxmlformats.org/officeDocument/2006/relationships/hyperlink" Target="https://www.microsoft365.com/chat/entity1-d870f6cd-4aa5-4d42-9626-ab690c041429/eyJpZCI6IlRXbGpjbTl6YjJaMFZqSjhhSFIwY0hNNkx5OXpkV0p6ZEhKaGRHVXRjMlJtTFdsdWRDNXZabVpwWTJVdVkyOXRMM3hrZFcxdGVYeGtaREU0WVRneE5pMHpOREJsTFRSak5tSXRPV1ZrWXkxbU5ETTVPVEExTVRFeE1tRjhaVzR0ZFhNJTNkIiwic2NlbmFyaW8iOiJzaGFyZUxpbmsiLCJwcm9wZXJ0aWVzIjp7InByb21wdFNvdXJjZSI6Im1pY3Jvc29mdCIsImNsaWNrVGltZXN0YW1wIjoiMjAyNC0xMS0yMlQyMTo0NTozNi4wMzBaIn0sImNoYXRUeXBlIjoid29yayIsInZlcnNpb24iOjEuMX0" TargetMode="External"/><Relationship Id="rId10" Type="http://schemas.openxmlformats.org/officeDocument/2006/relationships/hyperlink" Target="https://www.microsoft365.com/chat/entity1-d870f6cd-4aa5-4d42-9626-ab690c041429/eyJpZCI6IlRXbGpjbTl6YjJaMFZqSjhhSFIwY0hNNkx5OXpkV0p6ZEhKaGRHVXRjMlJtTFdsdWRDNXZabVpwWTJVdVkyOXRMM3hrZFcxdGVYdzFObVZpTW1NeE5DMHlPVGc0TFRRMVptVXRZV0V5TkMwNVlqa3daREkwTXpJNFpEaDhaVzR0ZFhNJTNkIiwic2NlbmFyaW8iOiJzaGFyZUxpbmsiLCJwcm9wZXJ0aWVzIjp7InByb21wdFNvdXJjZSI6Im1pY3Jvc29mdCIsImNsaWNrVGltZXN0YW1wIjoiMjAyNC0xMS0yMlQyMTo1MjoxMS4xNDZaIn0sImNoYXRUeXBlIjoid29yayIsInZlcnNpb24iOjEuMX0" TargetMode="External"/><Relationship Id="rId4" Type="http://schemas.openxmlformats.org/officeDocument/2006/relationships/hyperlink" Target="https://www.microsoft365.com/chat/entity1-d870f6cd-4aa5-4d42-9626-ab690c041429/eyJ0eXBlIjoiUGxhaW5UZXh0IiwidGV4dCI6Ik9yZ2FuaXplIHRoZSB3b3JsZCdzIG1vc3QgdmFsdWFibGUgY29tcGFuaWVzIGludG8gYSB0YWJsZS4iLCJzb3VyY2UiOiJDb3BpbG90TGFiIiwic2hvdWxkU3VibWl0IjpmYWxzZX0" TargetMode="External"/><Relationship Id="rId9" Type="http://schemas.openxmlformats.org/officeDocument/2006/relationships/hyperlink" Target="https://www.microsoft365.com/chat/entity1-d870f6cd-4aa5-4d42-9626-ab690c041429/eyJpZCI6IlRXbGpjbTl6YjJaMFZqSjhhSFIwY0hNNkx5OXpkV0p6ZEhKaGRHVXRjMlJtTFdsdWRDNXZabVpwWTJVdVkyOXRMM3hrZFcxdGVYd3lORFZtTVRBME5TMDROR05oTFRRMVlqWXRZakppWmkxbU5UQmlPRGd5TmpOaE1EaDhaVzR0ZFhNJTNkIiwic2NlbmFyaW8iOiJzaGFyZUxpbmsiLCJwcm9wZXJ0aWVzIjp7InByb21wdFNvdXJjZSI6Im1pY3Jvc29mdCIsImNsaWNrVGltZXN0YW1wIjoiMjAyNC0xMS0yMlQyMTo1MjozMS4xMzZaIn0sImNoYXRUeXBlIjoid29yayIsInZlcnNpb24iOjEuMX0"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linkedin.com/groups/14286334/" TargetMode="External"/><Relationship Id="rId2" Type="http://schemas.openxmlformats.org/officeDocument/2006/relationships/hyperlink" Target="https://support.microsoft.com/en-us/copilot-skilling" TargetMode="External"/><Relationship Id="rId1" Type="http://schemas.openxmlformats.org/officeDocument/2006/relationships/slideLayout" Target="../slideLayouts/slideLayout4.xm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hyperlink" Target="https://m365copilot.com/" TargetMode="External"/><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microsoft.com/office/2017/04/relationships/track" Target="../media/track1.vtt"/></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hyperlink" Target="https://m365copilot.com/" TargetMode="Externa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3.svg"/><Relationship Id="rId9"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itle 13">
            <a:extLst>
              <a:ext uri="{FF2B5EF4-FFF2-40B4-BE49-F238E27FC236}">
                <a16:creationId xmlns:a16="http://schemas.microsoft.com/office/drawing/2014/main" id="{360C7810-DCF5-97E9-4619-C60725A041D4}"/>
              </a:ext>
            </a:extLst>
          </p:cNvPr>
          <p:cNvSpPr>
            <a:spLocks noGrp="1"/>
          </p:cNvSpPr>
          <p:nvPr>
            <p:ph type="title"/>
          </p:nvPr>
        </p:nvSpPr>
        <p:spPr>
          <a:xfrm>
            <a:off x="569911" y="2153504"/>
            <a:ext cx="5409183" cy="1846659"/>
          </a:xfrm>
        </p:spPr>
        <p:txBody>
          <a:bodyPr/>
          <a:lstStyle/>
          <a:p>
            <a:r>
              <a:rPr lang="en-US" dirty="0"/>
              <a:t>Get started with Microsoft 365 Copilot Chat</a:t>
            </a:r>
          </a:p>
        </p:txBody>
      </p:sp>
      <p:sp>
        <p:nvSpPr>
          <p:cNvPr id="27" name="Text Placeholder 14">
            <a:extLst>
              <a:ext uri="{FF2B5EF4-FFF2-40B4-BE49-F238E27FC236}">
                <a16:creationId xmlns:a16="http://schemas.microsoft.com/office/drawing/2014/main" id="{EAE7D9E7-BA07-F864-3D38-4479A0175574}"/>
              </a:ext>
            </a:extLst>
          </p:cNvPr>
          <p:cNvSpPr>
            <a:spLocks noGrp="1"/>
          </p:cNvSpPr>
          <p:nvPr>
            <p:ph type="body" sz="quarter" idx="12"/>
          </p:nvPr>
        </p:nvSpPr>
        <p:spPr>
          <a:xfrm>
            <a:off x="582041" y="4215827"/>
            <a:ext cx="5409183" cy="492443"/>
          </a:xfrm>
        </p:spPr>
        <p:txBody>
          <a:bodyPr/>
          <a:lstStyle/>
          <a:p>
            <a:r>
              <a:rPr lang="en-US" dirty="0"/>
              <a:t>Practical examples and how-</a:t>
            </a:r>
            <a:r>
              <a:rPr lang="en-US" dirty="0" err="1"/>
              <a:t>tos</a:t>
            </a:r>
            <a:r>
              <a:rPr lang="en-US" dirty="0"/>
              <a:t> for users without a Microsoft 365 Copilot license</a:t>
            </a:r>
          </a:p>
        </p:txBody>
      </p:sp>
      <p:sp>
        <p:nvSpPr>
          <p:cNvPr id="28" name="Text Placeholder 15">
            <a:extLst>
              <a:ext uri="{FF2B5EF4-FFF2-40B4-BE49-F238E27FC236}">
                <a16:creationId xmlns:a16="http://schemas.microsoft.com/office/drawing/2014/main" id="{56E68537-2BFE-575C-A140-98C2EC0E4E57}"/>
              </a:ext>
            </a:extLst>
          </p:cNvPr>
          <p:cNvSpPr>
            <a:spLocks noGrp="1"/>
          </p:cNvSpPr>
          <p:nvPr>
            <p:ph type="body" sz="quarter" idx="13"/>
          </p:nvPr>
        </p:nvSpPr>
        <p:spPr>
          <a:xfrm>
            <a:off x="582042" y="6446520"/>
            <a:ext cx="1645920" cy="153888"/>
          </a:xfrm>
        </p:spPr>
        <p:txBody>
          <a:bodyPr/>
          <a:lstStyle/>
          <a:p>
            <a:r>
              <a:rPr lang="en-US" dirty="0"/>
              <a:t>September 2025</a:t>
            </a:r>
          </a:p>
        </p:txBody>
      </p:sp>
    </p:spTree>
    <p:extLst>
      <p:ext uri="{BB962C8B-B14F-4D97-AF65-F5344CB8AC3E}">
        <p14:creationId xmlns:p14="http://schemas.microsoft.com/office/powerpoint/2010/main" val="1421029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D0BB9-870D-1C13-3CA7-009873CF1E2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8E1DC0DB-21FB-F820-EABB-DFF2A83AC5C2}"/>
              </a:ext>
              <a:ext uri="{C183D7F6-B498-43B3-948B-1728B52AA6E4}">
                <adec:decorative xmlns:adec="http://schemas.microsoft.com/office/drawing/2017/decorative" val="1"/>
              </a:ext>
            </a:extLst>
          </p:cNvPr>
          <p:cNvSpPr>
            <a:spLocks/>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1">
            <a:extLst>
              <a:ext uri="{FF2B5EF4-FFF2-40B4-BE49-F238E27FC236}">
                <a16:creationId xmlns:a16="http://schemas.microsoft.com/office/drawing/2014/main" id="{2A0A31A1-C69B-C6C3-CEBA-2A6D5D975C69}"/>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What is a “prompt?“</a:t>
            </a:r>
          </a:p>
        </p:txBody>
      </p:sp>
      <p:sp>
        <p:nvSpPr>
          <p:cNvPr id="3" name="TextBox 2">
            <a:extLst>
              <a:ext uri="{FF2B5EF4-FFF2-40B4-BE49-F238E27FC236}">
                <a16:creationId xmlns:a16="http://schemas.microsoft.com/office/drawing/2014/main" id="{7A8E7D18-5C27-2636-EF60-073613F01B12}"/>
              </a:ext>
            </a:extLst>
          </p:cNvPr>
          <p:cNvSpPr txBox="1"/>
          <p:nvPr/>
        </p:nvSpPr>
        <p:spPr>
          <a:xfrm>
            <a:off x="6707168" y="2288811"/>
            <a:ext cx="4596833" cy="236988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rPr>
              <a:t>Prompts are how you have a conversation with Copilot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gradFill>
                  <a:gsLst>
                    <a:gs pos="2917">
                      <a:srgbClr val="000000"/>
                    </a:gs>
                    <a:gs pos="30000">
                      <a:srgbClr val="000000"/>
                    </a:gs>
                  </a:gsLst>
                  <a:lin ang="5400000" scaled="0"/>
                </a:gradFill>
                <a:effectLst/>
                <a:uLnTx/>
                <a:uFillTx/>
                <a:latin typeface="Segoe Sans Display"/>
                <a:ea typeface="+mn-ea"/>
                <a:cs typeface="+mn-cs"/>
              </a:rPr>
              <a:t>Use plain but clear language and provide context like you would with an assistant.</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Enter your first prompt in the text box at the bottom of your screen, like </a:t>
            </a:r>
            <a:r>
              <a:rPr kumimoji="0" lang="en-US" sz="1600" b="0" i="1"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“Draft a cold call email to a customer.”</a:t>
            </a:r>
          </a:p>
        </p:txBody>
      </p:sp>
      <p:sp>
        <p:nvSpPr>
          <p:cNvPr id="5" name="TextBox 4">
            <a:extLst>
              <a:ext uri="{FF2B5EF4-FFF2-40B4-BE49-F238E27FC236}">
                <a16:creationId xmlns:a16="http://schemas.microsoft.com/office/drawing/2014/main" id="{7BC27562-392A-24AC-D120-BE86FA29AF6A}"/>
              </a:ext>
            </a:extLst>
          </p:cNvPr>
          <p:cNvSpPr txBox="1"/>
          <p:nvPr/>
        </p:nvSpPr>
        <p:spPr>
          <a:xfrm>
            <a:off x="827670" y="5558877"/>
            <a:ext cx="3905250" cy="184666"/>
          </a:xfrm>
          <a:prstGeom prst="rect">
            <a:avLst/>
          </a:prstGeom>
          <a:noFill/>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Segoe UI"/>
                <a:ea typeface="+mn-ea"/>
                <a:cs typeface="Segoe UI"/>
              </a:rPr>
              <a:t>Get started by entering your prompt in the text box</a:t>
            </a:r>
          </a:p>
        </p:txBody>
      </p:sp>
      <p:grpSp>
        <p:nvGrpSpPr>
          <p:cNvPr id="21" name="Group 20" descr="Image of Copilot Chat UI">
            <a:extLst>
              <a:ext uri="{FF2B5EF4-FFF2-40B4-BE49-F238E27FC236}">
                <a16:creationId xmlns:a16="http://schemas.microsoft.com/office/drawing/2014/main" id="{095484DC-DF19-C58A-DC7B-5674762EDA1E}"/>
              </a:ext>
            </a:extLst>
          </p:cNvPr>
          <p:cNvGrpSpPr/>
          <p:nvPr/>
        </p:nvGrpSpPr>
        <p:grpSpPr>
          <a:xfrm>
            <a:off x="516705" y="1681424"/>
            <a:ext cx="6190463" cy="3653883"/>
            <a:chOff x="516705" y="1681424"/>
            <a:chExt cx="6190463" cy="3653883"/>
          </a:xfrm>
        </p:grpSpPr>
        <p:pic>
          <p:nvPicPr>
            <p:cNvPr id="9" name="Picture 8" descr="A screenshot of a computer&#10;&#10;AI-generated content may be incorrect.">
              <a:extLst>
                <a:ext uri="{FF2B5EF4-FFF2-40B4-BE49-F238E27FC236}">
                  <a16:creationId xmlns:a16="http://schemas.microsoft.com/office/drawing/2014/main" id="{55B42D91-99A8-9257-F1F3-67A31D3500D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6705" y="1681424"/>
              <a:ext cx="6190463" cy="3653883"/>
            </a:xfrm>
            <a:prstGeom prst="rect">
              <a:avLst/>
            </a:prstGeom>
          </p:spPr>
        </p:pic>
        <p:pic>
          <p:nvPicPr>
            <p:cNvPr id="14" name="Graphic 13">
              <a:extLst>
                <a:ext uri="{FF2B5EF4-FFF2-40B4-BE49-F238E27FC236}">
                  <a16:creationId xmlns:a16="http://schemas.microsoft.com/office/drawing/2014/main" id="{1B177C04-81EB-4D06-CF7E-CD4AF8FBA0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1951" y="2025650"/>
              <a:ext cx="5814534" cy="3049461"/>
            </a:xfrm>
            <a:prstGeom prst="rect">
              <a:avLst/>
            </a:prstGeom>
          </p:spPr>
        </p:pic>
        <p:pic>
          <p:nvPicPr>
            <p:cNvPr id="20" name="Picture Placeholder 6" descr="A screenshot of a computer&#10;&#10;AI-generated content may be incorrect.">
              <a:extLst>
                <a:ext uri="{FF2B5EF4-FFF2-40B4-BE49-F238E27FC236}">
                  <a16:creationId xmlns:a16="http://schemas.microsoft.com/office/drawing/2014/main" id="{5269E4D8-67A5-1931-5F53-02CF049BD0A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110335" y="3195993"/>
              <a:ext cx="3617509" cy="571518"/>
            </a:xfrm>
            <a:prstGeom prst="rect">
              <a:avLst/>
            </a:prstGeom>
          </p:spPr>
        </p:pic>
      </p:grpSp>
    </p:spTree>
    <p:extLst>
      <p:ext uri="{BB962C8B-B14F-4D97-AF65-F5344CB8AC3E}">
        <p14:creationId xmlns:p14="http://schemas.microsoft.com/office/powerpoint/2010/main" val="289875351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CB403C-AB9B-04D9-E8E9-84031B804FA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1AE0976A-2280-E52B-2E3A-4D9856800A17}"/>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rgbClr val="FFFFFF">
              <a:alpha val="46000"/>
            </a:srgbClr>
          </a:solidFill>
          <a:ln w="25400" cap="flat" cmpd="sng" algn="ctr">
            <a:noFill/>
            <a:prstDash val="solid"/>
          </a:ln>
          <a:effectLst>
            <a:outerShdw blurRad="63500" algn="ctr" rotWithShape="0">
              <a:srgbClr val="1A1A1A">
                <a:alpha val="15000"/>
              </a:srgbClr>
            </a:outerShdw>
          </a:effectLst>
        </p:spPr>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defTabSz="914400" eaLnBrk="1" fontAlgn="base" latinLnBrk="0" hangingPunct="1">
              <a:lnSpc>
                <a:spcPct val="100000"/>
              </a:lnSpc>
              <a:spcBef>
                <a:spcPts val="0"/>
              </a:spcBef>
              <a:spcAft>
                <a:spcPts val="1200"/>
              </a:spcAft>
              <a:buClrTx/>
              <a:buSzTx/>
              <a:buFontTx/>
              <a:buNone/>
              <a:tabLst/>
              <a:defRPr/>
            </a:pPr>
            <a:endParaRPr kumimoji="0" lang="en-US" sz="1000" b="0" i="0" u="none" strike="noStrike" kern="0" cap="none" spc="0" normalizeH="0" baseline="0" noProof="0">
              <a:ln w="3175">
                <a:noFill/>
              </a:ln>
              <a:solidFill>
                <a:prstClr val="black"/>
              </a:solidFill>
              <a:effectLst/>
              <a:uLnTx/>
              <a:uFillTx/>
              <a:latin typeface="Segoe UI"/>
              <a:ea typeface="+mn-ea"/>
              <a:cs typeface="Segoe UI"/>
            </a:endParaRPr>
          </a:p>
        </p:txBody>
      </p:sp>
      <p:sp>
        <p:nvSpPr>
          <p:cNvPr id="2" name="Rounded Rectangle 25">
            <a:extLst>
              <a:ext uri="{FF2B5EF4-FFF2-40B4-BE49-F238E27FC236}">
                <a16:creationId xmlns:a16="http://schemas.microsoft.com/office/drawing/2014/main" id="{517EE243-9F7E-B6AD-544E-EB3BECEC720E}"/>
              </a:ext>
              <a:ext uri="{C183D7F6-B498-43B3-948B-1728B52AA6E4}">
                <adec:decorative xmlns:adec="http://schemas.microsoft.com/office/drawing/2017/decorative" val="1"/>
              </a:ext>
            </a:extLst>
          </p:cNvPr>
          <p:cNvSpPr/>
          <p:nvPr/>
        </p:nvSpPr>
        <p:spPr bwMode="auto">
          <a:xfrm>
            <a:off x="3528484" y="2227774"/>
            <a:ext cx="1779379" cy="1221346"/>
          </a:xfrm>
          <a:prstGeom prst="roundRect">
            <a:avLst>
              <a:gd name="adj" fmla="val 14457"/>
            </a:avLst>
          </a:prstGeom>
          <a:solidFill>
            <a:srgbClr val="FFFFFF"/>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Context</a:t>
            </a:r>
          </a:p>
        </p:txBody>
      </p:sp>
      <p:sp>
        <p:nvSpPr>
          <p:cNvPr id="12" name="Title 1">
            <a:extLst>
              <a:ext uri="{FF2B5EF4-FFF2-40B4-BE49-F238E27FC236}">
                <a16:creationId xmlns:a16="http://schemas.microsoft.com/office/drawing/2014/main" id="{6E068B1A-1FFE-4A40-786C-7FAE1E9AFE29}"/>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Writing an effective prompt</a:t>
            </a:r>
          </a:p>
        </p:txBody>
      </p:sp>
      <p:sp>
        <p:nvSpPr>
          <p:cNvPr id="15" name="TextBox 14">
            <a:extLst>
              <a:ext uri="{FF2B5EF4-FFF2-40B4-BE49-F238E27FC236}">
                <a16:creationId xmlns:a16="http://schemas.microsoft.com/office/drawing/2014/main" id="{21C5829C-34EE-29CA-99AF-9AADE9F32D92}"/>
              </a:ext>
            </a:extLst>
          </p:cNvPr>
          <p:cNvSpPr txBox="1"/>
          <p:nvPr/>
        </p:nvSpPr>
        <p:spPr>
          <a:xfrm>
            <a:off x="521649" y="2286091"/>
            <a:ext cx="2457849" cy="2800767"/>
          </a:xfrm>
          <a:prstGeom prst="rect">
            <a:avLst/>
          </a:prstGeom>
          <a:noFill/>
        </p:spPr>
        <p:txBody>
          <a:bodyPr wrap="square">
            <a:spAutoFit/>
          </a:bodyPr>
          <a:lstStyle/>
          <a:p>
            <a:pPr defTabSz="932472">
              <a:spcBef>
                <a:spcPct val="0"/>
              </a:spcBef>
              <a:spcAft>
                <a:spcPct val="0"/>
              </a:spcAft>
              <a:defRPr/>
            </a:pPr>
            <a:r>
              <a:rPr lang="en-CA" sz="2200">
                <a:solidFill>
                  <a:srgbClr val="1E1E1E"/>
                </a:solidFill>
                <a:cs typeface="Segoe Sans Display" pitchFamily="2" charset="0"/>
              </a:rPr>
              <a:t>To get the best response, it’s important to focus on some of the </a:t>
            </a:r>
            <a:r>
              <a:rPr lang="en-CA" sz="2200" b="1" spc="-38">
                <a:ln w="3175">
                  <a:noFill/>
                </a:ln>
                <a:gradFill flip="none" rotWithShape="1">
                  <a:gsLst>
                    <a:gs pos="50000">
                      <a:srgbClr val="8661C5"/>
                    </a:gs>
                    <a:gs pos="0">
                      <a:srgbClr val="3E76D4"/>
                    </a:gs>
                    <a:gs pos="100000">
                      <a:srgbClr val="C73ECC"/>
                    </a:gs>
                  </a:gsLst>
                  <a:lin ang="2700000" scaled="1"/>
                  <a:tileRect/>
                </a:gradFill>
                <a:cs typeface="Segoe Sans Display" pitchFamily="2" charset="0"/>
              </a:rPr>
              <a:t>key elements </a:t>
            </a:r>
            <a:r>
              <a:rPr lang="en-CA" sz="2200">
                <a:solidFill>
                  <a:srgbClr val="1E1E1E"/>
                </a:solidFill>
                <a:cs typeface="Segoe Sans Display" pitchFamily="2" charset="0"/>
              </a:rPr>
              <a:t>when phrasing your Copilot prompts.</a:t>
            </a:r>
          </a:p>
        </p:txBody>
      </p:sp>
      <p:sp>
        <p:nvSpPr>
          <p:cNvPr id="16" name="Rounded Rectangle 41">
            <a:extLst>
              <a:ext uri="{FF2B5EF4-FFF2-40B4-BE49-F238E27FC236}">
                <a16:creationId xmlns:a16="http://schemas.microsoft.com/office/drawing/2014/main" id="{41C23B58-5129-C5C1-0ED0-6163BA0AFD13}"/>
              </a:ext>
            </a:extLst>
          </p:cNvPr>
          <p:cNvSpPr/>
          <p:nvPr/>
        </p:nvSpPr>
        <p:spPr bwMode="auto">
          <a:xfrm>
            <a:off x="2904073" y="1188346"/>
            <a:ext cx="4478437" cy="367117"/>
          </a:xfrm>
          <a:prstGeom prst="roundRect">
            <a:avLst>
              <a:gd name="adj" fmla="val 50000"/>
            </a:avLst>
          </a:prstGeom>
          <a:gradFill flip="none" rotWithShape="1">
            <a:gsLst>
              <a:gs pos="8000">
                <a:srgbClr val="8661C5"/>
              </a:gs>
              <a:gs pos="100000">
                <a:srgbClr val="0078D4"/>
              </a:gs>
            </a:gsLst>
            <a:path path="circle">
              <a:fillToRect l="100000" t="100000"/>
            </a:path>
            <a:tileRect r="-100000" b="-100000"/>
          </a:gradFill>
          <a:ln w="9525" cap="flat" cmpd="sng" algn="ctr">
            <a:no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Overflow="overflow" horzOverflow="overflow" vert="horz" wrap="square" lIns="27000" tIns="0" rIns="27000" bIns="0" numCol="1" spcCol="0" rtlCol="0" fromWordArt="0" anchor="ctr" anchorCtr="0" forceAA="0" compatLnSpc="1">
            <a:prstTxWarp prst="textNoShape">
              <a:avLst/>
            </a:prstTxWarp>
            <a:noAutofit/>
          </a:bodyPr>
          <a:lstStyle/>
          <a:p>
            <a:pPr marL="0" marR="0" lvl="0" indent="0" algn="ctr" defTabSz="699354" eaLnBrk="1" fontAlgn="base" latinLnBrk="0" hangingPunct="1">
              <a:lnSpc>
                <a:spcPct val="100000"/>
              </a:lnSpc>
              <a:spcBef>
                <a:spcPct val="0"/>
              </a:spcBef>
              <a:spcAft>
                <a:spcPct val="0"/>
              </a:spcAft>
              <a:buClrTx/>
              <a:buSzTx/>
              <a:buFontTx/>
              <a:buNone/>
              <a:tabLst/>
              <a:defRPr/>
            </a:pPr>
            <a:r>
              <a:rPr kumimoji="0" lang="en-CA" sz="1800" b="1" i="0" u="none" strike="noStrike" kern="0" cap="none" spc="0" normalizeH="0" baseline="0" noProof="0">
                <a:ln>
                  <a:noFill/>
                </a:ln>
                <a:solidFill>
                  <a:srgbClr val="FFFFFF"/>
                </a:solidFill>
                <a:effectLst/>
                <a:uLnTx/>
                <a:uFillTx/>
                <a:latin typeface="Segoe UI Semibold" panose="020B0502040204020203" pitchFamily="34" charset="0"/>
                <a:ea typeface="+mn-ea"/>
                <a:cs typeface="Segoe UI Semibold" panose="020B0502040204020203" pitchFamily="34" charset="0"/>
              </a:rPr>
              <a:t>Include the right prompt ingredients</a:t>
            </a:r>
          </a:p>
        </p:txBody>
      </p:sp>
      <p:sp>
        <p:nvSpPr>
          <p:cNvPr id="17" name="Rounded Rectangle 25">
            <a:extLst>
              <a:ext uri="{FF2B5EF4-FFF2-40B4-BE49-F238E27FC236}">
                <a16:creationId xmlns:a16="http://schemas.microsoft.com/office/drawing/2014/main" id="{7D56B8B1-64E1-D963-7E11-BD69E53A39EC}"/>
              </a:ext>
              <a:ext uri="{C183D7F6-B498-43B3-948B-1728B52AA6E4}">
                <adec:decorative xmlns:adec="http://schemas.microsoft.com/office/drawing/2017/decorative" val="0"/>
              </a:ext>
            </a:extLst>
          </p:cNvPr>
          <p:cNvSpPr/>
          <p:nvPr/>
        </p:nvSpPr>
        <p:spPr bwMode="auto">
          <a:xfrm>
            <a:off x="3528484" y="2221614"/>
            <a:ext cx="1779379" cy="1221346"/>
          </a:xfrm>
          <a:prstGeom prst="roundRect">
            <a:avLst>
              <a:gd name="adj" fmla="val 14457"/>
            </a:avLst>
          </a:prstGeom>
          <a:solidFill>
            <a:srgbClr val="0078D3"/>
          </a:solidFill>
          <a:ln w="15875" cap="flat" cmpd="sng" algn="ctr">
            <a:solidFill>
              <a:srgbClr val="0078D3"/>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Context</a:t>
            </a:r>
          </a:p>
        </p:txBody>
      </p:sp>
      <p:sp>
        <p:nvSpPr>
          <p:cNvPr id="18" name="TextBox 8">
            <a:extLst>
              <a:ext uri="{FF2B5EF4-FFF2-40B4-BE49-F238E27FC236}">
                <a16:creationId xmlns:a16="http://schemas.microsoft.com/office/drawing/2014/main" id="{80D85DE9-81AF-1691-3346-5CB8116960DA}"/>
              </a:ext>
            </a:extLst>
          </p:cNvPr>
          <p:cNvSpPr txBox="1"/>
          <p:nvPr/>
        </p:nvSpPr>
        <p:spPr>
          <a:xfrm>
            <a:off x="3620504" y="3737756"/>
            <a:ext cx="1595338" cy="1354217"/>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Why</a:t>
            </a:r>
            <a:r>
              <a:rPr lang="en-US" sz="2200">
                <a:solidFill>
                  <a:prstClr val="black"/>
                </a:solidFill>
                <a:cs typeface="Segoe Sans Display" pitchFamily="2" charset="0"/>
              </a:rPr>
              <a:t> do you need it and who is involved?</a:t>
            </a:r>
          </a:p>
        </p:txBody>
      </p:sp>
      <p:sp>
        <p:nvSpPr>
          <p:cNvPr id="19" name="Rounded Rectangle 26">
            <a:extLst>
              <a:ext uri="{FF2B5EF4-FFF2-40B4-BE49-F238E27FC236}">
                <a16:creationId xmlns:a16="http://schemas.microsoft.com/office/drawing/2014/main" id="{EAB87B47-9773-8463-8F93-AE16B1B97742}"/>
              </a:ext>
            </a:extLst>
          </p:cNvPr>
          <p:cNvSpPr/>
          <p:nvPr/>
        </p:nvSpPr>
        <p:spPr bwMode="auto">
          <a:xfrm>
            <a:off x="5615414" y="2227774"/>
            <a:ext cx="1779379" cy="1221346"/>
          </a:xfrm>
          <a:prstGeom prst="roundRect">
            <a:avLst>
              <a:gd name="adj" fmla="val 14536"/>
            </a:avLst>
          </a:prstGeom>
          <a:solidFill>
            <a:srgbClr val="FFFFFF"/>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Goal</a:t>
            </a:r>
          </a:p>
        </p:txBody>
      </p:sp>
      <p:sp>
        <p:nvSpPr>
          <p:cNvPr id="20" name="TextBox 9">
            <a:extLst>
              <a:ext uri="{FF2B5EF4-FFF2-40B4-BE49-F238E27FC236}">
                <a16:creationId xmlns:a16="http://schemas.microsoft.com/office/drawing/2014/main" id="{F8845ECA-F68B-13A2-B0DF-640BE57E2434}"/>
              </a:ext>
            </a:extLst>
          </p:cNvPr>
          <p:cNvSpPr txBox="1"/>
          <p:nvPr/>
        </p:nvSpPr>
        <p:spPr>
          <a:xfrm>
            <a:off x="5790501" y="3740707"/>
            <a:ext cx="1445729" cy="1692771"/>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What </a:t>
            </a:r>
            <a:r>
              <a:rPr lang="en-US" sz="2200">
                <a:solidFill>
                  <a:prstClr val="black"/>
                </a:solidFill>
                <a:cs typeface="Segoe Sans Display" pitchFamily="2" charset="0"/>
              </a:rPr>
              <a:t>responses do you want from Copilot?</a:t>
            </a:r>
          </a:p>
        </p:txBody>
      </p:sp>
      <p:sp>
        <p:nvSpPr>
          <p:cNvPr id="25" name="Rounded Rectangle 26">
            <a:extLst>
              <a:ext uri="{FF2B5EF4-FFF2-40B4-BE49-F238E27FC236}">
                <a16:creationId xmlns:a16="http://schemas.microsoft.com/office/drawing/2014/main" id="{41896105-E174-E7E9-B3FF-795650A71D39}"/>
              </a:ext>
              <a:ext uri="{C183D7F6-B498-43B3-948B-1728B52AA6E4}">
                <adec:decorative xmlns:adec="http://schemas.microsoft.com/office/drawing/2017/decorative" val="1"/>
              </a:ext>
            </a:extLst>
          </p:cNvPr>
          <p:cNvSpPr/>
          <p:nvPr/>
        </p:nvSpPr>
        <p:spPr bwMode="auto">
          <a:xfrm>
            <a:off x="5615414" y="2221614"/>
            <a:ext cx="1779379" cy="1221346"/>
          </a:xfrm>
          <a:prstGeom prst="roundRect">
            <a:avLst>
              <a:gd name="adj" fmla="val 14536"/>
            </a:avLst>
          </a:prstGeom>
          <a:solidFill>
            <a:srgbClr val="008272"/>
          </a:solidFill>
          <a:ln w="15875" cap="flat" cmpd="sng" algn="ctr">
            <a:solidFill>
              <a:srgbClr val="4AC5B1"/>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Goal</a:t>
            </a:r>
          </a:p>
        </p:txBody>
      </p:sp>
      <p:sp>
        <p:nvSpPr>
          <p:cNvPr id="14" name="Rectangle: Rounded Corners 6">
            <a:extLst>
              <a:ext uri="{FF2B5EF4-FFF2-40B4-BE49-F238E27FC236}">
                <a16:creationId xmlns:a16="http://schemas.microsoft.com/office/drawing/2014/main" id="{60998B83-B33C-3DE5-CBDE-48181B3AE002}"/>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cap="flat" cmpd="sng" algn="ctr">
            <a:gradFill>
              <a:gsLst>
                <a:gs pos="37000">
                  <a:srgbClr val="464FEB"/>
                </a:gs>
                <a:gs pos="69000">
                  <a:srgbClr val="47CFFA"/>
                </a:gs>
                <a:gs pos="91000">
                  <a:srgbClr val="B47CF8"/>
                </a:gs>
              </a:gsLst>
              <a:lin ang="3600000" scaled="0"/>
            </a:gradFill>
            <a:prstDash val="solid"/>
          </a:ln>
          <a:effectLst/>
        </p:spPr>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eaLnBrk="1" fontAlgn="base" latinLnBrk="0" hangingPunct="1">
              <a:lnSpc>
                <a:spcPct val="100000"/>
              </a:lnSpc>
              <a:spcBef>
                <a:spcPct val="0"/>
              </a:spcBef>
              <a:spcAft>
                <a:spcPct val="0"/>
              </a:spcAft>
              <a:buClrTx/>
              <a:buSzTx/>
              <a:buFontTx/>
              <a:buNone/>
              <a:tabLst/>
              <a:defRPr/>
            </a:pPr>
            <a:endParaRPr kumimoji="0" lang="en-US" sz="2000" b="0" i="0" u="none" strike="noStrike" kern="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Rounded Rectangle 37">
            <a:extLst>
              <a:ext uri="{FF2B5EF4-FFF2-40B4-BE49-F238E27FC236}">
                <a16:creationId xmlns:a16="http://schemas.microsoft.com/office/drawing/2014/main" id="{F730E153-4E71-519D-9C84-34F1EE8F8796}"/>
              </a:ext>
            </a:extLst>
          </p:cNvPr>
          <p:cNvSpPr/>
          <p:nvPr/>
        </p:nvSpPr>
        <p:spPr bwMode="auto">
          <a:xfrm>
            <a:off x="7702344" y="2233934"/>
            <a:ext cx="1791758" cy="1215186"/>
          </a:xfrm>
          <a:prstGeom prst="roundRect">
            <a:avLst>
              <a:gd name="adj" fmla="val 15091"/>
            </a:avLst>
          </a:prstGeom>
          <a:solidFill>
            <a:srgbClr val="FFFFFF"/>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22" name="TextBox 7">
            <a:extLst>
              <a:ext uri="{FF2B5EF4-FFF2-40B4-BE49-F238E27FC236}">
                <a16:creationId xmlns:a16="http://schemas.microsoft.com/office/drawing/2014/main" id="{3169E9E1-888B-5CCD-AB69-283512997D00}"/>
              </a:ext>
            </a:extLst>
          </p:cNvPr>
          <p:cNvSpPr txBox="1"/>
          <p:nvPr/>
        </p:nvSpPr>
        <p:spPr>
          <a:xfrm>
            <a:off x="7672996" y="3737755"/>
            <a:ext cx="1850453"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Which</a:t>
            </a:r>
            <a:r>
              <a:rPr lang="en-US" sz="2200">
                <a:solidFill>
                  <a:prstClr val="black"/>
                </a:solidFill>
                <a:cs typeface="Segoe Sans Display" pitchFamily="2" charset="0"/>
              </a:rPr>
              <a:t> information sources or samples should Copilot use?</a:t>
            </a:r>
          </a:p>
        </p:txBody>
      </p:sp>
      <p:sp>
        <p:nvSpPr>
          <p:cNvPr id="23" name="Rounded Rectangle 34">
            <a:extLst>
              <a:ext uri="{FF2B5EF4-FFF2-40B4-BE49-F238E27FC236}">
                <a16:creationId xmlns:a16="http://schemas.microsoft.com/office/drawing/2014/main" id="{7876E876-CE4B-E38F-B9AD-49F69CF96ECD}"/>
              </a:ext>
            </a:extLst>
          </p:cNvPr>
          <p:cNvSpPr/>
          <p:nvPr/>
        </p:nvSpPr>
        <p:spPr bwMode="auto">
          <a:xfrm>
            <a:off x="9801653" y="2227774"/>
            <a:ext cx="1779379" cy="1215186"/>
          </a:xfrm>
          <a:prstGeom prst="roundRect">
            <a:avLst>
              <a:gd name="adj" fmla="val 15867"/>
            </a:avLst>
          </a:prstGeom>
          <a:solidFill>
            <a:srgbClr val="FFFFFF">
              <a:alpha val="99000"/>
            </a:srgbClr>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24" name="TextBox 6">
            <a:extLst>
              <a:ext uri="{FF2B5EF4-FFF2-40B4-BE49-F238E27FC236}">
                <a16:creationId xmlns:a16="http://schemas.microsoft.com/office/drawing/2014/main" id="{502F373D-123B-C28A-7B7F-DD24112D26DD}"/>
              </a:ext>
            </a:extLst>
          </p:cNvPr>
          <p:cNvSpPr txBox="1"/>
          <p:nvPr/>
        </p:nvSpPr>
        <p:spPr>
          <a:xfrm>
            <a:off x="9813445" y="3737754"/>
            <a:ext cx="1779378" cy="2031325"/>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algn="ctr">
              <a:defRPr/>
            </a:pPr>
            <a:r>
              <a:rPr lang="en-US" sz="2200" b="1">
                <a:solidFill>
                  <a:prstClr val="black"/>
                </a:solidFill>
                <a:cs typeface="Segoe Sans Display" pitchFamily="2" charset="0"/>
              </a:rPr>
              <a:t>How</a:t>
            </a:r>
            <a:r>
              <a:rPr lang="en-US" sz="2200">
                <a:solidFill>
                  <a:prstClr val="black"/>
                </a:solidFill>
                <a:cs typeface="Segoe Sans Display" pitchFamily="2" charset="0"/>
              </a:rPr>
              <a:t> should Copilot respond</a:t>
            </a:r>
          </a:p>
          <a:p>
            <a:pPr algn="ctr">
              <a:defRPr/>
            </a:pPr>
            <a:r>
              <a:rPr lang="en-US" sz="2200">
                <a:solidFill>
                  <a:prstClr val="black"/>
                </a:solidFill>
                <a:cs typeface="Segoe Sans Display" pitchFamily="2" charset="0"/>
              </a:rPr>
              <a:t>to best meet your expectations?</a:t>
            </a:r>
          </a:p>
        </p:txBody>
      </p:sp>
      <p:sp>
        <p:nvSpPr>
          <p:cNvPr id="26" name="Rounded Rectangle 37">
            <a:extLst>
              <a:ext uri="{FF2B5EF4-FFF2-40B4-BE49-F238E27FC236}">
                <a16:creationId xmlns:a16="http://schemas.microsoft.com/office/drawing/2014/main" id="{EEA2785B-F581-4C8E-F4CD-3A18E754165F}"/>
              </a:ext>
              <a:ext uri="{C183D7F6-B498-43B3-948B-1728B52AA6E4}">
                <adec:decorative xmlns:adec="http://schemas.microsoft.com/office/drawing/2017/decorative" val="1"/>
              </a:ext>
            </a:extLst>
          </p:cNvPr>
          <p:cNvSpPr/>
          <p:nvPr/>
        </p:nvSpPr>
        <p:spPr bwMode="auto">
          <a:xfrm>
            <a:off x="7702344" y="2227774"/>
            <a:ext cx="1791758" cy="1215186"/>
          </a:xfrm>
          <a:prstGeom prst="roundRect">
            <a:avLst>
              <a:gd name="adj" fmla="val 15091"/>
            </a:avLst>
          </a:prstGeom>
          <a:solidFill>
            <a:srgbClr val="B4009E"/>
          </a:solidFill>
          <a:ln w="15875" cap="flat" cmpd="sng" algn="ctr">
            <a:solidFill>
              <a:srgbClr val="C03BC4"/>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Source</a:t>
            </a:r>
          </a:p>
        </p:txBody>
      </p:sp>
      <p:sp>
        <p:nvSpPr>
          <p:cNvPr id="27" name="Rounded Rectangle 34">
            <a:extLst>
              <a:ext uri="{FF2B5EF4-FFF2-40B4-BE49-F238E27FC236}">
                <a16:creationId xmlns:a16="http://schemas.microsoft.com/office/drawing/2014/main" id="{B930966A-C8CC-20BE-CA5E-37B686D52D1A}"/>
              </a:ext>
              <a:ext uri="{C183D7F6-B498-43B3-948B-1728B52AA6E4}">
                <adec:decorative xmlns:adec="http://schemas.microsoft.com/office/drawing/2017/decorative" val="1"/>
              </a:ext>
            </a:extLst>
          </p:cNvPr>
          <p:cNvSpPr/>
          <p:nvPr/>
        </p:nvSpPr>
        <p:spPr bwMode="auto">
          <a:xfrm>
            <a:off x="9801653" y="2221614"/>
            <a:ext cx="1779379" cy="1215186"/>
          </a:xfrm>
          <a:prstGeom prst="roundRect">
            <a:avLst>
              <a:gd name="adj" fmla="val 15867"/>
            </a:avLst>
          </a:prstGeom>
          <a:solidFill>
            <a:srgbClr val="E25B00"/>
          </a:solidFill>
          <a:ln w="15875" cap="flat" cmpd="sng" algn="ctr">
            <a:solidFill>
              <a:srgbClr val="FFA38B"/>
            </a:solidFill>
            <a:prstDash val="solid"/>
            <a:headEnd type="none" w="med" len="med"/>
            <a:tailEnd type="none" w="med" len="med"/>
          </a:ln>
          <a:effectLst>
            <a:outerShdw blurRad="114300" dist="63500" dir="2700000" algn="tl" rotWithShape="0">
              <a:srgbClr val="454142">
                <a:alpha val="20000"/>
              </a:srgbClr>
            </a:outerShdw>
          </a:effectLst>
        </p:spPr>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2000" b="1" i="0" u="none" strike="noStrike" kern="1200" cap="none" spc="0" normalizeH="0" baseline="0" noProof="0">
                <a:ln>
                  <a:noFill/>
                </a:ln>
                <a:solidFill>
                  <a:srgbClr val="FFFFFF"/>
                </a:solidFill>
                <a:effectLst/>
                <a:uLnTx/>
                <a:uFillTx/>
                <a:latin typeface="Segoe UI Semibold"/>
                <a:ea typeface="+mn-ea"/>
                <a:cs typeface="Segoe UI Semibold" panose="020B0502040204020203" pitchFamily="34" charset="0"/>
              </a:rPr>
              <a:t>Expectations</a:t>
            </a:r>
          </a:p>
        </p:txBody>
      </p:sp>
    </p:spTree>
    <p:extLst>
      <p:ext uri="{BB962C8B-B14F-4D97-AF65-F5344CB8AC3E}">
        <p14:creationId xmlns:p14="http://schemas.microsoft.com/office/powerpoint/2010/main" val="19065312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25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750"/>
                                        <p:tgtEl>
                                          <p:spTgt spid="19"/>
                                        </p:tgtEl>
                                      </p:cBhvr>
                                    </p:animEffect>
                                    <p:anim calcmode="lin" valueType="num">
                                      <p:cBhvr>
                                        <p:cTn id="13" dur="750" fill="hold"/>
                                        <p:tgtEl>
                                          <p:spTgt spid="19"/>
                                        </p:tgtEl>
                                        <p:attrNameLst>
                                          <p:attrName>ppt_x</p:attrName>
                                        </p:attrNameLst>
                                      </p:cBhvr>
                                      <p:tavLst>
                                        <p:tav tm="0">
                                          <p:val>
                                            <p:strVal val="#ppt_x"/>
                                          </p:val>
                                        </p:tav>
                                        <p:tav tm="100000">
                                          <p:val>
                                            <p:strVal val="#ppt_x"/>
                                          </p:val>
                                        </p:tav>
                                      </p:tavLst>
                                    </p:anim>
                                    <p:anim calcmode="lin" valueType="num">
                                      <p:cBhvr>
                                        <p:cTn id="14" dur="75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50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750"/>
                                        <p:tgtEl>
                                          <p:spTgt spid="21"/>
                                        </p:tgtEl>
                                      </p:cBhvr>
                                    </p:animEffect>
                                    <p:anim calcmode="lin" valueType="num">
                                      <p:cBhvr>
                                        <p:cTn id="18" dur="750" fill="hold"/>
                                        <p:tgtEl>
                                          <p:spTgt spid="21"/>
                                        </p:tgtEl>
                                        <p:attrNameLst>
                                          <p:attrName>ppt_x</p:attrName>
                                        </p:attrNameLst>
                                      </p:cBhvr>
                                      <p:tavLst>
                                        <p:tav tm="0">
                                          <p:val>
                                            <p:strVal val="#ppt_x"/>
                                          </p:val>
                                        </p:tav>
                                        <p:tav tm="100000">
                                          <p:val>
                                            <p:strVal val="#ppt_x"/>
                                          </p:val>
                                        </p:tav>
                                      </p:tavLst>
                                    </p:anim>
                                    <p:anim calcmode="lin" valueType="num">
                                      <p:cBhvr>
                                        <p:cTn id="19" dur="75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75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750"/>
                                        <p:tgtEl>
                                          <p:spTgt spid="23"/>
                                        </p:tgtEl>
                                      </p:cBhvr>
                                    </p:animEffect>
                                    <p:anim calcmode="lin" valueType="num">
                                      <p:cBhvr>
                                        <p:cTn id="23" dur="750" fill="hold"/>
                                        <p:tgtEl>
                                          <p:spTgt spid="23"/>
                                        </p:tgtEl>
                                        <p:attrNameLst>
                                          <p:attrName>ppt_x</p:attrName>
                                        </p:attrNameLst>
                                      </p:cBhvr>
                                      <p:tavLst>
                                        <p:tav tm="0">
                                          <p:val>
                                            <p:strVal val="#ppt_x"/>
                                          </p:val>
                                        </p:tav>
                                        <p:tav tm="100000">
                                          <p:val>
                                            <p:strVal val="#ppt_x"/>
                                          </p:val>
                                        </p:tav>
                                      </p:tavLst>
                                    </p:anim>
                                    <p:anim calcmode="lin" valueType="num">
                                      <p:cBhvr>
                                        <p:cTn id="24" dur="75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7"/>
                                        </p:tgtEl>
                                      </p:cBhvr>
                                    </p:animEffect>
                                    <p:set>
                                      <p:cBhvr>
                                        <p:cTn id="37" dur="1" fill="hold">
                                          <p:stCondLst>
                                            <p:cond delay="499"/>
                                          </p:stCondLst>
                                        </p:cTn>
                                        <p:tgtEl>
                                          <p:spTgt spid="17"/>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fade">
                                      <p:cBhvr>
                                        <p:cTn id="40" dur="500"/>
                                        <p:tgtEl>
                                          <p:spTgt spid="2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25"/>
                                        </p:tgtEl>
                                      </p:cBhvr>
                                    </p:animEffect>
                                    <p:set>
                                      <p:cBhvr>
                                        <p:cTn id="48" dur="1" fill="hold">
                                          <p:stCondLst>
                                            <p:cond delay="499"/>
                                          </p:stCondLst>
                                        </p:cTn>
                                        <p:tgtEl>
                                          <p:spTgt spid="25"/>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fade">
                                      <p:cBhvr>
                                        <p:cTn id="51" dur="500"/>
                                        <p:tgtEl>
                                          <p:spTgt spid="26"/>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fade">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26"/>
                                        </p:tgtEl>
                                      </p:cBhvr>
                                    </p:animEffect>
                                    <p:set>
                                      <p:cBhvr>
                                        <p:cTn id="59" dur="1" fill="hold">
                                          <p:stCondLst>
                                            <p:cond delay="499"/>
                                          </p:stCondLst>
                                        </p:cTn>
                                        <p:tgtEl>
                                          <p:spTgt spid="26"/>
                                        </p:tgtEl>
                                        <p:attrNameLst>
                                          <p:attrName>style.visibility</p:attrName>
                                        </p:attrNameLst>
                                      </p:cBhvr>
                                      <p:to>
                                        <p:strVal val="hidden"/>
                                      </p:to>
                                    </p:set>
                                  </p:childTnLst>
                                </p:cTn>
                              </p:par>
                              <p:par>
                                <p:cTn id="60" presetID="10" presetClass="entr" presetSubtype="0" fill="hold" grpId="0" nodeType="withEffect">
                                  <p:stCondLst>
                                    <p:cond delay="0"/>
                                  </p:stCondLst>
                                  <p:childTnLst>
                                    <p:set>
                                      <p:cBhvr>
                                        <p:cTn id="61" dur="1" fill="hold">
                                          <p:stCondLst>
                                            <p:cond delay="0"/>
                                          </p:stCondLst>
                                        </p:cTn>
                                        <p:tgtEl>
                                          <p:spTgt spid="27"/>
                                        </p:tgtEl>
                                        <p:attrNameLst>
                                          <p:attrName>style.visibility</p:attrName>
                                        </p:attrNameLst>
                                      </p:cBhvr>
                                      <p:to>
                                        <p:strVal val="visible"/>
                                      </p:to>
                                    </p:set>
                                    <p:animEffect transition="in" filter="fade">
                                      <p:cBhvr>
                                        <p:cTn id="62" dur="500"/>
                                        <p:tgtEl>
                                          <p:spTgt spid="27"/>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fade">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7" grpId="0" animBg="1"/>
      <p:bldP spid="17" grpId="1" animBg="1"/>
      <p:bldP spid="18" grpId="0"/>
      <p:bldP spid="19" grpId="0" animBg="1"/>
      <p:bldP spid="20" grpId="0"/>
      <p:bldP spid="25" grpId="0" animBg="1"/>
      <p:bldP spid="25" grpId="1" animBg="1"/>
      <p:bldP spid="21" grpId="0" animBg="1"/>
      <p:bldP spid="22" grpId="0"/>
      <p:bldP spid="23" grpId="0" animBg="1"/>
      <p:bldP spid="24" grpId="0"/>
      <p:bldP spid="26" grpId="0" animBg="1"/>
      <p:bldP spid="26" grpId="1" animBg="1"/>
      <p:bldP spid="2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7A5DFA-CD22-9288-D56E-8E4BC6BCCB8B}"/>
            </a:ext>
          </a:extLst>
        </p:cNvPr>
        <p:cNvGrpSpPr/>
        <p:nvPr/>
      </p:nvGrpSpPr>
      <p:grpSpPr>
        <a:xfrm>
          <a:off x="0" y="0"/>
          <a:ext cx="0" cy="0"/>
          <a:chOff x="0" y="0"/>
          <a:chExt cx="0" cy="0"/>
        </a:xfrm>
      </p:grpSpPr>
      <p:sp>
        <p:nvSpPr>
          <p:cNvPr id="12" name="Title 1">
            <a:extLst>
              <a:ext uri="{FF2B5EF4-FFF2-40B4-BE49-F238E27FC236}">
                <a16:creationId xmlns:a16="http://schemas.microsoft.com/office/drawing/2014/main" id="{462C8EDC-ABD1-9C09-4B5B-B6590EA79EBB}"/>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UI semibold(Body)"/>
                <a:ea typeface="+mn-ea"/>
                <a:cs typeface="Segoe UI" pitchFamily="34" charset="0"/>
              </a:rPr>
              <a:t>Writing an effective prompt part 2</a:t>
            </a:r>
          </a:p>
        </p:txBody>
      </p:sp>
      <p:sp>
        <p:nvSpPr>
          <p:cNvPr id="3" name="Rectangle: Rounded Corners 6">
            <a:extLst>
              <a:ext uri="{FF2B5EF4-FFF2-40B4-BE49-F238E27FC236}">
                <a16:creationId xmlns:a16="http://schemas.microsoft.com/office/drawing/2014/main" id="{FD579FE1-6B42-8430-7092-8CA9989064DB}"/>
              </a:ext>
              <a:ext uri="{C183D7F6-B498-43B3-948B-1728B52AA6E4}">
                <adec:decorative xmlns:adec="http://schemas.microsoft.com/office/drawing/2017/decorative" val="1"/>
              </a:ext>
            </a:extLst>
          </p:cNvPr>
          <p:cNvSpPr/>
          <p:nvPr/>
        </p:nvSpPr>
        <p:spPr bwMode="auto">
          <a:xfrm>
            <a:off x="3234010" y="1411468"/>
            <a:ext cx="8627181" cy="5009833"/>
          </a:xfrm>
          <a:prstGeom prst="roundRect">
            <a:avLst>
              <a:gd name="adj" fmla="val 4396"/>
            </a:avLst>
          </a:prstGeom>
          <a:noFill/>
          <a:ln w="9525">
            <a:gradFill>
              <a:gsLst>
                <a:gs pos="37000">
                  <a:srgbClr val="464FEB"/>
                </a:gs>
                <a:gs pos="69000">
                  <a:srgbClr val="47CFFA"/>
                </a:gs>
                <a:gs pos="91000">
                  <a:srgbClr val="B47CF8"/>
                </a:gs>
              </a:gsLst>
              <a:lin ang="3600000" scaled="0"/>
            </a:gradFill>
          </a:ln>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347CDB51-D489-D380-098A-34ACEFEB42F2}"/>
              </a:ext>
              <a:ext uri="{C183D7F6-B498-43B3-948B-1728B52AA6E4}">
                <adec:decorative xmlns:adec="http://schemas.microsoft.com/office/drawing/2017/decorative" val="1"/>
              </a:ext>
            </a:extLst>
          </p:cNvPr>
          <p:cNvSpPr txBox="1">
            <a:spLocks/>
          </p:cNvSpPr>
          <p:nvPr/>
        </p:nvSpPr>
        <p:spPr>
          <a:xfrm>
            <a:off x="3230836" y="1411469"/>
            <a:ext cx="8627181" cy="5009832"/>
          </a:xfrm>
          <a:prstGeom prst="roundRect">
            <a:avLst>
              <a:gd name="adj" fmla="val 3190"/>
            </a:avLst>
          </a:prstGeom>
          <a:solidFill>
            <a:schemeClr val="bg1">
              <a:alpha val="46000"/>
            </a:schemeClr>
          </a:solidFill>
          <a:ln w="25400">
            <a:noFill/>
          </a:ln>
          <a:effectLst>
            <a:outerShdw blurRad="63500" algn="ctr" rotWithShape="0">
              <a:schemeClr val="tx1">
                <a:alpha val="15000"/>
              </a:scheme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91440" tIns="91440" rIns="91440" bIns="91440" numCol="1" spcCol="0" rtlCol="0" fromWordArt="0" anchor="t" anchorCtr="0" forceAA="0" compatLnSpc="1">
            <a:prstTxWarp prst="textNoShape">
              <a:avLst/>
            </a:prstTxWarp>
            <a:noAutofit/>
          </a:bodyPr>
          <a:lstStyle>
            <a:defPPr>
              <a:defRPr lang="en-US"/>
            </a:defPPr>
            <a:lvl1pPr fontAlgn="base">
              <a:spcBef>
                <a:spcPts val="0"/>
              </a:spcBef>
              <a:spcAft>
                <a:spcPts val="1200"/>
              </a:spcAft>
              <a:defRPr sz="1000">
                <a:ln w="3175">
                  <a:noFill/>
                </a:ln>
                <a:solidFill>
                  <a:schemeClr val="tx1"/>
                </a:solidFill>
                <a:cs typeface="Segoe UI"/>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base" latinLnBrk="0" hangingPunct="1">
              <a:lnSpc>
                <a:spcPct val="100000"/>
              </a:lnSpc>
              <a:spcBef>
                <a:spcPts val="0"/>
              </a:spcBef>
              <a:spcAft>
                <a:spcPts val="1200"/>
              </a:spcAft>
              <a:buClrTx/>
              <a:buSzTx/>
              <a:buFontTx/>
              <a:buNone/>
              <a:tabLst/>
              <a:defRPr/>
            </a:pPr>
            <a:endParaRPr kumimoji="0" lang="en-US" sz="1000" b="0" i="0" u="none" strike="noStrike" kern="1200" cap="none" spc="0" normalizeH="0" baseline="0" noProof="0">
              <a:ln w="3175">
                <a:noFill/>
              </a:ln>
              <a:solidFill>
                <a:prstClr val="black"/>
              </a:solidFill>
              <a:effectLst/>
              <a:uLnTx/>
              <a:uFillTx/>
              <a:latin typeface="Segoe UI"/>
              <a:ea typeface="+mn-ea"/>
              <a:cs typeface="Segoe UI"/>
            </a:endParaRPr>
          </a:p>
        </p:txBody>
      </p:sp>
      <p:sp>
        <p:nvSpPr>
          <p:cNvPr id="5" name="Rounded Rectangle 15">
            <a:extLst>
              <a:ext uri="{FF2B5EF4-FFF2-40B4-BE49-F238E27FC236}">
                <a16:creationId xmlns:a16="http://schemas.microsoft.com/office/drawing/2014/main" id="{B84079C0-B008-7FC9-B8D5-C447B9BCF874}"/>
              </a:ext>
              <a:ext uri="{C183D7F6-B498-43B3-948B-1728B52AA6E4}">
                <adec:decorative xmlns:adec="http://schemas.microsoft.com/office/drawing/2017/decorative" val="1"/>
              </a:ext>
            </a:extLst>
          </p:cNvPr>
          <p:cNvSpPr/>
          <p:nvPr/>
        </p:nvSpPr>
        <p:spPr>
          <a:xfrm>
            <a:off x="3891967" y="2897858"/>
            <a:ext cx="7724283" cy="2185498"/>
          </a:xfrm>
          <a:prstGeom prst="roundRect">
            <a:avLst>
              <a:gd name="adj" fmla="val 7542"/>
            </a:avLst>
          </a:prstGeom>
          <a:gradFill flip="none" rotWithShape="1">
            <a:gsLst>
              <a:gs pos="58000">
                <a:srgbClr val="FBFBFB"/>
              </a:gs>
              <a:gs pos="100000">
                <a:schemeClr val="bg1">
                  <a:lumMod val="95000"/>
                  <a:alpha val="0"/>
                </a:schemeClr>
              </a:gs>
              <a:gs pos="34000">
                <a:schemeClr val="bg1"/>
              </a:gs>
            </a:gsLst>
            <a:lin ang="18900000" scaled="1"/>
            <a:tileRect/>
          </a:gradFill>
          <a:ln w="12700">
            <a:noFill/>
            <a:headEnd type="none" w="med" len="med"/>
            <a:tailEnd type="none" w="med" len="med"/>
          </a:ln>
          <a:effectLst/>
          <a:scene3d>
            <a:camera prst="perspectiveRight" fov="2700000">
              <a:rot lat="0" lon="21594000" rev="0"/>
            </a:camera>
            <a:lightRig rig="flat" dir="t"/>
          </a:scene3d>
          <a:sp3d>
            <a:bevelT w="0" h="0"/>
            <a:bevelB w="0" h="0"/>
            <a:contourClr>
              <a:schemeClr val="bg1"/>
            </a:contourClr>
          </a:sp3d>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Segoe UI"/>
              <a:ea typeface="+mn-ea"/>
              <a:cs typeface="Segoe UI" pitchFamily="34" charset="0"/>
            </a:endParaRPr>
          </a:p>
        </p:txBody>
      </p:sp>
      <p:sp>
        <p:nvSpPr>
          <p:cNvPr id="6" name="TextBox 5">
            <a:extLst>
              <a:ext uri="{FF2B5EF4-FFF2-40B4-BE49-F238E27FC236}">
                <a16:creationId xmlns:a16="http://schemas.microsoft.com/office/drawing/2014/main" id="{682AABCC-3A49-E464-C38B-E070CA4256E9}"/>
              </a:ext>
            </a:extLst>
          </p:cNvPr>
          <p:cNvSpPr txBox="1"/>
          <p:nvPr/>
        </p:nvSpPr>
        <p:spPr>
          <a:xfrm>
            <a:off x="521649" y="2286091"/>
            <a:ext cx="2457849" cy="2800767"/>
          </a:xfrm>
          <a:prstGeom prst="rect">
            <a:avLst/>
          </a:prstGeom>
          <a:noFill/>
        </p:spPr>
        <p:txBody>
          <a:bodyPr wrap="square">
            <a:spAutoFit/>
          </a:bodyPr>
          <a:lstStyle/>
          <a:p>
            <a:pPr marL="0" marR="0" lvl="0" indent="0" algn="l" defTabSz="932472" rtl="0" eaLnBrk="1" fontAlgn="auto" latinLnBrk="0" hangingPunct="1">
              <a:lnSpc>
                <a:spcPct val="100000"/>
              </a:lnSpc>
              <a:spcBef>
                <a:spcPct val="0"/>
              </a:spcBef>
              <a:spcAft>
                <a:spcPct val="0"/>
              </a:spcAft>
              <a:buClrTx/>
              <a:buSzTx/>
              <a:buFontTx/>
              <a:buNone/>
              <a:tabLst/>
              <a:defRPr/>
            </a:pP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To get the best response, it’s important to focus on some of the </a:t>
            </a:r>
            <a:r>
              <a:rPr kumimoji="0" lang="en-CA" sz="2200" b="1" i="0" u="none" strike="noStrike" kern="1200" cap="none" spc="-38" normalizeH="0" baseline="0" noProof="0">
                <a:ln w="3175">
                  <a:noFill/>
                </a:ln>
                <a:gradFill flip="none" rotWithShape="1">
                  <a:gsLst>
                    <a:gs pos="50000">
                      <a:srgbClr val="8661C5"/>
                    </a:gs>
                    <a:gs pos="0">
                      <a:srgbClr val="3E76D4"/>
                    </a:gs>
                    <a:gs pos="100000">
                      <a:srgbClr val="C73ECC"/>
                    </a:gs>
                  </a:gsLst>
                  <a:lin ang="2700000" scaled="1"/>
                  <a:tileRect/>
                </a:gradFill>
                <a:effectLst/>
                <a:uLnTx/>
                <a:uFillTx/>
                <a:latin typeface="Segoe Sans Display" pitchFamily="2" charset="0"/>
                <a:ea typeface="+mn-ea"/>
                <a:cs typeface="Segoe Sans Display" pitchFamily="2" charset="0"/>
              </a:rPr>
              <a:t>key elements </a:t>
            </a:r>
            <a:r>
              <a:rPr kumimoji="0" lang="en-CA" sz="2200" b="0" i="0" u="none" strike="noStrike" kern="1200" cap="none" spc="0" normalizeH="0" baseline="0" noProof="0">
                <a:ln>
                  <a:noFill/>
                </a:ln>
                <a:solidFill>
                  <a:srgbClr val="1E1E1E"/>
                </a:solidFill>
                <a:effectLst/>
                <a:uLnTx/>
                <a:uFillTx/>
                <a:latin typeface="Segoe Sans Display" pitchFamily="2" charset="0"/>
                <a:ea typeface="+mn-ea"/>
                <a:cs typeface="Segoe Sans Display" pitchFamily="2" charset="0"/>
              </a:rPr>
              <a:t>when phrasing your Copilot prompts.</a:t>
            </a:r>
          </a:p>
        </p:txBody>
      </p:sp>
      <p:sp>
        <p:nvSpPr>
          <p:cNvPr id="8" name="Rounded Rectangle 25">
            <a:extLst>
              <a:ext uri="{FF2B5EF4-FFF2-40B4-BE49-F238E27FC236}">
                <a16:creationId xmlns:a16="http://schemas.microsoft.com/office/drawing/2014/main" id="{57EE3E29-5640-FA1F-B501-3902C4D67079}"/>
              </a:ext>
            </a:extLst>
          </p:cNvPr>
          <p:cNvSpPr/>
          <p:nvPr/>
        </p:nvSpPr>
        <p:spPr bwMode="auto">
          <a:xfrm>
            <a:off x="4571208" y="1895774"/>
            <a:ext cx="1664517" cy="317873"/>
          </a:xfrm>
          <a:prstGeom prst="roundRect">
            <a:avLst>
              <a:gd name="adj" fmla="val 50000"/>
            </a:avLst>
          </a:prstGeom>
          <a:solidFill>
            <a:schemeClr val="bg1"/>
          </a:solidFill>
          <a:ln w="15875">
            <a:solidFill>
              <a:srgbClr val="0078D3"/>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78D3"/>
                </a:solidFill>
                <a:effectLst/>
                <a:uLnTx/>
                <a:uFillTx/>
                <a:latin typeface="Segoe UI Semibold"/>
                <a:ea typeface="+mn-ea"/>
                <a:cs typeface="Segoe UI Semibold" panose="020B0502040204020203" pitchFamily="34" charset="0"/>
              </a:rPr>
              <a:t>Context</a:t>
            </a:r>
          </a:p>
        </p:txBody>
      </p:sp>
      <p:sp>
        <p:nvSpPr>
          <p:cNvPr id="33" name="TextBox 9">
            <a:extLst>
              <a:ext uri="{FF2B5EF4-FFF2-40B4-BE49-F238E27FC236}">
                <a16:creationId xmlns:a16="http://schemas.microsoft.com/office/drawing/2014/main" id="{517F36F8-9DC4-9DFA-8689-8E765605986F}"/>
              </a:ext>
            </a:extLst>
          </p:cNvPr>
          <p:cNvSpPr txBox="1"/>
          <p:nvPr/>
        </p:nvSpPr>
        <p:spPr>
          <a:xfrm>
            <a:off x="4875735" y="2343254"/>
            <a:ext cx="1642680" cy="331726"/>
          </a:xfrm>
          <a:prstGeom prst="rect">
            <a:avLst/>
          </a:prstGeom>
          <a:noFill/>
        </p:spPr>
        <p:txBody>
          <a:bodyPr wrap="square" lIns="0" tIns="0" rIns="0" bIns="0" rtlCol="0" anchor="t">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a:rPr>
              <a:t>Why</a:t>
            </a:r>
            <a:r>
              <a:rPr kumimoji="0" lang="en-US" sz="1000" b="0" i="0" u="none" strike="noStrike" kern="1200" cap="none" spc="0" normalizeH="0" baseline="0" noProof="0">
                <a:ln>
                  <a:noFill/>
                </a:ln>
                <a:solidFill>
                  <a:prstClr val="black"/>
                </a:solidFill>
                <a:effectLst/>
                <a:uLnTx/>
                <a:uFillTx/>
                <a:latin typeface="Segoe UI"/>
                <a:ea typeface="+mn-ea"/>
                <a:cs typeface="Segoe UI"/>
              </a:rPr>
              <a:t> do you need it and </a:t>
            </a:r>
            <a:r>
              <a:rPr kumimoji="0" lang="en-US" sz="1000" b="0" i="0" u="none" strike="noStrike" kern="1200" cap="none" spc="0" normalizeH="0" baseline="0" noProof="0">
                <a:ln>
                  <a:noFill/>
                </a:ln>
                <a:solidFill>
                  <a:prstClr val="black"/>
                </a:solidFill>
                <a:effectLst/>
                <a:uLnTx/>
                <a:uFillTx/>
                <a:latin typeface="Segoe UI"/>
                <a:ea typeface="+mn-ea"/>
                <a:cs typeface="Segoe UI Semibold"/>
              </a:rPr>
              <a:t>who</a:t>
            </a:r>
            <a:r>
              <a:rPr kumimoji="0" lang="en-US" sz="1000" b="0" i="0" u="none" strike="noStrike" kern="1200" cap="none" spc="0" normalizeH="0" baseline="0" noProof="0">
                <a:ln>
                  <a:noFill/>
                </a:ln>
                <a:solidFill>
                  <a:prstClr val="black"/>
                </a:solidFill>
                <a:effectLst/>
                <a:uLnTx/>
                <a:uFillTx/>
                <a:latin typeface="Segoe UI"/>
                <a:ea typeface="+mn-ea"/>
                <a:cs typeface="Segoe UI"/>
              </a:rPr>
              <a:t> is involved?</a:t>
            </a:r>
          </a:p>
        </p:txBody>
      </p:sp>
      <p:grpSp>
        <p:nvGrpSpPr>
          <p:cNvPr id="10" name="Group 9">
            <a:extLst>
              <a:ext uri="{FF2B5EF4-FFF2-40B4-BE49-F238E27FC236}">
                <a16:creationId xmlns:a16="http://schemas.microsoft.com/office/drawing/2014/main" id="{FE63C1C0-7DA3-7B0D-EB2B-499062D974F0}"/>
              </a:ext>
              <a:ext uri="{C183D7F6-B498-43B3-948B-1728B52AA6E4}">
                <adec:decorative xmlns:adec="http://schemas.microsoft.com/office/drawing/2017/decorative" val="1"/>
              </a:ext>
            </a:extLst>
          </p:cNvPr>
          <p:cNvGrpSpPr/>
          <p:nvPr/>
        </p:nvGrpSpPr>
        <p:grpSpPr>
          <a:xfrm>
            <a:off x="4734543" y="2250887"/>
            <a:ext cx="1818162" cy="817495"/>
            <a:chOff x="3771385" y="5402085"/>
            <a:chExt cx="1671567" cy="831347"/>
          </a:xfrm>
        </p:grpSpPr>
        <p:sp>
          <p:nvSpPr>
            <p:cNvPr id="11" name="Arc 10">
              <a:extLst>
                <a:ext uri="{FF2B5EF4-FFF2-40B4-BE49-F238E27FC236}">
                  <a16:creationId xmlns:a16="http://schemas.microsoft.com/office/drawing/2014/main" id="{A9D3AD42-158B-5FD3-79EC-ACF549B70CD3}"/>
                </a:ext>
              </a:extLst>
            </p:cNvPr>
            <p:cNvSpPr/>
            <p:nvPr/>
          </p:nvSpPr>
          <p:spPr>
            <a:xfrm>
              <a:off x="5124705" y="5913032"/>
              <a:ext cx="318247" cy="320400"/>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28" name="Straight Arrow Connector 27">
              <a:extLst>
                <a:ext uri="{FF2B5EF4-FFF2-40B4-BE49-F238E27FC236}">
                  <a16:creationId xmlns:a16="http://schemas.microsoft.com/office/drawing/2014/main" id="{652E031F-EA62-D1E9-179F-077FA7815112}"/>
                </a:ext>
              </a:extLst>
            </p:cNvPr>
            <p:cNvCxnSpPr>
              <a:cxnSpLocks/>
            </p:cNvCxnSpPr>
            <p:nvPr/>
          </p:nvCxnSpPr>
          <p:spPr>
            <a:xfrm>
              <a:off x="5442952" y="6052733"/>
              <a:ext cx="0" cy="16962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62AA5F1D-D4CD-0738-A9E5-921D746BF99A}"/>
                </a:ext>
              </a:extLst>
            </p:cNvPr>
            <p:cNvCxnSpPr>
              <a:cxnSpLocks/>
            </p:cNvCxnSpPr>
            <p:nvPr/>
          </p:nvCxnSpPr>
          <p:spPr>
            <a:xfrm flipH="1" flipV="1">
              <a:off x="3923424" y="5912832"/>
              <a:ext cx="1346371" cy="824"/>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0" name="Arc 29">
              <a:extLst>
                <a:ext uri="{FF2B5EF4-FFF2-40B4-BE49-F238E27FC236}">
                  <a16:creationId xmlns:a16="http://schemas.microsoft.com/office/drawing/2014/main" id="{E4CF6E23-6FCF-8E6C-4C00-D3230D70CBDA}"/>
                </a:ext>
              </a:extLst>
            </p:cNvPr>
            <p:cNvSpPr/>
            <p:nvPr/>
          </p:nvSpPr>
          <p:spPr>
            <a:xfrm rot="10800000">
              <a:off x="3771385" y="5592591"/>
              <a:ext cx="318247" cy="320400"/>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1" name="Straight Connector 30">
              <a:extLst>
                <a:ext uri="{FF2B5EF4-FFF2-40B4-BE49-F238E27FC236}">
                  <a16:creationId xmlns:a16="http://schemas.microsoft.com/office/drawing/2014/main" id="{7FB6396E-3EB5-3013-462B-67DFBB29446A}"/>
                </a:ext>
              </a:extLst>
            </p:cNvPr>
            <p:cNvCxnSpPr>
              <a:cxnSpLocks/>
            </p:cNvCxnSpPr>
            <p:nvPr/>
          </p:nvCxnSpPr>
          <p:spPr>
            <a:xfrm>
              <a:off x="3771526" y="5402085"/>
              <a:ext cx="0" cy="357457"/>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32" name="Rounded Rectangle 26">
            <a:extLst>
              <a:ext uri="{FF2B5EF4-FFF2-40B4-BE49-F238E27FC236}">
                <a16:creationId xmlns:a16="http://schemas.microsoft.com/office/drawing/2014/main" id="{9CE763AD-91B7-DFAA-F2E1-46BEF51D36D9}"/>
              </a:ext>
            </a:extLst>
          </p:cNvPr>
          <p:cNvSpPr/>
          <p:nvPr/>
        </p:nvSpPr>
        <p:spPr bwMode="auto">
          <a:xfrm>
            <a:off x="8965400" y="1895774"/>
            <a:ext cx="1664365" cy="317873"/>
          </a:xfrm>
          <a:prstGeom prst="roundRect">
            <a:avLst>
              <a:gd name="adj" fmla="val 50000"/>
            </a:avLst>
          </a:prstGeom>
          <a:solidFill>
            <a:schemeClr val="bg1"/>
          </a:solidFill>
          <a:ln w="15875">
            <a:solidFill>
              <a:srgbClr val="4AC5B1"/>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008575"/>
                </a:solidFill>
                <a:effectLst/>
                <a:uLnTx/>
                <a:uFillTx/>
                <a:latin typeface="Segoe UI Semibold"/>
                <a:ea typeface="+mn-ea"/>
                <a:cs typeface="Segoe UI Semibold" panose="020B0502040204020203" pitchFamily="34" charset="0"/>
              </a:rPr>
              <a:t>Goal</a:t>
            </a:r>
          </a:p>
        </p:txBody>
      </p:sp>
      <p:sp>
        <p:nvSpPr>
          <p:cNvPr id="9" name="TextBox 8">
            <a:extLst>
              <a:ext uri="{FF2B5EF4-FFF2-40B4-BE49-F238E27FC236}">
                <a16:creationId xmlns:a16="http://schemas.microsoft.com/office/drawing/2014/main" id="{C70685E6-E322-4575-17EC-242EEF5FB3E8}"/>
              </a:ext>
            </a:extLst>
          </p:cNvPr>
          <p:cNvSpPr txBox="1"/>
          <p:nvPr/>
        </p:nvSpPr>
        <p:spPr>
          <a:xfrm>
            <a:off x="9215045" y="2348634"/>
            <a:ext cx="1932206"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What</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response do you want from Copilot? </a:t>
            </a:r>
          </a:p>
        </p:txBody>
      </p:sp>
      <p:sp>
        <p:nvSpPr>
          <p:cNvPr id="34" name="Arc 33">
            <a:extLst>
              <a:ext uri="{FF2B5EF4-FFF2-40B4-BE49-F238E27FC236}">
                <a16:creationId xmlns:a16="http://schemas.microsoft.com/office/drawing/2014/main" id="{89B5A226-FB18-AF83-FD28-3516C5CD933D}"/>
              </a:ext>
              <a:ext uri="{C183D7F6-B498-43B3-948B-1728B52AA6E4}">
                <adec:decorative xmlns:adec="http://schemas.microsoft.com/office/drawing/2017/decorative" val="1"/>
              </a:ext>
            </a:extLst>
          </p:cNvPr>
          <p:cNvSpPr/>
          <p:nvPr/>
        </p:nvSpPr>
        <p:spPr>
          <a:xfrm>
            <a:off x="10638012" y="2730081"/>
            <a:ext cx="346157" cy="315061"/>
          </a:xfrm>
          <a:prstGeom prst="arc">
            <a:avLst>
              <a:gd name="adj1" fmla="val 1589845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5" name="Straight Arrow Connector 34">
            <a:extLst>
              <a:ext uri="{FF2B5EF4-FFF2-40B4-BE49-F238E27FC236}">
                <a16:creationId xmlns:a16="http://schemas.microsoft.com/office/drawing/2014/main" id="{2D77A0BC-770B-2474-7F2A-F31108303508}"/>
              </a:ext>
              <a:ext uri="{C183D7F6-B498-43B3-948B-1728B52AA6E4}">
                <adec:decorative xmlns:adec="http://schemas.microsoft.com/office/drawing/2017/decorative" val="1"/>
              </a:ext>
            </a:extLst>
          </p:cNvPr>
          <p:cNvCxnSpPr>
            <a:cxnSpLocks/>
          </p:cNvCxnSpPr>
          <p:nvPr/>
        </p:nvCxnSpPr>
        <p:spPr>
          <a:xfrm>
            <a:off x="10984361" y="3321903"/>
            <a:ext cx="0" cy="16455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B89FB95B-A433-41ED-8E6E-68AA8420ABB1}"/>
              </a:ext>
              <a:ext uri="{C183D7F6-B498-43B3-948B-1728B52AA6E4}">
                <adec:decorative xmlns:adec="http://schemas.microsoft.com/office/drawing/2017/decorative" val="1"/>
              </a:ext>
            </a:extLst>
          </p:cNvPr>
          <p:cNvCxnSpPr>
            <a:cxnSpLocks/>
          </p:cNvCxnSpPr>
          <p:nvPr/>
        </p:nvCxnSpPr>
        <p:spPr>
          <a:xfrm flipH="1">
            <a:off x="9239223" y="2729865"/>
            <a:ext cx="1561593"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37" name="Arc 36">
            <a:extLst>
              <a:ext uri="{FF2B5EF4-FFF2-40B4-BE49-F238E27FC236}">
                <a16:creationId xmlns:a16="http://schemas.microsoft.com/office/drawing/2014/main" id="{3FDF0CFC-A3F6-3C94-BE9D-0CA3AFB674AE}"/>
              </a:ext>
              <a:ext uri="{C183D7F6-B498-43B3-948B-1728B52AA6E4}">
                <adec:decorative xmlns:adec="http://schemas.microsoft.com/office/drawing/2017/decorative" val="1"/>
              </a:ext>
            </a:extLst>
          </p:cNvPr>
          <p:cNvSpPr/>
          <p:nvPr/>
        </p:nvSpPr>
        <p:spPr>
          <a:xfrm rot="10800000">
            <a:off x="9073850" y="2412708"/>
            <a:ext cx="346157" cy="315061"/>
          </a:xfrm>
          <a:prstGeom prst="arc">
            <a:avLst>
              <a:gd name="adj1" fmla="val 16352078"/>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38" name="Straight Connector 37">
            <a:extLst>
              <a:ext uri="{FF2B5EF4-FFF2-40B4-BE49-F238E27FC236}">
                <a16:creationId xmlns:a16="http://schemas.microsoft.com/office/drawing/2014/main" id="{E7118ABA-8D6E-D7D8-1E40-28D00DAE38CA}"/>
              </a:ext>
              <a:ext uri="{C183D7F6-B498-43B3-948B-1728B52AA6E4}">
                <adec:decorative xmlns:adec="http://schemas.microsoft.com/office/drawing/2017/decorative" val="1"/>
              </a:ext>
            </a:extLst>
          </p:cNvPr>
          <p:cNvCxnSpPr>
            <a:cxnSpLocks/>
          </p:cNvCxnSpPr>
          <p:nvPr/>
        </p:nvCxnSpPr>
        <p:spPr>
          <a:xfrm>
            <a:off x="9074003" y="2227629"/>
            <a:ext cx="0" cy="351500"/>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sp>
        <p:nvSpPr>
          <p:cNvPr id="39" name="Arc 38">
            <a:extLst>
              <a:ext uri="{FF2B5EF4-FFF2-40B4-BE49-F238E27FC236}">
                <a16:creationId xmlns:a16="http://schemas.microsoft.com/office/drawing/2014/main" id="{88C2D11D-7309-84CF-A47C-87BA029A231E}"/>
              </a:ext>
              <a:ext uri="{C183D7F6-B498-43B3-948B-1728B52AA6E4}">
                <adec:decorative xmlns:adec="http://schemas.microsoft.com/office/drawing/2017/decorative" val="1"/>
              </a:ext>
            </a:extLst>
          </p:cNvPr>
          <p:cNvSpPr/>
          <p:nvPr/>
        </p:nvSpPr>
        <p:spPr>
          <a:xfrm flipH="1" flipV="1">
            <a:off x="3581147" y="5203581"/>
            <a:ext cx="346158" cy="262247"/>
          </a:xfrm>
          <a:prstGeom prst="arc">
            <a:avLst>
              <a:gd name="adj1" fmla="val 15962854"/>
              <a:gd name="adj2" fmla="val 21075271"/>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0" name="Straight Arrow Connector 39">
            <a:extLst>
              <a:ext uri="{FF2B5EF4-FFF2-40B4-BE49-F238E27FC236}">
                <a16:creationId xmlns:a16="http://schemas.microsoft.com/office/drawing/2014/main" id="{E2BEFC4E-8130-0D17-4FBE-27BA13E0A715}"/>
              </a:ext>
              <a:ext uri="{C183D7F6-B498-43B3-948B-1728B52AA6E4}">
                <adec:decorative xmlns:adec="http://schemas.microsoft.com/office/drawing/2017/decorative" val="1"/>
              </a:ext>
            </a:extLst>
          </p:cNvPr>
          <p:cNvCxnSpPr>
            <a:cxnSpLocks/>
            <a:stCxn id="39" idx="2"/>
          </p:cNvCxnSpPr>
          <p:nvPr/>
        </p:nvCxnSpPr>
        <p:spPr>
          <a:xfrm flipH="1" flipV="1">
            <a:off x="3581204" y="4526877"/>
            <a:ext cx="3404" cy="833920"/>
          </a:xfrm>
          <a:prstGeom prst="straightConnector1">
            <a:avLst/>
          </a:prstGeom>
          <a:ln w="12700">
            <a:solidFill>
              <a:srgbClr val="C2C2C2"/>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E428FDB-90FB-63C1-B569-728B48D90401}"/>
              </a:ext>
              <a:ext uri="{C183D7F6-B498-43B3-948B-1728B52AA6E4}">
                <adec:decorative xmlns:adec="http://schemas.microsoft.com/office/drawing/2017/decorative" val="1"/>
              </a:ext>
            </a:extLst>
          </p:cNvPr>
          <p:cNvCxnSpPr>
            <a:cxnSpLocks/>
            <a:stCxn id="39" idx="0"/>
          </p:cNvCxnSpPr>
          <p:nvPr/>
        </p:nvCxnSpPr>
        <p:spPr>
          <a:xfrm>
            <a:off x="3763273" y="5465649"/>
            <a:ext cx="496052" cy="3502"/>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42" name="Arc 41">
            <a:extLst>
              <a:ext uri="{FF2B5EF4-FFF2-40B4-BE49-F238E27FC236}">
                <a16:creationId xmlns:a16="http://schemas.microsoft.com/office/drawing/2014/main" id="{99084E52-0042-DC2E-448B-3437EE8C3B80}"/>
              </a:ext>
              <a:ext uri="{C183D7F6-B498-43B3-948B-1728B52AA6E4}">
                <adec:decorative xmlns:adec="http://schemas.microsoft.com/office/drawing/2017/decorative" val="1"/>
              </a:ext>
            </a:extLst>
          </p:cNvPr>
          <p:cNvSpPr/>
          <p:nvPr/>
        </p:nvSpPr>
        <p:spPr>
          <a:xfrm rot="10800000" flipH="1" flipV="1">
            <a:off x="4102029" y="5468605"/>
            <a:ext cx="346158" cy="262247"/>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43" name="Straight Connector 42">
            <a:extLst>
              <a:ext uri="{FF2B5EF4-FFF2-40B4-BE49-F238E27FC236}">
                <a16:creationId xmlns:a16="http://schemas.microsoft.com/office/drawing/2014/main" id="{7AC4DB45-7E47-1CFB-3576-C0FA82BD7EB4}"/>
              </a:ext>
              <a:ext uri="{C183D7F6-B498-43B3-948B-1728B52AA6E4}">
                <adec:decorative xmlns:adec="http://schemas.microsoft.com/office/drawing/2017/decorative" val="1"/>
              </a:ext>
            </a:extLst>
          </p:cNvPr>
          <p:cNvCxnSpPr>
            <a:cxnSpLocks/>
          </p:cNvCxnSpPr>
          <p:nvPr/>
        </p:nvCxnSpPr>
        <p:spPr>
          <a:xfrm flipV="1">
            <a:off x="4448188" y="5594203"/>
            <a:ext cx="0" cy="28970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C5071FA4-CD19-B6C4-84C7-D7213BA1CB10}"/>
              </a:ext>
              <a:ext uri="{C183D7F6-B498-43B3-948B-1728B52AA6E4}">
                <adec:decorative xmlns:adec="http://schemas.microsoft.com/office/drawing/2017/decorative" val="1"/>
              </a:ext>
            </a:extLst>
          </p:cNvPr>
          <p:cNvCxnSpPr>
            <a:cxnSpLocks/>
          </p:cNvCxnSpPr>
          <p:nvPr/>
        </p:nvCxnSpPr>
        <p:spPr>
          <a:xfrm>
            <a:off x="3695260" y="4399854"/>
            <a:ext cx="348501" cy="0"/>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sp>
        <p:nvSpPr>
          <p:cNvPr id="45" name="Arc 44">
            <a:extLst>
              <a:ext uri="{FF2B5EF4-FFF2-40B4-BE49-F238E27FC236}">
                <a16:creationId xmlns:a16="http://schemas.microsoft.com/office/drawing/2014/main" id="{9264ADFF-D457-BB2C-CE1C-14FD4AF7469C}"/>
              </a:ext>
              <a:ext uri="{C183D7F6-B498-43B3-948B-1728B52AA6E4}">
                <adec:decorative xmlns:adec="http://schemas.microsoft.com/office/drawing/2017/decorative" val="1"/>
              </a:ext>
            </a:extLst>
          </p:cNvPr>
          <p:cNvSpPr/>
          <p:nvPr/>
        </p:nvSpPr>
        <p:spPr>
          <a:xfrm rot="5400000" flipH="1" flipV="1">
            <a:off x="3625153" y="4355973"/>
            <a:ext cx="260485" cy="348500"/>
          </a:xfrm>
          <a:prstGeom prst="arc">
            <a:avLst>
              <a:gd name="adj1" fmla="val 16277629"/>
              <a:gd name="adj2" fmla="val 2137862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sp>
        <p:nvSpPr>
          <p:cNvPr id="46" name="Rounded Rectangle 37">
            <a:extLst>
              <a:ext uri="{FF2B5EF4-FFF2-40B4-BE49-F238E27FC236}">
                <a16:creationId xmlns:a16="http://schemas.microsoft.com/office/drawing/2014/main" id="{4EEC4C94-85D3-E8D7-EC2F-D8ADD7DE1E39}"/>
              </a:ext>
            </a:extLst>
          </p:cNvPr>
          <p:cNvSpPr/>
          <p:nvPr/>
        </p:nvSpPr>
        <p:spPr bwMode="auto">
          <a:xfrm>
            <a:off x="4633503" y="5830230"/>
            <a:ext cx="1664365" cy="317873"/>
          </a:xfrm>
          <a:prstGeom prst="roundRect">
            <a:avLst>
              <a:gd name="adj" fmla="val 50000"/>
            </a:avLst>
          </a:prstGeom>
          <a:solidFill>
            <a:schemeClr val="bg1"/>
          </a:solidFill>
          <a:ln w="15875">
            <a:solidFill>
              <a:srgbClr val="C03BC4"/>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C03BC4"/>
                </a:solidFill>
                <a:effectLst/>
                <a:uLnTx/>
                <a:uFillTx/>
                <a:latin typeface="Segoe UI Semibold"/>
                <a:ea typeface="+mn-ea"/>
                <a:cs typeface="Segoe UI Semibold" panose="020B0502040204020203" pitchFamily="34" charset="0"/>
              </a:rPr>
              <a:t>Source</a:t>
            </a:r>
          </a:p>
        </p:txBody>
      </p:sp>
      <p:sp>
        <p:nvSpPr>
          <p:cNvPr id="47" name="TextBox 7">
            <a:extLst>
              <a:ext uri="{FF2B5EF4-FFF2-40B4-BE49-F238E27FC236}">
                <a16:creationId xmlns:a16="http://schemas.microsoft.com/office/drawing/2014/main" id="{B75C8C74-F1F4-C290-AB4F-3CA509DA54BF}"/>
              </a:ext>
            </a:extLst>
          </p:cNvPr>
          <p:cNvSpPr txBox="1"/>
          <p:nvPr/>
        </p:nvSpPr>
        <p:spPr>
          <a:xfrm>
            <a:off x="4571208" y="5446531"/>
            <a:ext cx="2251735"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Which</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information sources or samples should Copilot use?</a:t>
            </a:r>
          </a:p>
        </p:txBody>
      </p:sp>
      <p:sp>
        <p:nvSpPr>
          <p:cNvPr id="48" name="Rounded Rectangle 34">
            <a:extLst>
              <a:ext uri="{FF2B5EF4-FFF2-40B4-BE49-F238E27FC236}">
                <a16:creationId xmlns:a16="http://schemas.microsoft.com/office/drawing/2014/main" id="{15A253E7-41D8-B910-EC7D-F2345927C199}"/>
              </a:ext>
            </a:extLst>
          </p:cNvPr>
          <p:cNvSpPr/>
          <p:nvPr/>
        </p:nvSpPr>
        <p:spPr bwMode="auto">
          <a:xfrm>
            <a:off x="9136451" y="5825900"/>
            <a:ext cx="1664365" cy="317873"/>
          </a:xfrm>
          <a:prstGeom prst="roundRect">
            <a:avLst>
              <a:gd name="adj" fmla="val 50000"/>
            </a:avLst>
          </a:prstGeom>
          <a:solidFill>
            <a:schemeClr val="bg1">
              <a:alpha val="99000"/>
            </a:schemeClr>
          </a:solidFill>
          <a:ln w="15875">
            <a:solidFill>
              <a:srgbClr val="FFA38B"/>
            </a:solidFill>
            <a:headEnd type="none" w="med" len="med"/>
            <a:tailEnd type="none" w="med" len="med"/>
          </a:ln>
          <a:effectLst>
            <a:outerShdw blurRad="114300" dist="63500" dir="2700000" algn="tl" rotWithShape="0">
              <a:srgbClr val="454142">
                <a:alpha val="20000"/>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36000" tIns="0" rIns="36000" bIns="0" numCol="1" spcCol="0" rtlCol="0" fromWordArt="0" anchor="ctr" anchorCtr="0" forceAA="0" compatLnSpc="1">
            <a:prstTxWarp prst="textNoShape">
              <a:avLst/>
            </a:prstTxWarp>
            <a:noAutofit/>
          </a:bodyPr>
          <a:lstStyle>
            <a:defPPr>
              <a:defRPr lang="en-US"/>
            </a:defPPr>
            <a:lvl1pPr marL="0" algn="l" defTabSz="914367" rtl="0" eaLnBrk="1" latinLnBrk="0" hangingPunct="1">
              <a:defRPr sz="1765" kern="1200">
                <a:solidFill>
                  <a:schemeClr val="lt1"/>
                </a:solidFill>
                <a:latin typeface="+mn-lt"/>
                <a:ea typeface="+mn-ea"/>
                <a:cs typeface="+mn-cs"/>
              </a:defRPr>
            </a:lvl1pPr>
            <a:lvl2pPr marL="457183" algn="l" defTabSz="914367" rtl="0" eaLnBrk="1" latinLnBrk="0" hangingPunct="1">
              <a:defRPr sz="1765" kern="1200">
                <a:solidFill>
                  <a:schemeClr val="lt1"/>
                </a:solidFill>
                <a:latin typeface="+mn-lt"/>
                <a:ea typeface="+mn-ea"/>
                <a:cs typeface="+mn-cs"/>
              </a:defRPr>
            </a:lvl2pPr>
            <a:lvl3pPr marL="914367" algn="l" defTabSz="914367" rtl="0" eaLnBrk="1" latinLnBrk="0" hangingPunct="1">
              <a:defRPr sz="1765" kern="1200">
                <a:solidFill>
                  <a:schemeClr val="lt1"/>
                </a:solidFill>
                <a:latin typeface="+mn-lt"/>
                <a:ea typeface="+mn-ea"/>
                <a:cs typeface="+mn-cs"/>
              </a:defRPr>
            </a:lvl3pPr>
            <a:lvl4pPr marL="1371550" algn="l" defTabSz="914367" rtl="0" eaLnBrk="1" latinLnBrk="0" hangingPunct="1">
              <a:defRPr sz="1765" kern="1200">
                <a:solidFill>
                  <a:schemeClr val="lt1"/>
                </a:solidFill>
                <a:latin typeface="+mn-lt"/>
                <a:ea typeface="+mn-ea"/>
                <a:cs typeface="+mn-cs"/>
              </a:defRPr>
            </a:lvl4pPr>
            <a:lvl5pPr marL="1828734" algn="l" defTabSz="914367" rtl="0" eaLnBrk="1" latinLnBrk="0" hangingPunct="1">
              <a:defRPr sz="1765" kern="1200">
                <a:solidFill>
                  <a:schemeClr val="lt1"/>
                </a:solidFill>
                <a:latin typeface="+mn-lt"/>
                <a:ea typeface="+mn-ea"/>
                <a:cs typeface="+mn-cs"/>
              </a:defRPr>
            </a:lvl5pPr>
            <a:lvl6pPr marL="2285918" algn="l" defTabSz="914367" rtl="0" eaLnBrk="1" latinLnBrk="0" hangingPunct="1">
              <a:defRPr sz="1765" kern="1200">
                <a:solidFill>
                  <a:schemeClr val="lt1"/>
                </a:solidFill>
                <a:latin typeface="+mn-lt"/>
                <a:ea typeface="+mn-ea"/>
                <a:cs typeface="+mn-cs"/>
              </a:defRPr>
            </a:lvl6pPr>
            <a:lvl7pPr marL="2743101" algn="l" defTabSz="914367" rtl="0" eaLnBrk="1" latinLnBrk="0" hangingPunct="1">
              <a:defRPr sz="1765" kern="1200">
                <a:solidFill>
                  <a:schemeClr val="lt1"/>
                </a:solidFill>
                <a:latin typeface="+mn-lt"/>
                <a:ea typeface="+mn-ea"/>
                <a:cs typeface="+mn-cs"/>
              </a:defRPr>
            </a:lvl7pPr>
            <a:lvl8pPr marL="3200284" algn="l" defTabSz="914367" rtl="0" eaLnBrk="1" latinLnBrk="0" hangingPunct="1">
              <a:defRPr sz="1765" kern="1200">
                <a:solidFill>
                  <a:schemeClr val="lt1"/>
                </a:solidFill>
                <a:latin typeface="+mn-lt"/>
                <a:ea typeface="+mn-ea"/>
                <a:cs typeface="+mn-cs"/>
              </a:defRPr>
            </a:lvl8pPr>
            <a:lvl9pPr marL="3657469" algn="l" defTabSz="914367" rtl="0" eaLnBrk="1" latinLnBrk="0" hangingPunct="1">
              <a:defRPr sz="1765" kern="1200">
                <a:solidFill>
                  <a:schemeClr val="lt1"/>
                </a:solidFill>
                <a:latin typeface="+mn-lt"/>
                <a:ea typeface="+mn-ea"/>
                <a:cs typeface="+mn-cs"/>
              </a:defRPr>
            </a:lvl9pPr>
          </a:lstStyle>
          <a:p>
            <a:pPr marL="0" marR="0" lvl="0" indent="0" algn="ctr" defTabSz="932472" rtl="0" eaLnBrk="1" fontAlgn="base" latinLnBrk="0" hangingPunct="1">
              <a:lnSpc>
                <a:spcPct val="100000"/>
              </a:lnSpc>
              <a:spcBef>
                <a:spcPct val="0"/>
              </a:spcBef>
              <a:spcAft>
                <a:spcPct val="0"/>
              </a:spcAft>
              <a:buClrTx/>
              <a:buSzTx/>
              <a:buFontTx/>
              <a:buNone/>
              <a:tabLst/>
              <a:defRPr/>
            </a:pPr>
            <a:r>
              <a:rPr kumimoji="0" lang="en-CA" sz="1200" b="1" i="0" u="none" strike="noStrike" kern="1200" cap="none" spc="0" normalizeH="0" baseline="0" noProof="0">
                <a:ln>
                  <a:noFill/>
                </a:ln>
                <a:solidFill>
                  <a:srgbClr val="E25B00"/>
                </a:solidFill>
                <a:effectLst/>
                <a:uLnTx/>
                <a:uFillTx/>
                <a:latin typeface="Segoe UI Semibold"/>
                <a:ea typeface="+mn-ea"/>
                <a:cs typeface="Segoe UI Semibold" panose="020B0502040204020203" pitchFamily="34" charset="0"/>
              </a:rPr>
              <a:t>Expectations</a:t>
            </a:r>
          </a:p>
        </p:txBody>
      </p:sp>
      <p:sp>
        <p:nvSpPr>
          <p:cNvPr id="49" name="TextBox 6">
            <a:extLst>
              <a:ext uri="{FF2B5EF4-FFF2-40B4-BE49-F238E27FC236}">
                <a16:creationId xmlns:a16="http://schemas.microsoft.com/office/drawing/2014/main" id="{E8288F7D-34B3-C0AD-776C-AEEEF4268BB8}"/>
              </a:ext>
            </a:extLst>
          </p:cNvPr>
          <p:cNvSpPr txBox="1"/>
          <p:nvPr/>
        </p:nvSpPr>
        <p:spPr>
          <a:xfrm>
            <a:off x="9406958" y="5395163"/>
            <a:ext cx="2574078" cy="331726"/>
          </a:xfrm>
          <a:prstGeom prst="rect">
            <a:avLst/>
          </a:prstGeom>
          <a:noFill/>
        </p:spPr>
        <p:txBody>
          <a:bodyPr wrap="square" lIns="0" tIns="0" rIns="0" b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prstClr val="black"/>
                </a:solidFill>
                <a:effectLst/>
                <a:uLnTx/>
                <a:uFillTx/>
                <a:latin typeface="Segoe UI Semibold"/>
                <a:ea typeface="+mn-ea"/>
                <a:cs typeface="Segoe UI Semibold" panose="020B0502040204020203" pitchFamily="34" charset="0"/>
              </a:rPr>
              <a:t>How</a:t>
            </a: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 should Copilot respond</a:t>
            </a: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Segoe UI"/>
                <a:ea typeface="+mn-ea"/>
                <a:cs typeface="Segoe UI" panose="020B0502040204020203" pitchFamily="34" charset="0"/>
              </a:rPr>
              <a:t>to best meet your expectations?</a:t>
            </a:r>
          </a:p>
        </p:txBody>
      </p:sp>
      <p:grpSp>
        <p:nvGrpSpPr>
          <p:cNvPr id="50" name="Group 49">
            <a:extLst>
              <a:ext uri="{FF2B5EF4-FFF2-40B4-BE49-F238E27FC236}">
                <a16:creationId xmlns:a16="http://schemas.microsoft.com/office/drawing/2014/main" id="{5EC4C445-1A81-FA99-9CDF-93A79CC307A4}"/>
              </a:ext>
              <a:ext uri="{C183D7F6-B498-43B3-948B-1728B52AA6E4}">
                <adec:decorative xmlns:adec="http://schemas.microsoft.com/office/drawing/2017/decorative" val="1"/>
              </a:ext>
            </a:extLst>
          </p:cNvPr>
          <p:cNvGrpSpPr/>
          <p:nvPr/>
        </p:nvGrpSpPr>
        <p:grpSpPr>
          <a:xfrm rot="10800000" flipH="1">
            <a:off x="9244899" y="4664650"/>
            <a:ext cx="934662" cy="1139759"/>
            <a:chOff x="3769739" y="7144164"/>
            <a:chExt cx="859302" cy="1176311"/>
          </a:xfrm>
        </p:grpSpPr>
        <p:grpSp>
          <p:nvGrpSpPr>
            <p:cNvPr id="51" name="Group 50">
              <a:extLst>
                <a:ext uri="{FF2B5EF4-FFF2-40B4-BE49-F238E27FC236}">
                  <a16:creationId xmlns:a16="http://schemas.microsoft.com/office/drawing/2014/main" id="{390B10FB-5AF9-8A95-3538-4F581A0663E4}"/>
                </a:ext>
              </a:extLst>
            </p:cNvPr>
            <p:cNvGrpSpPr/>
            <p:nvPr/>
          </p:nvGrpSpPr>
          <p:grpSpPr>
            <a:xfrm>
              <a:off x="4310794" y="7645759"/>
              <a:ext cx="318247" cy="674716"/>
              <a:chOff x="4310794" y="7645759"/>
              <a:chExt cx="318247" cy="674716"/>
            </a:xfrm>
          </p:grpSpPr>
          <p:sp>
            <p:nvSpPr>
              <p:cNvPr id="55" name="Arc 54">
                <a:extLst>
                  <a:ext uri="{FF2B5EF4-FFF2-40B4-BE49-F238E27FC236}">
                    <a16:creationId xmlns:a16="http://schemas.microsoft.com/office/drawing/2014/main" id="{A1BE25ED-9F84-487A-7311-9A8E365D0A06}"/>
                  </a:ext>
                </a:extLst>
              </p:cNvPr>
              <p:cNvSpPr/>
              <p:nvPr/>
            </p:nvSpPr>
            <p:spPr>
              <a:xfrm>
                <a:off x="4310794" y="7645759"/>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6" name="Straight Arrow Connector 55">
                <a:extLst>
                  <a:ext uri="{FF2B5EF4-FFF2-40B4-BE49-F238E27FC236}">
                    <a16:creationId xmlns:a16="http://schemas.microsoft.com/office/drawing/2014/main" id="{E0BA5F43-074A-0EFB-A9DA-A480D3B6C67A}"/>
                  </a:ext>
                </a:extLst>
              </p:cNvPr>
              <p:cNvCxnSpPr>
                <a:cxnSpLocks/>
              </p:cNvCxnSpPr>
              <p:nvPr/>
            </p:nvCxnSpPr>
            <p:spPr>
              <a:xfrm rot="10800000" flipH="1" flipV="1">
                <a:off x="4628900" y="7778586"/>
                <a:ext cx="0" cy="541889"/>
              </a:xfrm>
              <a:prstGeom prst="straightConnector1">
                <a:avLst/>
              </a:prstGeom>
              <a:ln w="12700">
                <a:solidFill>
                  <a:srgbClr val="C2C2C2"/>
                </a:solidFill>
                <a:tailEnd type="arrow"/>
              </a:ln>
            </p:spPr>
            <p:style>
              <a:lnRef idx="1">
                <a:schemeClr val="accent1"/>
              </a:lnRef>
              <a:fillRef idx="0">
                <a:schemeClr val="accent1"/>
              </a:fillRef>
              <a:effectRef idx="0">
                <a:schemeClr val="accent1"/>
              </a:effectRef>
              <a:fontRef idx="minor">
                <a:schemeClr val="tx1"/>
              </a:fontRef>
            </p:style>
          </p:cxnSp>
        </p:grpSp>
        <p:cxnSp>
          <p:nvCxnSpPr>
            <p:cNvPr id="52" name="Straight Connector 51">
              <a:extLst>
                <a:ext uri="{FF2B5EF4-FFF2-40B4-BE49-F238E27FC236}">
                  <a16:creationId xmlns:a16="http://schemas.microsoft.com/office/drawing/2014/main" id="{427A5988-AFBE-8D77-A085-90D47B83A120}"/>
                </a:ext>
              </a:extLst>
            </p:cNvPr>
            <p:cNvCxnSpPr>
              <a:cxnSpLocks/>
            </p:cNvCxnSpPr>
            <p:nvPr/>
          </p:nvCxnSpPr>
          <p:spPr>
            <a:xfrm rot="10800000">
              <a:off x="3923719" y="7644304"/>
              <a:ext cx="546199" cy="0"/>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
          <p:nvSpPr>
            <p:cNvPr id="53" name="Arc 52">
              <a:extLst>
                <a:ext uri="{FF2B5EF4-FFF2-40B4-BE49-F238E27FC236}">
                  <a16:creationId xmlns:a16="http://schemas.microsoft.com/office/drawing/2014/main" id="{1F301E7A-F58F-EB2A-1861-F8D927F62D19}"/>
                </a:ext>
              </a:extLst>
            </p:cNvPr>
            <p:cNvSpPr/>
            <p:nvPr/>
          </p:nvSpPr>
          <p:spPr>
            <a:xfrm rot="10800000">
              <a:off x="3769739" y="7326927"/>
              <a:ext cx="318247" cy="320400"/>
            </a:xfrm>
            <a:prstGeom prst="arc">
              <a:avLst>
                <a:gd name="adj1" fmla="val 15847894"/>
                <a:gd name="adj2" fmla="val 21454107"/>
              </a:avLst>
            </a:prstGeom>
            <a:ln w="12700">
              <a:solidFill>
                <a:srgbClr val="C2C2C2"/>
              </a:solidFill>
            </a:ln>
          </p:spPr>
          <p:style>
            <a:lnRef idx="1">
              <a:schemeClr val="accent1"/>
            </a:lnRef>
            <a:fillRef idx="0">
              <a:schemeClr val="accent1"/>
            </a:fillRef>
            <a:effectRef idx="0">
              <a:schemeClr val="accent1"/>
            </a:effectRef>
            <a:fontRef idx="minor">
              <a:schemeClr val="tx1"/>
            </a:fontRef>
          </p:style>
          <p:txBody>
            <a:bodyPr rtlCol="0" anchor="ct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latin typeface="Segoe UI"/>
                <a:ea typeface="+mn-ea"/>
                <a:cs typeface="+mn-cs"/>
              </a:endParaRPr>
            </a:p>
          </p:txBody>
        </p:sp>
        <p:cxnSp>
          <p:nvCxnSpPr>
            <p:cNvPr id="54" name="Straight Connector 53">
              <a:extLst>
                <a:ext uri="{FF2B5EF4-FFF2-40B4-BE49-F238E27FC236}">
                  <a16:creationId xmlns:a16="http://schemas.microsoft.com/office/drawing/2014/main" id="{921DFD49-3FF2-6758-3ED4-99414520356F}"/>
                </a:ext>
              </a:extLst>
            </p:cNvPr>
            <p:cNvCxnSpPr>
              <a:cxnSpLocks/>
            </p:cNvCxnSpPr>
            <p:nvPr/>
          </p:nvCxnSpPr>
          <p:spPr>
            <a:xfrm>
              <a:off x="3769880" y="7144164"/>
              <a:ext cx="0" cy="353943"/>
            </a:xfrm>
            <a:prstGeom prst="line">
              <a:avLst/>
            </a:prstGeom>
            <a:ln w="12700">
              <a:gradFill flip="none" rotWithShape="1">
                <a:gsLst>
                  <a:gs pos="0">
                    <a:srgbClr val="C2C2C2"/>
                  </a:gs>
                  <a:gs pos="90000">
                    <a:schemeClr val="bg1">
                      <a:alpha val="0"/>
                    </a:schemeClr>
                  </a:gs>
                </a:gsLst>
                <a:lin ang="16200000" scaled="1"/>
                <a:tileRect/>
              </a:gradFill>
            </a:ln>
          </p:spPr>
          <p:style>
            <a:lnRef idx="1">
              <a:schemeClr val="accent1"/>
            </a:lnRef>
            <a:fillRef idx="0">
              <a:schemeClr val="accent1"/>
            </a:fillRef>
            <a:effectRef idx="0">
              <a:schemeClr val="accent1"/>
            </a:effectRef>
            <a:fontRef idx="minor">
              <a:schemeClr val="tx1"/>
            </a:fontRef>
          </p:style>
        </p:cxnSp>
      </p:grpSp>
      <p:sp>
        <p:nvSpPr>
          <p:cNvPr id="57" name="TextBox 56">
            <a:extLst>
              <a:ext uri="{FF2B5EF4-FFF2-40B4-BE49-F238E27FC236}">
                <a16:creationId xmlns:a16="http://schemas.microsoft.com/office/drawing/2014/main" id="{5DBCE216-257F-71D2-B752-4CB40DAC705F}"/>
              </a:ext>
              <a:ext uri="{C183D7F6-B498-43B3-948B-1728B52AA6E4}">
                <adec:decorative xmlns:adec="http://schemas.microsoft.com/office/drawing/2017/decorative" val="1"/>
              </a:ext>
            </a:extLst>
          </p:cNvPr>
          <p:cNvSpPr txBox="1"/>
          <p:nvPr/>
        </p:nvSpPr>
        <p:spPr>
          <a:xfrm>
            <a:off x="4136620" y="3020685"/>
            <a:ext cx="7351997" cy="1938992"/>
          </a:xfrm>
          <a:prstGeom prst="rect">
            <a:avLst/>
          </a:prstGeom>
          <a:noFill/>
        </p:spPr>
        <p:txBody>
          <a:bodyPr wrap="square" lIns="0" rtlCol="0">
            <a:spAutoFit/>
          </a:bodyPr>
          <a:lst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a:lstStyle>
          <a:p>
            <a:pPr lvl="0">
              <a:defRPr/>
            </a:pPr>
            <a:r>
              <a:rPr kumimoji="0" lang="en-US" sz="2400" b="1" i="0" u="none" strike="noStrike" kern="1200" cap="none" spc="0" normalizeH="0" baseline="0" noProof="0">
                <a:ln>
                  <a:noFill/>
                </a:ln>
                <a:solidFill>
                  <a:schemeClr val="accent1"/>
                </a:solidFill>
                <a:effectLst/>
                <a:uLnTx/>
                <a:uFillTx/>
                <a:latin typeface="Segoe UI Semibold"/>
                <a:ea typeface="+mn-ea"/>
                <a:cs typeface="Segoe UI Semibold" panose="020B0502040204020203" pitchFamily="34" charset="0"/>
              </a:rPr>
              <a:t>I work in marketing and focus on competitor research.</a:t>
            </a:r>
            <a:r>
              <a:rPr kumimoji="0" lang="en-US" sz="2400" b="1" i="0" u="none" strike="noStrike" kern="1200" cap="none" spc="0" normalizeH="0" noProof="0">
                <a:ln>
                  <a:noFill/>
                </a:ln>
                <a:solidFill>
                  <a:schemeClr val="accent1"/>
                </a:solidFill>
                <a:effectLst/>
                <a:uLnTx/>
                <a:uFillTx/>
                <a:latin typeface="Segoe UI Semibold"/>
                <a:ea typeface="+mn-ea"/>
                <a:cs typeface="Segoe UI Semibold" panose="020B0502040204020203" pitchFamily="34" charset="0"/>
              </a:rPr>
              <a:t> </a:t>
            </a:r>
            <a:r>
              <a:rPr lang="en-US" sz="2400" b="1">
                <a:solidFill>
                  <a:srgbClr val="008575"/>
                </a:solidFill>
                <a:latin typeface="Segoe UI Semibold"/>
                <a:cs typeface="Segoe UI Semibold" panose="020B0502040204020203" pitchFamily="34" charset="0"/>
              </a:rPr>
              <a:t>Give me a concise summary of recent news about [company name]. </a:t>
            </a:r>
            <a:r>
              <a:rPr lang="en-US" sz="2400" b="1">
                <a:solidFill>
                  <a:schemeClr val="accent2"/>
                </a:solidFill>
                <a:latin typeface="Segoe UI Semibold"/>
                <a:cs typeface="Segoe UI Semibold" panose="020B0502040204020203" pitchFamily="34" charset="0"/>
              </a:rPr>
              <a:t>Focus on web articles from the last 2 months. </a:t>
            </a:r>
            <a:r>
              <a:rPr lang="en-US" sz="2400" b="1">
                <a:solidFill>
                  <a:schemeClr val="accent6"/>
                </a:solidFill>
                <a:latin typeface="Segoe UI Semibold"/>
                <a:cs typeface="Segoe UI Semibold" panose="020B0502040204020203" pitchFamily="34" charset="0"/>
              </a:rPr>
              <a:t>Provide the answer in two to three paragraphs and use a business tone.</a:t>
            </a:r>
            <a:endParaRPr kumimoji="0" lang="en-US" sz="2400" b="1" i="0" u="none" strike="noStrike" kern="1200" cap="none" spc="0" normalizeH="0" baseline="0" noProof="0">
              <a:ln>
                <a:noFill/>
              </a:ln>
              <a:solidFill>
                <a:schemeClr val="accent6"/>
              </a:solidFill>
              <a:effectLst/>
              <a:uLnTx/>
              <a:uFillTx/>
              <a:latin typeface="Segoe UI Semibold"/>
              <a:cs typeface="Segoe UI Semibold" panose="020B0502040204020203" pitchFamily="34" charset="0"/>
            </a:endParaRPr>
          </a:p>
        </p:txBody>
      </p:sp>
      <p:cxnSp>
        <p:nvCxnSpPr>
          <p:cNvPr id="63" name="Straight Connector 62">
            <a:extLst>
              <a:ext uri="{FF2B5EF4-FFF2-40B4-BE49-F238E27FC236}">
                <a16:creationId xmlns:a16="http://schemas.microsoft.com/office/drawing/2014/main" id="{EE9E0E24-9B91-840B-1449-9FC2BDCE35F3}"/>
              </a:ext>
              <a:ext uri="{C183D7F6-B498-43B3-948B-1728B52AA6E4}">
                <adec:decorative xmlns:adec="http://schemas.microsoft.com/office/drawing/2017/decorative" val="1"/>
              </a:ext>
            </a:extLst>
          </p:cNvPr>
          <p:cNvCxnSpPr>
            <a:stCxn id="34" idx="2"/>
          </p:cNvCxnSpPr>
          <p:nvPr/>
        </p:nvCxnSpPr>
        <p:spPr>
          <a:xfrm>
            <a:off x="10983981" y="2880270"/>
            <a:ext cx="188" cy="491859"/>
          </a:xfrm>
          <a:prstGeom prst="line">
            <a:avLst/>
          </a:prstGeom>
          <a:ln w="12700">
            <a:solidFill>
              <a:srgbClr val="C2C2C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4131621"/>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F38A8-6F9C-8210-83C1-CB9F3746744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225B3B4-AFF3-7583-4075-D4EAFE3769C7}"/>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163DED64-83A7-9E3D-1C88-FD0BEA97EE1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Upload a file to your prompt</a:t>
            </a:r>
          </a:p>
        </p:txBody>
      </p:sp>
      <p:sp>
        <p:nvSpPr>
          <p:cNvPr id="12" name="TextBox 11">
            <a:extLst>
              <a:ext uri="{FF2B5EF4-FFF2-40B4-BE49-F238E27FC236}">
                <a16:creationId xmlns:a16="http://schemas.microsoft.com/office/drawing/2014/main" id="{8B70A6F3-787B-DCAE-F592-469683DC4414}"/>
              </a:ext>
            </a:extLst>
          </p:cNvPr>
          <p:cNvSpPr txBox="1"/>
          <p:nvPr/>
        </p:nvSpPr>
        <p:spPr>
          <a:xfrm>
            <a:off x="6319657" y="2677606"/>
            <a:ext cx="4865128" cy="1969770"/>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Want Copilot to respond using information from a Word document, PowerPoint deck, or other file? Select the “Add content” button in the Copilot Chat prompt box to upload a file.</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prompt: Summarize this document in 5 bullet points. </a:t>
            </a:r>
            <a:r>
              <a:rPr kumimoji="0" lang="en-US" sz="1600" i="1" u="none" strike="noStrike" kern="1200" cap="none" spc="0" normalizeH="0" baseline="0" noProof="0">
                <a:ln>
                  <a:noFill/>
                </a:ln>
                <a:solidFill>
                  <a:schemeClr val="accent1"/>
                </a:solidFill>
                <a:effectLst/>
                <a:uLnTx/>
                <a:uFillTx/>
                <a:latin typeface="Segoe Sans Display"/>
                <a:ea typeface="+mn-ea"/>
                <a:cs typeface="+mn-cs"/>
              </a:rPr>
              <a:t>&lt;attach file&gt;</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sp>
        <p:nvSpPr>
          <p:cNvPr id="14" name="TextBox 13">
            <a:extLst>
              <a:ext uri="{FF2B5EF4-FFF2-40B4-BE49-F238E27FC236}">
                <a16:creationId xmlns:a16="http://schemas.microsoft.com/office/drawing/2014/main" id="{775F0E59-30A9-FF9E-2DB5-9A7920FFC1D6}"/>
              </a:ext>
            </a:extLst>
          </p:cNvPr>
          <p:cNvSpPr txBox="1"/>
          <p:nvPr/>
        </p:nvSpPr>
        <p:spPr>
          <a:xfrm>
            <a:off x="736371" y="5732616"/>
            <a:ext cx="10714383" cy="246221"/>
          </a:xfrm>
          <a:prstGeom prst="rect">
            <a:avLst/>
          </a:prstGeom>
          <a:noFill/>
        </p:spPr>
        <p:txBody>
          <a:bodyPr wrap="square" lIns="0" tIns="0" rIns="0" bIns="0"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Note: Copilot Chat supports uploads of Word documents, PowerPoint decks, Excel spreadsheets, images, and PDFs.</a:t>
            </a:r>
          </a:p>
        </p:txBody>
      </p:sp>
      <p:pic>
        <p:nvPicPr>
          <p:cNvPr id="8" name="Picture 7" descr="Image of Copilot Chat UI">
            <a:extLst>
              <a:ext uri="{FF2B5EF4-FFF2-40B4-BE49-F238E27FC236}">
                <a16:creationId xmlns:a16="http://schemas.microsoft.com/office/drawing/2014/main" id="{D99BBC36-5D94-CC07-346A-D55271F4EF5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588263" y="2892707"/>
            <a:ext cx="5427253" cy="1539567"/>
          </a:xfrm>
          <a:prstGeom prst="rect">
            <a:avLst/>
          </a:prstGeom>
        </p:spPr>
      </p:pic>
    </p:spTree>
    <p:extLst>
      <p:ext uri="{BB962C8B-B14F-4D97-AF65-F5344CB8AC3E}">
        <p14:creationId xmlns:p14="http://schemas.microsoft.com/office/powerpoint/2010/main" val="1895036953"/>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9A73EC-8DE0-8C00-2E1D-DE8296D5136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E952453-8EA0-12B0-9B81-F75AFB1B85E0}"/>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1" name="Title 1">
            <a:extLst>
              <a:ext uri="{FF2B5EF4-FFF2-40B4-BE49-F238E27FC236}">
                <a16:creationId xmlns:a16="http://schemas.microsoft.com/office/drawing/2014/main" id="{459E2995-53F8-E46B-B9B0-E0E59504DD52}"/>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Body)"/>
                <a:ea typeface="+mn-ea"/>
                <a:cs typeface="Segoe UI" pitchFamily="34" charset="0"/>
              </a:rPr>
              <a:t>Use Copilot Chat to visualize data</a:t>
            </a:r>
          </a:p>
        </p:txBody>
      </p:sp>
      <p:sp>
        <p:nvSpPr>
          <p:cNvPr id="12" name="TextBox 11">
            <a:extLst>
              <a:ext uri="{FF2B5EF4-FFF2-40B4-BE49-F238E27FC236}">
                <a16:creationId xmlns:a16="http://schemas.microsoft.com/office/drawing/2014/main" id="{3A4D8FF8-CAC2-2523-BF2E-4195F7E03D85}"/>
              </a:ext>
            </a:extLst>
          </p:cNvPr>
          <p:cNvSpPr txBox="1"/>
          <p:nvPr/>
        </p:nvSpPr>
        <p:spPr>
          <a:xfrm>
            <a:off x="6645349" y="2677606"/>
            <a:ext cx="4539436" cy="1477328"/>
          </a:xfrm>
          <a:prstGeom prst="rect">
            <a:avLst/>
          </a:prstGeom>
          <a:noFill/>
        </p:spPr>
        <p:txBody>
          <a:bodyPr wrap="square" lIns="0" tIns="0" rIns="0" bIns="0" rtlCol="0">
            <a:spAutoFit/>
          </a:bodyPr>
          <a:lstStyle/>
          <a:p>
            <a:pPr lvl="0" defTabSz="914367">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Copilot Chat </a:t>
            </a:r>
            <a:r>
              <a:rPr lang="en-US" sz="1600">
                <a:gradFill>
                  <a:gsLst>
                    <a:gs pos="2917">
                      <a:srgbClr val="091F2C"/>
                    </a:gs>
                    <a:gs pos="30000">
                      <a:srgbClr val="091F2C"/>
                    </a:gs>
                  </a:gsLst>
                  <a:lin ang="5400000" scaled="0"/>
                </a:gradFill>
              </a:rPr>
              <a:t>has built-in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capabilities to graph and visualize data as it’s relevant to your prompt.</a:t>
            </a:r>
          </a:p>
          <a:p>
            <a:pPr marL="0" marR="0" lvl="0" indent="0" algn="l" defTabSz="914367" rtl="0" eaLnBrk="1" fontAlgn="auto" latinLnBrk="0" hangingPunct="1">
              <a:lnSpc>
                <a:spcPct val="100000"/>
              </a:lnSpc>
              <a:spcBef>
                <a:spcPts val="0"/>
              </a:spcBef>
              <a:spcAft>
                <a:spcPts val="0"/>
              </a:spcAft>
              <a:buClrTx/>
              <a:buSzTx/>
              <a:buFontTx/>
              <a:buNone/>
              <a:tabLst/>
              <a:defRPr/>
            </a:pPr>
            <a:endParaRPr lang="en-US" sz="1600">
              <a:gradFill>
                <a:gsLst>
                  <a:gs pos="2917">
                    <a:srgbClr val="091F2C"/>
                  </a:gs>
                  <a:gs pos="30000">
                    <a:srgbClr val="091F2C"/>
                  </a:gs>
                </a:gsLst>
                <a:lin ang="5400000" scaled="0"/>
              </a:gradFill>
              <a:latin typeface="Segoe Sans Display"/>
            </a:endParaRPr>
          </a:p>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For example, use the prompt: </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a:t>
            </a:r>
            <a:r>
              <a:rPr lang="en-US" sz="1600" i="1">
                <a:gradFill>
                  <a:gsLst>
                    <a:gs pos="2917">
                      <a:srgbClr val="091F2C"/>
                    </a:gs>
                    <a:gs pos="30000">
                      <a:srgbClr val="091F2C"/>
                    </a:gs>
                  </a:gsLst>
                  <a:lin ang="5400000" scaled="0"/>
                </a:gradFill>
                <a:latin typeface="Segoe Sans Display"/>
              </a:rPr>
              <a:t>Graph the first 20 numbers in Fibonacci sequence</a:t>
            </a:r>
            <a:r>
              <a:rPr kumimoji="0" lang="en-US" sz="1600" b="0" i="1"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 </a:t>
            </a:r>
            <a:endParaRPr kumimoji="0" lang="en-US" sz="1600" i="1" u="none" strike="noStrike" kern="1200" cap="none" spc="0" normalizeH="0" baseline="0" noProof="0">
              <a:ln>
                <a:noFill/>
              </a:ln>
              <a:solidFill>
                <a:schemeClr val="accent1"/>
              </a:solidFill>
              <a:effectLst/>
              <a:uLnTx/>
              <a:uFillTx/>
              <a:latin typeface="Segoe Sans Display"/>
              <a:ea typeface="+mn-ea"/>
              <a:cs typeface="+mn-cs"/>
            </a:endParaRP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chemeClr val="accent1"/>
              </a:solidFill>
              <a:effectLst/>
              <a:uLnTx/>
              <a:uFillTx/>
              <a:latin typeface="Segoe Sans Display"/>
              <a:ea typeface="+mn-ea"/>
              <a:cs typeface="+mn-cs"/>
            </a:endParaRPr>
          </a:p>
        </p:txBody>
      </p:sp>
      <p:pic>
        <p:nvPicPr>
          <p:cNvPr id="7" name="Picture 6" descr="Image showing Copilot Chat responding to the prompt &quot;Graph the first 20 numbers in Fibonacci sequence&quot;, with Copilot responding with an image of the graph.">
            <a:extLst>
              <a:ext uri="{FF2B5EF4-FFF2-40B4-BE49-F238E27FC236}">
                <a16:creationId xmlns:a16="http://schemas.microsoft.com/office/drawing/2014/main" id="{44F6293F-7A8A-5690-8290-A91EB74F4E8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24764" y="2058422"/>
            <a:ext cx="5240912" cy="3208138"/>
          </a:xfrm>
          <a:prstGeom prst="roundRect">
            <a:avLst>
              <a:gd name="adj" fmla="val 2030"/>
            </a:avLst>
          </a:prstGeom>
          <a:solidFill>
            <a:srgbClr val="FFFFFF"/>
          </a:solidFill>
          <a:ln w="12700">
            <a:gradFill>
              <a:gsLst>
                <a:gs pos="0">
                  <a:srgbClr val="2DB4FF"/>
                </a:gs>
                <a:gs pos="100000">
                  <a:srgbClr val="D660FF"/>
                </a:gs>
              </a:gsLst>
              <a:lin ang="5400000" scaled="1"/>
            </a:gradFill>
          </a:ln>
        </p:spPr>
      </p:pic>
    </p:spTree>
    <p:extLst>
      <p:ext uri="{BB962C8B-B14F-4D97-AF65-F5344CB8AC3E}">
        <p14:creationId xmlns:p14="http://schemas.microsoft.com/office/powerpoint/2010/main" val="105015738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1AF050-B36D-505E-6F70-4BFD100D2659}"/>
            </a:ext>
          </a:extLst>
        </p:cNvPr>
        <p:cNvGrpSpPr/>
        <p:nvPr/>
      </p:nvGrpSpPr>
      <p:grpSpPr>
        <a:xfrm>
          <a:off x="0" y="0"/>
          <a:ext cx="0" cy="0"/>
          <a:chOff x="0" y="0"/>
          <a:chExt cx="0" cy="0"/>
        </a:xfrm>
      </p:grpSpPr>
      <p:sp>
        <p:nvSpPr>
          <p:cNvPr id="21" name="Title 1">
            <a:extLst>
              <a:ext uri="{FF2B5EF4-FFF2-40B4-BE49-F238E27FC236}">
                <a16:creationId xmlns:a16="http://schemas.microsoft.com/office/drawing/2014/main" id="{F2BAE1A6-86EF-E7D3-CD8D-493A7CDFF1F4}"/>
              </a:ext>
            </a:extLst>
          </p:cNvPr>
          <p:cNvSpPr txBox="1">
            <a:spLocks noGrp="1"/>
          </p:cNvSpPr>
          <p:nvPr>
            <p:ph type="title" idx="4294967295"/>
          </p:nvPr>
        </p:nvSpPr>
        <p:spPr>
          <a:xfrm>
            <a:off x="586740" y="-716692"/>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Video: Copilot Chat</a:t>
            </a:r>
          </a:p>
        </p:txBody>
      </p:sp>
      <p:pic>
        <p:nvPicPr>
          <p:cNvPr id="3" name="Copilot Chat overview video">
            <a:hlinkClick r:id="" action="ppaction://media"/>
            <a:extLst>
              <a:ext uri="{FF2B5EF4-FFF2-40B4-BE49-F238E27FC236}">
                <a16:creationId xmlns:a16="http://schemas.microsoft.com/office/drawing/2014/main" id="{E22D3B03-98DA-A3A3-6242-CC27DD80EA1F}"/>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A436D692-EA94-431A-B32C-29BF850909D1}" label="Copilot Chat overview video captions" lang="" r:embed="rId4"/>
                        </p173:trackLst>
                      </p173:tracksInfo>
                    </p:ext>
                  </p14:extLst>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8243610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1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BC2B-3164-0788-81D7-FE03E9D8932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AB1B96E-DC68-72D0-BC21-C32D1E4A7985}"/>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0" name="Picture 9" descr="Screenshot of the Copilot Prompt Gallery">
            <a:extLst>
              <a:ext uri="{FF2B5EF4-FFF2-40B4-BE49-F238E27FC236}">
                <a16:creationId xmlns:a16="http://schemas.microsoft.com/office/drawing/2014/main" id="{C11D76AB-8D49-D2F0-A2C8-3F00991482BC}"/>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292396" y="1718110"/>
            <a:ext cx="4706719" cy="3853789"/>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3" name="Title 1">
            <a:extLst>
              <a:ext uri="{FF2B5EF4-FFF2-40B4-BE49-F238E27FC236}">
                <a16:creationId xmlns:a16="http://schemas.microsoft.com/office/drawing/2014/main" id="{5E002DD4-C7FA-AC1E-BE6D-59754BE6939F}"/>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UI" pitchFamily="34" charset="0"/>
              </a:rPr>
              <a:t>Discover and share Copilot prompts</a:t>
            </a:r>
            <a:endPar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endParaRPr>
          </a:p>
        </p:txBody>
      </p:sp>
      <p:sp>
        <p:nvSpPr>
          <p:cNvPr id="4" name="TextBox 3">
            <a:extLst>
              <a:ext uri="{FF2B5EF4-FFF2-40B4-BE49-F238E27FC236}">
                <a16:creationId xmlns:a16="http://schemas.microsoft.com/office/drawing/2014/main" id="{7189F544-F103-E652-57FC-884254BEF9C6}"/>
              </a:ext>
            </a:extLst>
          </p:cNvPr>
          <p:cNvSpPr txBox="1"/>
          <p:nvPr/>
        </p:nvSpPr>
        <p:spPr>
          <a:xfrm>
            <a:off x="837882" y="1985813"/>
            <a:ext cx="5061723" cy="35394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Semibold"/>
                <a:ea typeface="+mn-ea"/>
                <a:cs typeface="+mn-cs"/>
              </a:rPr>
              <a:t>Copilot Prompt Gallery </a:t>
            </a:r>
            <a:r>
              <a:rPr kumimoji="0" lang="en-US" sz="1600" b="0" i="0" u="none" strike="noStrike" kern="1200" cap="none" spc="0" normalizeH="0" baseline="0" noProof="0">
                <a:ln>
                  <a:noFill/>
                </a:ln>
                <a:solidFill>
                  <a:srgbClr val="000000"/>
                </a:solidFill>
                <a:effectLst/>
                <a:uLnTx/>
                <a:uFillTx/>
                <a:latin typeface="Segoe UI"/>
                <a:ea typeface="+mn-ea"/>
                <a:cs typeface="+mn-cs"/>
              </a:rPr>
              <a:t>helps you find prompting inspiration so you can take greater advantage of Copilot in your daily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000000"/>
              </a:solidFill>
              <a:effectLst/>
              <a:uLnTx/>
              <a:uFillTx/>
              <a:latin typeface="Segoe U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Explore the curated selection of Copilot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Save your favorite prompts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Share your favorite prompts with colleagues</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UI"/>
                <a:ea typeface="+mn-ea"/>
                <a:cs typeface="+mn-cs"/>
              </a:rPr>
              <a:t>Find prompting inspiration from others</a:t>
            </a: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en-US" sz="1600">
              <a:solidFill>
                <a:srgbClr val="000000"/>
              </a:solidFill>
              <a:latin typeface="Segoe UI"/>
            </a:endParaRPr>
          </a:p>
          <a:p>
            <a:pPr>
              <a:defRPr/>
            </a:pP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Access the </a:t>
            </a:r>
            <a:r>
              <a:rPr lang="en-US" sz="1600">
                <a:gradFill>
                  <a:gsLst>
                    <a:gs pos="2917">
                      <a:srgbClr val="091F2C"/>
                    </a:gs>
                    <a:gs pos="30000">
                      <a:srgbClr val="091F2C"/>
                    </a:gs>
                  </a:gsLst>
                  <a:lin ang="5400000" scaled="0"/>
                </a:gradFill>
                <a:latin typeface="Segoe Sans Display"/>
                <a:cs typeface="Segoe UI" panose="020B0502040204020203" pitchFamily="34" charset="0"/>
              </a:rPr>
              <a:t>Prompt Gallery in Copilot Chat by </a:t>
            </a:r>
            <a:r>
              <a:rPr kumimoji="0" lang="en-US" sz="16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Segoe UI" panose="020B0502040204020203" pitchFamily="34" charset="0"/>
              </a:rPr>
              <a:t>selecting “See more” under the initial prompt suggestions and selecting the Prompt Gallery button at the bottom of the list. Here, you’ll see more Copilot prompts and your saved prompts.</a:t>
            </a:r>
          </a:p>
        </p:txBody>
      </p:sp>
      <p:sp>
        <p:nvSpPr>
          <p:cNvPr id="8" name="TextBox 7">
            <a:extLst>
              <a:ext uri="{FF2B5EF4-FFF2-40B4-BE49-F238E27FC236}">
                <a16:creationId xmlns:a16="http://schemas.microsoft.com/office/drawing/2014/main" id="{CEB4DF90-8126-B86A-6F95-B9353F86203E}"/>
              </a:ext>
            </a:extLst>
          </p:cNvPr>
          <p:cNvSpPr txBox="1"/>
          <p:nvPr/>
        </p:nvSpPr>
        <p:spPr>
          <a:xfrm>
            <a:off x="6422978" y="5385093"/>
            <a:ext cx="3614848"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Watch the video to see it in action</a:t>
            </a:r>
            <a:endParaRPr kumimoji="0" lang="en-US" sz="1400" b="0" i="0" u="none" strike="noStrike" kern="1200" cap="none" spc="0" normalizeH="0" baseline="0" noProof="0">
              <a:ln>
                <a:noFill/>
              </a:ln>
              <a:solidFill>
                <a:srgbClr val="FFFFFF"/>
              </a:solidFill>
              <a:effectLst/>
              <a:uLnTx/>
              <a:uFillTx/>
              <a:latin typeface="Segoe UI Semibold"/>
              <a:ea typeface="+mn-ea"/>
              <a:cs typeface="+mn-cs"/>
            </a:endParaRPr>
          </a:p>
        </p:txBody>
      </p:sp>
    </p:spTree>
    <p:extLst>
      <p:ext uri="{BB962C8B-B14F-4D97-AF65-F5344CB8AC3E}">
        <p14:creationId xmlns:p14="http://schemas.microsoft.com/office/powerpoint/2010/main" val="322360163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1C430-D69D-016F-251A-A9A4299600B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70E00F3-219E-64E1-261A-BBCFEC7859A6}"/>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Rectangle 3">
            <a:extLst>
              <a:ext uri="{FF2B5EF4-FFF2-40B4-BE49-F238E27FC236}">
                <a16:creationId xmlns:a16="http://schemas.microsoft.com/office/drawing/2014/main" id="{EB6A013C-3D71-5837-FCE1-02AC33B7447E}"/>
              </a:ext>
            </a:extLst>
          </p:cNvPr>
          <p:cNvSpPr/>
          <p:nvPr/>
        </p:nvSpPr>
        <p:spPr>
          <a:xfrm>
            <a:off x="1" y="-818708"/>
            <a:ext cx="12192000" cy="653793"/>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1" u="none" strike="noStrike" kern="1200" cap="none" spc="0" normalizeH="0" baseline="0" noProof="0">
                <a:ln>
                  <a:noFill/>
                </a:ln>
                <a:solidFill>
                  <a:sysClr val="windowText" lastClr="000000"/>
                </a:solidFill>
                <a:effectLst/>
                <a:uLnTx/>
                <a:uFillTx/>
                <a:latin typeface="Aptos" panose="02110004020202020204"/>
                <a:ea typeface="+mn-ea"/>
                <a:cs typeface="+mn-cs"/>
              </a:rPr>
              <a:t>Admin note: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The Microsoft 365, Outlook, and Teams app Copilot experiences will only available if Copilot is pinned by the user or admin. Instructions on how to pin Copilot for your organization can be found </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hlinkClick r:id="rId2"/>
              </a:rPr>
              <a:t>here</a:t>
            </a:r>
            <a:r>
              <a:rPr kumimoji="0" lang="en-US" sz="1600" b="0" i="1" u="none" strike="noStrike" kern="1200" cap="none" spc="0" normalizeH="0" baseline="0" noProof="0">
                <a:ln>
                  <a:noFill/>
                </a:ln>
                <a:solidFill>
                  <a:sysClr val="windowText" lastClr="000000"/>
                </a:solidFill>
                <a:effectLst/>
                <a:uLnTx/>
                <a:uFillTx/>
                <a:latin typeface="Aptos" panose="02110004020202020204"/>
                <a:ea typeface="+mn-ea"/>
                <a:cs typeface="+mn-cs"/>
              </a:rPr>
              <a:t>. </a:t>
            </a:r>
          </a:p>
        </p:txBody>
      </p:sp>
      <p:sp>
        <p:nvSpPr>
          <p:cNvPr id="3" name="Title 1">
            <a:extLst>
              <a:ext uri="{FF2B5EF4-FFF2-40B4-BE49-F238E27FC236}">
                <a16:creationId xmlns:a16="http://schemas.microsoft.com/office/drawing/2014/main" id="{103BADC3-E57A-FB4C-092B-A3203FC6B09A}"/>
              </a:ext>
            </a:extLst>
          </p:cNvPr>
          <p:cNvSpPr txBox="1">
            <a:spLocks noGrp="1"/>
          </p:cNvSpPr>
          <p:nvPr>
            <p:ph type="title" idx="4294967295"/>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Access Copilot Chat from where you’re working</a:t>
            </a:r>
          </a:p>
        </p:txBody>
      </p:sp>
      <p:sp>
        <p:nvSpPr>
          <p:cNvPr id="10" name="TextBox 9">
            <a:extLst>
              <a:ext uri="{FF2B5EF4-FFF2-40B4-BE49-F238E27FC236}">
                <a16:creationId xmlns:a16="http://schemas.microsoft.com/office/drawing/2014/main" id="{6353572E-DC1B-C1A4-3AB6-5E0A65A1F489}"/>
              </a:ext>
              <a:ext uri="{C183D7F6-B498-43B3-948B-1728B52AA6E4}">
                <adec:decorative xmlns:adec="http://schemas.microsoft.com/office/drawing/2017/decorative" val="1"/>
              </a:ext>
            </a:extLst>
          </p:cNvPr>
          <p:cNvSpPr txBox="1"/>
          <p:nvPr/>
        </p:nvSpPr>
        <p:spPr>
          <a:xfrm>
            <a:off x="916971" y="1382067"/>
            <a:ext cx="3317128"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1" name="TextBox 10">
            <a:extLst>
              <a:ext uri="{FF2B5EF4-FFF2-40B4-BE49-F238E27FC236}">
                <a16:creationId xmlns:a16="http://schemas.microsoft.com/office/drawing/2014/main" id="{3F37ECB6-4819-260C-1959-1D6AAF7DC34A}"/>
              </a:ext>
            </a:extLst>
          </p:cNvPr>
          <p:cNvSpPr txBox="1"/>
          <p:nvPr/>
        </p:nvSpPr>
        <p:spPr>
          <a:xfrm>
            <a:off x="1391455" y="1400476"/>
            <a:ext cx="2340194"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Segoe UI"/>
                <a:hlinkClick r:id="rId3">
                  <a:extLst>
                    <a:ext uri="{A12FA001-AC4F-418D-AE19-62706E023703}">
                      <ahyp:hlinkClr xmlns:ahyp="http://schemas.microsoft.com/office/drawing/2018/hyperlinkcolor" val="tx"/>
                    </a:ext>
                  </a:extLst>
                </a:hlinkClick>
              </a:rPr>
              <a:t>M365Copilot.com</a:t>
            </a:r>
            <a:endParaRPr kumimoji="0" lang="en-US" sz="1765" b="0" i="0" u="none" strike="noStrike" kern="1200" cap="none" spc="0" normalizeH="0" baseline="0" noProof="0">
              <a:ln>
                <a:noFill/>
              </a:ln>
              <a:solidFill>
                <a:srgbClr val="FFFFFF"/>
              </a:solidFill>
              <a:effectLst/>
              <a:uLnTx/>
              <a:uFillTx/>
              <a:latin typeface="Segoe Sans Display"/>
              <a:ea typeface="+mn-ea"/>
              <a:cs typeface="+mn-cs"/>
              <a:hlinkClick r:id="rId4">
                <a:extLst>
                  <a:ext uri="{A12FA001-AC4F-418D-AE19-62706E023703}">
                    <ahyp:hlinkClr xmlns:ahyp="http://schemas.microsoft.com/office/drawing/2018/hyperlinkcolor" val="tx"/>
                  </a:ext>
                </a:extLst>
              </a:hlinkClick>
            </a:endParaRPr>
          </a:p>
        </p:txBody>
      </p:sp>
      <p:sp>
        <p:nvSpPr>
          <p:cNvPr id="14" name="TextBox 13">
            <a:extLst>
              <a:ext uri="{FF2B5EF4-FFF2-40B4-BE49-F238E27FC236}">
                <a16:creationId xmlns:a16="http://schemas.microsoft.com/office/drawing/2014/main" id="{A22A288B-DFC9-6E28-05A3-E78B022F527E}"/>
              </a:ext>
              <a:ext uri="{C183D7F6-B498-43B3-948B-1728B52AA6E4}">
                <adec:decorative xmlns:adec="http://schemas.microsoft.com/office/drawing/2017/decorative" val="1"/>
              </a:ext>
            </a:extLst>
          </p:cNvPr>
          <p:cNvSpPr txBox="1"/>
          <p:nvPr/>
        </p:nvSpPr>
        <p:spPr>
          <a:xfrm>
            <a:off x="8032544"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grpSp>
        <p:nvGrpSpPr>
          <p:cNvPr id="5" name="Group 4">
            <a:extLst>
              <a:ext uri="{FF2B5EF4-FFF2-40B4-BE49-F238E27FC236}">
                <a16:creationId xmlns:a16="http://schemas.microsoft.com/office/drawing/2014/main" id="{AE27FB74-C0B1-24E6-61C3-7C7B04F9DB09}"/>
              </a:ext>
              <a:ext uri="{C183D7F6-B498-43B3-948B-1728B52AA6E4}">
                <adec:decorative xmlns:adec="http://schemas.microsoft.com/office/drawing/2017/decorative" val="1"/>
              </a:ext>
            </a:extLst>
          </p:cNvPr>
          <p:cNvGrpSpPr/>
          <p:nvPr/>
        </p:nvGrpSpPr>
        <p:grpSpPr>
          <a:xfrm>
            <a:off x="4426152" y="1393031"/>
            <a:ext cx="6854895" cy="611442"/>
            <a:chOff x="911023" y="3760429"/>
            <a:chExt cx="6854895" cy="611442"/>
          </a:xfrm>
        </p:grpSpPr>
        <p:sp>
          <p:nvSpPr>
            <p:cNvPr id="26" name="TextBox 25">
              <a:extLst>
                <a:ext uri="{FF2B5EF4-FFF2-40B4-BE49-F238E27FC236}">
                  <a16:creationId xmlns:a16="http://schemas.microsoft.com/office/drawing/2014/main" id="{2F3C52DE-6EFF-9DA1-153F-CD3C766C7BB3}"/>
                </a:ext>
                <a:ext uri="{C183D7F6-B498-43B3-948B-1728B52AA6E4}">
                  <adec:decorative xmlns:adec="http://schemas.microsoft.com/office/drawing/2017/decorative" val="1"/>
                </a:ext>
              </a:extLst>
            </p:cNvPr>
            <p:cNvSpPr txBox="1"/>
            <p:nvPr/>
          </p:nvSpPr>
          <p:spPr>
            <a:xfrm>
              <a:off x="911023" y="376042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27" name="TextBox 26">
              <a:extLst>
                <a:ext uri="{FF2B5EF4-FFF2-40B4-BE49-F238E27FC236}">
                  <a16:creationId xmlns:a16="http://schemas.microsoft.com/office/drawing/2014/main" id="{E56893DC-DA7F-7AF0-1CF6-2784D10269BE}"/>
                </a:ext>
              </a:extLst>
            </p:cNvPr>
            <p:cNvSpPr txBox="1"/>
            <p:nvPr/>
          </p:nvSpPr>
          <p:spPr>
            <a:xfrm>
              <a:off x="1403904" y="377173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Teams app*</a:t>
              </a:r>
            </a:p>
          </p:txBody>
        </p:sp>
        <p:sp>
          <p:nvSpPr>
            <p:cNvPr id="20" name="TextBox 19">
              <a:extLst>
                <a:ext uri="{FF2B5EF4-FFF2-40B4-BE49-F238E27FC236}">
                  <a16:creationId xmlns:a16="http://schemas.microsoft.com/office/drawing/2014/main" id="{0DCA5FF4-6EF2-9E5D-0CDF-38EC8E2D9D7B}"/>
                </a:ext>
                <a:ext uri="{C183D7F6-B498-43B3-948B-1728B52AA6E4}">
                  <adec:decorative xmlns:adec="http://schemas.microsoft.com/office/drawing/2017/decorative" val="1"/>
                </a:ext>
              </a:extLst>
            </p:cNvPr>
            <p:cNvSpPr txBox="1"/>
            <p:nvPr/>
          </p:nvSpPr>
          <p:spPr>
            <a:xfrm>
              <a:off x="4475143" y="3771739"/>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pic>
          <p:nvPicPr>
            <p:cNvPr id="30" name="Picture 29" descr="A screenshot of a computer&#10;&#10;Description automatically generated">
              <a:extLst>
                <a:ext uri="{FF2B5EF4-FFF2-40B4-BE49-F238E27FC236}">
                  <a16:creationId xmlns:a16="http://schemas.microsoft.com/office/drawing/2014/main" id="{97FF64F0-FE66-B9D1-2CBE-021DA98890AA}"/>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423473" y="4322118"/>
              <a:ext cx="45719" cy="49753"/>
            </a:xfrm>
            <a:prstGeom prst="rect">
              <a:avLst/>
            </a:prstGeom>
            <a:ln w="38100">
              <a:noFill/>
            </a:ln>
          </p:spPr>
        </p:pic>
        <p:sp>
          <p:nvSpPr>
            <p:cNvPr id="21" name="TextBox 20">
              <a:extLst>
                <a:ext uri="{FF2B5EF4-FFF2-40B4-BE49-F238E27FC236}">
                  <a16:creationId xmlns:a16="http://schemas.microsoft.com/office/drawing/2014/main" id="{CEF25CC7-390F-46EA-82B9-65D2D8D56FBE}"/>
                </a:ext>
              </a:extLst>
            </p:cNvPr>
            <p:cNvSpPr txBox="1"/>
            <p:nvPr/>
          </p:nvSpPr>
          <p:spPr>
            <a:xfrm>
              <a:off x="4968024" y="3783048"/>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Outlook app*</a:t>
              </a:r>
            </a:p>
          </p:txBody>
        </p:sp>
        <p:pic>
          <p:nvPicPr>
            <p:cNvPr id="24" name="Picture 23" descr="A screenshot of a computer&#10;&#10;Description automatically generated">
              <a:extLst>
                <a:ext uri="{FF2B5EF4-FFF2-40B4-BE49-F238E27FC236}">
                  <a16:creationId xmlns:a16="http://schemas.microsoft.com/office/drawing/2014/main" id="{EB5ECA34-BAD3-0E42-9F6B-2EAE45427CAE}"/>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7011873" y="4321216"/>
              <a:ext cx="45719" cy="49753"/>
            </a:xfrm>
            <a:prstGeom prst="rect">
              <a:avLst/>
            </a:prstGeom>
            <a:ln w="38100">
              <a:noFill/>
            </a:ln>
          </p:spPr>
        </p:pic>
      </p:grpSp>
      <p:sp>
        <p:nvSpPr>
          <p:cNvPr id="15" name="TextBox 14">
            <a:extLst>
              <a:ext uri="{FF2B5EF4-FFF2-40B4-BE49-F238E27FC236}">
                <a16:creationId xmlns:a16="http://schemas.microsoft.com/office/drawing/2014/main" id="{C0E9F47F-3B8E-F6AA-D1E6-E74A899E0497}"/>
              </a:ext>
            </a:extLst>
          </p:cNvPr>
          <p:cNvSpPr txBox="1"/>
          <p:nvPr/>
        </p:nvSpPr>
        <p:spPr>
          <a:xfrm>
            <a:off x="8166890" y="3772294"/>
            <a:ext cx="3008442"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Microsoft 365 Copilot mobile app</a:t>
            </a:r>
          </a:p>
        </p:txBody>
      </p:sp>
      <p:sp>
        <p:nvSpPr>
          <p:cNvPr id="16" name="TextBox 15">
            <a:extLst>
              <a:ext uri="{FF2B5EF4-FFF2-40B4-BE49-F238E27FC236}">
                <a16:creationId xmlns:a16="http://schemas.microsoft.com/office/drawing/2014/main" id="{A15EE20F-89D8-0722-E527-96B106226533}"/>
              </a:ext>
            </a:extLst>
          </p:cNvPr>
          <p:cNvSpPr txBox="1"/>
          <p:nvPr/>
        </p:nvSpPr>
        <p:spPr>
          <a:xfrm>
            <a:off x="374669" y="6570292"/>
            <a:ext cx="723505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*Ensure Copilot is pinned to your left navigation across Teams, Outlook, and the Microsoft 365 Copilot app.</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pic>
        <p:nvPicPr>
          <p:cNvPr id="9" name="Picture Placeholder 6" descr="Image of Copilot Chat UI">
            <a:extLst>
              <a:ext uri="{FF2B5EF4-FFF2-40B4-BE49-F238E27FC236}">
                <a16:creationId xmlns:a16="http://schemas.microsoft.com/office/drawing/2014/main" id="{4E895454-5A13-FE1C-9FA1-F9A4C022F4F8}"/>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867525" y="4121906"/>
            <a:ext cx="3287334" cy="1852508"/>
          </a:xfrm>
          <a:prstGeom prst="rect">
            <a:avLst/>
          </a:prstGeom>
        </p:spPr>
      </p:pic>
      <p:pic>
        <p:nvPicPr>
          <p:cNvPr id="25" name="Picture 24" descr="Image of Copilot Chat in the apps">
            <a:extLst>
              <a:ext uri="{FF2B5EF4-FFF2-40B4-BE49-F238E27FC236}">
                <a16:creationId xmlns:a16="http://schemas.microsoft.com/office/drawing/2014/main" id="{D93B7480-CA04-0555-D7A1-A5D8443B6CC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98928" y="1709362"/>
            <a:ext cx="3309021" cy="1953129"/>
          </a:xfrm>
          <a:prstGeom prst="rect">
            <a:avLst/>
          </a:prstGeom>
        </p:spPr>
      </p:pic>
      <p:pic>
        <p:nvPicPr>
          <p:cNvPr id="32" name="Picture 31" descr="Image of Copilot Chat UI">
            <a:extLst>
              <a:ext uri="{FF2B5EF4-FFF2-40B4-BE49-F238E27FC236}">
                <a16:creationId xmlns:a16="http://schemas.microsoft.com/office/drawing/2014/main" id="{FF15CAF7-03FA-3087-06B8-851B7A292D6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15133" y="1738736"/>
            <a:ext cx="3290775" cy="1906496"/>
          </a:xfrm>
          <a:prstGeom prst="rect">
            <a:avLst/>
          </a:prstGeom>
        </p:spPr>
      </p:pic>
      <p:pic>
        <p:nvPicPr>
          <p:cNvPr id="34" name="Picture 33" descr="Image of Copilot Chat UI">
            <a:extLst>
              <a:ext uri="{FF2B5EF4-FFF2-40B4-BE49-F238E27FC236}">
                <a16:creationId xmlns:a16="http://schemas.microsoft.com/office/drawing/2014/main" id="{83EB4031-B6B8-78B1-A5C6-665FFF9875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7965253" y="1815086"/>
            <a:ext cx="3314690" cy="1763231"/>
          </a:xfrm>
          <a:prstGeom prst="rect">
            <a:avLst/>
          </a:prstGeom>
        </p:spPr>
      </p:pic>
      <p:grpSp>
        <p:nvGrpSpPr>
          <p:cNvPr id="6" name="Group 5" descr="Screenshot of the Copilot Chat sidebar in Edge browser.">
            <a:extLst>
              <a:ext uri="{FF2B5EF4-FFF2-40B4-BE49-F238E27FC236}">
                <a16:creationId xmlns:a16="http://schemas.microsoft.com/office/drawing/2014/main" id="{4B7C1D9B-0C92-37A3-0421-FB78252BF168}"/>
              </a:ext>
            </a:extLst>
          </p:cNvPr>
          <p:cNvGrpSpPr/>
          <p:nvPr/>
        </p:nvGrpSpPr>
        <p:grpSpPr>
          <a:xfrm>
            <a:off x="980007" y="3733633"/>
            <a:ext cx="6904550" cy="2362848"/>
            <a:chOff x="4562584" y="1382067"/>
            <a:chExt cx="6904550" cy="2362848"/>
          </a:xfrm>
        </p:grpSpPr>
        <p:sp>
          <p:nvSpPr>
            <p:cNvPr id="7" name="TextBox 6">
              <a:extLst>
                <a:ext uri="{FF2B5EF4-FFF2-40B4-BE49-F238E27FC236}">
                  <a16:creationId xmlns:a16="http://schemas.microsoft.com/office/drawing/2014/main" id="{6F5EF898-B0D3-7A63-BD77-8205D37AECDE}"/>
                </a:ext>
                <a:ext uri="{C183D7F6-B498-43B3-948B-1728B52AA6E4}">
                  <adec:decorative xmlns:adec="http://schemas.microsoft.com/office/drawing/2017/decorative" val="1"/>
                </a:ext>
              </a:extLst>
            </p:cNvPr>
            <p:cNvSpPr txBox="1"/>
            <p:nvPr/>
          </p:nvSpPr>
          <p:spPr>
            <a:xfrm>
              <a:off x="8012746" y="1382067"/>
              <a:ext cx="3290775"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2" name="TextBox 11">
              <a:extLst>
                <a:ext uri="{FF2B5EF4-FFF2-40B4-BE49-F238E27FC236}">
                  <a16:creationId xmlns:a16="http://schemas.microsoft.com/office/drawing/2014/main" id="{EEDC3CBC-2F1B-3648-3489-D5EA6F035363}"/>
                </a:ext>
                <a:ext uri="{C183D7F6-B498-43B3-948B-1728B52AA6E4}">
                  <adec:decorative xmlns:adec="http://schemas.microsoft.com/office/drawing/2017/decorative" val="1"/>
                </a:ext>
              </a:extLst>
            </p:cNvPr>
            <p:cNvSpPr txBox="1"/>
            <p:nvPr/>
          </p:nvSpPr>
          <p:spPr>
            <a:xfrm>
              <a:off x="4562584" y="1382067"/>
              <a:ext cx="3066832" cy="253314"/>
            </a:xfrm>
            <a:prstGeom prst="roundRect">
              <a:avLst>
                <a:gd name="adj" fmla="val 19873"/>
              </a:avLst>
            </a:prstGeom>
            <a:solidFill>
              <a:srgbClr val="3579CF"/>
            </a:solidFill>
            <a:ln w="3343" cap="flat">
              <a:noFill/>
              <a:prstDash val="solid"/>
              <a:miter/>
            </a:ln>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251999" tIns="18288" rIns="216000" bIns="45720" numCol="1" spcCol="0" rtlCol="0" fromWordArt="0" anchor="ctr" anchorCtr="0" forceAA="0" compatLnSpc="1">
              <a:prstTxWarp prst="textNoShape">
                <a:avLst/>
              </a:prstTxWarp>
              <a:spAutoFit/>
            </a:bodyPr>
            <a:lstStyle>
              <a:defPPr>
                <a:defRPr lang="en-US"/>
              </a:defPPr>
              <a:lvl1pPr marR="0" lvl="0" indent="0" algn="ctr" fontAlgn="base">
                <a:lnSpc>
                  <a:spcPct val="100000"/>
                </a:lnSpc>
                <a:spcBef>
                  <a:spcPct val="0"/>
                </a:spcBef>
                <a:spcAft>
                  <a:spcPct val="0"/>
                </a:spcAft>
                <a:buClrTx/>
                <a:buSzTx/>
                <a:buFontTx/>
                <a:buNone/>
                <a:tabLst/>
                <a:defRPr kumimoji="0" sz="2800" b="1" i="0" u="none" strike="noStrike" cap="none" spc="0" normalizeH="0" baseline="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CA" sz="6600" b="0" i="0" u="none" strike="noStrike" kern="1200" cap="none" spc="0" normalizeH="0" baseline="0" noProof="0">
                <a:ln w="3175">
                  <a:noFill/>
                </a:ln>
                <a:gradFill>
                  <a:gsLst>
                    <a:gs pos="53933">
                      <a:srgbClr val="FFFFFF"/>
                    </a:gs>
                    <a:gs pos="38000">
                      <a:srgbClr val="FFFFFF"/>
                    </a:gs>
                  </a:gsLst>
                  <a:path path="circle">
                    <a:fillToRect l="100000" b="100000"/>
                  </a:path>
                </a:gradFill>
                <a:effectLst/>
                <a:uLnTx/>
                <a:uFillTx/>
                <a:latin typeface="Segoe UI Variable Display Semibold" pitchFamily="2" charset="0"/>
                <a:ea typeface="+mn-ea"/>
                <a:cs typeface="Segoe UI" pitchFamily="34" charset="0"/>
              </a:endParaRPr>
            </a:p>
          </p:txBody>
        </p:sp>
        <p:sp>
          <p:nvSpPr>
            <p:cNvPr id="13" name="TextBox 12">
              <a:extLst>
                <a:ext uri="{FF2B5EF4-FFF2-40B4-BE49-F238E27FC236}">
                  <a16:creationId xmlns:a16="http://schemas.microsoft.com/office/drawing/2014/main" id="{567F5A88-99D2-DAF0-640B-E1166457CC75}"/>
                </a:ext>
              </a:extLst>
            </p:cNvPr>
            <p:cNvSpPr txBox="1"/>
            <p:nvPr/>
          </p:nvSpPr>
          <p:spPr>
            <a:xfrm>
              <a:off x="5056315" y="1401002"/>
              <a:ext cx="2163613" cy="215444"/>
            </a:xfrm>
            <a:prstGeom prst="rect">
              <a:avLst/>
            </a:prstGeom>
            <a:noFill/>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Segoe UI"/>
                  <a:ea typeface="+mn-ea"/>
                  <a:cs typeface="+mn-cs"/>
                </a:rPr>
                <a:t>Microsoft 365 Copilot app*</a:t>
              </a: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8" name="TextBox 7">
              <a:extLst>
                <a:ext uri="{FF2B5EF4-FFF2-40B4-BE49-F238E27FC236}">
                  <a16:creationId xmlns:a16="http://schemas.microsoft.com/office/drawing/2014/main" id="{E366C6C1-CBDB-9F80-A0C4-37B9B090DB72}"/>
                </a:ext>
              </a:extLst>
            </p:cNvPr>
            <p:cNvSpPr txBox="1"/>
            <p:nvPr/>
          </p:nvSpPr>
          <p:spPr>
            <a:xfrm>
              <a:off x="8505627" y="1393376"/>
              <a:ext cx="2340194" cy="21544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FFFFFF"/>
                  </a:solidFill>
                  <a:effectLst/>
                  <a:uLnTx/>
                  <a:uFillTx/>
                  <a:latin typeface="Segoe UI"/>
                  <a:ea typeface="+mn-ea"/>
                  <a:cs typeface="+mn-cs"/>
                </a:rPr>
                <a:t>Edge browser sidebar</a:t>
              </a:r>
            </a:p>
          </p:txBody>
        </p:sp>
        <p:grpSp>
          <p:nvGrpSpPr>
            <p:cNvPr id="43" name="Group 42" descr="Screenshot of Copilot Chat in the Edge sidebar.">
              <a:extLst>
                <a:ext uri="{FF2B5EF4-FFF2-40B4-BE49-F238E27FC236}">
                  <a16:creationId xmlns:a16="http://schemas.microsoft.com/office/drawing/2014/main" id="{A8DB36E1-4C44-4276-B109-4CC1BD7695D0}"/>
                </a:ext>
              </a:extLst>
            </p:cNvPr>
            <p:cNvGrpSpPr/>
            <p:nvPr/>
          </p:nvGrpSpPr>
          <p:grpSpPr>
            <a:xfrm>
              <a:off x="7885423" y="1630832"/>
              <a:ext cx="3581711" cy="2114083"/>
              <a:chOff x="286537" y="2733706"/>
              <a:chExt cx="6987439" cy="4124293"/>
            </a:xfrm>
            <a:effectLst>
              <a:outerShdw blurRad="50800" dist="38100" dir="2700000" algn="tl" rotWithShape="0">
                <a:prstClr val="black">
                  <a:alpha val="40000"/>
                </a:prstClr>
              </a:outerShdw>
            </a:effectLst>
          </p:grpSpPr>
          <p:pic>
            <p:nvPicPr>
              <p:cNvPr id="40" name="Picture 39" descr="A screenshot of a computer&#10;&#10;AI-generated content may be incorrect.">
                <a:extLst>
                  <a:ext uri="{FF2B5EF4-FFF2-40B4-BE49-F238E27FC236}">
                    <a16:creationId xmlns:a16="http://schemas.microsoft.com/office/drawing/2014/main" id="{CEC8D2E9-1E5E-B6F3-EFAE-CF2F04F2FE0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6537" y="2733706"/>
                <a:ext cx="6987439" cy="4124293"/>
              </a:xfrm>
              <a:prstGeom prst="rect">
                <a:avLst/>
              </a:prstGeom>
            </p:spPr>
          </p:pic>
          <p:pic>
            <p:nvPicPr>
              <p:cNvPr id="41" name="Picture 40">
                <a:extLst>
                  <a:ext uri="{FF2B5EF4-FFF2-40B4-BE49-F238E27FC236}">
                    <a16:creationId xmlns:a16="http://schemas.microsoft.com/office/drawing/2014/main" id="{19C1CDAE-E528-5B3B-63A3-4CD470BBBC41}"/>
                  </a:ext>
                </a:extLst>
              </p:cNvPr>
              <p:cNvPicPr>
                <a:picLocks noChangeAspect="1"/>
              </p:cNvPicPr>
              <p:nvPr/>
            </p:nvPicPr>
            <p:blipFill>
              <a:blip r:embed="rId11" cstate="screen">
                <a:extLst>
                  <a:ext uri="{28A0092B-C50C-407E-A947-70E740481C1C}">
                    <a14:useLocalDpi xmlns:a14="http://schemas.microsoft.com/office/drawing/2010/main"/>
                  </a:ext>
                </a:extLst>
              </a:blip>
              <a:srcRect/>
              <a:stretch/>
            </p:blipFill>
            <p:spPr>
              <a:xfrm>
                <a:off x="505594" y="3119875"/>
                <a:ext cx="5272088" cy="3385983"/>
              </a:xfrm>
              <a:prstGeom prst="rect">
                <a:avLst/>
              </a:prstGeom>
            </p:spPr>
          </p:pic>
        </p:grpSp>
      </p:grpSp>
      <p:pic>
        <p:nvPicPr>
          <p:cNvPr id="36" name="Picture 35" descr="Image of Copilot Chat UI">
            <a:extLst>
              <a:ext uri="{FF2B5EF4-FFF2-40B4-BE49-F238E27FC236}">
                <a16:creationId xmlns:a16="http://schemas.microsoft.com/office/drawing/2014/main" id="{734822C9-5452-88D6-DC4B-B6AD0B1C1FDC}"/>
              </a:ext>
            </a:extLst>
          </p:cNvPr>
          <p:cNvPicPr>
            <a:picLocks noChangeAspect="1"/>
          </p:cNvPicPr>
          <p:nvPr/>
        </p:nvPicPr>
        <p:blipFill>
          <a:blip r:embed="rId12" cstate="screen">
            <a:extLst>
              <a:ext uri="{28A0092B-C50C-407E-A947-70E740481C1C}">
                <a14:useLocalDpi xmlns:a14="http://schemas.microsoft.com/office/drawing/2010/main"/>
              </a:ext>
            </a:extLst>
          </a:blip>
          <a:srcRect b="-3064"/>
          <a:stretch>
            <a:fillRect/>
          </a:stretch>
        </p:blipFill>
        <p:spPr>
          <a:xfrm>
            <a:off x="7117567" y="4179097"/>
            <a:ext cx="652302" cy="1764503"/>
          </a:xfrm>
          <a:prstGeom prst="rect">
            <a:avLst/>
          </a:prstGeom>
        </p:spPr>
      </p:pic>
      <p:pic>
        <p:nvPicPr>
          <p:cNvPr id="45" name="Picture 44" descr="Image of Copilot Chat UI">
            <a:extLst>
              <a:ext uri="{FF2B5EF4-FFF2-40B4-BE49-F238E27FC236}">
                <a16:creationId xmlns:a16="http://schemas.microsoft.com/office/drawing/2014/main" id="{42C437C1-38C0-4E15-3EC7-8B5CA348C322}"/>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9421002" y="4121906"/>
            <a:ext cx="797998" cy="1723111"/>
          </a:xfrm>
          <a:prstGeom prst="rect">
            <a:avLst/>
          </a:prstGeom>
        </p:spPr>
      </p:pic>
    </p:spTree>
    <p:extLst>
      <p:ext uri="{BB962C8B-B14F-4D97-AF65-F5344CB8AC3E}">
        <p14:creationId xmlns:p14="http://schemas.microsoft.com/office/powerpoint/2010/main" val="2665407018"/>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5E1958-8DD8-7ADD-340D-6941E5E608A8}"/>
            </a:ext>
          </a:extLst>
        </p:cNvPr>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C027F829-E156-6058-6880-1AA7D96BFADC}"/>
              </a:ext>
              <a:ext uri="{C183D7F6-B498-43B3-948B-1728B52AA6E4}">
                <adec:decorative xmlns:adec="http://schemas.microsoft.com/office/drawing/2017/decorative" val="1"/>
              </a:ext>
            </a:extLst>
          </p:cNvPr>
          <p:cNvSpPr/>
          <p:nvPr/>
        </p:nvSpPr>
        <p:spPr bwMode="auto">
          <a:xfrm>
            <a:off x="445091" y="1246909"/>
            <a:ext cx="11296945" cy="5425739"/>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 name="Picture 3">
            <a:extLst>
              <a:ext uri="{FF2B5EF4-FFF2-40B4-BE49-F238E27FC236}">
                <a16:creationId xmlns:a16="http://schemas.microsoft.com/office/drawing/2014/main" id="{F0949369-9F5B-9870-D68B-30C7F8370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2258" y="1832336"/>
            <a:ext cx="8602608" cy="4709730"/>
          </a:xfrm>
          <a:prstGeom prst="rect">
            <a:avLst/>
          </a:prstGeom>
        </p:spPr>
      </p:pic>
      <p:sp>
        <p:nvSpPr>
          <p:cNvPr id="3" name="Title 1">
            <a:extLst>
              <a:ext uri="{FF2B5EF4-FFF2-40B4-BE49-F238E27FC236}">
                <a16:creationId xmlns:a16="http://schemas.microsoft.com/office/drawing/2014/main" id="{26800F7E-A001-4A17-A193-218E6F2DCA48}"/>
              </a:ext>
            </a:extLst>
          </p:cNvPr>
          <p:cNvSpPr txBox="1">
            <a:spLocks noGrp="1"/>
          </p:cNvSpPr>
          <p:nvPr>
            <p:ph type="title" idx="4294967295"/>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91F2C"/>
                </a:solidFill>
                <a:effectLst/>
                <a:uLnTx/>
                <a:uFillTx/>
                <a:latin typeface="Segoe Sans Display Semibold"/>
                <a:ea typeface="+mn-ea"/>
                <a:cs typeface="Segoe Sans Display" pitchFamily="2" charset="0"/>
              </a:rPr>
              <a:t>Access Copilot Chat from your apps</a:t>
            </a:r>
          </a:p>
        </p:txBody>
      </p:sp>
      <p:sp>
        <p:nvSpPr>
          <p:cNvPr id="23" name="TextBox 22">
            <a:extLst>
              <a:ext uri="{FF2B5EF4-FFF2-40B4-BE49-F238E27FC236}">
                <a16:creationId xmlns:a16="http://schemas.microsoft.com/office/drawing/2014/main" id="{A0C89A41-B6F1-0192-9791-CF324AC41932}"/>
              </a:ext>
            </a:extLst>
          </p:cNvPr>
          <p:cNvSpPr txBox="1"/>
          <p:nvPr/>
        </p:nvSpPr>
        <p:spPr>
          <a:xfrm>
            <a:off x="754813" y="1555337"/>
            <a:ext cx="639899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Segoe UI" panose="020B0502040204020203" pitchFamily="34" charset="0"/>
                <a:ea typeface="+mn-ea"/>
                <a:cs typeface="+mn-cs"/>
              </a:rPr>
              <a:t>When using Copilot Chat within an app you can reference the open document in your queries.</a:t>
            </a:r>
            <a:endPar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168080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descr="Ellipses">
            <a:extLst>
              <a:ext uri="{FF2B5EF4-FFF2-40B4-BE49-F238E27FC236}">
                <a16:creationId xmlns:a16="http://schemas.microsoft.com/office/drawing/2014/main" id="{6E99D3CA-D697-E0C5-5A60-A226305C01FB}"/>
              </a:ext>
            </a:extLst>
          </p:cNvPr>
          <p:cNvSpPr txBox="1">
            <a:spLocks/>
          </p:cNvSpPr>
          <p:nvPr/>
        </p:nvSpPr>
        <p:spPr>
          <a:xfrm>
            <a:off x="911604" y="429347"/>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a:defRPr/>
            </a:pPr>
            <a:endParaRPr lang="en-US">
              <a:solidFill>
                <a:srgbClr val="091F2C"/>
              </a:solidFill>
              <a:latin typeface="Segoe Sans Display Semibold"/>
            </a:endParaRPr>
          </a:p>
        </p:txBody>
      </p:sp>
      <p:pic>
        <p:nvPicPr>
          <p:cNvPr id="6" name="Picture 5" descr="Screenshot of the ellipses in the Teams side menu.">
            <a:extLst>
              <a:ext uri="{FF2B5EF4-FFF2-40B4-BE49-F238E27FC236}">
                <a16:creationId xmlns:a16="http://schemas.microsoft.com/office/drawing/2014/main" id="{FA703037-9571-0313-0132-9B810D3299D2}"/>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48228" y="1717631"/>
            <a:ext cx="2819609" cy="2123522"/>
          </a:xfrm>
          <a:prstGeom prst="rect">
            <a:avLst/>
          </a:prstGeom>
        </p:spPr>
      </p:pic>
      <p:pic>
        <p:nvPicPr>
          <p:cNvPr id="8" name="Picture 7" descr="Screenshot of the app menu in the Teams sidebar.">
            <a:extLst>
              <a:ext uri="{FF2B5EF4-FFF2-40B4-BE49-F238E27FC236}">
                <a16:creationId xmlns:a16="http://schemas.microsoft.com/office/drawing/2014/main" id="{8FBC3E37-CEC7-3917-2DD8-B051CA46A48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3436434" y="1717631"/>
            <a:ext cx="2525670" cy="2123522"/>
          </a:xfrm>
          <a:prstGeom prst="rect">
            <a:avLst/>
          </a:prstGeom>
        </p:spPr>
      </p:pic>
      <p:pic>
        <p:nvPicPr>
          <p:cNvPr id="10" name="Picture 9" descr="Screenshot of Copilot in the Teams sidebar.">
            <a:extLst>
              <a:ext uri="{FF2B5EF4-FFF2-40B4-BE49-F238E27FC236}">
                <a16:creationId xmlns:a16="http://schemas.microsoft.com/office/drawing/2014/main" id="{C6EEBEBE-1C15-AB90-7013-8DE5DC8A3800}"/>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6275419" y="1733186"/>
            <a:ext cx="2600790" cy="2123522"/>
          </a:xfrm>
          <a:prstGeom prst="rect">
            <a:avLst/>
          </a:prstGeom>
        </p:spPr>
      </p:pic>
      <p:pic>
        <p:nvPicPr>
          <p:cNvPr id="12" name="Picture 11" descr="Screenshot of the pin option for apps on the Teams sidebar.">
            <a:extLst>
              <a:ext uri="{FF2B5EF4-FFF2-40B4-BE49-F238E27FC236}">
                <a16:creationId xmlns:a16="http://schemas.microsoft.com/office/drawing/2014/main" id="{07A12772-250E-19BE-2642-E8DB88B40335}"/>
              </a:ext>
            </a:extLst>
          </p:cNvPr>
          <p:cNvPicPr>
            <a:picLocks noChangeAspect="1"/>
          </p:cNvPicPr>
          <p:nvPr/>
        </p:nvPicPr>
        <p:blipFill>
          <a:blip r:embed="rId5"/>
          <a:srcRect/>
          <a:stretch/>
        </p:blipFill>
        <p:spPr>
          <a:xfrm>
            <a:off x="9277494" y="1733186"/>
            <a:ext cx="2452629" cy="2123522"/>
          </a:xfrm>
          <a:prstGeom prst="rect">
            <a:avLst/>
          </a:prstGeom>
        </p:spPr>
      </p:pic>
      <p:sp>
        <p:nvSpPr>
          <p:cNvPr id="13" name="Rectangle: Rounded Corners 12">
            <a:extLst>
              <a:ext uri="{FF2B5EF4-FFF2-40B4-BE49-F238E27FC236}">
                <a16:creationId xmlns:a16="http://schemas.microsoft.com/office/drawing/2014/main" id="{E12F7A86-0A49-9ED2-358C-BF43E2D36260}"/>
              </a:ext>
            </a:extLst>
          </p:cNvPr>
          <p:cNvSpPr/>
          <p:nvPr/>
        </p:nvSpPr>
        <p:spPr bwMode="auto">
          <a:xfrm>
            <a:off x="474997"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1. Select the ellipses in the left sidebar in the Teams app to open the app library.</a:t>
            </a:r>
          </a:p>
        </p:txBody>
      </p:sp>
      <p:sp>
        <p:nvSpPr>
          <p:cNvPr id="14" name="Rectangle: Rounded Corners 13">
            <a:extLst>
              <a:ext uri="{FF2B5EF4-FFF2-40B4-BE49-F238E27FC236}">
                <a16:creationId xmlns:a16="http://schemas.microsoft.com/office/drawing/2014/main" id="{E235910D-686B-7CA9-A54F-7923747532D3}"/>
              </a:ext>
            </a:extLst>
          </p:cNvPr>
          <p:cNvSpPr/>
          <p:nvPr/>
        </p:nvSpPr>
        <p:spPr bwMode="auto">
          <a:xfrm>
            <a:off x="3389101" y="4069491"/>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2. Select Copilot to open Copilot Chat.</a:t>
            </a:r>
          </a:p>
        </p:txBody>
      </p:sp>
      <p:sp>
        <p:nvSpPr>
          <p:cNvPr id="15" name="Rectangle: Rounded Corners 14">
            <a:extLst>
              <a:ext uri="{FF2B5EF4-FFF2-40B4-BE49-F238E27FC236}">
                <a16:creationId xmlns:a16="http://schemas.microsoft.com/office/drawing/2014/main" id="{6101AD06-1EBD-3F9E-50FB-72E50754C15C}"/>
              </a:ext>
            </a:extLst>
          </p:cNvPr>
          <p:cNvSpPr/>
          <p:nvPr/>
        </p:nvSpPr>
        <p:spPr bwMode="auto">
          <a:xfrm>
            <a:off x="6303205" y="4081084"/>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3. Right click on Copilot in the left sidebar in the Teams app.</a:t>
            </a:r>
          </a:p>
        </p:txBody>
      </p:sp>
      <p:sp>
        <p:nvSpPr>
          <p:cNvPr id="16" name="Rectangle: Rounded Corners 15">
            <a:extLst>
              <a:ext uri="{FF2B5EF4-FFF2-40B4-BE49-F238E27FC236}">
                <a16:creationId xmlns:a16="http://schemas.microsoft.com/office/drawing/2014/main" id="{97912C56-8F5F-88CB-0F94-D12C54BA573D}"/>
              </a:ext>
            </a:extLst>
          </p:cNvPr>
          <p:cNvSpPr/>
          <p:nvPr/>
        </p:nvSpPr>
        <p:spPr bwMode="auto">
          <a:xfrm>
            <a:off x="9217308" y="4085967"/>
            <a:ext cx="2573003" cy="1478690"/>
          </a:xfrm>
          <a:prstGeom prst="roundRect">
            <a:avLst>
              <a:gd name="adj" fmla="val 8199"/>
            </a:avLst>
          </a:prstGeom>
          <a:solidFill>
            <a:srgbClr val="FFFFFF"/>
          </a:solidFill>
          <a:ln w="28575">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r>
              <a:rPr lang="en-US">
                <a:solidFill>
                  <a:sysClr val="windowText" lastClr="000000"/>
                </a:solidFill>
                <a:ea typeface="Segoe UI" pitchFamily="34" charset="0"/>
                <a:cs typeface="Segoe UI" pitchFamily="34" charset="0"/>
              </a:rPr>
              <a:t>4. Select “Pin” to pin Copilot Chat to the sidebar for easy access.</a:t>
            </a:r>
          </a:p>
        </p:txBody>
      </p:sp>
      <p:sp>
        <p:nvSpPr>
          <p:cNvPr id="17" name="Rectangle 16">
            <a:extLst>
              <a:ext uri="{FF2B5EF4-FFF2-40B4-BE49-F238E27FC236}">
                <a16:creationId xmlns:a16="http://schemas.microsoft.com/office/drawing/2014/main" id="{FC7865F8-4844-C157-A06F-9F633F963325}"/>
              </a:ext>
              <a:ext uri="{C183D7F6-B498-43B3-948B-1728B52AA6E4}">
                <adec:decorative xmlns:adec="http://schemas.microsoft.com/office/drawing/2017/decorative" val="1"/>
              </a:ext>
            </a:extLst>
          </p:cNvPr>
          <p:cNvSpPr/>
          <p:nvPr/>
        </p:nvSpPr>
        <p:spPr bwMode="auto">
          <a:xfrm>
            <a:off x="329514" y="2951483"/>
            <a:ext cx="24769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8" name="Rectangle 17">
            <a:extLst>
              <a:ext uri="{FF2B5EF4-FFF2-40B4-BE49-F238E27FC236}">
                <a16:creationId xmlns:a16="http://schemas.microsoft.com/office/drawing/2014/main" id="{77EB4A1E-E780-50CD-4727-F3F745A9027F}"/>
              </a:ext>
              <a:ext uri="{C183D7F6-B498-43B3-948B-1728B52AA6E4}">
                <adec:decorative xmlns:adec="http://schemas.microsoft.com/office/drawing/2017/decorative" val="1"/>
              </a:ext>
            </a:extLst>
          </p:cNvPr>
          <p:cNvSpPr/>
          <p:nvPr/>
        </p:nvSpPr>
        <p:spPr bwMode="auto">
          <a:xfrm>
            <a:off x="4364803" y="2316352"/>
            <a:ext cx="306051" cy="325719"/>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19" name="Rectangle 18">
            <a:extLst>
              <a:ext uri="{FF2B5EF4-FFF2-40B4-BE49-F238E27FC236}">
                <a16:creationId xmlns:a16="http://schemas.microsoft.com/office/drawing/2014/main" id="{A5991CB2-191D-ED01-E59F-76E382D1DDBC}"/>
              </a:ext>
              <a:ext uri="{C183D7F6-B498-43B3-948B-1728B52AA6E4}">
                <adec:decorative xmlns:adec="http://schemas.microsoft.com/office/drawing/2017/decorative" val="1"/>
              </a:ext>
            </a:extLst>
          </p:cNvPr>
          <p:cNvSpPr/>
          <p:nvPr/>
        </p:nvSpPr>
        <p:spPr bwMode="auto">
          <a:xfrm>
            <a:off x="6239542" y="3083288"/>
            <a:ext cx="326015" cy="346966"/>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0" name="Rectangle 19">
            <a:extLst>
              <a:ext uri="{FF2B5EF4-FFF2-40B4-BE49-F238E27FC236}">
                <a16:creationId xmlns:a16="http://schemas.microsoft.com/office/drawing/2014/main" id="{B8109AF4-3990-97FD-F076-CF3CA56E9AF3}"/>
              </a:ext>
              <a:ext uri="{C183D7F6-B498-43B3-948B-1728B52AA6E4}">
                <adec:decorative xmlns:adec="http://schemas.microsoft.com/office/drawing/2017/decorative" val="1"/>
              </a:ext>
            </a:extLst>
          </p:cNvPr>
          <p:cNvSpPr/>
          <p:nvPr/>
        </p:nvSpPr>
        <p:spPr bwMode="auto">
          <a:xfrm>
            <a:off x="9702530" y="3232057"/>
            <a:ext cx="726573" cy="263611"/>
          </a:xfrm>
          <a:prstGeom prst="rect">
            <a:avLst/>
          </a:prstGeom>
          <a:no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472" fontAlgn="base">
              <a:spcBef>
                <a:spcPct val="0"/>
              </a:spcBef>
              <a:spcAft>
                <a:spcPct val="0"/>
              </a:spcAft>
            </a:pPr>
            <a:endParaRPr lang="en-US" sz="2000">
              <a:solidFill>
                <a:schemeClr val="bg1"/>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B2D35340-6C80-3F7E-1AE7-830A3A91678A}"/>
              </a:ext>
            </a:extLst>
          </p:cNvPr>
          <p:cNvSpPr>
            <a:spLocks noGrp="1"/>
          </p:cNvSpPr>
          <p:nvPr>
            <p:ph type="title" idx="4294967295"/>
          </p:nvPr>
        </p:nvSpPr>
        <p:spPr>
          <a:xfrm>
            <a:off x="348228" y="553129"/>
            <a:ext cx="11018520" cy="553998"/>
          </a:xfrm>
        </p:spPr>
        <p:txBody>
          <a:bodyPr/>
          <a:lstStyle/>
          <a:p>
            <a:r>
              <a:rPr lang="en-US">
                <a:solidFill>
                  <a:srgbClr val="091F2C"/>
                </a:solidFill>
                <a:latin typeface="Segoe Sans Display Semibold"/>
              </a:rPr>
              <a:t>Pin Copilot Chat in your Teams app</a:t>
            </a:r>
            <a:endParaRPr lang="en-US"/>
          </a:p>
        </p:txBody>
      </p:sp>
    </p:spTree>
    <p:extLst>
      <p:ext uri="{BB962C8B-B14F-4D97-AF65-F5344CB8AC3E}">
        <p14:creationId xmlns:p14="http://schemas.microsoft.com/office/powerpoint/2010/main" val="20335382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201C9AF-DE24-6109-3EC8-3A16D7FB9A84}"/>
              </a:ext>
            </a:extLst>
          </p:cNvPr>
          <p:cNvSpPr>
            <a:spLocks noGrp="1"/>
          </p:cNvSpPr>
          <p:nvPr>
            <p:ph type="title"/>
          </p:nvPr>
        </p:nvSpPr>
        <p:spPr>
          <a:xfrm>
            <a:off x="350518" y="852590"/>
            <a:ext cx="4892041" cy="1107996"/>
          </a:xfrm>
        </p:spPr>
        <p:txBody>
          <a:bodyPr/>
          <a:lstStyle/>
          <a:p>
            <a:r>
              <a:rPr lang="en-US"/>
              <a:t>Here’s what you’ll learn in this deck:</a:t>
            </a:r>
          </a:p>
        </p:txBody>
      </p:sp>
      <p:sp>
        <p:nvSpPr>
          <p:cNvPr id="4" name="TextBox 3">
            <a:extLst>
              <a:ext uri="{FF2B5EF4-FFF2-40B4-BE49-F238E27FC236}">
                <a16:creationId xmlns:a16="http://schemas.microsoft.com/office/drawing/2014/main" id="{BD92D20B-6E95-C2CC-E930-16D1375CEFF0}"/>
              </a:ext>
            </a:extLst>
          </p:cNvPr>
          <p:cNvSpPr txBox="1"/>
          <p:nvPr/>
        </p:nvSpPr>
        <p:spPr>
          <a:xfrm>
            <a:off x="350518" y="2514600"/>
            <a:ext cx="4504946" cy="2769989"/>
          </a:xfrm>
          <a:prstGeom prst="rect">
            <a:avLst/>
          </a:prstGeom>
          <a:noFill/>
        </p:spPr>
        <p:txBody>
          <a:bodyPr wrap="square" lIns="0" tIns="0" rIns="0" bIns="0" rtlCol="0">
            <a:spAutoFit/>
          </a:bodyPr>
          <a:lstStyle/>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Copilot Chat is and how it’s different from other AI chat tools</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How to use Copilot Chat</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What agents are in Copilot Chat and how to use them</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a:ea typeface="+mn-ea"/>
                <a:cs typeface="+mn-cs"/>
              </a:rPr>
              <a:t>Example Copilot Chat prompts</a:t>
            </a:r>
          </a:p>
        </p:txBody>
      </p:sp>
      <p:pic>
        <p:nvPicPr>
          <p:cNvPr id="7" name="Picture 6">
            <a:extLst>
              <a:ext uri="{FF2B5EF4-FFF2-40B4-BE49-F238E27FC236}">
                <a16:creationId xmlns:a16="http://schemas.microsoft.com/office/drawing/2014/main" id="{EC1D3658-F376-C4ED-81AA-04077DC71787}"/>
              </a:ext>
              <a:ext uri="{C183D7F6-B498-43B3-948B-1728B52AA6E4}">
                <adec:decorative xmlns:adec="http://schemas.microsoft.com/office/drawing/2017/decorative" val="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5897555" y="0"/>
            <a:ext cx="6294445" cy="6858000"/>
          </a:xfrm>
          <a:prstGeom prst="rect">
            <a:avLst/>
          </a:prstGeom>
        </p:spPr>
      </p:pic>
    </p:spTree>
    <p:extLst>
      <p:ext uri="{BB962C8B-B14F-4D97-AF65-F5344CB8AC3E}">
        <p14:creationId xmlns:p14="http://schemas.microsoft.com/office/powerpoint/2010/main" val="302912443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7E9C9-2CA3-A8B5-0490-EC1CB322027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5714CA6-3BB9-3DBC-2D52-B57687B75776}"/>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3" name="Title 1">
            <a:extLst>
              <a:ext uri="{FF2B5EF4-FFF2-40B4-BE49-F238E27FC236}">
                <a16:creationId xmlns:a16="http://schemas.microsoft.com/office/drawing/2014/main" id="{DE5A2DF0-0513-861C-7D86-1CA39E409469}"/>
              </a:ext>
            </a:extLst>
          </p:cNvPr>
          <p:cNvSpPr txBox="1">
            <a:spLocks noGrp="1"/>
          </p:cNvSpPr>
          <p:nvPr>
            <p:ph type="title" idx="4294967295"/>
          </p:nvPr>
        </p:nvSpPr>
        <p:spPr>
          <a:xfrm>
            <a:off x="807207" y="430576"/>
            <a:ext cx="10363918"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Use Microsoft 365 Copilot on the go</a:t>
            </a:r>
          </a:p>
        </p:txBody>
      </p:sp>
      <p:sp>
        <p:nvSpPr>
          <p:cNvPr id="4" name="Rectangle 3">
            <a:extLst>
              <a:ext uri="{FF2B5EF4-FFF2-40B4-BE49-F238E27FC236}">
                <a16:creationId xmlns:a16="http://schemas.microsoft.com/office/drawing/2014/main" id="{371A151F-1357-9BE4-4229-A43F0D174A05}"/>
              </a:ext>
              <a:ext uri="{C183D7F6-B498-43B3-948B-1728B52AA6E4}">
                <adec:decorative xmlns:adec="http://schemas.microsoft.com/office/drawing/2017/decorative" val="1"/>
              </a:ext>
            </a:extLst>
          </p:cNvPr>
          <p:cNvSpPr/>
          <p:nvPr/>
        </p:nvSpPr>
        <p:spPr>
          <a:xfrm>
            <a:off x="1731363" y="2862917"/>
            <a:ext cx="2175203" cy="21752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5" name="TextBox 4">
            <a:extLst>
              <a:ext uri="{FF2B5EF4-FFF2-40B4-BE49-F238E27FC236}">
                <a16:creationId xmlns:a16="http://schemas.microsoft.com/office/drawing/2014/main" id="{C948079D-5E67-767A-DF98-0B41091798A1}"/>
              </a:ext>
            </a:extLst>
          </p:cNvPr>
          <p:cNvSpPr txBox="1"/>
          <p:nvPr/>
        </p:nvSpPr>
        <p:spPr>
          <a:xfrm>
            <a:off x="897824" y="1960733"/>
            <a:ext cx="3945869" cy="738664"/>
          </a:xfrm>
          <a:prstGeom prst="rect">
            <a:avLst/>
          </a:prstGeom>
          <a:noFill/>
        </p:spPr>
        <p:txBody>
          <a:bodyPr wrap="square" lIns="0" tIns="0" rIns="0" bIns="0" rtlCol="0">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91F2C"/>
                </a:solidFill>
                <a:effectLst/>
                <a:uLnTx/>
                <a:uFillTx/>
                <a:latin typeface="Segoe UI" panose="020B0502040204020203" pitchFamily="34" charset="0"/>
                <a:ea typeface="+mn-ea"/>
                <a:cs typeface="Segoe UI" panose="020B0502040204020203" pitchFamily="34" charset="0"/>
              </a:rPr>
              <a:t>Download the Microsoft 365 Copilot mobile app and sign in with your work or school account to access Copilot Chat</a:t>
            </a:r>
          </a:p>
        </p:txBody>
      </p:sp>
      <p:sp>
        <p:nvSpPr>
          <p:cNvPr id="6" name="Freeform: Shape 5">
            <a:extLst>
              <a:ext uri="{FF2B5EF4-FFF2-40B4-BE49-F238E27FC236}">
                <a16:creationId xmlns:a16="http://schemas.microsoft.com/office/drawing/2014/main" id="{111A2397-970C-E571-21FB-2F6705411562}"/>
              </a:ext>
              <a:ext uri="{C183D7F6-B498-43B3-948B-1728B52AA6E4}">
                <adec:decorative xmlns:adec="http://schemas.microsoft.com/office/drawing/2017/decorative" val="1"/>
              </a:ext>
            </a:extLst>
          </p:cNvPr>
          <p:cNvSpPr/>
          <p:nvPr/>
        </p:nvSpPr>
        <p:spPr bwMode="auto">
          <a:xfrm rot="3229521">
            <a:off x="513216" y="2668695"/>
            <a:ext cx="672525" cy="380229"/>
          </a:xfrm>
          <a:custGeom>
            <a:avLst/>
            <a:gdLst>
              <a:gd name="connsiteX0" fmla="*/ 0 w 574040"/>
              <a:gd name="connsiteY0" fmla="*/ 0 h 355284"/>
              <a:gd name="connsiteX1" fmla="*/ 25400 w 574040"/>
              <a:gd name="connsiteY1" fmla="*/ 223520 h 355284"/>
              <a:gd name="connsiteX2" fmla="*/ 152400 w 574040"/>
              <a:gd name="connsiteY2" fmla="*/ 340360 h 355284"/>
              <a:gd name="connsiteX3" fmla="*/ 365760 w 574040"/>
              <a:gd name="connsiteY3" fmla="*/ 340360 h 355284"/>
              <a:gd name="connsiteX4" fmla="*/ 574040 w 574040"/>
              <a:gd name="connsiteY4" fmla="*/ 218440 h 35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4040" h="355284">
                <a:moveTo>
                  <a:pt x="0" y="0"/>
                </a:moveTo>
                <a:cubicBezTo>
                  <a:pt x="0" y="83396"/>
                  <a:pt x="0" y="166793"/>
                  <a:pt x="25400" y="223520"/>
                </a:cubicBezTo>
                <a:cubicBezTo>
                  <a:pt x="50800" y="280247"/>
                  <a:pt x="95673" y="320887"/>
                  <a:pt x="152400" y="340360"/>
                </a:cubicBezTo>
                <a:cubicBezTo>
                  <a:pt x="209127" y="359833"/>
                  <a:pt x="295487" y="360680"/>
                  <a:pt x="365760" y="340360"/>
                </a:cubicBezTo>
                <a:cubicBezTo>
                  <a:pt x="436033" y="320040"/>
                  <a:pt x="505036" y="269240"/>
                  <a:pt x="574040" y="218440"/>
                </a:cubicBezTo>
              </a:path>
            </a:pathLst>
          </a:custGeom>
          <a:ln w="38100" cap="flat" cmpd="sng" algn="ctr">
            <a:solidFill>
              <a:schemeClr val="dk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7" name="Picture 2" descr="QR code to download the Microsoft 365 mobile app">
            <a:extLst>
              <a:ext uri="{FF2B5EF4-FFF2-40B4-BE49-F238E27FC236}">
                <a16:creationId xmlns:a16="http://schemas.microsoft.com/office/drawing/2014/main" id="{165CEEC6-6580-3019-3134-D858C4C2D949}"/>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866465" y="303956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E1995BD0-988C-AF64-BD88-21B96D6E440F}"/>
              </a:ext>
            </a:extLst>
          </p:cNvPr>
          <p:cNvSpPr txBox="1"/>
          <p:nvPr/>
        </p:nvSpPr>
        <p:spPr>
          <a:xfrm>
            <a:off x="807207" y="5303313"/>
            <a:ext cx="4435009"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91F2C"/>
                </a:solidFill>
                <a:effectLst/>
                <a:uLnTx/>
                <a:uFillTx/>
                <a:latin typeface="Segoe Sans Display"/>
                <a:ea typeface="+mn-ea"/>
                <a:cs typeface="+mn-cs"/>
                <a:hlinkClick r:id="rId3"/>
              </a:rPr>
              <a:t>Download Microsoft 365 Copilot App | Microsoft 365</a:t>
            </a:r>
            <a:endParaRPr kumimoji="0" lang="en-US" sz="1400" b="0" i="0" u="none" strike="noStrike" kern="1200" cap="none" spc="0" normalizeH="0" baseline="0" noProof="0">
              <a:ln>
                <a:noFill/>
              </a:ln>
              <a:solidFill>
                <a:srgbClr val="091F2C"/>
              </a:solidFill>
              <a:effectLst/>
              <a:uLnTx/>
              <a:uFillTx/>
              <a:latin typeface="Segoe Sans Display"/>
              <a:ea typeface="+mn-ea"/>
              <a:cs typeface="+mn-cs"/>
            </a:endParaRPr>
          </a:p>
        </p:txBody>
      </p:sp>
      <p:pic>
        <p:nvPicPr>
          <p:cNvPr id="13" name="Picture 12" descr="Image that says Available wherever you work">
            <a:extLst>
              <a:ext uri="{FF2B5EF4-FFF2-40B4-BE49-F238E27FC236}">
                <a16:creationId xmlns:a16="http://schemas.microsoft.com/office/drawing/2014/main" id="{47380C7D-5088-8340-EC39-B15D2B8FA27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12417" y="1865311"/>
            <a:ext cx="5698368" cy="3204219"/>
          </a:xfrm>
          <a:prstGeom prst="rect">
            <a:avLst/>
          </a:prstGeom>
        </p:spPr>
      </p:pic>
    </p:spTree>
    <p:extLst>
      <p:ext uri="{BB962C8B-B14F-4D97-AF65-F5344CB8AC3E}">
        <p14:creationId xmlns:p14="http://schemas.microsoft.com/office/powerpoint/2010/main" val="1312838653"/>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AC2C6-11F5-DA53-E178-2F0E36F9903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421B8-CCF6-3E0B-4AFD-300A1977FA77}"/>
              </a:ext>
            </a:extLst>
          </p:cNvPr>
          <p:cNvSpPr>
            <a:spLocks noGrp="1"/>
          </p:cNvSpPr>
          <p:nvPr>
            <p:ph type="title"/>
          </p:nvPr>
        </p:nvSpPr>
        <p:spPr>
          <a:xfrm>
            <a:off x="585216" y="3035808"/>
            <a:ext cx="7068312" cy="498598"/>
          </a:xfrm>
        </p:spPr>
        <p:txBody>
          <a:bodyPr/>
          <a:lstStyle/>
          <a:p>
            <a:r>
              <a:rPr lang="en-US"/>
              <a:t>Copilot Chat prompt examples</a:t>
            </a:r>
          </a:p>
        </p:txBody>
      </p:sp>
    </p:spTree>
    <p:extLst>
      <p:ext uri="{BB962C8B-B14F-4D97-AF65-F5344CB8AC3E}">
        <p14:creationId xmlns:p14="http://schemas.microsoft.com/office/powerpoint/2010/main" val="3318722951"/>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0C4A0-2662-0B07-2200-7AA25FDCD80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2D6BCE71-9646-F891-D4C9-FDDC011350D2}"/>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Get the answers you need to move forward</a:t>
            </a:r>
          </a:p>
        </p:txBody>
      </p:sp>
      <p:grpSp>
        <p:nvGrpSpPr>
          <p:cNvPr id="4" name="Group 3">
            <a:extLst>
              <a:ext uri="{FF2B5EF4-FFF2-40B4-BE49-F238E27FC236}">
                <a16:creationId xmlns:a16="http://schemas.microsoft.com/office/drawing/2014/main" id="{C0251CEC-E3E5-08DB-3318-1D42118F4643}"/>
              </a:ext>
              <a:ext uri="{C183D7F6-B498-43B3-948B-1728B52AA6E4}">
                <adec:decorative xmlns:adec="http://schemas.microsoft.com/office/drawing/2017/decorative" val="1"/>
              </a:ext>
            </a:extLst>
          </p:cNvPr>
          <p:cNvGrpSpPr/>
          <p:nvPr/>
        </p:nvGrpSpPr>
        <p:grpSpPr>
          <a:xfrm>
            <a:off x="402347" y="1246122"/>
            <a:ext cx="5622579" cy="5474538"/>
            <a:chOff x="6273036" y="1220303"/>
            <a:chExt cx="5622579" cy="5474538"/>
          </a:xfrm>
          <a:solidFill>
            <a:srgbClr val="FFFFFF">
              <a:alpha val="74118"/>
            </a:srgbClr>
          </a:solidFill>
        </p:grpSpPr>
        <p:sp>
          <p:nvSpPr>
            <p:cNvPr id="5" name="Rounded Rectangle 5">
              <a:extLst>
                <a:ext uri="{FF2B5EF4-FFF2-40B4-BE49-F238E27FC236}">
                  <a16:creationId xmlns:a16="http://schemas.microsoft.com/office/drawing/2014/main" id="{C676A3CC-5380-7E2B-CC98-23FDE257CC97}"/>
                </a:ext>
                <a:ext uri="{C183D7F6-B498-43B3-948B-1728B52AA6E4}">
                  <adec:decorative xmlns:adec="http://schemas.microsoft.com/office/drawing/2017/decorative" val="1"/>
                </a:ext>
              </a:extLst>
            </p:cNvPr>
            <p:cNvSpPr/>
            <p:nvPr/>
          </p:nvSpPr>
          <p:spPr>
            <a:xfrm>
              <a:off x="6273036" y="1220303"/>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606AB673-D97B-E53A-D1E5-346C4B631B10}"/>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can I evaluate an interview candidate’s soft skills?</a:t>
              </a:r>
            </a:p>
          </p:txBody>
        </p:sp>
        <p:sp>
          <p:nvSpPr>
            <p:cNvPr id="7" name="TextBox 6">
              <a:extLst>
                <a:ext uri="{FF2B5EF4-FFF2-40B4-BE49-F238E27FC236}">
                  <a16:creationId xmlns:a16="http://schemas.microsoft.com/office/drawing/2014/main" id="{B396A9FB-FEDE-F4EE-56A2-E9F0032B3877}"/>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hiring tips</a:t>
              </a:r>
            </a:p>
          </p:txBody>
        </p:sp>
        <p:sp>
          <p:nvSpPr>
            <p:cNvPr id="8" name="TextBox 7">
              <a:hlinkClick r:id="rId3"/>
              <a:extLst>
                <a:ext uri="{FF2B5EF4-FFF2-40B4-BE49-F238E27FC236}">
                  <a16:creationId xmlns:a16="http://schemas.microsoft.com/office/drawing/2014/main" id="{CD254FE2-A446-EE5F-25F2-F08D008036CA}"/>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this document in 5 bullet points. &lt;</a:t>
              </a:r>
              <a:r>
                <a:rPr kumimoji="0" lang="en-US" sz="1400" b="0" i="0" u="none" strike="noStrike" kern="1200" cap="none" spc="0" normalizeH="0" baseline="0" noProof="0">
                  <a:ln>
                    <a:noFill/>
                  </a:ln>
                  <a:solidFill>
                    <a:srgbClr val="3579CF"/>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00000"/>
                  </a:solidFill>
                  <a:effectLst/>
                  <a:uLnTx/>
                  <a:uFillTx/>
                  <a:latin typeface="Segoe UI Semibold"/>
                  <a:ea typeface="+mn-ea"/>
                  <a:cs typeface="+mn-cs"/>
                </a:rPr>
                <a:t>&gt;</a:t>
              </a:r>
            </a:p>
          </p:txBody>
        </p:sp>
        <p:sp>
          <p:nvSpPr>
            <p:cNvPr id="9" name="TextBox 8">
              <a:extLst>
                <a:ext uri="{FF2B5EF4-FFF2-40B4-BE49-F238E27FC236}">
                  <a16:creationId xmlns:a16="http://schemas.microsoft.com/office/drawing/2014/main" id="{EA35790B-F814-EA0C-9856-4868200EAB4F}"/>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Summarize a file</a:t>
              </a:r>
            </a:p>
          </p:txBody>
        </p:sp>
        <p:sp>
          <p:nvSpPr>
            <p:cNvPr id="10" name="TextBox 9">
              <a:hlinkClick r:id="rId4"/>
              <a:extLst>
                <a:ext uri="{FF2B5EF4-FFF2-40B4-BE49-F238E27FC236}">
                  <a16:creationId xmlns:a16="http://schemas.microsoft.com/office/drawing/2014/main" id="{06C6D6A2-D23F-B138-85FC-A978D375B530}"/>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do you say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thank you for your time</a:t>
              </a:r>
              <a:r>
                <a:rPr kumimoji="0" lang="en-US" sz="1400" b="0" i="0" u="none" strike="noStrike" kern="1200" cap="none" spc="0" normalizeH="0" baseline="0" noProof="0">
                  <a:ln>
                    <a:noFill/>
                  </a:ln>
                  <a:solidFill>
                    <a:srgbClr val="000000"/>
                  </a:solidFill>
                  <a:effectLst/>
                  <a:uLnTx/>
                  <a:uFillTx/>
                  <a:latin typeface="Segoe UI Semibold"/>
                  <a:ea typeface="+mn-ea"/>
                  <a:cs typeface="+mn-cs"/>
                </a:rPr>
                <a:t>] in Japanese?</a:t>
              </a:r>
            </a:p>
          </p:txBody>
        </p:sp>
        <p:sp>
          <p:nvSpPr>
            <p:cNvPr id="11" name="TextBox 10">
              <a:extLst>
                <a:ext uri="{FF2B5EF4-FFF2-40B4-BE49-F238E27FC236}">
                  <a16:creationId xmlns:a16="http://schemas.microsoft.com/office/drawing/2014/main" id="{E3757F34-946C-1503-4072-82C6716B2CE1}"/>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Reach a broader audience</a:t>
              </a:r>
            </a:p>
          </p:txBody>
        </p:sp>
        <p:sp>
          <p:nvSpPr>
            <p:cNvPr id="12" name="TextBox 11">
              <a:hlinkClick r:id="rId5"/>
              <a:extLst>
                <a:ext uri="{FF2B5EF4-FFF2-40B4-BE49-F238E27FC236}">
                  <a16:creationId xmlns:a16="http://schemas.microsoft.com/office/drawing/2014/main" id="{D7266C76-28F8-C621-B019-90B992901BA5}"/>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What are some other words for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exciting</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13" name="TextBox 12">
              <a:extLst>
                <a:ext uri="{FF2B5EF4-FFF2-40B4-BE49-F238E27FC236}">
                  <a16:creationId xmlns:a16="http://schemas.microsoft.com/office/drawing/2014/main" id="{CA034073-AD89-1F54-E3EE-6210B392815F}"/>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Discover synonyms</a:t>
              </a:r>
            </a:p>
          </p:txBody>
        </p:sp>
        <p:sp>
          <p:nvSpPr>
            <p:cNvPr id="14" name="TextBox 13">
              <a:hlinkClick r:id="rId5"/>
              <a:extLst>
                <a:ext uri="{FF2B5EF4-FFF2-40B4-BE49-F238E27FC236}">
                  <a16:creationId xmlns:a16="http://schemas.microsoft.com/office/drawing/2014/main" id="{3E5A3707-BC6F-59FB-9801-71F37AF61E64}"/>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Share some trends in remote work and hybrid offices</a:t>
              </a:r>
            </a:p>
          </p:txBody>
        </p:sp>
        <p:sp>
          <p:nvSpPr>
            <p:cNvPr id="15" name="TextBox 14">
              <a:extLst>
                <a:ext uri="{FF2B5EF4-FFF2-40B4-BE49-F238E27FC236}">
                  <a16:creationId xmlns:a16="http://schemas.microsoft.com/office/drawing/2014/main" id="{EC349FDD-25B7-4595-CAC6-6ADB7A7EE5F6}"/>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Understand trends</a:t>
              </a:r>
            </a:p>
          </p:txBody>
        </p:sp>
        <p:sp>
          <p:nvSpPr>
            <p:cNvPr id="16" name="TextBox 15">
              <a:hlinkClick r:id="rId6"/>
              <a:extLst>
                <a:ext uri="{FF2B5EF4-FFF2-40B4-BE49-F238E27FC236}">
                  <a16:creationId xmlns:a16="http://schemas.microsoft.com/office/drawing/2014/main" id="{07289079-35B1-486F-E455-2FAFCE94F861}"/>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How have world literacy rates changed in the past 30 years?</a:t>
              </a:r>
            </a:p>
          </p:txBody>
        </p:sp>
        <p:sp>
          <p:nvSpPr>
            <p:cNvPr id="17" name="TextBox 16">
              <a:extLst>
                <a:ext uri="{FF2B5EF4-FFF2-40B4-BE49-F238E27FC236}">
                  <a16:creationId xmlns:a16="http://schemas.microsoft.com/office/drawing/2014/main" id="{61058B7B-05D4-7935-5D5E-40EF7B03F927}"/>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your research</a:t>
              </a:r>
            </a:p>
          </p:txBody>
        </p:sp>
        <p:sp>
          <p:nvSpPr>
            <p:cNvPr id="18" name="TextBox 17">
              <a:hlinkClick r:id="rId7"/>
              <a:extLst>
                <a:ext uri="{FF2B5EF4-FFF2-40B4-BE49-F238E27FC236}">
                  <a16:creationId xmlns:a16="http://schemas.microsoft.com/office/drawing/2014/main" id="{9BB5196C-A22E-043F-F609-3678D94F8B62}"/>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At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X</a:t>
              </a:r>
              <a:r>
                <a:rPr kumimoji="0" lang="en-US" sz="1400" b="0" i="0" u="none" strike="noStrike" kern="1200" cap="none" spc="0" normalizeH="0" baseline="0" noProof="0">
                  <a:ln>
                    <a:noFill/>
                  </a:ln>
                  <a:solidFill>
                    <a:srgbClr val="000000"/>
                  </a:solidFill>
                  <a:effectLst/>
                  <a:uLnTx/>
                  <a:uFillTx/>
                  <a:latin typeface="Segoe UI Semibold"/>
                  <a:ea typeface="+mn-ea"/>
                  <a:cs typeface="+mn-cs"/>
                </a:rPr>
                <a:t> per unit, how many units to break even if costs are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Y</a:t>
              </a:r>
            </a:p>
          </p:txBody>
        </p:sp>
        <p:sp>
          <p:nvSpPr>
            <p:cNvPr id="19" name="TextBox 18">
              <a:extLst>
                <a:ext uri="{FF2B5EF4-FFF2-40B4-BE49-F238E27FC236}">
                  <a16:creationId xmlns:a16="http://schemas.microsoft.com/office/drawing/2014/main" id="{09DE2960-8E29-2B2D-24CC-32BBB37F9D50}"/>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Calculate the answer quickly</a:t>
              </a:r>
            </a:p>
          </p:txBody>
        </p:sp>
      </p:grpSp>
      <p:grpSp>
        <p:nvGrpSpPr>
          <p:cNvPr id="20" name="Group 19">
            <a:extLst>
              <a:ext uri="{FF2B5EF4-FFF2-40B4-BE49-F238E27FC236}">
                <a16:creationId xmlns:a16="http://schemas.microsoft.com/office/drawing/2014/main" id="{45C3E075-255D-A9DE-2AD7-BDD006893AB2}"/>
              </a:ext>
              <a:ext uri="{C183D7F6-B498-43B3-948B-1728B52AA6E4}">
                <adec:decorative xmlns:adec="http://schemas.microsoft.com/office/drawing/2017/decorative" val="1"/>
              </a:ext>
            </a:extLst>
          </p:cNvPr>
          <p:cNvGrpSpPr/>
          <p:nvPr/>
        </p:nvGrpSpPr>
        <p:grpSpPr>
          <a:xfrm>
            <a:off x="6210760" y="1246122"/>
            <a:ext cx="5622579" cy="5474538"/>
            <a:chOff x="484641" y="1224438"/>
            <a:chExt cx="5622579" cy="5474538"/>
          </a:xfrm>
          <a:solidFill>
            <a:srgbClr val="FFFFFF">
              <a:alpha val="74118"/>
            </a:srgbClr>
          </a:solidFill>
        </p:grpSpPr>
        <p:sp>
          <p:nvSpPr>
            <p:cNvPr id="21" name="Rounded Rectangle 5">
              <a:extLst>
                <a:ext uri="{FF2B5EF4-FFF2-40B4-BE49-F238E27FC236}">
                  <a16:creationId xmlns:a16="http://schemas.microsoft.com/office/drawing/2014/main" id="{DFCEAFE7-7E41-3A16-54D8-DA540938FA45}"/>
                </a:ext>
                <a:ext uri="{C183D7F6-B498-43B3-948B-1728B52AA6E4}">
                  <adec:decorative xmlns:adec="http://schemas.microsoft.com/office/drawing/2017/decorative" val="1"/>
                </a:ext>
              </a:extLst>
            </p:cNvPr>
            <p:cNvSpPr/>
            <p:nvPr/>
          </p:nvSpPr>
          <p:spPr>
            <a:xfrm>
              <a:off x="484641"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2" name="TextBox 21">
              <a:extLst>
                <a:ext uri="{FF2B5EF4-FFF2-40B4-BE49-F238E27FC236}">
                  <a16:creationId xmlns:a16="http://schemas.microsoft.com/office/drawing/2014/main" id="{11C4CC52-B062-C52D-AD10-9A4F3343642B}"/>
                </a:ext>
              </a:extLst>
            </p:cNvPr>
            <p:cNvSpPr txBox="1"/>
            <p:nvPr/>
          </p:nvSpPr>
          <p:spPr>
            <a:xfrm>
              <a:off x="650457" y="3130500"/>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Compare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th</a:t>
              </a:r>
              <a:r>
                <a:rPr lang="en-US">
                  <a:solidFill>
                    <a:srgbClr val="000000"/>
                  </a:solidFill>
                  <a:latin typeface="Segoe UI Semibold"/>
                </a:rPr>
                <a:t>ese two paragraphs</a:t>
              </a:r>
              <a:r>
                <a:rPr kumimoji="0" lang="en-US" sz="1400" b="0" i="0" u="none" strike="noStrike" kern="1200" cap="none" spc="0" normalizeH="0" baseline="0" noProof="0">
                  <a:ln>
                    <a:noFill/>
                  </a:ln>
                  <a:solidFill>
                    <a:srgbClr val="000000"/>
                  </a:solidFill>
                  <a:effectLst/>
                  <a:uLnTx/>
                  <a:uFillTx/>
                  <a:latin typeface="Segoe UI Semibold"/>
                  <a:ea typeface="+mn-ea"/>
                  <a:cs typeface="+mn-cs"/>
                </a:rPr>
                <a:t> grouped by differences in formatting, structure, and content: </a:t>
              </a:r>
              <a:r>
                <a:rPr lang="en-US">
                  <a:solidFill>
                    <a:srgbClr val="000000"/>
                  </a:solidFill>
                  <a:latin typeface="Segoe UI Semibold"/>
                </a:rPr>
                <a:t>[</a:t>
              </a:r>
              <a:r>
                <a:rPr lang="en-US" spc="-5">
                  <a:solidFill>
                    <a:srgbClr val="000000">
                      <a:lumMod val="50000"/>
                      <a:lumOff val="50000"/>
                    </a:srgbClr>
                  </a:solidFill>
                  <a:latin typeface="Segoe UI Semibold"/>
                  <a:cs typeface="Segoe Sans Display Semibold" pitchFamily="2" charset="0"/>
                </a:rPr>
                <a:t>paste content</a:t>
              </a:r>
              <a:r>
                <a:rPr lang="en-US">
                  <a:solidFill>
                    <a:srgbClr val="000000"/>
                  </a:solidFill>
                  <a:latin typeface="Segoe UI Semibold"/>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D6545B28-30D5-FA42-27DE-047BC04CEAC4}"/>
                </a:ext>
              </a:extLst>
            </p:cNvPr>
            <p:cNvSpPr txBox="1"/>
            <p:nvPr/>
          </p:nvSpPr>
          <p:spPr>
            <a:xfrm>
              <a:off x="744271" y="291104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Highlight the differences</a:t>
              </a:r>
            </a:p>
          </p:txBody>
        </p:sp>
        <p:sp>
          <p:nvSpPr>
            <p:cNvPr id="24" name="TextBox 23">
              <a:hlinkClick r:id="rId8"/>
              <a:extLst>
                <a:ext uri="{FF2B5EF4-FFF2-40B4-BE49-F238E27FC236}">
                  <a16:creationId xmlns:a16="http://schemas.microsoft.com/office/drawing/2014/main" id="{07A6202B-BF1C-ACEE-1516-42FBFECB3C28}"/>
                </a:ext>
              </a:extLst>
            </p:cNvPr>
            <p:cNvSpPr txBox="1"/>
            <p:nvPr/>
          </p:nvSpPr>
          <p:spPr>
            <a:xfrm>
              <a:off x="650457" y="3894580"/>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Give me a concise summary of recent news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company</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5" name="TextBox 24">
              <a:extLst>
                <a:ext uri="{FF2B5EF4-FFF2-40B4-BE49-F238E27FC236}">
                  <a16:creationId xmlns:a16="http://schemas.microsoft.com/office/drawing/2014/main" id="{48167284-F426-6C0F-CEBF-0DB3939FC0B7}"/>
                </a:ext>
              </a:extLst>
            </p:cNvPr>
            <p:cNvSpPr txBox="1"/>
            <p:nvPr/>
          </p:nvSpPr>
          <p:spPr>
            <a:xfrm>
              <a:off x="744271" y="3675124"/>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Monitor your PR</a:t>
              </a:r>
            </a:p>
          </p:txBody>
        </p:sp>
        <p:sp>
          <p:nvSpPr>
            <p:cNvPr id="26" name="TextBox 25">
              <a:hlinkClick r:id="rId9"/>
              <a:extLst>
                <a:ext uri="{FF2B5EF4-FFF2-40B4-BE49-F238E27FC236}">
                  <a16:creationId xmlns:a16="http://schemas.microsoft.com/office/drawing/2014/main" id="{DBCB9BB6-AD96-4B03-7E72-868513098881}"/>
                </a:ext>
              </a:extLst>
            </p:cNvPr>
            <p:cNvSpPr txBox="1"/>
            <p:nvPr/>
          </p:nvSpPr>
          <p:spPr>
            <a:xfrm>
              <a:off x="650457" y="4652501"/>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Summarize the main points of the latest research on AI</a:t>
              </a:r>
            </a:p>
          </p:txBody>
        </p:sp>
        <p:sp>
          <p:nvSpPr>
            <p:cNvPr id="27" name="TextBox 26">
              <a:extLst>
                <a:ext uri="{FF2B5EF4-FFF2-40B4-BE49-F238E27FC236}">
                  <a16:creationId xmlns:a16="http://schemas.microsoft.com/office/drawing/2014/main" id="{8605E6B1-556B-CE9D-963E-8F881A4DCA57}"/>
                </a:ext>
              </a:extLst>
            </p:cNvPr>
            <p:cNvSpPr txBox="1"/>
            <p:nvPr/>
          </p:nvSpPr>
          <p:spPr>
            <a:xfrm>
              <a:off x="744271" y="4433045"/>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Stay on top of tech advances</a:t>
              </a:r>
            </a:p>
          </p:txBody>
        </p:sp>
        <p:sp>
          <p:nvSpPr>
            <p:cNvPr id="28" name="TextBox 27">
              <a:hlinkClick r:id="rId10"/>
              <a:extLst>
                <a:ext uri="{FF2B5EF4-FFF2-40B4-BE49-F238E27FC236}">
                  <a16:creationId xmlns:a16="http://schemas.microsoft.com/office/drawing/2014/main" id="{D225DA62-0633-8748-6C11-8B5E0A435DAE}"/>
                </a:ext>
              </a:extLst>
            </p:cNvPr>
            <p:cNvSpPr txBox="1"/>
            <p:nvPr/>
          </p:nvSpPr>
          <p:spPr>
            <a:xfrm>
              <a:off x="650457" y="5410422"/>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table that compares top-selling office printers</a:t>
              </a:r>
            </a:p>
          </p:txBody>
        </p:sp>
        <p:sp>
          <p:nvSpPr>
            <p:cNvPr id="29" name="TextBox 28">
              <a:extLst>
                <a:ext uri="{FF2B5EF4-FFF2-40B4-BE49-F238E27FC236}">
                  <a16:creationId xmlns:a16="http://schemas.microsoft.com/office/drawing/2014/main" id="{442FAA14-9E4D-08F2-191F-BDEC337A6A6C}"/>
                </a:ext>
              </a:extLst>
            </p:cNvPr>
            <p:cNvSpPr txBox="1"/>
            <p:nvPr/>
          </p:nvSpPr>
          <p:spPr>
            <a:xfrm>
              <a:off x="744271" y="5190966"/>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informed decisions</a:t>
              </a:r>
            </a:p>
          </p:txBody>
        </p:sp>
        <p:sp>
          <p:nvSpPr>
            <p:cNvPr id="30" name="TextBox 29">
              <a:hlinkClick r:id="rId4"/>
              <a:extLst>
                <a:ext uri="{FF2B5EF4-FFF2-40B4-BE49-F238E27FC236}">
                  <a16:creationId xmlns:a16="http://schemas.microsoft.com/office/drawing/2014/main" id="{4769D17A-5FE5-F5F1-5F78-61647A97C71F}"/>
                </a:ext>
              </a:extLst>
            </p:cNvPr>
            <p:cNvSpPr txBox="1"/>
            <p:nvPr/>
          </p:nvSpPr>
          <p:spPr>
            <a:xfrm>
              <a:off x="650457"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Optimize and fix this code: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insert code</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1" name="TextBox 30">
              <a:hlinkClick r:id="rId11"/>
              <a:extLst>
                <a:ext uri="{FF2B5EF4-FFF2-40B4-BE49-F238E27FC236}">
                  <a16:creationId xmlns:a16="http://schemas.microsoft.com/office/drawing/2014/main" id="{754442A1-4D16-8B9B-BDB1-384E54191DB8}"/>
                </a:ext>
              </a:extLst>
            </p:cNvPr>
            <p:cNvSpPr txBox="1"/>
            <p:nvPr/>
          </p:nvSpPr>
          <p:spPr>
            <a:xfrm>
              <a:off x="650457" y="1603136"/>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What are the deadlines mentioned in this file? &lt;</a:t>
              </a:r>
              <a:r>
                <a:rPr kumimoji="0" lang="en-US" sz="1400" b="0" i="0" u="none" strike="noStrike" kern="1200" cap="none" spc="0" normalizeH="0" baseline="0" noProof="0">
                  <a:ln>
                    <a:noFill/>
                  </a:ln>
                  <a:solidFill>
                    <a:srgbClr val="0078D4"/>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32" name="TextBox 31">
              <a:extLst>
                <a:ext uri="{FF2B5EF4-FFF2-40B4-BE49-F238E27FC236}">
                  <a16:creationId xmlns:a16="http://schemas.microsoft.com/office/drawing/2014/main" id="{5713605D-D12E-6714-E70C-72202D292565}"/>
                </a:ext>
              </a:extLst>
            </p:cNvPr>
            <p:cNvSpPr txBox="1"/>
            <p:nvPr/>
          </p:nvSpPr>
          <p:spPr>
            <a:xfrm>
              <a:off x="744271" y="138368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Retrieve buried info</a:t>
              </a:r>
            </a:p>
          </p:txBody>
        </p:sp>
        <p:sp>
          <p:nvSpPr>
            <p:cNvPr id="33" name="TextBox 32">
              <a:hlinkClick r:id="rId8"/>
              <a:extLst>
                <a:ext uri="{FF2B5EF4-FFF2-40B4-BE49-F238E27FC236}">
                  <a16:creationId xmlns:a16="http://schemas.microsoft.com/office/drawing/2014/main" id="{7245AE39-5C34-4294-4168-0A3F20095055}"/>
                </a:ext>
              </a:extLst>
            </p:cNvPr>
            <p:cNvSpPr txBox="1"/>
            <p:nvPr/>
          </p:nvSpPr>
          <p:spPr>
            <a:xfrm>
              <a:off x="650457" y="2355445"/>
              <a:ext cx="5218085" cy="494445"/>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Help me learn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topic</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Provide 2 analogies &amp; files to dig in.</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4" name="TextBox 33">
              <a:extLst>
                <a:ext uri="{FF2B5EF4-FFF2-40B4-BE49-F238E27FC236}">
                  <a16:creationId xmlns:a16="http://schemas.microsoft.com/office/drawing/2014/main" id="{23F9643F-CA2A-8561-D777-DDD68CA5E0D3}"/>
                </a:ext>
              </a:extLst>
            </p:cNvPr>
            <p:cNvSpPr txBox="1"/>
            <p:nvPr/>
          </p:nvSpPr>
          <p:spPr>
            <a:xfrm>
              <a:off x="744271" y="2135989"/>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Boost your knowledge</a:t>
              </a:r>
            </a:p>
          </p:txBody>
        </p:sp>
      </p:grpSp>
      <p:sp>
        <p:nvSpPr>
          <p:cNvPr id="35" name="TextBox 34">
            <a:extLst>
              <a:ext uri="{FF2B5EF4-FFF2-40B4-BE49-F238E27FC236}">
                <a16:creationId xmlns:a16="http://schemas.microsoft.com/office/drawing/2014/main" id="{B8EFE76B-8051-A1E1-C31E-E46BE45EC476}"/>
              </a:ext>
            </a:extLst>
          </p:cNvPr>
          <p:cNvSpPr txBox="1"/>
          <p:nvPr/>
        </p:nvSpPr>
        <p:spPr>
          <a:xfrm>
            <a:off x="6470390" y="5981020"/>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your code better</a:t>
            </a:r>
          </a:p>
        </p:txBody>
      </p:sp>
    </p:spTree>
    <p:extLst>
      <p:ext uri="{BB962C8B-B14F-4D97-AF65-F5344CB8AC3E}">
        <p14:creationId xmlns:p14="http://schemas.microsoft.com/office/powerpoint/2010/main" val="1227590337"/>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310050-E3AC-5AE1-147A-CDA175EC274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D39F44B7-55B2-6EF5-A1E3-91D0DED491C6}"/>
              </a:ext>
            </a:extLst>
          </p:cNvPr>
          <p:cNvSpPr txBox="1">
            <a:spLocks noGrp="1"/>
          </p:cNvSpPr>
          <p:nvPr>
            <p:ph type="title" idx="4294967295"/>
          </p:nvPr>
        </p:nvSpPr>
        <p:spPr>
          <a:xfrm>
            <a:off x="402347" y="172961"/>
            <a:ext cx="11011601"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32742"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91F2C"/>
                </a:solidFill>
                <a:effectLst/>
                <a:uLnTx/>
                <a:uFillTx/>
                <a:latin typeface="Segoe Sans Display Semibold"/>
                <a:ea typeface="+mn-ea"/>
                <a:cs typeface="Segoe Sans Display" pitchFamily="2" charset="0"/>
              </a:rPr>
              <a:t>Brainstorm and draft content quickly</a:t>
            </a:r>
          </a:p>
        </p:txBody>
      </p:sp>
      <p:grpSp>
        <p:nvGrpSpPr>
          <p:cNvPr id="4" name="Group 3">
            <a:extLst>
              <a:ext uri="{FF2B5EF4-FFF2-40B4-BE49-F238E27FC236}">
                <a16:creationId xmlns:a16="http://schemas.microsoft.com/office/drawing/2014/main" id="{BCA42717-4D4D-961C-D1DC-DF101B5799A4}"/>
              </a:ext>
              <a:ext uri="{C183D7F6-B498-43B3-948B-1728B52AA6E4}">
                <adec:decorative xmlns:adec="http://schemas.microsoft.com/office/drawing/2017/decorative" val="1"/>
              </a:ext>
            </a:extLst>
          </p:cNvPr>
          <p:cNvGrpSpPr/>
          <p:nvPr/>
        </p:nvGrpSpPr>
        <p:grpSpPr>
          <a:xfrm>
            <a:off x="402347" y="1250257"/>
            <a:ext cx="5622579" cy="5474538"/>
            <a:chOff x="6273036" y="1224438"/>
            <a:chExt cx="5622579" cy="5474538"/>
          </a:xfrm>
          <a:solidFill>
            <a:srgbClr val="FFFFFF">
              <a:alpha val="74118"/>
            </a:srgbClr>
          </a:solidFill>
        </p:grpSpPr>
        <p:sp>
          <p:nvSpPr>
            <p:cNvPr id="5" name="Rounded Rectangle 5">
              <a:extLst>
                <a:ext uri="{FF2B5EF4-FFF2-40B4-BE49-F238E27FC236}">
                  <a16:creationId xmlns:a16="http://schemas.microsoft.com/office/drawing/2014/main" id="{7BE5B695-91B7-5252-40DC-923803B0FE91}"/>
                </a:ext>
                <a:ext uri="{C183D7F6-B498-43B3-948B-1728B52AA6E4}">
                  <adec:decorative xmlns:adec="http://schemas.microsoft.com/office/drawing/2017/decorative" val="1"/>
                </a:ext>
              </a:extLst>
            </p:cNvPr>
            <p:cNvSpPr/>
            <p:nvPr/>
          </p:nvSpPr>
          <p:spPr>
            <a:xfrm>
              <a:off x="6273036" y="1224438"/>
              <a:ext cx="5622579" cy="5474538"/>
            </a:xfrm>
            <a:prstGeom prst="roundRect">
              <a:avLst>
                <a:gd name="adj" fmla="val 2364"/>
              </a:avLst>
            </a:prstGeom>
            <a:grp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extBox 5">
              <a:hlinkClick r:id="rId2"/>
              <a:extLst>
                <a:ext uri="{FF2B5EF4-FFF2-40B4-BE49-F238E27FC236}">
                  <a16:creationId xmlns:a16="http://schemas.microsoft.com/office/drawing/2014/main" id="{2F1758DF-D75D-6A37-48E9-235FD9961D31}"/>
                </a:ext>
              </a:extLst>
            </p:cNvPr>
            <p:cNvSpPr txBox="1"/>
            <p:nvPr/>
          </p:nvSpPr>
          <p:spPr>
            <a:xfrm>
              <a:off x="6458870" y="1628318"/>
              <a:ext cx="5218085"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Ask me 3 questions to help me draft an email about [</a:t>
              </a:r>
              <a:r>
                <a:rPr kumimoji="0" lang="en-US" sz="1400" b="0" i="0" u="none" strike="noStrike" kern="1200" cap="none" spc="-5" normalizeH="0" baseline="0" noProof="0">
                  <a:ln>
                    <a:noFill/>
                  </a:ln>
                  <a:solidFill>
                    <a:srgbClr val="000000">
                      <a:lumMod val="50000"/>
                      <a:lumOff val="50000"/>
                    </a:srgbClr>
                  </a:solidFill>
                  <a:effectLst/>
                  <a:uLnTx/>
                  <a:uFillTx/>
                  <a:latin typeface="Segoe UI Semibold"/>
                  <a:ea typeface="+mn-ea"/>
                  <a:cs typeface="Segoe Sans Display Semibold" pitchFamily="2" charset="0"/>
                </a:rPr>
                <a:t>OKRs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7" name="TextBox 6">
              <a:extLst>
                <a:ext uri="{FF2B5EF4-FFF2-40B4-BE49-F238E27FC236}">
                  <a16:creationId xmlns:a16="http://schemas.microsoft.com/office/drawing/2014/main" id="{7239AA88-07C4-ADAC-53C9-5478EB875746}"/>
                </a:ext>
              </a:extLst>
            </p:cNvPr>
            <p:cNvSpPr txBox="1"/>
            <p:nvPr/>
          </p:nvSpPr>
          <p:spPr>
            <a:xfrm>
              <a:off x="6552684" y="140886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Co-create with Copilot</a:t>
              </a:r>
            </a:p>
          </p:txBody>
        </p:sp>
        <p:sp>
          <p:nvSpPr>
            <p:cNvPr id="8" name="TextBox 7">
              <a:hlinkClick r:id="rId3"/>
              <a:extLst>
                <a:ext uri="{FF2B5EF4-FFF2-40B4-BE49-F238E27FC236}">
                  <a16:creationId xmlns:a16="http://schemas.microsoft.com/office/drawing/2014/main" id="{9973F601-22D1-7168-3C23-E5BD4F065F93}"/>
                </a:ext>
              </a:extLst>
            </p:cNvPr>
            <p:cNvSpPr txBox="1"/>
            <p:nvPr/>
          </p:nvSpPr>
          <p:spPr>
            <a:xfrm>
              <a:off x="6458870" y="239239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defRPr sz="14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Write some funny Out of Office email responses.</a:t>
              </a:r>
            </a:p>
          </p:txBody>
        </p:sp>
        <p:sp>
          <p:nvSpPr>
            <p:cNvPr id="9" name="TextBox 8">
              <a:extLst>
                <a:ext uri="{FF2B5EF4-FFF2-40B4-BE49-F238E27FC236}">
                  <a16:creationId xmlns:a16="http://schemas.microsoft.com/office/drawing/2014/main" id="{C22EAFCC-AFD2-9260-CA83-5788FBF0B237}"/>
                </a:ext>
              </a:extLst>
            </p:cNvPr>
            <p:cNvSpPr txBox="1"/>
            <p:nvPr/>
          </p:nvSpPr>
          <p:spPr>
            <a:xfrm>
              <a:off x="6552684" y="217294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Going on holiday?</a:t>
              </a:r>
            </a:p>
          </p:txBody>
        </p:sp>
        <p:sp>
          <p:nvSpPr>
            <p:cNvPr id="10" name="TextBox 9">
              <a:hlinkClick r:id="rId4"/>
              <a:extLst>
                <a:ext uri="{FF2B5EF4-FFF2-40B4-BE49-F238E27FC236}">
                  <a16:creationId xmlns:a16="http://schemas.microsoft.com/office/drawing/2014/main" id="{455CACAA-3A42-E8DE-662E-F023D77CF948}"/>
                </a:ext>
              </a:extLst>
            </p:cNvPr>
            <p:cNvSpPr txBox="1"/>
            <p:nvPr/>
          </p:nvSpPr>
          <p:spPr>
            <a:xfrm>
              <a:off x="6478888" y="464409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Organize the world’s </a:t>
              </a:r>
              <a:r>
                <a:rPr kumimoji="0" lang="en-US" sz="1400" b="0" i="0" u="none" strike="noStrike" kern="1200" cap="none" spc="0" normalizeH="0" baseline="0" noProof="0" err="1">
                  <a:ln>
                    <a:noFill/>
                  </a:ln>
                  <a:solidFill>
                    <a:srgbClr val="000000"/>
                  </a:solidFill>
                  <a:effectLst/>
                  <a:uLnTx/>
                  <a:uFillTx/>
                  <a:latin typeface="Segoe UI Semibold"/>
                  <a:ea typeface="+mn-ea"/>
                  <a:cs typeface="+mn-cs"/>
                </a:rPr>
                <a:t>mos</a:t>
              </a:r>
              <a:r>
                <a:rPr kumimoji="0" lang="en-US" sz="1400" b="0" i="0" u="none" strike="noStrike" kern="1200" cap="none" spc="0" normalizeH="0" baseline="0" noProof="0">
                  <a:ln>
                    <a:noFill/>
                  </a:ln>
                  <a:solidFill>
                    <a:srgbClr val="000000"/>
                  </a:solidFill>
                  <a:effectLst/>
                  <a:uLnTx/>
                  <a:uFillTx/>
                  <a:latin typeface="Segoe UI Semibold"/>
                  <a:ea typeface="+mn-ea"/>
                  <a:cs typeface="+mn-cs"/>
                </a:rPr>
                <a:t>t valuable companies into a table</a:t>
              </a:r>
            </a:p>
          </p:txBody>
        </p:sp>
        <p:sp>
          <p:nvSpPr>
            <p:cNvPr id="11" name="TextBox 10">
              <a:extLst>
                <a:ext uri="{FF2B5EF4-FFF2-40B4-BE49-F238E27FC236}">
                  <a16:creationId xmlns:a16="http://schemas.microsoft.com/office/drawing/2014/main" id="{785EBE81-7F7B-A6BE-3AC3-B37CE0D19500}"/>
                </a:ext>
              </a:extLst>
            </p:cNvPr>
            <p:cNvSpPr txBox="1"/>
            <p:nvPr/>
          </p:nvSpPr>
          <p:spPr>
            <a:xfrm>
              <a:off x="6572702" y="442464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Put info in a table</a:t>
              </a:r>
            </a:p>
          </p:txBody>
        </p:sp>
        <p:sp>
          <p:nvSpPr>
            <p:cNvPr id="12" name="TextBox 11">
              <a:hlinkClick r:id="rId5"/>
              <a:extLst>
                <a:ext uri="{FF2B5EF4-FFF2-40B4-BE49-F238E27FC236}">
                  <a16:creationId xmlns:a16="http://schemas.microsoft.com/office/drawing/2014/main" id="{AA695444-FE31-9E43-4545-3E2F0C9755D6}"/>
                </a:ext>
              </a:extLst>
            </p:cNvPr>
            <p:cNvSpPr txBox="1"/>
            <p:nvPr/>
          </p:nvSpPr>
          <p:spPr>
            <a:xfrm>
              <a:off x="6478888" y="5416737"/>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image of a bar chart demonstrating growth</a:t>
              </a:r>
            </a:p>
          </p:txBody>
        </p:sp>
        <p:sp>
          <p:nvSpPr>
            <p:cNvPr id="13" name="TextBox 12">
              <a:extLst>
                <a:ext uri="{FF2B5EF4-FFF2-40B4-BE49-F238E27FC236}">
                  <a16:creationId xmlns:a16="http://schemas.microsoft.com/office/drawing/2014/main" id="{B8188235-72CA-3395-F16B-516207714DB3}"/>
                </a:ext>
              </a:extLst>
            </p:cNvPr>
            <p:cNvSpPr txBox="1"/>
            <p:nvPr/>
          </p:nvSpPr>
          <p:spPr>
            <a:xfrm>
              <a:off x="6572702" y="5197281"/>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Visualize the data</a:t>
              </a:r>
            </a:p>
          </p:txBody>
        </p:sp>
        <p:sp>
          <p:nvSpPr>
            <p:cNvPr id="14" name="TextBox 13">
              <a:hlinkClick r:id="rId6"/>
              <a:extLst>
                <a:ext uri="{FF2B5EF4-FFF2-40B4-BE49-F238E27FC236}">
                  <a16:creationId xmlns:a16="http://schemas.microsoft.com/office/drawing/2014/main" id="{38FA9981-E39E-2244-E72E-E1899B48C859}"/>
                </a:ext>
              </a:extLst>
            </p:cNvPr>
            <p:cNvSpPr txBox="1"/>
            <p:nvPr/>
          </p:nvSpPr>
          <p:spPr>
            <a:xfrm>
              <a:off x="6458870" y="6174658"/>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 line chart showing the relationship between…</a:t>
              </a:r>
            </a:p>
          </p:txBody>
        </p:sp>
        <p:sp>
          <p:nvSpPr>
            <p:cNvPr id="15" name="TextBox 14">
              <a:extLst>
                <a:ext uri="{FF2B5EF4-FFF2-40B4-BE49-F238E27FC236}">
                  <a16:creationId xmlns:a16="http://schemas.microsoft.com/office/drawing/2014/main" id="{4DD8F1E5-4C03-B74B-B82A-BD77FF1F2A18}"/>
                </a:ext>
              </a:extLst>
            </p:cNvPr>
            <p:cNvSpPr txBox="1"/>
            <p:nvPr/>
          </p:nvSpPr>
          <p:spPr>
            <a:xfrm>
              <a:off x="6552684" y="5955202"/>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Track changes over time</a:t>
              </a:r>
            </a:p>
          </p:txBody>
        </p:sp>
        <p:sp>
          <p:nvSpPr>
            <p:cNvPr id="16" name="TextBox 15">
              <a:hlinkClick r:id="rId7"/>
              <a:extLst>
                <a:ext uri="{FF2B5EF4-FFF2-40B4-BE49-F238E27FC236}">
                  <a16:creationId xmlns:a16="http://schemas.microsoft.com/office/drawing/2014/main" id="{A2F6575F-CBE2-0CE2-8708-4AF6CF8FB034}"/>
                </a:ext>
              </a:extLst>
            </p:cNvPr>
            <p:cNvSpPr txBox="1"/>
            <p:nvPr/>
          </p:nvSpPr>
          <p:spPr>
            <a:xfrm>
              <a:off x="6458870" y="31247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Suggest a few email subjects for the following email: [</a:t>
              </a:r>
              <a:r>
                <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rPr>
                <a:t>body</a:t>
              </a:r>
              <a:r>
                <a:rPr kumimoji="0" lang="en-US" sz="1400" b="0" i="0" u="none" strike="noStrike" kern="1200" cap="none" spc="0" normalizeH="0" baseline="0" noProof="0">
                  <a:ln>
                    <a:noFill/>
                  </a:ln>
                  <a:solidFill>
                    <a:srgbClr val="000000"/>
                  </a:solidFill>
                  <a:effectLst/>
                  <a:uLnTx/>
                  <a:uFillTx/>
                  <a:latin typeface="Segoe UI Semibold"/>
                  <a:ea typeface="+mn-ea"/>
                  <a:cs typeface="+mn-cs"/>
                </a:rPr>
                <a:t>]</a:t>
              </a:r>
            </a:p>
          </p:txBody>
        </p:sp>
        <p:sp>
          <p:nvSpPr>
            <p:cNvPr id="17" name="TextBox 16">
              <a:extLst>
                <a:ext uri="{FF2B5EF4-FFF2-40B4-BE49-F238E27FC236}">
                  <a16:creationId xmlns:a16="http://schemas.microsoft.com/office/drawing/2014/main" id="{4DFAC12B-7FD9-0938-9A56-846148F95274}"/>
                </a:ext>
              </a:extLst>
            </p:cNvPr>
            <p:cNvSpPr txBox="1"/>
            <p:nvPr/>
          </p:nvSpPr>
          <p:spPr>
            <a:xfrm>
              <a:off x="6552684" y="29052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stand out</a:t>
              </a:r>
            </a:p>
          </p:txBody>
        </p:sp>
        <p:sp>
          <p:nvSpPr>
            <p:cNvPr id="18" name="TextBox 17">
              <a:hlinkClick r:id="rId8"/>
              <a:extLst>
                <a:ext uri="{FF2B5EF4-FFF2-40B4-BE49-F238E27FC236}">
                  <a16:creationId xmlns:a16="http://schemas.microsoft.com/office/drawing/2014/main" id="{9CAE2F25-11DE-B3E2-45A1-FA87AC6F2888}"/>
                </a:ext>
              </a:extLst>
            </p:cNvPr>
            <p:cNvSpPr txBox="1"/>
            <p:nvPr/>
          </p:nvSpPr>
          <p:spPr>
            <a:xfrm>
              <a:off x="6458870" y="3891526"/>
              <a:ext cx="5238103" cy="373611"/>
            </a:xfrm>
            <a:prstGeom prst="roundRect">
              <a:avLst>
                <a:gd name="adj" fmla="val 50000"/>
              </a:avLst>
            </a:prstGeom>
            <a:grp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List ideas for a fun remote team building event</a:t>
              </a:r>
              <a:endParaRPr kumimoji="0" lang="en-US" sz="1400" b="0" i="0" u="none" strike="noStrike" kern="1200" cap="none" spc="0" normalizeH="0" baseline="0" noProof="0">
                <a:ln>
                  <a:noFill/>
                </a:ln>
                <a:solidFill>
                  <a:srgbClr val="000000">
                    <a:lumMod val="50000"/>
                    <a:lumOff val="50000"/>
                  </a:srgbClr>
                </a:solidFill>
                <a:effectLst/>
                <a:uLnTx/>
                <a:uFillTx/>
                <a:latin typeface="Segoe UI Semibold"/>
                <a:ea typeface="+mn-ea"/>
                <a:cs typeface="+mn-cs"/>
              </a:endParaRPr>
            </a:p>
          </p:txBody>
        </p:sp>
        <p:sp>
          <p:nvSpPr>
            <p:cNvPr id="19" name="TextBox 18">
              <a:extLst>
                <a:ext uri="{FF2B5EF4-FFF2-40B4-BE49-F238E27FC236}">
                  <a16:creationId xmlns:a16="http://schemas.microsoft.com/office/drawing/2014/main" id="{CC127C2D-14CF-6FEF-758F-A5A815928DD3}"/>
                </a:ext>
              </a:extLst>
            </p:cNvPr>
            <p:cNvSpPr txBox="1"/>
            <p:nvPr/>
          </p:nvSpPr>
          <p:spPr>
            <a:xfrm>
              <a:off x="6552684" y="3672070"/>
              <a:ext cx="4918510" cy="169277"/>
            </a:xfrm>
            <a:prstGeom prst="rect">
              <a:avLst/>
            </a:prstGeom>
            <a:grp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Generate ideas</a:t>
              </a:r>
            </a:p>
          </p:txBody>
        </p:sp>
      </p:grpSp>
      <p:sp>
        <p:nvSpPr>
          <p:cNvPr id="20" name="Rounded Rectangle 5">
            <a:extLst>
              <a:ext uri="{FF2B5EF4-FFF2-40B4-BE49-F238E27FC236}">
                <a16:creationId xmlns:a16="http://schemas.microsoft.com/office/drawing/2014/main" id="{212C548B-1A60-BD17-5870-22A6382FB4D4}"/>
              </a:ext>
              <a:ext uri="{C183D7F6-B498-43B3-948B-1728B52AA6E4}">
                <adec:decorative xmlns:adec="http://schemas.microsoft.com/office/drawing/2017/decorative" val="1"/>
              </a:ext>
            </a:extLst>
          </p:cNvPr>
          <p:cNvSpPr/>
          <p:nvPr/>
        </p:nvSpPr>
        <p:spPr>
          <a:xfrm>
            <a:off x="6210760" y="1246122"/>
            <a:ext cx="5739940" cy="5474538"/>
          </a:xfrm>
          <a:prstGeom prst="roundRect">
            <a:avLst>
              <a:gd name="adj" fmla="val 2364"/>
            </a:avLst>
          </a:prstGeom>
          <a:solidFill>
            <a:srgbClr val="FFFFFF">
              <a:alpha val="74118"/>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grpSp>
        <p:nvGrpSpPr>
          <p:cNvPr id="21" name="Group 20">
            <a:extLst>
              <a:ext uri="{FF2B5EF4-FFF2-40B4-BE49-F238E27FC236}">
                <a16:creationId xmlns:a16="http://schemas.microsoft.com/office/drawing/2014/main" id="{9DF623C9-068C-F6EA-8987-FB9DE3B60BF0}"/>
              </a:ext>
              <a:ext uri="{C183D7F6-B498-43B3-948B-1728B52AA6E4}">
                <adec:decorative xmlns:adec="http://schemas.microsoft.com/office/drawing/2017/decorative" val="1"/>
              </a:ext>
            </a:extLst>
          </p:cNvPr>
          <p:cNvGrpSpPr/>
          <p:nvPr/>
        </p:nvGrpSpPr>
        <p:grpSpPr>
          <a:xfrm>
            <a:off x="6355374" y="1434681"/>
            <a:ext cx="5457574" cy="5179472"/>
            <a:chOff x="6355374" y="1434681"/>
            <a:chExt cx="5457574" cy="5179472"/>
          </a:xfrm>
        </p:grpSpPr>
        <p:sp>
          <p:nvSpPr>
            <p:cNvPr id="22" name="TextBox 21">
              <a:hlinkClick r:id="rId9"/>
              <a:extLst>
                <a:ext uri="{FF2B5EF4-FFF2-40B4-BE49-F238E27FC236}">
                  <a16:creationId xmlns:a16="http://schemas.microsoft.com/office/drawing/2014/main" id="{C5770DAA-76EA-D696-182E-7577E855871A}"/>
                </a:ext>
              </a:extLst>
            </p:cNvPr>
            <p:cNvSpPr txBox="1"/>
            <p:nvPr/>
          </p:nvSpPr>
          <p:spPr>
            <a:xfrm>
              <a:off x="6375392" y="3180479"/>
              <a:ext cx="5392390" cy="50448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Write a compelling intro paragraph for this speech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3" name="TextBox 22">
              <a:extLst>
                <a:ext uri="{FF2B5EF4-FFF2-40B4-BE49-F238E27FC236}">
                  <a16:creationId xmlns:a16="http://schemas.microsoft.com/office/drawing/2014/main" id="{838750C6-68B6-3A3D-3B8D-470167EECB18}"/>
                </a:ext>
              </a:extLst>
            </p:cNvPr>
            <p:cNvSpPr txBox="1"/>
            <p:nvPr/>
          </p:nvSpPr>
          <p:spPr>
            <a:xfrm>
              <a:off x="6469206" y="296102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Draft an introduction</a:t>
              </a:r>
            </a:p>
          </p:txBody>
        </p:sp>
        <p:sp>
          <p:nvSpPr>
            <p:cNvPr id="24" name="TextBox 23">
              <a:hlinkClick r:id="rId10"/>
              <a:extLst>
                <a:ext uri="{FF2B5EF4-FFF2-40B4-BE49-F238E27FC236}">
                  <a16:creationId xmlns:a16="http://schemas.microsoft.com/office/drawing/2014/main" id="{FF93A85F-B295-F44C-088D-4CD7F3DD7D71}"/>
                </a:ext>
              </a:extLst>
            </p:cNvPr>
            <p:cNvSpPr txBox="1"/>
            <p:nvPr/>
          </p:nvSpPr>
          <p:spPr>
            <a:xfrm>
              <a:off x="6355374" y="2418217"/>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
                  <a:ea typeface="+mn-ea"/>
                  <a:cs typeface="+mn-cs"/>
                </a:rPr>
                <a:t>Create an FAQ based on this file &lt;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p>
          </p:txBody>
        </p:sp>
        <p:sp>
          <p:nvSpPr>
            <p:cNvPr id="25" name="TextBox 24">
              <a:extLst>
                <a:ext uri="{FF2B5EF4-FFF2-40B4-BE49-F238E27FC236}">
                  <a16:creationId xmlns:a16="http://schemas.microsoft.com/office/drawing/2014/main" id="{BDE96A1B-4C3F-96A9-709E-939E691CBA94}"/>
                </a:ext>
              </a:extLst>
            </p:cNvPr>
            <p:cNvSpPr txBox="1"/>
            <p:nvPr/>
          </p:nvSpPr>
          <p:spPr>
            <a:xfrm>
              <a:off x="6449188" y="219876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Jump-start a draft</a:t>
              </a:r>
            </a:p>
          </p:txBody>
        </p:sp>
        <p:sp>
          <p:nvSpPr>
            <p:cNvPr id="26" name="TextBox 25">
              <a:extLst>
                <a:ext uri="{FF2B5EF4-FFF2-40B4-BE49-F238E27FC236}">
                  <a16:creationId xmlns:a16="http://schemas.microsoft.com/office/drawing/2014/main" id="{2DF0D1D3-82A9-0F2D-1AA5-A0694957B388}"/>
                </a:ext>
              </a:extLst>
            </p:cNvPr>
            <p:cNvSpPr txBox="1"/>
            <p:nvPr/>
          </p:nvSpPr>
          <p:spPr>
            <a:xfrm>
              <a:off x="6399871" y="5462439"/>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an exciting email … using</a:t>
              </a:r>
              <a:r>
                <a:rPr kumimoji="0" lang="en-US" sz="11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 </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files</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&gt;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27" name="TextBox 26">
              <a:extLst>
                <a:ext uri="{FF2B5EF4-FFF2-40B4-BE49-F238E27FC236}">
                  <a16:creationId xmlns:a16="http://schemas.microsoft.com/office/drawing/2014/main" id="{F7DADD37-CB85-DA43-D39F-A929434662F2}"/>
                </a:ext>
              </a:extLst>
            </p:cNvPr>
            <p:cNvSpPr txBox="1"/>
            <p:nvPr/>
          </p:nvSpPr>
          <p:spPr>
            <a:xfrm>
              <a:off x="6493685" y="5242983"/>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Rally the team</a:t>
              </a:r>
            </a:p>
          </p:txBody>
        </p:sp>
        <p:sp>
          <p:nvSpPr>
            <p:cNvPr id="28" name="TextBox 27">
              <a:hlinkClick r:id="rId11"/>
              <a:extLst>
                <a:ext uri="{FF2B5EF4-FFF2-40B4-BE49-F238E27FC236}">
                  <a16:creationId xmlns:a16="http://schemas.microsoft.com/office/drawing/2014/main" id="{52A5AB6C-E7CE-4970-2102-530D295E1EDE}"/>
                </a:ext>
              </a:extLst>
            </p:cNvPr>
            <p:cNvSpPr txBox="1"/>
            <p:nvPr/>
          </p:nvSpPr>
          <p:spPr>
            <a:xfrm>
              <a:off x="6375392" y="4718667"/>
              <a:ext cx="5392390" cy="485196"/>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Provide a convincing counterargument to the following: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paste content</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29" name="TextBox 28">
              <a:extLst>
                <a:ext uri="{FF2B5EF4-FFF2-40B4-BE49-F238E27FC236}">
                  <a16:creationId xmlns:a16="http://schemas.microsoft.com/office/drawing/2014/main" id="{999AA465-5FB8-D542-092B-9B59A10F2CD0}"/>
                </a:ext>
              </a:extLst>
            </p:cNvPr>
            <p:cNvSpPr txBox="1"/>
            <p:nvPr/>
          </p:nvSpPr>
          <p:spPr>
            <a:xfrm>
              <a:off x="6469206" y="449921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Disagree gracefully</a:t>
              </a:r>
            </a:p>
          </p:txBody>
        </p:sp>
        <p:sp>
          <p:nvSpPr>
            <p:cNvPr id="30" name="TextBox 29">
              <a:hlinkClick r:id="rId12"/>
              <a:extLst>
                <a:ext uri="{FF2B5EF4-FFF2-40B4-BE49-F238E27FC236}">
                  <a16:creationId xmlns:a16="http://schemas.microsoft.com/office/drawing/2014/main" id="{0F7436DD-7406-E4D0-1571-3562ADBB197E}"/>
                </a:ext>
              </a:extLst>
            </p:cNvPr>
            <p:cNvSpPr txBox="1"/>
            <p:nvPr/>
          </p:nvSpPr>
          <p:spPr>
            <a:xfrm>
              <a:off x="6375392" y="6240542"/>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Draft a business plan based on [</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idea</a:t>
              </a: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1" name="TextBox 30">
              <a:extLst>
                <a:ext uri="{FF2B5EF4-FFF2-40B4-BE49-F238E27FC236}">
                  <a16:creationId xmlns:a16="http://schemas.microsoft.com/office/drawing/2014/main" id="{CD51D2A0-A369-EDC7-73E2-00F2D538B01F}"/>
                </a:ext>
              </a:extLst>
            </p:cNvPr>
            <p:cNvSpPr txBox="1"/>
            <p:nvPr/>
          </p:nvSpPr>
          <p:spPr>
            <a:xfrm>
              <a:off x="6469206" y="6021086"/>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Get started on a plan</a:t>
              </a:r>
            </a:p>
          </p:txBody>
        </p:sp>
        <p:sp>
          <p:nvSpPr>
            <p:cNvPr id="32" name="TextBox 31">
              <a:hlinkClick r:id="rId13"/>
              <a:extLst>
                <a:ext uri="{FF2B5EF4-FFF2-40B4-BE49-F238E27FC236}">
                  <a16:creationId xmlns:a16="http://schemas.microsoft.com/office/drawing/2014/main" id="{0CEB5E8E-8CE9-CA08-EBE1-6E0F5B759A76}"/>
                </a:ext>
              </a:extLst>
            </p:cNvPr>
            <p:cNvSpPr txBox="1"/>
            <p:nvPr/>
          </p:nvSpPr>
          <p:spPr>
            <a:xfrm>
              <a:off x="6375392" y="3954595"/>
              <a:ext cx="5392390"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Improve my writing in: </a:t>
              </a:r>
              <a:r>
                <a:rPr kumimoji="0" lang="en-US" sz="1400" b="0" i="0" u="none" strike="noStrike" kern="1200" cap="none" spc="0" normalizeH="0" baseline="0" noProof="0">
                  <a:ln>
                    <a:noFill/>
                  </a:ln>
                  <a:solidFill>
                    <a:srgbClr val="000000"/>
                  </a:solidFill>
                  <a:effectLst/>
                  <a:uLnTx/>
                  <a:uFillTx/>
                  <a:latin typeface="Segoe UI Semibold"/>
                  <a:ea typeface="+mn-ea"/>
                  <a:cs typeface="+mn-cs"/>
                </a:rPr>
                <a:t>&lt;</a:t>
              </a:r>
              <a:r>
                <a:rPr kumimoji="0" lang="en-US" sz="1400" b="0" i="0" u="none" strike="noStrike" kern="1200" cap="none" spc="0" normalizeH="0" baseline="0" noProof="0">
                  <a:ln>
                    <a:noFill/>
                  </a:ln>
                  <a:solidFill>
                    <a:schemeClr val="accent1">
                      <a:lumMod val="75000"/>
                    </a:schemeClr>
                  </a:solidFill>
                  <a:effectLst/>
                  <a:uLnTx/>
                  <a:uFillTx/>
                  <a:latin typeface="Segoe UI Semibold"/>
                  <a:ea typeface="+mn-ea"/>
                  <a:cs typeface="+mn-cs"/>
                </a:rPr>
                <a:t>attach file</a:t>
              </a:r>
              <a:r>
                <a:rPr kumimoji="0" lang="en-US" sz="1400" b="0" i="0" u="none" strike="noStrike" kern="1200" cap="none" spc="0" normalizeH="0" baseline="0" noProof="0">
                  <a:ln>
                    <a:noFill/>
                  </a:ln>
                  <a:solidFill>
                    <a:srgbClr val="091F2C"/>
                  </a:solidFill>
                  <a:effectLst/>
                  <a:uLnTx/>
                  <a:uFillTx/>
                  <a:latin typeface="Segoe UI Semibold"/>
                  <a:ea typeface="+mn-ea"/>
                  <a:cs typeface="+mn-cs"/>
                </a:rPr>
                <a:t>&gt;</a:t>
              </a:r>
              <a:endParaRPr kumimoji="0" lang="en-US" sz="1400" b="0" i="0" u="none" strike="noStrike" kern="1200" cap="none" spc="0" normalizeH="0" baseline="0" noProof="0">
                <a:ln>
                  <a:noFill/>
                </a:ln>
                <a:solidFill>
                  <a:srgbClr val="000000"/>
                </a:solidFill>
                <a:effectLst/>
                <a:uLnTx/>
                <a:uFillTx/>
                <a:latin typeface="Segoe UI Semibold"/>
                <a:ea typeface="+mn-ea"/>
                <a:cs typeface="+mn-cs"/>
              </a:endParaRPr>
            </a:p>
          </p:txBody>
        </p:sp>
        <p:sp>
          <p:nvSpPr>
            <p:cNvPr id="33" name="TextBox 32">
              <a:extLst>
                <a:ext uri="{FF2B5EF4-FFF2-40B4-BE49-F238E27FC236}">
                  <a16:creationId xmlns:a16="http://schemas.microsoft.com/office/drawing/2014/main" id="{01397275-1D64-623E-3787-97CD2CBE9402}"/>
                </a:ext>
              </a:extLst>
            </p:cNvPr>
            <p:cNvSpPr txBox="1"/>
            <p:nvPr/>
          </p:nvSpPr>
          <p:spPr>
            <a:xfrm>
              <a:off x="6469206" y="3735139"/>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Make it better</a:t>
              </a:r>
            </a:p>
          </p:txBody>
        </p:sp>
        <p:sp>
          <p:nvSpPr>
            <p:cNvPr id="34" name="TextBox 33">
              <a:extLst>
                <a:ext uri="{FF2B5EF4-FFF2-40B4-BE49-F238E27FC236}">
                  <a16:creationId xmlns:a16="http://schemas.microsoft.com/office/drawing/2014/main" id="{150BC1E5-15C7-10FF-E502-6BAE8FC98B77}"/>
                </a:ext>
              </a:extLst>
            </p:cNvPr>
            <p:cNvSpPr txBox="1"/>
            <p:nvPr/>
          </p:nvSpPr>
          <p:spPr>
            <a:xfrm>
              <a:off x="6375392" y="1654137"/>
              <a:ext cx="5413077" cy="373611"/>
            </a:xfrm>
            <a:prstGeom prst="roundRect">
              <a:avLst>
                <a:gd name="adj" fmla="val 50000"/>
              </a:avLst>
            </a:prstGeom>
            <a:solidFill>
              <a:srgbClr val="FFFFFF"/>
            </a:solidFill>
            <a:ln w="12700">
              <a:gradFill>
                <a:gsLst>
                  <a:gs pos="0">
                    <a:srgbClr val="2DB4FF"/>
                  </a:gs>
                  <a:gs pos="100000">
                    <a:srgbClr val="D660FF"/>
                  </a:gs>
                </a:gsLst>
                <a:lin ang="5400000" scaled="1"/>
              </a:gra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5" normalizeH="0" baseline="0" noProof="0">
                  <a:ln>
                    <a:noFill/>
                  </a:ln>
                  <a:solidFill>
                    <a:srgbClr val="000000"/>
                  </a:solidFill>
                  <a:effectLst/>
                  <a:uLnTx/>
                  <a:uFillTx/>
                  <a:latin typeface="Segoe UI Semibold"/>
                  <a:ea typeface="+mn-ea"/>
                  <a:cs typeface="Segoe Sans Display Semibold" pitchFamily="2" charset="0"/>
                </a:rPr>
                <a:t>Suggest ways to break the ice with my new colleague.</a:t>
              </a:r>
              <a:endParaRPr kumimoji="0" lang="en-US" sz="1400" b="0" i="0" u="none" strike="noStrike" kern="1200" cap="none" spc="0" normalizeH="0" baseline="0" noProof="0">
                <a:ln>
                  <a:noFill/>
                </a:ln>
                <a:solidFill>
                  <a:srgbClr val="0070C0"/>
                </a:solidFill>
                <a:effectLst/>
                <a:uLnTx/>
                <a:uFillTx/>
                <a:latin typeface="Segoe UI Semibold"/>
                <a:ea typeface="+mn-ea"/>
                <a:cs typeface="+mn-cs"/>
              </a:endParaRPr>
            </a:p>
          </p:txBody>
        </p:sp>
        <p:sp>
          <p:nvSpPr>
            <p:cNvPr id="35" name="TextBox 34">
              <a:extLst>
                <a:ext uri="{FF2B5EF4-FFF2-40B4-BE49-F238E27FC236}">
                  <a16:creationId xmlns:a16="http://schemas.microsoft.com/office/drawing/2014/main" id="{9C77B085-F838-01B3-B9CE-2C8F977CD2EB}"/>
                </a:ext>
              </a:extLst>
            </p:cNvPr>
            <p:cNvSpPr txBox="1"/>
            <p:nvPr/>
          </p:nvSpPr>
          <p:spPr>
            <a:xfrm>
              <a:off x="6469206" y="1434681"/>
              <a:ext cx="4918510"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1" u="none" strike="noStrike" kern="1200" cap="none" spc="0" normalizeH="0" baseline="0" noProof="0">
                  <a:ln>
                    <a:noFill/>
                  </a:ln>
                  <a:solidFill>
                    <a:srgbClr val="000000"/>
                  </a:solidFill>
                  <a:effectLst/>
                  <a:uLnTx/>
                  <a:uFillTx/>
                  <a:latin typeface="Segoe UI"/>
                  <a:ea typeface="+mn-ea"/>
                  <a:cs typeface="+mn-cs"/>
                </a:rPr>
                <a:t>Start a conversation</a:t>
              </a:r>
            </a:p>
          </p:txBody>
        </p:sp>
      </p:grpSp>
    </p:spTree>
    <p:extLst>
      <p:ext uri="{BB962C8B-B14F-4D97-AF65-F5344CB8AC3E}">
        <p14:creationId xmlns:p14="http://schemas.microsoft.com/office/powerpoint/2010/main" val="332283082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67635-66EF-6C4D-D705-72A45195DDA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9FED8AD-6462-248F-8B96-ACC73EC8BBDE}"/>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itle 32">
            <a:extLst>
              <a:ext uri="{FF2B5EF4-FFF2-40B4-BE49-F238E27FC236}">
                <a16:creationId xmlns:a16="http://schemas.microsoft.com/office/drawing/2014/main" id="{2BEC6E5E-6E2F-7086-6C55-400CA5FB17F0}"/>
              </a:ext>
            </a:extLst>
          </p:cNvPr>
          <p:cNvSpPr txBox="1">
            <a:spLocks/>
          </p:cNvSpPr>
          <p:nvPr/>
        </p:nvSpPr>
        <p:spPr>
          <a:xfrm>
            <a:off x="4679504" y="1595776"/>
            <a:ext cx="5987357" cy="92333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lgn="l" defTabSz="932742" rtl="0" eaLnBrk="1" latinLnBrk="0" hangingPunct="1">
              <a:lnSpc>
                <a:spcPct val="100000"/>
              </a:lnSpc>
              <a:spcBef>
                <a:spcPct val="0"/>
              </a:spcBef>
              <a:buNone/>
              <a:defRPr lang="en-US" sz="2400" b="0" kern="1200" cap="none" spc="-50" baseline="0">
                <a:ln w="3175">
                  <a:noFill/>
                </a:ln>
                <a:gradFill>
                  <a:gsLst>
                    <a:gs pos="0">
                      <a:srgbClr val="FFFFFF"/>
                    </a:gs>
                    <a:gs pos="100000">
                      <a:srgbClr val="FFFFFF"/>
                    </a:gs>
                  </a:gsLst>
                  <a:lin ang="5400000" scaled="1"/>
                </a:gradFill>
                <a:effectLst/>
                <a:latin typeface="+mj-lt"/>
                <a:ea typeface="+mj-lt"/>
                <a:cs typeface="Segoe UI Semibold"/>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50" normalizeH="0" baseline="0" noProof="0">
                <a:ln w="3175">
                  <a:noFill/>
                </a:ln>
                <a:solidFill>
                  <a:srgbClr val="091F2C"/>
                </a:solidFill>
                <a:effectLst/>
                <a:uLnTx/>
                <a:uFillTx/>
                <a:latin typeface="Segoe UI Semibold"/>
                <a:cs typeface="Segoe UI Semibold"/>
              </a:rPr>
              <a:t>Congratulations!</a:t>
            </a:r>
          </a:p>
        </p:txBody>
      </p:sp>
      <p:cxnSp>
        <p:nvCxnSpPr>
          <p:cNvPr id="5" name="Straight Connector 4">
            <a:extLst>
              <a:ext uri="{FF2B5EF4-FFF2-40B4-BE49-F238E27FC236}">
                <a16:creationId xmlns:a16="http://schemas.microsoft.com/office/drawing/2014/main" id="{63F204EB-E352-8A75-845C-DF4659B450B6}"/>
              </a:ext>
              <a:ext uri="{C183D7F6-B498-43B3-948B-1728B52AA6E4}">
                <adec:decorative xmlns:adec="http://schemas.microsoft.com/office/drawing/2017/decorative" val="1"/>
              </a:ext>
            </a:extLst>
          </p:cNvPr>
          <p:cNvCxnSpPr>
            <a:cxnSpLocks/>
          </p:cNvCxnSpPr>
          <p:nvPr/>
        </p:nvCxnSpPr>
        <p:spPr>
          <a:xfrm>
            <a:off x="4128703" y="2328441"/>
            <a:ext cx="0" cy="3096999"/>
          </a:xfrm>
          <a:prstGeom prst="line">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6" name="TextBox 5">
            <a:extLst>
              <a:ext uri="{FF2B5EF4-FFF2-40B4-BE49-F238E27FC236}">
                <a16:creationId xmlns:a16="http://schemas.microsoft.com/office/drawing/2014/main" id="{CAE938D9-241C-DF40-2BCF-208F04082DDE}"/>
              </a:ext>
            </a:extLst>
          </p:cNvPr>
          <p:cNvSpPr txBox="1"/>
          <p:nvPr/>
        </p:nvSpPr>
        <p:spPr>
          <a:xfrm>
            <a:off x="4787056" y="2709471"/>
            <a:ext cx="6304887" cy="227754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rPr>
              <a:t>We want you to grow your skills in AI. We encourage you to keep exploring Copilot Chat with the resources below:</a:t>
            </a:r>
          </a:p>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endParaRP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Check out the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hlinkClick r:id="rId2"/>
              </a:rPr>
              <a:t>Copilot Help &amp; Learning site</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 for short videos</a:t>
            </a:r>
            <a:r>
              <a:rPr lang="en-US" sz="1600" dirty="0">
                <a:gradFill>
                  <a:gsLst>
                    <a:gs pos="2917">
                      <a:srgbClr val="091F2C"/>
                    </a:gs>
                    <a:gs pos="30000">
                      <a:srgbClr val="091F2C"/>
                    </a:gs>
                  </a:gsLst>
                  <a:lin ang="5400000" scaled="0"/>
                </a:gradFill>
                <a:latin typeface="Segoe Sans Display"/>
              </a:rPr>
              <a:t> and articles on getting started</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a:t>
            </a:r>
          </a:p>
          <a:p>
            <a:pPr marL="342900" marR="0" lvl="0" indent="-342900" algn="l" defTabSz="91436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Join the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hlinkClick r:id="rId3"/>
              </a:rPr>
              <a:t>Microsoft 365 Copilot Community on LinkedIn </a:t>
            </a:r>
            <a:r>
              <a:rPr kumimoji="0" lang="en-US" sz="16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a:ea typeface="+mn-ea"/>
                <a:cs typeface="+mn-cs"/>
              </a:rPr>
              <a:t>to get more Copilot Chat tips and product updates and engage with other users.</a:t>
            </a:r>
          </a:p>
          <a:p>
            <a:pPr marR="0" lvl="0" algn="l" defTabSz="914367" rtl="0" eaLnBrk="1" fontAlgn="auto" latinLnBrk="0" hangingPunct="1">
              <a:lnSpc>
                <a:spcPct val="100000"/>
              </a:lnSpc>
              <a:spcBef>
                <a:spcPts val="0"/>
              </a:spcBef>
              <a:spcAft>
                <a:spcPts val="0"/>
              </a:spcAft>
              <a:buClrTx/>
              <a:buSzTx/>
              <a:tabLst/>
              <a:defRPr/>
            </a:pPr>
            <a:endParaRPr kumimoji="0" lang="en-US" sz="2000" b="0" i="0" u="none" strike="noStrike" kern="1200" cap="none" spc="0" normalizeH="0" baseline="0" noProof="0" dirty="0">
              <a:ln>
                <a:noFill/>
              </a:ln>
              <a:gradFill>
                <a:gsLst>
                  <a:gs pos="2917">
                    <a:srgbClr val="091F2C"/>
                  </a:gs>
                  <a:gs pos="30000">
                    <a:srgbClr val="091F2C"/>
                  </a:gs>
                </a:gsLst>
                <a:lin ang="5400000" scaled="0"/>
              </a:gradFill>
              <a:effectLst/>
              <a:uLnTx/>
              <a:uFillTx/>
              <a:latin typeface="Segoe Sans Display Semibold"/>
              <a:ea typeface="+mn-ea"/>
              <a:cs typeface="+mn-cs"/>
            </a:endParaRPr>
          </a:p>
        </p:txBody>
      </p:sp>
      <p:pic>
        <p:nvPicPr>
          <p:cNvPr id="7" name="Picture 6">
            <a:extLst>
              <a:ext uri="{FF2B5EF4-FFF2-40B4-BE49-F238E27FC236}">
                <a16:creationId xmlns:a16="http://schemas.microsoft.com/office/drawing/2014/main" id="{624B2C68-904D-DC68-6E35-ED3D8DFDA739}"/>
              </a:ext>
              <a:ext uri="{C183D7F6-B498-43B3-948B-1728B52AA6E4}">
                <adec:decorative xmlns:adec="http://schemas.microsoft.com/office/drawing/2017/decorative" val="1"/>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1586011" y="3025387"/>
            <a:ext cx="1807253" cy="745990"/>
          </a:xfrm>
          <a:prstGeom prst="rect">
            <a:avLst/>
          </a:prstGeom>
        </p:spPr>
      </p:pic>
      <p:sp>
        <p:nvSpPr>
          <p:cNvPr id="8" name="Title 7">
            <a:extLst>
              <a:ext uri="{FF2B5EF4-FFF2-40B4-BE49-F238E27FC236}">
                <a16:creationId xmlns:a16="http://schemas.microsoft.com/office/drawing/2014/main" id="{DC75D4A5-9E57-5BEB-802E-CEE11632CAF5}"/>
              </a:ext>
              <a:ext uri="{C183D7F6-B498-43B3-948B-1728B52AA6E4}">
                <adec:decorative xmlns:adec="http://schemas.microsoft.com/office/drawing/2017/decorative" val="1"/>
              </a:ext>
            </a:extLst>
          </p:cNvPr>
          <p:cNvSpPr txBox="1">
            <a:spLocks noGrp="1"/>
          </p:cNvSpPr>
          <p:nvPr>
            <p:ph type="title" idx="4294967295"/>
          </p:nvPr>
        </p:nvSpPr>
        <p:spPr>
          <a:xfrm>
            <a:off x="1100055" y="3698005"/>
            <a:ext cx="2779163"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gradFill>
                  <a:gsLst>
                    <a:gs pos="2917">
                      <a:srgbClr val="091F2C"/>
                    </a:gs>
                    <a:gs pos="30000">
                      <a:srgbClr val="091F2C"/>
                    </a:gs>
                  </a:gsLst>
                  <a:lin ang="5400000" scaled="0"/>
                </a:gradFill>
                <a:effectLst/>
                <a:uLnTx/>
                <a:uFillTx/>
                <a:latin typeface="Segoe Sans Display Semibold"/>
                <a:ea typeface="+mn-ea"/>
                <a:cs typeface="+mn-cs"/>
              </a:rPr>
              <a:t>Microsoft 365 Copilot Chat</a:t>
            </a:r>
          </a:p>
        </p:txBody>
      </p:sp>
    </p:spTree>
    <p:extLst>
      <p:ext uri="{BB962C8B-B14F-4D97-AF65-F5344CB8AC3E}">
        <p14:creationId xmlns:p14="http://schemas.microsoft.com/office/powerpoint/2010/main" val="264139135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076C13-EEEB-AD69-A0E2-E3E6AD867D39}"/>
              </a:ext>
            </a:extLst>
          </p:cNvPr>
          <p:cNvSpPr>
            <a:spLocks noGrp="1"/>
          </p:cNvSpPr>
          <p:nvPr>
            <p:ph type="title"/>
          </p:nvPr>
        </p:nvSpPr>
        <p:spPr>
          <a:xfrm>
            <a:off x="585216" y="2537210"/>
            <a:ext cx="4928616" cy="997196"/>
          </a:xfrm>
        </p:spPr>
        <p:txBody>
          <a:bodyPr/>
          <a:lstStyle/>
          <a:p>
            <a:r>
              <a:rPr lang="en-US"/>
              <a:t>What is Copilot Chat?</a:t>
            </a:r>
          </a:p>
        </p:txBody>
      </p:sp>
    </p:spTree>
    <p:extLst>
      <p:ext uri="{BB962C8B-B14F-4D97-AF65-F5344CB8AC3E}">
        <p14:creationId xmlns:p14="http://schemas.microsoft.com/office/powerpoint/2010/main" val="295518642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DB65F-0A9E-2708-D783-E1CF217AD5A3}"/>
            </a:ext>
          </a:extLst>
        </p:cNvPr>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C43B5BD1-C905-14A0-639A-CAFE3D129328}"/>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21" name="Title 1">
            <a:extLst>
              <a:ext uri="{FF2B5EF4-FFF2-40B4-BE49-F238E27FC236}">
                <a16:creationId xmlns:a16="http://schemas.microsoft.com/office/drawing/2014/main" id="{1BD5BEAD-B41F-472E-E61D-23DAED709E1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Our approved AI chat tool</a:t>
            </a:r>
          </a:p>
        </p:txBody>
      </p:sp>
      <p:sp>
        <p:nvSpPr>
          <p:cNvPr id="22" name="TextBox 21">
            <a:extLst>
              <a:ext uri="{FF2B5EF4-FFF2-40B4-BE49-F238E27FC236}">
                <a16:creationId xmlns:a16="http://schemas.microsoft.com/office/drawing/2014/main" id="{ED627C02-7FAB-55A3-1010-1B0AAE95381F}"/>
              </a:ext>
            </a:extLst>
          </p:cNvPr>
          <p:cNvSpPr txBox="1"/>
          <p:nvPr/>
        </p:nvSpPr>
        <p:spPr>
          <a:xfrm>
            <a:off x="854697" y="1722568"/>
            <a:ext cx="5564954" cy="3879845"/>
          </a:xfrm>
          <a:prstGeom prst="rect">
            <a:avLst/>
          </a:prstGeom>
          <a:noFill/>
        </p:spPr>
        <p:txBody>
          <a:bodyPr wrap="square" lIns="91440" tIns="45720" rIns="91440" bIns="45720" anchor="t">
            <a:spAutoFit/>
          </a:bodyPr>
          <a:lstStyle/>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Semibold"/>
                <a:ea typeface="+mn-ea"/>
                <a:cs typeface="Segoe UI"/>
              </a:rPr>
              <a:t>Microsoft 365 Copilot Chat is an AI chat tool built specifically for work.</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 It uses the latest AI models and data from the web to answer your questions, generate content and ideas, and find information. </a:t>
            </a:r>
            <a:r>
              <a:rPr lang="en-US" sz="1600">
                <a:solidFill>
                  <a:srgbClr val="000000"/>
                </a:solidFill>
                <a:latin typeface="Segoe Sans Display"/>
                <a:cs typeface="Segoe UI"/>
              </a:rPr>
              <a:t>It also protects your data so information from your chat conversation does not get exposed to the public.</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a:p>
            <a:pPr marL="0" marR="0" lvl="0" indent="0" algn="l" defTabSz="914367" rtl="0" eaLnBrk="1" fontAlgn="auto" latinLnBrk="0" hangingPunct="1">
              <a:lnSpc>
                <a:spcPct val="107000"/>
              </a:lnSpc>
              <a:spcBef>
                <a:spcPts val="6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In addition, with Copilot Chat you can:</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Upload files to get responses based on information from your work documents, presentations, etc</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Generate images</a:t>
            </a:r>
            <a:r>
              <a:rPr kumimoji="0" lang="en-US" sz="1600" b="0" i="0" u="none" strike="noStrike" kern="1200" cap="none" spc="0" normalizeH="0" baseline="30000" noProof="0">
                <a:ln>
                  <a:noFill/>
                </a:ln>
                <a:solidFill>
                  <a:srgbClr val="000000"/>
                </a:solidFill>
                <a:effectLst/>
                <a:uLnTx/>
                <a:uFillTx/>
                <a:latin typeface="Segoe Sans Display"/>
                <a:ea typeface="+mn-ea"/>
                <a:cs typeface="Segoe UI"/>
              </a:rPr>
              <a:t>1 </a:t>
            </a:r>
            <a:r>
              <a:rPr kumimoji="0" lang="en-US" sz="1600" b="0" i="0" u="none" strike="noStrike" kern="1200" cap="none" spc="0" normalizeH="0" noProof="0">
                <a:ln>
                  <a:noFill/>
                </a:ln>
                <a:solidFill>
                  <a:srgbClr val="000000"/>
                </a:solidFill>
                <a:effectLst/>
                <a:uLnTx/>
                <a:uFillTx/>
                <a:latin typeface="Segoe Sans Display"/>
                <a:ea typeface="+mn-ea"/>
                <a:cs typeface="Segoe UI"/>
              </a:rPr>
              <a:t>and data visualizations</a:t>
            </a:r>
            <a:r>
              <a:rPr kumimoji="0" lang="en-US" sz="1600" b="0" i="0" u="none" strike="noStrike" kern="1200" cap="none" spc="0" normalizeH="0" baseline="0" noProof="0">
                <a:ln>
                  <a:noFill/>
                </a:ln>
                <a:solidFill>
                  <a:srgbClr val="000000"/>
                </a:solidFill>
                <a:effectLst/>
                <a:uLnTx/>
                <a:uFillTx/>
                <a:latin typeface="Segoe Sans Display"/>
                <a:ea typeface="+mn-ea"/>
                <a:cs typeface="Segoe UI"/>
              </a:rPr>
              <a:t>.</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kumimoji="0" lang="en-US" sz="1600" b="0" i="0" u="none" strike="noStrike" kern="1200" cap="none" spc="0" normalizeH="0" baseline="0" noProof="0">
                <a:ln>
                  <a:noFill/>
                </a:ln>
                <a:solidFill>
                  <a:srgbClr val="000000"/>
                </a:solidFill>
                <a:effectLst/>
                <a:uLnTx/>
                <a:uFillTx/>
                <a:latin typeface="Segoe Sans Display"/>
                <a:ea typeface="+mn-ea"/>
                <a:cs typeface="Segoe UI"/>
              </a:rPr>
              <a:t>Refine and collaborate on chat responses. </a:t>
            </a:r>
          </a:p>
          <a:p>
            <a:pPr marL="285750" marR="0" lvl="0" indent="-285750" algn="l" defTabSz="914367" rtl="0" eaLnBrk="1" fontAlgn="auto" latinLnBrk="0" hangingPunct="1">
              <a:lnSpc>
                <a:spcPct val="107000"/>
              </a:lnSpc>
              <a:spcBef>
                <a:spcPts val="600"/>
              </a:spcBef>
              <a:spcAft>
                <a:spcPts val="0"/>
              </a:spcAft>
              <a:buClrTx/>
              <a:buSzTx/>
              <a:buFontTx/>
              <a:buChar char="-"/>
              <a:tabLst/>
              <a:defRPr/>
            </a:pPr>
            <a:r>
              <a:rPr lang="en-US" sz="1600">
                <a:solidFill>
                  <a:srgbClr val="000000"/>
                </a:solidFill>
                <a:latin typeface="Segoe Sans Display"/>
                <a:cs typeface="Segoe UI"/>
              </a:rPr>
              <a:t>Connect Copilot Chat to your organization data like team documents and internal SharePoint sites</a:t>
            </a:r>
            <a:r>
              <a:rPr lang="en-US" sz="1600" baseline="30000">
                <a:solidFill>
                  <a:srgbClr val="000000"/>
                </a:solidFill>
                <a:latin typeface="Segoe Sans Display"/>
                <a:cs typeface="Segoe UI"/>
              </a:rPr>
              <a:t>2</a:t>
            </a:r>
            <a:r>
              <a:rPr lang="en-US" sz="1600">
                <a:solidFill>
                  <a:srgbClr val="000000"/>
                </a:solidFill>
                <a:latin typeface="Segoe Sans Display"/>
                <a:cs typeface="Segoe UI"/>
              </a:rPr>
              <a:t>.</a:t>
            </a:r>
            <a:endParaRPr kumimoji="0" lang="en-US" sz="1600" b="0" i="0" u="none" strike="noStrike" kern="1200" cap="none" spc="0" normalizeH="0" baseline="0" noProof="0">
              <a:ln>
                <a:noFill/>
              </a:ln>
              <a:solidFill>
                <a:srgbClr val="000000"/>
              </a:solidFill>
              <a:effectLst/>
              <a:uLnTx/>
              <a:uFillTx/>
              <a:latin typeface="Segoe Sans Display"/>
              <a:ea typeface="+mn-ea"/>
              <a:cs typeface="Segoe UI"/>
            </a:endParaRPr>
          </a:p>
        </p:txBody>
      </p:sp>
      <p:pic>
        <p:nvPicPr>
          <p:cNvPr id="2" name="Picture 2" descr="Screenshot of Copilot Chat home screen on web.">
            <a:extLst>
              <a:ext uri="{FF2B5EF4-FFF2-40B4-BE49-F238E27FC236}">
                <a16:creationId xmlns:a16="http://schemas.microsoft.com/office/drawing/2014/main" id="{E2916712-F025-9CE4-BEAA-60277BCEF5A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657574" y="2159237"/>
            <a:ext cx="4679729" cy="2634405"/>
          </a:xfrm>
          <a:prstGeom prst="roundRect">
            <a:avLst>
              <a:gd name="adj" fmla="val 2030"/>
            </a:avLst>
          </a:prstGeom>
          <a:solidFill>
            <a:srgbClr val="FFFFFF"/>
          </a:solidFill>
          <a:ln w="12700">
            <a:gradFill>
              <a:gsLst>
                <a:gs pos="0">
                  <a:srgbClr val="2DB4FF"/>
                </a:gs>
                <a:gs pos="100000">
                  <a:srgbClr val="D660FF"/>
                </a:gs>
              </a:gsLst>
              <a:lin ang="5400000" scaled="1"/>
            </a:gradFill>
          </a:ln>
        </p:spPr>
      </p:pic>
      <p:sp>
        <p:nvSpPr>
          <p:cNvPr id="23" name="TextBox 22">
            <a:extLst>
              <a:ext uri="{FF2B5EF4-FFF2-40B4-BE49-F238E27FC236}">
                <a16:creationId xmlns:a16="http://schemas.microsoft.com/office/drawing/2014/main" id="{20817C41-9F91-0261-999F-2CA1A0FE4A8C}"/>
              </a:ext>
            </a:extLst>
          </p:cNvPr>
          <p:cNvSpPr txBox="1"/>
          <p:nvPr/>
        </p:nvSpPr>
        <p:spPr>
          <a:xfrm>
            <a:off x="7049616" y="4875440"/>
            <a:ext cx="3895643" cy="373611"/>
          </a:xfrm>
          <a:prstGeom prst="roundRect">
            <a:avLst>
              <a:gd name="adj" fmla="val 50000"/>
            </a:avLst>
          </a:prstGeom>
          <a:gradFill flip="none" rotWithShape="1">
            <a:gsLst>
              <a:gs pos="3000">
                <a:srgbClr val="0078D4"/>
              </a:gs>
              <a:gs pos="85000">
                <a:srgbClr val="D660FF"/>
              </a:gs>
              <a:gs pos="73000">
                <a:srgbClr val="818EFF"/>
              </a:gs>
              <a:gs pos="97000">
                <a:srgbClr val="FEA874"/>
              </a:gs>
            </a:gsLst>
            <a:lin ang="17400000" scaled="0"/>
            <a:tileRect/>
          </a:gradFill>
          <a:ln w="10795" cap="flat" cmpd="sng" algn="ctr">
            <a:noFill/>
            <a:prstDash val="solid"/>
          </a:ln>
          <a:effectLst/>
        </p:spPr>
        <p:txBody>
          <a:bodyPr rtlCol="0" anchor="ctr"/>
          <a:lstStyle>
            <a:defPPr>
              <a:defRPr lang="en-US"/>
            </a:defPPr>
            <a:lvl1pPr algn="ctr">
              <a:defRPr sz="14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a:ln>
                  <a:noFill/>
                </a:ln>
                <a:solidFill>
                  <a:schemeClr val="bg1"/>
                </a:solidFill>
                <a:effectLst/>
                <a:uLnTx/>
                <a:uFillTx/>
                <a:latin typeface="Segoe UI Semibold"/>
                <a:ea typeface="+mn-ea"/>
                <a:cs typeface="+mn-cs"/>
              </a:rPr>
              <a:t>Get started by going to </a:t>
            </a:r>
            <a:r>
              <a:rPr kumimoji="0" lang="en-US" sz="1400" b="0" i="0" u="none" strike="noStrike" kern="0" cap="none" spc="0" normalizeH="0" baseline="0" noProof="0">
                <a:ln>
                  <a:noFill/>
                </a:ln>
                <a:solidFill>
                  <a:schemeClr val="bg1"/>
                </a:solidFill>
                <a:effectLst/>
                <a:uLnTx/>
                <a:uFillTx/>
                <a:latin typeface="Segoe UI Semibold"/>
                <a:ea typeface="+mn-ea"/>
                <a:cs typeface="+mn-cs"/>
                <a:hlinkClick r:id="rId3">
                  <a:extLst>
                    <a:ext uri="{A12FA001-AC4F-418D-AE19-62706E023703}">
                      <ahyp:hlinkClr xmlns:ahyp="http://schemas.microsoft.com/office/drawing/2018/hyperlinkcolor" val="tx"/>
                    </a:ext>
                  </a:extLst>
                </a:hlinkClick>
              </a:rPr>
              <a:t>M365Copilot.com</a:t>
            </a:r>
            <a:endParaRPr kumimoji="0" lang="en-US" sz="1400" b="0" i="0" u="none" strike="noStrike" kern="0" cap="none" spc="0" normalizeH="0" baseline="0" noProof="0">
              <a:ln>
                <a:noFill/>
              </a:ln>
              <a:solidFill>
                <a:schemeClr val="bg1"/>
              </a:solidFill>
              <a:effectLst/>
              <a:uLnTx/>
              <a:uFillTx/>
              <a:latin typeface="Segoe UI Semibold"/>
              <a:ea typeface="+mn-ea"/>
              <a:cs typeface="+mn-cs"/>
            </a:endParaRPr>
          </a:p>
        </p:txBody>
      </p:sp>
      <p:sp>
        <p:nvSpPr>
          <p:cNvPr id="3" name="TextBox 2">
            <a:extLst>
              <a:ext uri="{FF2B5EF4-FFF2-40B4-BE49-F238E27FC236}">
                <a16:creationId xmlns:a16="http://schemas.microsoft.com/office/drawing/2014/main" id="{19F313EA-3B1B-28A8-ABB9-E734F1F0A4EA}"/>
              </a:ext>
            </a:extLst>
          </p:cNvPr>
          <p:cNvSpPr txBox="1"/>
          <p:nvPr/>
        </p:nvSpPr>
        <p:spPr>
          <a:xfrm>
            <a:off x="203126" y="6400800"/>
            <a:ext cx="11780874" cy="338554"/>
          </a:xfrm>
          <a:prstGeom prst="rect">
            <a:avLst/>
          </a:prstGeom>
          <a:noFill/>
        </p:spPr>
        <p:txBody>
          <a:bodyPr wrap="square" lIns="0" tIns="0" rIns="0" bIns="0" rtlCol="0">
            <a:spAutoFit/>
          </a:bodyPr>
          <a:lstStyle/>
          <a:p>
            <a:pPr algn="l"/>
            <a:r>
              <a:rPr lang="en-US" sz="1100" baseline="30000"/>
              <a:t>1</a:t>
            </a:r>
            <a:r>
              <a:rPr lang="en-US" sz="1100"/>
              <a:t>Image generation and file upload limits apply.</a:t>
            </a:r>
          </a:p>
          <a:p>
            <a:pPr algn="l"/>
            <a:r>
              <a:rPr lang="en-US" sz="1100" baseline="30000"/>
              <a:t>2</a:t>
            </a:r>
            <a:r>
              <a:rPr lang="en-US" sz="1100"/>
              <a:t>Connecting Copilot Chat to your organization data is only available if your organization admin has enabled this capability.</a:t>
            </a:r>
            <a:endParaRPr lang="en-US" sz="1100" baseline="30000"/>
          </a:p>
        </p:txBody>
      </p:sp>
    </p:spTree>
    <p:extLst>
      <p:ext uri="{BB962C8B-B14F-4D97-AF65-F5344CB8AC3E}">
        <p14:creationId xmlns:p14="http://schemas.microsoft.com/office/powerpoint/2010/main" val="753479240"/>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165FFFF-9843-C724-D27D-F028C78FA488}"/>
              </a:ext>
            </a:extLst>
          </p:cNvPr>
          <p:cNvSpPr txBox="1">
            <a:spLocks noGrp="1"/>
          </p:cNvSpPr>
          <p:nvPr>
            <p:ph type="title" idx="4294967295"/>
          </p:nvPr>
        </p:nvSpPr>
        <p:spPr>
          <a:xfrm>
            <a:off x="101375" y="-682832"/>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Copilot Chat introduction video</a:t>
            </a:r>
          </a:p>
        </p:txBody>
      </p:sp>
      <p:pic>
        <p:nvPicPr>
          <p:cNvPr id="2" name="Microsoft 365 Copilot Chat_core" descr="VIdeo intro to Copilot Chat">
            <a:hlinkClick r:id="" action="ppaction://media"/>
            <a:extLst>
              <a:ext uri="{FF2B5EF4-FFF2-40B4-BE49-F238E27FC236}">
                <a16:creationId xmlns:a16="http://schemas.microsoft.com/office/drawing/2014/main" id="{5D382F7D-C057-3F60-3BE5-7A09230CD947}"/>
              </a:ext>
            </a:extLst>
          </p:cNvPr>
          <p:cNvPicPr>
            <a:picLocks noChangeAspect="1"/>
          </p:cNvPicPr>
          <p:nvPr>
            <a:videoFile r:link="rId2"/>
            <p:extLst>
              <p:ext uri="{DAA4B4D4-6D71-4841-9C94-3DE7FCFB9230}">
                <p14:media xmlns:p14="http://schemas.microsoft.com/office/powerpoint/2010/main" r:embed="rId1">
                  <p14:extLst>
                    <p:ext uri="{3AFAAA56-56D3-431D-BCD4-E75A35582382}">
                      <p173:tracksInfo xmlns:p173="http://schemas.microsoft.com/office/powerpoint/2017/3/main" displayLoc="media">
                        <p173:trackLst>
                          <p173:track id="{91368AC8-1780-4B72-9C12-18193E1402F5}" label="" lang="en-us" r:embed="rId4"/>
                        </p173:trackLst>
                      </p173:tracksInfo>
                    </p:ext>
                  </p14:extLst>
                </p14:media>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9759701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37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DF28FD-FB00-464A-603D-740EA9BEA8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126EA95-72A6-E388-703C-F3C802CEB1B2}"/>
              </a:ext>
            </a:extLst>
          </p:cNvPr>
          <p:cNvSpPr>
            <a:spLocks noGrp="1"/>
          </p:cNvSpPr>
          <p:nvPr>
            <p:ph type="title"/>
          </p:nvPr>
        </p:nvSpPr>
        <p:spPr>
          <a:xfrm>
            <a:off x="585216" y="2537210"/>
            <a:ext cx="7068312" cy="997196"/>
          </a:xfrm>
        </p:spPr>
        <p:txBody>
          <a:bodyPr/>
          <a:lstStyle/>
          <a:p>
            <a:r>
              <a:rPr lang="en-US"/>
              <a:t>Get started with Copilot Chat</a:t>
            </a:r>
          </a:p>
        </p:txBody>
      </p:sp>
    </p:spTree>
    <p:extLst>
      <p:ext uri="{BB962C8B-B14F-4D97-AF65-F5344CB8AC3E}">
        <p14:creationId xmlns:p14="http://schemas.microsoft.com/office/powerpoint/2010/main" val="1927427817"/>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0A492C-74BA-572E-FF71-6F80DD421D6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860781-B29E-846E-EAD3-3059C1C6F133}"/>
              </a:ext>
              <a:ext uri="{C183D7F6-B498-43B3-948B-1728B52AA6E4}">
                <adec:decorative xmlns:adec="http://schemas.microsoft.com/office/drawing/2017/decorative" val="1"/>
              </a:ext>
            </a:extLst>
          </p:cNvPr>
          <p:cNvSpPr/>
          <p:nvPr/>
        </p:nvSpPr>
        <p:spPr bwMode="auto">
          <a:xfrm>
            <a:off x="445091" y="1246910"/>
            <a:ext cx="11296945" cy="4831162"/>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6" name="Title 1">
            <a:extLst>
              <a:ext uri="{FF2B5EF4-FFF2-40B4-BE49-F238E27FC236}">
                <a16:creationId xmlns:a16="http://schemas.microsoft.com/office/drawing/2014/main" id="{2C4E8B34-640B-BBC4-3C37-4AA9E1522250}"/>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Sign in with your work account</a:t>
            </a:r>
          </a:p>
        </p:txBody>
      </p:sp>
      <p:sp>
        <p:nvSpPr>
          <p:cNvPr id="3" name="Oval 2">
            <a:extLst>
              <a:ext uri="{FF2B5EF4-FFF2-40B4-BE49-F238E27FC236}">
                <a16:creationId xmlns:a16="http://schemas.microsoft.com/office/drawing/2014/main" id="{A849ECCA-018F-D2F7-E010-F09C9B022C88}"/>
              </a:ext>
              <a:ext uri="{C183D7F6-B498-43B3-948B-1728B52AA6E4}">
                <adec:decorative xmlns:adec="http://schemas.microsoft.com/office/drawing/2017/decorative" val="0"/>
              </a:ext>
            </a:extLst>
          </p:cNvPr>
          <p:cNvSpPr>
            <a:spLocks noChangeAspect="1"/>
          </p:cNvSpPr>
          <p:nvPr/>
        </p:nvSpPr>
        <p:spPr>
          <a:xfrm>
            <a:off x="743544" y="196716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sp>
        <p:nvSpPr>
          <p:cNvPr id="4" name="TextBox 3">
            <a:extLst>
              <a:ext uri="{FF2B5EF4-FFF2-40B4-BE49-F238E27FC236}">
                <a16:creationId xmlns:a16="http://schemas.microsoft.com/office/drawing/2014/main" id="{BFEE3C01-BDC9-B83E-C290-FF4631C69A54}"/>
              </a:ext>
            </a:extLst>
          </p:cNvPr>
          <p:cNvSpPr txBox="1"/>
          <p:nvPr/>
        </p:nvSpPr>
        <p:spPr>
          <a:xfrm>
            <a:off x="1140037" y="1967163"/>
            <a:ext cx="4068831" cy="738664"/>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Navigate to </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hlinkClick r:id="rId2"/>
              </a:rPr>
              <a:t>M365Copilot.com</a:t>
            </a:r>
            <a:r>
              <a:rPr kumimoji="0" lang="en-US" sz="1600" b="0" i="0" u="none" strike="noStrike" kern="1200" cap="none" spc="0" normalizeH="0" baseline="0" noProof="0">
                <a:ln>
                  <a:noFill/>
                </a:ln>
                <a:solidFill>
                  <a:srgbClr val="2253E5"/>
                </a:solidFill>
                <a:effectLst/>
                <a:uLnTx/>
                <a:uFillTx/>
                <a:latin typeface="Segoe UI" panose="020B0502040204020203" pitchFamily="34" charset="0"/>
                <a:ea typeface="+mn-ea"/>
                <a:cs typeface="Segoe UI"/>
              </a:rPr>
              <a:t> </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on your preferred browser on your device to get to Copilot Chat. </a:t>
            </a:r>
          </a:p>
        </p:txBody>
      </p:sp>
      <p:sp>
        <p:nvSpPr>
          <p:cNvPr id="5" name="Oval 4">
            <a:extLst>
              <a:ext uri="{FF2B5EF4-FFF2-40B4-BE49-F238E27FC236}">
                <a16:creationId xmlns:a16="http://schemas.microsoft.com/office/drawing/2014/main" id="{64572311-5F49-4677-FDE7-175BA47EF650}"/>
              </a:ext>
              <a:ext uri="{C183D7F6-B498-43B3-948B-1728B52AA6E4}">
                <adec:decorative xmlns:adec="http://schemas.microsoft.com/office/drawing/2017/decorative" val="0"/>
              </a:ext>
            </a:extLst>
          </p:cNvPr>
          <p:cNvSpPr>
            <a:spLocks noChangeAspect="1"/>
          </p:cNvSpPr>
          <p:nvPr/>
        </p:nvSpPr>
        <p:spPr>
          <a:xfrm>
            <a:off x="743544" y="3021146"/>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7" name="TextBox 6">
            <a:extLst>
              <a:ext uri="{FF2B5EF4-FFF2-40B4-BE49-F238E27FC236}">
                <a16:creationId xmlns:a16="http://schemas.microsoft.com/office/drawing/2014/main" id="{3E879114-8690-5D56-C1C5-19A12669741D}"/>
              </a:ext>
            </a:extLst>
          </p:cNvPr>
          <p:cNvSpPr txBox="1"/>
          <p:nvPr/>
        </p:nvSpPr>
        <p:spPr>
          <a:xfrm>
            <a:off x="1157896" y="3042545"/>
            <a:ext cx="4068831" cy="1477328"/>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Ensure you’re signed in with your work</a:t>
            </a:r>
            <a:r>
              <a:rPr lang="en-US" sz="1600">
                <a:gradFill>
                  <a:gsLst>
                    <a:gs pos="2917">
                      <a:srgbClr val="000000"/>
                    </a:gs>
                    <a:gs pos="30000">
                      <a:srgbClr val="000000"/>
                    </a:gs>
                  </a:gsLst>
                  <a:lin ang="5400000" scaled="0"/>
                </a:gradFill>
                <a:latin typeface="Segoe UI "/>
                <a:cs typeface="Segoe UI"/>
              </a:rPr>
              <a:t> or school</a:t>
            </a: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You will know you are successfully signed in to Copilot Chat when you see the green shield icon      next to “New chat”</a:t>
            </a:r>
          </a:p>
        </p:txBody>
      </p:sp>
      <p:pic>
        <p:nvPicPr>
          <p:cNvPr id="8" name="Graphic 7">
            <a:extLst>
              <a:ext uri="{FF2B5EF4-FFF2-40B4-BE49-F238E27FC236}">
                <a16:creationId xmlns:a16="http://schemas.microsoft.com/office/drawing/2014/main" id="{35EAB8E0-8007-7ACF-65BD-E0B297D31A6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9811" y="5560617"/>
            <a:ext cx="396169" cy="396169"/>
          </a:xfrm>
          <a:prstGeom prst="rect">
            <a:avLst/>
          </a:prstGeom>
        </p:spPr>
      </p:pic>
      <p:sp>
        <p:nvSpPr>
          <p:cNvPr id="9" name="TextBox 8">
            <a:extLst>
              <a:ext uri="{FF2B5EF4-FFF2-40B4-BE49-F238E27FC236}">
                <a16:creationId xmlns:a16="http://schemas.microsoft.com/office/drawing/2014/main" id="{27D63FA0-B5A0-B5B6-8704-9594B878EA28}"/>
              </a:ext>
            </a:extLst>
          </p:cNvPr>
          <p:cNvSpPr txBox="1"/>
          <p:nvPr/>
        </p:nvSpPr>
        <p:spPr>
          <a:xfrm>
            <a:off x="1375588" y="5587454"/>
            <a:ext cx="10366447" cy="363946"/>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If you are not signed in with your work or school account, </a:t>
            </a:r>
            <a:r>
              <a:rPr lang="en-US" sz="1765">
                <a:gradFill>
                  <a:gsLst>
                    <a:gs pos="2917">
                      <a:srgbClr val="000000"/>
                    </a:gs>
                    <a:gs pos="30000">
                      <a:srgbClr val="000000"/>
                    </a:gs>
                  </a:gsLst>
                  <a:lin ang="5400000" scaled="0"/>
                </a:gradFill>
                <a:latin typeface="Segoe UI "/>
                <a:cs typeface="Segoe UI"/>
              </a:rPr>
              <a:t>e</a:t>
            </a:r>
            <a:r>
              <a:rPr kumimoji="0" lang="en-US" sz="1765" b="0" i="0" u="none" strike="noStrike" kern="1200" cap="none" spc="0" normalizeH="0" baseline="0" noProof="0" err="1">
                <a:ln>
                  <a:noFill/>
                </a:ln>
                <a:gradFill>
                  <a:gsLst>
                    <a:gs pos="2917">
                      <a:srgbClr val="000000"/>
                    </a:gs>
                    <a:gs pos="30000">
                      <a:srgbClr val="000000"/>
                    </a:gs>
                  </a:gsLst>
                  <a:lin ang="5400000" scaled="0"/>
                </a:gradFill>
                <a:effectLst/>
                <a:uLnTx/>
                <a:uFillTx/>
                <a:latin typeface="Segoe UI "/>
                <a:ea typeface="+mn-ea"/>
                <a:cs typeface="Segoe UI"/>
              </a:rPr>
              <a:t>nterprise</a:t>
            </a:r>
            <a:r>
              <a:rPr kumimoji="0" lang="en-US" sz="1765"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 data protection does not apply.</a:t>
            </a:r>
          </a:p>
        </p:txBody>
      </p:sp>
      <p:pic>
        <p:nvPicPr>
          <p:cNvPr id="18" name="Picture 17">
            <a:extLst>
              <a:ext uri="{FF2B5EF4-FFF2-40B4-BE49-F238E27FC236}">
                <a16:creationId xmlns:a16="http://schemas.microsoft.com/office/drawing/2014/main" id="{6E8A6B14-605B-784F-F477-2DCC8219185E}"/>
              </a:ext>
              <a:ext uri="{C183D7F6-B498-43B3-948B-1728B52AA6E4}">
                <adec:decorative xmlns:adec="http://schemas.microsoft.com/office/drawing/2017/decorative" val="1"/>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2168661" y="4287529"/>
            <a:ext cx="207895" cy="226239"/>
          </a:xfrm>
          <a:prstGeom prst="rect">
            <a:avLst/>
          </a:prstGeom>
          <a:ln w="38100">
            <a:noFill/>
          </a:ln>
        </p:spPr>
      </p:pic>
      <p:sp>
        <p:nvSpPr>
          <p:cNvPr id="13" name="Oval 12">
            <a:extLst>
              <a:ext uri="{FF2B5EF4-FFF2-40B4-BE49-F238E27FC236}">
                <a16:creationId xmlns:a16="http://schemas.microsoft.com/office/drawing/2014/main" id="{D22D4C44-F9C9-0202-2D83-9153FC303C77}"/>
              </a:ext>
              <a:ext uri="{C183D7F6-B498-43B3-948B-1728B52AA6E4}">
                <adec:decorative xmlns:adec="http://schemas.microsoft.com/office/drawing/2017/decorative" val="1"/>
              </a:ext>
            </a:extLst>
          </p:cNvPr>
          <p:cNvSpPr>
            <a:spLocks noChangeAspect="1"/>
          </p:cNvSpPr>
          <p:nvPr/>
        </p:nvSpPr>
        <p:spPr>
          <a:xfrm>
            <a:off x="5436620" y="1795113"/>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1</a:t>
            </a:r>
          </a:p>
        </p:txBody>
      </p:sp>
      <p:grpSp>
        <p:nvGrpSpPr>
          <p:cNvPr id="24" name="Group 23">
            <a:extLst>
              <a:ext uri="{FF2B5EF4-FFF2-40B4-BE49-F238E27FC236}">
                <a16:creationId xmlns:a16="http://schemas.microsoft.com/office/drawing/2014/main" id="{EE616328-8D2E-C94D-58DC-5650A03E6922}"/>
              </a:ext>
              <a:ext uri="{C183D7F6-B498-43B3-948B-1728B52AA6E4}">
                <adec:decorative xmlns:adec="http://schemas.microsoft.com/office/drawing/2017/decorative" val="1"/>
              </a:ext>
            </a:extLst>
          </p:cNvPr>
          <p:cNvGrpSpPr/>
          <p:nvPr/>
        </p:nvGrpSpPr>
        <p:grpSpPr>
          <a:xfrm>
            <a:off x="5642470" y="1795113"/>
            <a:ext cx="6190463" cy="3723112"/>
            <a:chOff x="5642470" y="1795113"/>
            <a:chExt cx="6190463" cy="3723112"/>
          </a:xfrm>
        </p:grpSpPr>
        <p:pic>
          <p:nvPicPr>
            <p:cNvPr id="22" name="Picture 21" descr="A screenshot of a computer&#10;&#10;AI-generated content may be incorrect.">
              <a:extLst>
                <a:ext uri="{FF2B5EF4-FFF2-40B4-BE49-F238E27FC236}">
                  <a16:creationId xmlns:a16="http://schemas.microsoft.com/office/drawing/2014/main" id="{90279DAA-2817-4E26-7393-CD63F8A22F6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642470" y="1864342"/>
              <a:ext cx="6190463" cy="3653883"/>
            </a:xfrm>
            <a:prstGeom prst="rect">
              <a:avLst/>
            </a:prstGeom>
          </p:spPr>
        </p:pic>
        <p:grpSp>
          <p:nvGrpSpPr>
            <p:cNvPr id="10" name="Group 9">
              <a:extLst>
                <a:ext uri="{FF2B5EF4-FFF2-40B4-BE49-F238E27FC236}">
                  <a16:creationId xmlns:a16="http://schemas.microsoft.com/office/drawing/2014/main" id="{8C85673F-82C7-BD67-C262-183023D2F600}"/>
                </a:ext>
                <a:ext uri="{C183D7F6-B498-43B3-948B-1728B52AA6E4}">
                  <adec:decorative xmlns:adec="http://schemas.microsoft.com/office/drawing/2017/decorative" val="1"/>
                </a:ext>
              </a:extLst>
            </p:cNvPr>
            <p:cNvGrpSpPr/>
            <p:nvPr/>
          </p:nvGrpSpPr>
          <p:grpSpPr>
            <a:xfrm>
              <a:off x="5664677" y="1795113"/>
              <a:ext cx="5987573" cy="3462916"/>
              <a:chOff x="4809314" y="1941514"/>
              <a:chExt cx="5987573" cy="3462916"/>
            </a:xfrm>
          </p:grpSpPr>
          <p:pic>
            <p:nvPicPr>
              <p:cNvPr id="11" name="Graphic 10">
                <a:extLst>
                  <a:ext uri="{FF2B5EF4-FFF2-40B4-BE49-F238E27FC236}">
                    <a16:creationId xmlns:a16="http://schemas.microsoft.com/office/drawing/2014/main" id="{41C36BA5-98E2-AD75-0B51-689DB0F3BF4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982353" y="2224761"/>
                <a:ext cx="5814534" cy="3179669"/>
              </a:xfrm>
              <a:prstGeom prst="rect">
                <a:avLst/>
              </a:prstGeom>
            </p:spPr>
          </p:pic>
          <p:pic>
            <p:nvPicPr>
              <p:cNvPr id="12" name="Picture 11" descr="A screenshot of a computer&#10;&#10;Description automatically generated">
                <a:extLst>
                  <a:ext uri="{FF2B5EF4-FFF2-40B4-BE49-F238E27FC236}">
                    <a16:creationId xmlns:a16="http://schemas.microsoft.com/office/drawing/2014/main" id="{A1965340-1AAB-0E81-0D70-C5A9C85EDCC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809314" y="1941514"/>
                <a:ext cx="2743200" cy="721898"/>
              </a:xfrm>
              <a:prstGeom prst="rect">
                <a:avLst/>
              </a:prstGeom>
              <a:ln w="28575">
                <a:noFill/>
              </a:ln>
            </p:spPr>
          </p:pic>
          <p:pic>
            <p:nvPicPr>
              <p:cNvPr id="16" name="Picture 15" descr="A screenshot of a computer&#10;&#10;Description automatically generated">
                <a:extLst>
                  <a:ext uri="{FF2B5EF4-FFF2-40B4-BE49-F238E27FC236}">
                    <a16:creationId xmlns:a16="http://schemas.microsoft.com/office/drawing/2014/main" id="{510D5ECF-384B-4332-371B-76EE1A0056BB}"/>
                  </a:ext>
                </a:extLst>
              </p:cNvPr>
              <p:cNvPicPr>
                <a:picLocks noChangeAspect="1"/>
              </p:cNvPicPr>
              <p:nvPr/>
            </p:nvPicPr>
            <p:blipFill>
              <a:blip r:embed="rId10" cstate="screen">
                <a:extLst>
                  <a:ext uri="{28A0092B-C50C-407E-A947-70E740481C1C}">
                    <a14:useLocalDpi xmlns:a14="http://schemas.microsoft.com/office/drawing/2010/main"/>
                  </a:ext>
                </a:extLst>
              </a:blip>
              <a:srcRect/>
              <a:stretch/>
            </p:blipFill>
            <p:spPr>
              <a:xfrm>
                <a:off x="10158211" y="2158499"/>
                <a:ext cx="378491" cy="411887"/>
              </a:xfrm>
              <a:prstGeom prst="rect">
                <a:avLst/>
              </a:prstGeom>
              <a:ln w="38100">
                <a:solidFill>
                  <a:srgbClr val="3579CF"/>
                </a:solidFill>
              </a:ln>
            </p:spPr>
          </p:pic>
          <p:sp>
            <p:nvSpPr>
              <p:cNvPr id="17" name="Oval 16">
                <a:extLst>
                  <a:ext uri="{FF2B5EF4-FFF2-40B4-BE49-F238E27FC236}">
                    <a16:creationId xmlns:a16="http://schemas.microsoft.com/office/drawing/2014/main" id="{DE4A3218-3CCB-13C8-7624-07060711AAF2}"/>
                  </a:ext>
                </a:extLst>
              </p:cNvPr>
              <p:cNvSpPr>
                <a:spLocks noChangeAspect="1"/>
              </p:cNvSpPr>
              <p:nvPr/>
            </p:nvSpPr>
            <p:spPr>
              <a:xfrm>
                <a:off x="9922280" y="1992770"/>
                <a:ext cx="274320" cy="27432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Segoe UI semibold(Body)"/>
                    <a:ea typeface="+mn-ea"/>
                    <a:cs typeface="Segoe UI" panose="020B0502040204020203" pitchFamily="34" charset="0"/>
                  </a:rPr>
                  <a:t>2</a:t>
                </a:r>
              </a:p>
            </p:txBody>
          </p:sp>
          <p:sp>
            <p:nvSpPr>
              <p:cNvPr id="14" name="Rectangle 13">
                <a:extLst>
                  <a:ext uri="{FF2B5EF4-FFF2-40B4-BE49-F238E27FC236}">
                    <a16:creationId xmlns:a16="http://schemas.microsoft.com/office/drawing/2014/main" id="{6D19D579-2E14-AB7C-FA60-5F21EB8C770C}"/>
                  </a:ext>
                </a:extLst>
              </p:cNvPr>
              <p:cNvSpPr/>
              <p:nvPr/>
            </p:nvSpPr>
            <p:spPr>
              <a:xfrm>
                <a:off x="5670705" y="2278806"/>
                <a:ext cx="1020417" cy="1093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765" b="0" i="0" u="none" strike="noStrike" kern="1200" cap="none" spc="0" normalizeH="0" baseline="0" noProof="0">
                  <a:ln>
                    <a:noFill/>
                  </a:ln>
                  <a:solidFill>
                    <a:srgbClr val="FFFFFF"/>
                  </a:solidFill>
                  <a:effectLst/>
                  <a:uLnTx/>
                  <a:uFillTx/>
                  <a:latin typeface="Segoe Sans Display"/>
                  <a:ea typeface="+mn-ea"/>
                  <a:cs typeface="+mn-cs"/>
                </a:endParaRPr>
              </a:p>
            </p:txBody>
          </p:sp>
          <p:sp>
            <p:nvSpPr>
              <p:cNvPr id="15" name="TextBox 14">
                <a:extLst>
                  <a:ext uri="{FF2B5EF4-FFF2-40B4-BE49-F238E27FC236}">
                    <a16:creationId xmlns:a16="http://schemas.microsoft.com/office/drawing/2014/main" id="{6F0E1227-E5B5-B9AB-6C0E-D49FF762F0C7}"/>
                  </a:ext>
                </a:extLst>
              </p:cNvPr>
              <p:cNvSpPr txBox="1"/>
              <p:nvPr/>
            </p:nvSpPr>
            <p:spPr>
              <a:xfrm>
                <a:off x="5586398" y="2225783"/>
                <a:ext cx="1966116" cy="215444"/>
              </a:xfrm>
              <a:prstGeom prst="rect">
                <a:avLst/>
              </a:prstGeom>
              <a:noFill/>
            </p:spPr>
            <p:txBody>
              <a:bodyPr wrap="square" rtlCol="0">
                <a:spAutoFit/>
              </a:bodyPr>
              <a:lstStyle/>
              <a:p>
                <a:pPr marL="0" marR="0" lvl="0" indent="0" algn="l" defTabSz="914367"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91F2C">
                        <a:lumMod val="65000"/>
                        <a:lumOff val="35000"/>
                      </a:srgbClr>
                    </a:solidFill>
                    <a:effectLst/>
                    <a:uLnTx/>
                    <a:uFillTx/>
                    <a:latin typeface="Segoe Sans Display"/>
                    <a:ea typeface="+mn-ea"/>
                    <a:cs typeface="+mn-cs"/>
                  </a:rPr>
                  <a:t>https://M365Copilot.com</a:t>
                </a:r>
              </a:p>
            </p:txBody>
          </p:sp>
        </p:grpSp>
      </p:grpSp>
    </p:spTree>
    <p:extLst>
      <p:ext uri="{BB962C8B-B14F-4D97-AF65-F5344CB8AC3E}">
        <p14:creationId xmlns:p14="http://schemas.microsoft.com/office/powerpoint/2010/main" val="2736525917"/>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858AD0-0B0B-3952-76F2-436ADF60FAAF}"/>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05D3EE52-D56B-B8A3-760F-B21D7A687D5B}"/>
              </a:ext>
              <a:ext uri="{C183D7F6-B498-43B3-948B-1728B52AA6E4}">
                <adec:decorative xmlns:adec="http://schemas.microsoft.com/office/drawing/2017/decorative" val="1"/>
              </a:ext>
            </a:extLst>
          </p:cNvPr>
          <p:cNvSpPr/>
          <p:nvPr/>
        </p:nvSpPr>
        <p:spPr bwMode="auto">
          <a:xfrm>
            <a:off x="445091" y="1186963"/>
            <a:ext cx="11296945" cy="5323167"/>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4" name="Picture Placeholder 6" descr="Image of Copilot Chat UI">
            <a:extLst>
              <a:ext uri="{FF2B5EF4-FFF2-40B4-BE49-F238E27FC236}">
                <a16:creationId xmlns:a16="http://schemas.microsoft.com/office/drawing/2014/main" id="{53D30A21-180F-EBB4-532A-F66BB3323BD3}"/>
              </a:ext>
              <a:ext uri="{C183D7F6-B498-43B3-948B-1728B52AA6E4}">
                <adec:decorative xmlns:adec="http://schemas.microsoft.com/office/drawing/2017/decorative" val="0"/>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2897037" y="1920858"/>
            <a:ext cx="6283384" cy="3540869"/>
          </a:xfrm>
          <a:prstGeom prst="rect">
            <a:avLst/>
          </a:prstGeom>
        </p:spPr>
      </p:pic>
      <p:sp>
        <p:nvSpPr>
          <p:cNvPr id="2" name="Title 1">
            <a:extLst>
              <a:ext uri="{FF2B5EF4-FFF2-40B4-BE49-F238E27FC236}">
                <a16:creationId xmlns:a16="http://schemas.microsoft.com/office/drawing/2014/main" id="{EF015B90-AB30-9E18-2795-7B0B4F98E651}"/>
              </a:ext>
            </a:extLst>
          </p:cNvPr>
          <p:cNvSpPr txBox="1">
            <a:spLocks noGrp="1"/>
          </p:cNvSpPr>
          <p:nvPr>
            <p:ph type="title" idx="4294967295"/>
          </p:nvPr>
        </p:nvSpPr>
        <p:spPr>
          <a:xfrm>
            <a:off x="588263" y="465030"/>
            <a:ext cx="11018520" cy="5539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Sans Display" pitchFamily="2"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dirty="0">
                <a:ln w="3175">
                  <a:noFill/>
                </a:ln>
                <a:solidFill>
                  <a:srgbClr val="000000"/>
                </a:solidFill>
                <a:effectLst/>
                <a:uLnTx/>
                <a:uFillTx/>
                <a:latin typeface="Segoe Sans Display Semibold"/>
                <a:ea typeface="+mn-ea"/>
                <a:cs typeface="Segoe Sans Display" pitchFamily="2" charset="0"/>
              </a:rPr>
              <a:t>Get to know Copilot Chat</a:t>
            </a:r>
          </a:p>
        </p:txBody>
      </p:sp>
      <p:sp>
        <p:nvSpPr>
          <p:cNvPr id="10" name="TextBox 9">
            <a:extLst>
              <a:ext uri="{FF2B5EF4-FFF2-40B4-BE49-F238E27FC236}">
                <a16:creationId xmlns:a16="http://schemas.microsoft.com/office/drawing/2014/main" id="{322DFFD3-18B4-CD26-DFC9-A3F3B9E10F42}"/>
              </a:ext>
            </a:extLst>
          </p:cNvPr>
          <p:cNvSpPr txBox="1"/>
          <p:nvPr/>
        </p:nvSpPr>
        <p:spPr>
          <a:xfrm>
            <a:off x="9166226" y="1564898"/>
            <a:ext cx="2003195" cy="67710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a:ea typeface="+mn-ea"/>
                <a:cs typeface="Segoe UI Semibold"/>
              </a:rPr>
              <a:t>Start a new chat button</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Clear your past chat and start a new conversation.</a:t>
            </a:r>
          </a:p>
          <a:p>
            <a:pPr marL="0" marR="0" lvl="0" indent="0" algn="l" defTabSz="914367" rtl="0" eaLnBrk="1" fontAlgn="auto" latinLnBrk="0" hangingPunct="1">
              <a:lnSpc>
                <a:spcPct val="100000"/>
              </a:lnSpc>
              <a:spcBef>
                <a:spcPts val="0"/>
              </a:spcBef>
              <a:spcAft>
                <a:spcPts val="600"/>
              </a:spcAft>
              <a:buClrTx/>
              <a:buSzTx/>
              <a:buFontTx/>
              <a:buNone/>
              <a:tabLst/>
              <a:defRPr/>
            </a:pPr>
            <a:endPar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Semibold"/>
              <a:ea typeface="+mn-ea"/>
              <a:cs typeface="Segoe UI Semibold"/>
            </a:endParaRPr>
          </a:p>
        </p:txBody>
      </p:sp>
      <p:sp>
        <p:nvSpPr>
          <p:cNvPr id="15" name="TextBox 14">
            <a:extLst>
              <a:ext uri="{FF2B5EF4-FFF2-40B4-BE49-F238E27FC236}">
                <a16:creationId xmlns:a16="http://schemas.microsoft.com/office/drawing/2014/main" id="{BD2611D6-57A6-8932-A444-EA4A9C02A466}"/>
              </a:ext>
            </a:extLst>
          </p:cNvPr>
          <p:cNvSpPr txBox="1"/>
          <p:nvPr/>
        </p:nvSpPr>
        <p:spPr>
          <a:xfrm>
            <a:off x="9709114" y="2973696"/>
            <a:ext cx="1593737" cy="507831"/>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Prompt box</a:t>
            </a: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Start your conversation here</a:t>
            </a:r>
          </a:p>
        </p:txBody>
      </p:sp>
      <p:sp>
        <p:nvSpPr>
          <p:cNvPr id="38" name="TextBox 37">
            <a:extLst>
              <a:ext uri="{FF2B5EF4-FFF2-40B4-BE49-F238E27FC236}">
                <a16:creationId xmlns:a16="http://schemas.microsoft.com/office/drawing/2014/main" id="{393DEC7F-AB06-170E-655C-33EE59C47298}"/>
              </a:ext>
            </a:extLst>
          </p:cNvPr>
          <p:cNvSpPr txBox="1"/>
          <p:nvPr/>
        </p:nvSpPr>
        <p:spPr>
          <a:xfrm>
            <a:off x="9492052" y="3719994"/>
            <a:ext cx="2003195" cy="830997"/>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buClrTx/>
              <a:buSzTx/>
              <a:buFontTx/>
              <a:buNone/>
              <a:tabLst/>
              <a:defRPr/>
            </a:pPr>
            <a:r>
              <a:rPr lang="en-US" sz="1100">
                <a:solidFill>
                  <a:srgbClr val="000000"/>
                </a:solidFill>
                <a:latin typeface="Segoe UI Semibold"/>
                <a:cs typeface="Segoe UI Semibold"/>
              </a:rPr>
              <a:t>Dictation</a:t>
            </a:r>
            <a:endParaRPr kumimoji="0" lang="en-US" sz="1100" b="0" i="0" u="none" strike="noStrike" kern="1200" cap="none" spc="0" normalizeH="0" baseline="0" noProof="0">
              <a:ln>
                <a:noFill/>
              </a:ln>
              <a:solidFill>
                <a:srgbClr val="000000"/>
              </a:solidFill>
              <a:effectLst/>
              <a:uLnTx/>
              <a:uFillTx/>
              <a:latin typeface="Segoe UI Semibold"/>
              <a:ea typeface="+mn-ea"/>
              <a:cs typeface="Segoe UI Semibold"/>
            </a:endParaRPr>
          </a:p>
          <a:p>
            <a:pPr marL="0" marR="0" lvl="0" indent="0" algn="l" defTabSz="914367" rtl="0" eaLnBrk="1" fontAlgn="auto" latinLnBrk="0" hangingPunct="1">
              <a:lnSpc>
                <a:spcPct val="100000"/>
              </a:lnSpc>
              <a:spcBef>
                <a:spcPts val="0"/>
              </a:spcBef>
              <a:buClrTx/>
              <a:buSzTx/>
              <a:buFontTx/>
              <a:buNone/>
              <a:tabLst/>
              <a:defRPr/>
            </a:pPr>
            <a:r>
              <a:rPr kumimoji="0" lang="en-US" sz="1100" b="0" i="0" u="none" strike="noStrike" kern="1200" cap="none" spc="0" normalizeH="0" baseline="0" noProof="0">
                <a:ln>
                  <a:noFill/>
                </a:ln>
                <a:solidFill>
                  <a:srgbClr val="000000"/>
                </a:solidFill>
                <a:effectLst/>
                <a:uLnTx/>
                <a:uFillTx/>
                <a:latin typeface="Segoe UI"/>
                <a:ea typeface="+mn-ea"/>
                <a:cs typeface="Segoe UI"/>
              </a:rPr>
              <a:t>Use dictation if you prefer to speak rather than type when you’re chatting with Copilot </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r>
              <a:rPr kumimoji="0" lang="en-US" sz="1000" b="1" i="0" u="none" strike="noStrike" kern="1200" cap="none" spc="0" normalizeH="0" baseline="0" noProof="0">
                <a:ln>
                  <a:noFill/>
                </a:ln>
                <a:solidFill>
                  <a:srgbClr val="000000"/>
                </a:solidFill>
                <a:effectLst/>
                <a:uLnTx/>
                <a:uFillTx/>
                <a:latin typeface="Segoe UI"/>
                <a:ea typeface="+mn-ea"/>
                <a:cs typeface="Segoe UI"/>
              </a:rPr>
              <a:t>coming soon</a:t>
            </a:r>
            <a:r>
              <a:rPr kumimoji="0" lang="en-US" sz="1000" b="0" i="0" u="none" strike="noStrike" kern="1200" cap="none" spc="0" normalizeH="0" baseline="0" noProof="0">
                <a:ln>
                  <a:noFill/>
                </a:ln>
                <a:solidFill>
                  <a:srgbClr val="000000"/>
                </a:solidFill>
                <a:effectLst/>
                <a:uLnTx/>
                <a:uFillTx/>
                <a:latin typeface="Segoe UI"/>
                <a:ea typeface="+mn-ea"/>
                <a:cs typeface="Segoe UI"/>
              </a:rPr>
              <a:t>)</a:t>
            </a:r>
            <a:endParaRPr kumimoji="0" lang="en-US" sz="1100" b="0" i="0" u="none" strike="noStrike" kern="1200" cap="none" spc="0" normalizeH="0" baseline="0" noProof="0">
              <a:ln>
                <a:noFill/>
              </a:ln>
              <a:solidFill>
                <a:srgbClr val="000000"/>
              </a:solidFill>
              <a:effectLst/>
              <a:uLnTx/>
              <a:uFillTx/>
              <a:latin typeface="Segoe UI"/>
              <a:ea typeface="+mn-ea"/>
              <a:cs typeface="Segoe UI"/>
            </a:endParaRPr>
          </a:p>
        </p:txBody>
      </p:sp>
      <p:sp>
        <p:nvSpPr>
          <p:cNvPr id="13" name="TextBox 12">
            <a:extLst>
              <a:ext uri="{FF2B5EF4-FFF2-40B4-BE49-F238E27FC236}">
                <a16:creationId xmlns:a16="http://schemas.microsoft.com/office/drawing/2014/main" id="{4D129138-DEA8-6848-4F44-25CC7504884C}"/>
              </a:ext>
            </a:extLst>
          </p:cNvPr>
          <p:cNvSpPr txBox="1"/>
          <p:nvPr/>
        </p:nvSpPr>
        <p:spPr>
          <a:xfrm>
            <a:off x="7109205" y="5498611"/>
            <a:ext cx="2205784" cy="923330"/>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lang="en-US" sz="1200">
                <a:solidFill>
                  <a:srgbClr val="000000"/>
                </a:solidFill>
                <a:latin typeface="Segoe UI Semibold"/>
                <a:cs typeface="Segoe UI Semibold"/>
              </a:rPr>
              <a:t>Copilot Prompt Gallery</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 the suggested prompts to view the full Copilot Prompt Gallery, including saved prompts and prompts from your team</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cxnSp>
        <p:nvCxnSpPr>
          <p:cNvPr id="17" name="Connector: Elbow 16">
            <a:extLst>
              <a:ext uri="{FF2B5EF4-FFF2-40B4-BE49-F238E27FC236}">
                <a16:creationId xmlns:a16="http://schemas.microsoft.com/office/drawing/2014/main" id="{16942314-D806-A974-6407-9655DADD67CF}"/>
              </a:ext>
              <a:ext uri="{C183D7F6-B498-43B3-948B-1728B52AA6E4}">
                <adec:decorative xmlns:adec="http://schemas.microsoft.com/office/drawing/2017/decorative" val="1"/>
              </a:ext>
            </a:extLst>
          </p:cNvPr>
          <p:cNvCxnSpPr>
            <a:cxnSpLocks/>
            <a:stCxn id="18" idx="2"/>
          </p:cNvCxnSpPr>
          <p:nvPr/>
        </p:nvCxnSpPr>
        <p:spPr>
          <a:xfrm rot="10800000" flipV="1">
            <a:off x="8452951" y="1842076"/>
            <a:ext cx="580612" cy="359093"/>
          </a:xfrm>
          <a:prstGeom prst="bentConnector3">
            <a:avLst>
              <a:gd name="adj1" fmla="val 9622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05D75B9B-5541-F6D5-3196-785CB0D10761}"/>
              </a:ext>
              <a:ext uri="{C183D7F6-B498-43B3-948B-1728B52AA6E4}">
                <adec:decorative xmlns:adec="http://schemas.microsoft.com/office/drawing/2017/decorative" val="1"/>
              </a:ext>
            </a:extLst>
          </p:cNvPr>
          <p:cNvSpPr/>
          <p:nvPr/>
        </p:nvSpPr>
        <p:spPr>
          <a:xfrm>
            <a:off x="9033563" y="17963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0" name="Oval 19">
            <a:extLst>
              <a:ext uri="{FF2B5EF4-FFF2-40B4-BE49-F238E27FC236}">
                <a16:creationId xmlns:a16="http://schemas.microsoft.com/office/drawing/2014/main" id="{F32D0016-636E-9A00-3AD8-3A18EF2E6483}"/>
              </a:ext>
              <a:ext uri="{C183D7F6-B498-43B3-948B-1728B52AA6E4}">
                <adec:decorative xmlns:adec="http://schemas.microsoft.com/office/drawing/2017/decorative" val="1"/>
              </a:ext>
            </a:extLst>
          </p:cNvPr>
          <p:cNvSpPr/>
          <p:nvPr/>
        </p:nvSpPr>
        <p:spPr>
          <a:xfrm>
            <a:off x="976310" y="3262073"/>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22" name="TextBox 21">
            <a:extLst>
              <a:ext uri="{FF2B5EF4-FFF2-40B4-BE49-F238E27FC236}">
                <a16:creationId xmlns:a16="http://schemas.microsoft.com/office/drawing/2014/main" id="{D08605C4-96A7-4A90-1F0B-7E29B1F47F97}"/>
              </a:ext>
            </a:extLst>
          </p:cNvPr>
          <p:cNvSpPr txBox="1"/>
          <p:nvPr/>
        </p:nvSpPr>
        <p:spPr>
          <a:xfrm>
            <a:off x="3048090" y="5502460"/>
            <a:ext cx="2278993"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a:ea typeface="+mn-ea"/>
                <a:cs typeface="Segoe UI Semibold"/>
              </a:rPr>
              <a:t>Suggested prompts</a:t>
            </a:r>
            <a:br>
              <a:rPr kumimoji="0" lang="en-US" sz="1200" b="0" i="0" u="none" strike="noStrike" kern="1200" cap="none" spc="0" normalizeH="0" baseline="0" noProof="0">
                <a:ln>
                  <a:noFill/>
                </a:ln>
                <a:solidFill>
                  <a:srgbClr val="091F2C"/>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Get started with prompt suggestions</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Variable Display "/>
              <a:ea typeface="+mn-ea"/>
              <a:cs typeface="Segoe UI"/>
            </a:endParaRPr>
          </a:p>
        </p:txBody>
      </p:sp>
      <p:sp>
        <p:nvSpPr>
          <p:cNvPr id="25" name="Oval 24">
            <a:extLst>
              <a:ext uri="{FF2B5EF4-FFF2-40B4-BE49-F238E27FC236}">
                <a16:creationId xmlns:a16="http://schemas.microsoft.com/office/drawing/2014/main" id="{D201A993-ED82-2D9E-2379-E2C013EA9B30}"/>
              </a:ext>
              <a:ext uri="{C183D7F6-B498-43B3-948B-1728B52AA6E4}">
                <adec:decorative xmlns:adec="http://schemas.microsoft.com/office/drawing/2017/decorative" val="1"/>
              </a:ext>
            </a:extLst>
          </p:cNvPr>
          <p:cNvSpPr/>
          <p:nvPr/>
        </p:nvSpPr>
        <p:spPr>
          <a:xfrm>
            <a:off x="4893135" y="561025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6" name="Connector: Elbow 25">
            <a:extLst>
              <a:ext uri="{FF2B5EF4-FFF2-40B4-BE49-F238E27FC236}">
                <a16:creationId xmlns:a16="http://schemas.microsoft.com/office/drawing/2014/main" id="{C961A8C2-D221-7FD9-DFA6-002D746BCF1D}"/>
              </a:ext>
              <a:ext uri="{C183D7F6-B498-43B3-948B-1728B52AA6E4}">
                <adec:decorative xmlns:adec="http://schemas.microsoft.com/office/drawing/2017/decorative" val="1"/>
              </a:ext>
            </a:extLst>
          </p:cNvPr>
          <p:cNvCxnSpPr>
            <a:cxnSpLocks/>
            <a:stCxn id="25" idx="2"/>
          </p:cNvCxnSpPr>
          <p:nvPr/>
        </p:nvCxnSpPr>
        <p:spPr>
          <a:xfrm rot="10800000" flipH="1">
            <a:off x="4893134" y="4447521"/>
            <a:ext cx="665807" cy="1208458"/>
          </a:xfrm>
          <a:prstGeom prst="bentConnector4">
            <a:avLst>
              <a:gd name="adj1" fmla="val 99858"/>
              <a:gd name="adj2" fmla="val 51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6B8D1785-CEFD-E340-FA52-B3F62C51860F}"/>
              </a:ext>
              <a:ext uri="{C183D7F6-B498-43B3-948B-1728B52AA6E4}">
                <adec:decorative xmlns:adec="http://schemas.microsoft.com/office/drawing/2017/decorative" val="1"/>
              </a:ext>
            </a:extLst>
          </p:cNvPr>
          <p:cNvSpPr/>
          <p:nvPr/>
        </p:nvSpPr>
        <p:spPr>
          <a:xfrm>
            <a:off x="7934978" y="5383057"/>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28" name="Connector: Elbow 27">
            <a:extLst>
              <a:ext uri="{FF2B5EF4-FFF2-40B4-BE49-F238E27FC236}">
                <a16:creationId xmlns:a16="http://schemas.microsoft.com/office/drawing/2014/main" id="{9C0E39B8-1B78-EEB3-4689-0CD3EC467D5C}"/>
              </a:ext>
              <a:ext uri="{C183D7F6-B498-43B3-948B-1728B52AA6E4}">
                <adec:decorative xmlns:adec="http://schemas.microsoft.com/office/drawing/2017/decorative" val="1"/>
              </a:ext>
            </a:extLst>
          </p:cNvPr>
          <p:cNvCxnSpPr>
            <a:cxnSpLocks/>
            <a:stCxn id="27" idx="0"/>
          </p:cNvCxnSpPr>
          <p:nvPr/>
        </p:nvCxnSpPr>
        <p:spPr>
          <a:xfrm rot="16200000" flipV="1">
            <a:off x="7566187" y="4966641"/>
            <a:ext cx="832066" cy="766"/>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32" name="Connector: Elbow 31">
            <a:extLst>
              <a:ext uri="{FF2B5EF4-FFF2-40B4-BE49-F238E27FC236}">
                <a16:creationId xmlns:a16="http://schemas.microsoft.com/office/drawing/2014/main" id="{BA94A7A0-3C48-6A94-157B-ACDAEDEEDF52}"/>
              </a:ext>
              <a:ext uri="{C183D7F6-B498-43B3-948B-1728B52AA6E4}">
                <adec:decorative xmlns:adec="http://schemas.microsoft.com/office/drawing/2017/decorative" val="1"/>
              </a:ext>
            </a:extLst>
          </p:cNvPr>
          <p:cNvCxnSpPr>
            <a:cxnSpLocks/>
          </p:cNvCxnSpPr>
          <p:nvPr/>
        </p:nvCxnSpPr>
        <p:spPr>
          <a:xfrm rot="10800000" flipV="1">
            <a:off x="7981837" y="3790176"/>
            <a:ext cx="1333153" cy="1"/>
          </a:xfrm>
          <a:prstGeom prst="bentConnector3">
            <a:avLst>
              <a:gd name="adj1" fmla="val 50000"/>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33" name="Oval 32">
            <a:extLst>
              <a:ext uri="{FF2B5EF4-FFF2-40B4-BE49-F238E27FC236}">
                <a16:creationId xmlns:a16="http://schemas.microsoft.com/office/drawing/2014/main" id="{605354F6-8D15-0D44-8EBA-EB8FE1CBEB39}"/>
              </a:ext>
              <a:ext uri="{C183D7F6-B498-43B3-948B-1728B52AA6E4}">
                <adec:decorative xmlns:adec="http://schemas.microsoft.com/office/drawing/2017/decorative" val="1"/>
              </a:ext>
            </a:extLst>
          </p:cNvPr>
          <p:cNvSpPr/>
          <p:nvPr/>
        </p:nvSpPr>
        <p:spPr>
          <a:xfrm>
            <a:off x="9316308" y="3756579"/>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35" name="Oval 34">
            <a:extLst>
              <a:ext uri="{FF2B5EF4-FFF2-40B4-BE49-F238E27FC236}">
                <a16:creationId xmlns:a16="http://schemas.microsoft.com/office/drawing/2014/main" id="{2303735D-5559-9C2D-9228-89EB9EFB577A}"/>
              </a:ext>
              <a:ext uri="{C183D7F6-B498-43B3-948B-1728B52AA6E4}">
                <adec:decorative xmlns:adec="http://schemas.microsoft.com/office/drawing/2017/decorative" val="1"/>
              </a:ext>
            </a:extLst>
          </p:cNvPr>
          <p:cNvSpPr/>
          <p:nvPr/>
        </p:nvSpPr>
        <p:spPr>
          <a:xfrm>
            <a:off x="9524346" y="3227612"/>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9" name="TextBox 8">
            <a:extLst>
              <a:ext uri="{FF2B5EF4-FFF2-40B4-BE49-F238E27FC236}">
                <a16:creationId xmlns:a16="http://schemas.microsoft.com/office/drawing/2014/main" id="{A6A95D5B-D042-F761-F361-99D52BF7DCA9}"/>
              </a:ext>
            </a:extLst>
          </p:cNvPr>
          <p:cNvSpPr txBox="1"/>
          <p:nvPr/>
        </p:nvSpPr>
        <p:spPr>
          <a:xfrm>
            <a:off x="588263" y="4346002"/>
            <a:ext cx="2084790" cy="553998"/>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Add content and agents</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Expand</a:t>
            </a:r>
            <a:r>
              <a:rPr lang="en-US" sz="1200">
                <a:gradFill>
                  <a:gsLst>
                    <a:gs pos="2917">
                      <a:srgbClr val="000000"/>
                    </a:gs>
                    <a:gs pos="30000">
                      <a:srgbClr val="000000"/>
                    </a:gs>
                  </a:gsLst>
                  <a:lin ang="5400000" scaled="0"/>
                </a:gradFill>
                <a:latin typeface="Segoe UI "/>
                <a:cs typeface="Segoe UI"/>
              </a:rPr>
              <a:t> to upload files, images or add an agent to chat</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sp>
        <p:nvSpPr>
          <p:cNvPr id="7" name="TextBox 6">
            <a:extLst>
              <a:ext uri="{FF2B5EF4-FFF2-40B4-BE49-F238E27FC236}">
                <a16:creationId xmlns:a16="http://schemas.microsoft.com/office/drawing/2014/main" id="{45ACB59B-03AB-B228-E447-2A033F356659}"/>
              </a:ext>
            </a:extLst>
          </p:cNvPr>
          <p:cNvSpPr txBox="1"/>
          <p:nvPr/>
        </p:nvSpPr>
        <p:spPr>
          <a:xfrm>
            <a:off x="600001" y="3478687"/>
            <a:ext cx="2084791" cy="369332"/>
          </a:xfrm>
          <a:prstGeom prst="rect">
            <a:avLst/>
          </a:prstGeom>
          <a:noFill/>
        </p:spPr>
        <p:txBody>
          <a:bodyPr wrap="square" lIns="0" tIns="0" rIns="0" bIns="0" rtlCol="0" anchor="t">
            <a:spAutoFit/>
          </a:bodyPr>
          <a:lstStyle/>
          <a:p>
            <a:pPr marL="0" marR="0" lvl="0" indent="0" algn="l" defTabSz="914367"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t>Chat history</a:t>
            </a:r>
            <a:br>
              <a:rPr kumimoji="0" lang="en-US" sz="1200" b="0" i="0" u="none" strike="noStrike" kern="1200" cap="none" spc="0" normalizeH="0" baseline="0" noProof="0">
                <a:ln>
                  <a:noFill/>
                </a:ln>
                <a:solidFill>
                  <a:srgbClr val="000000"/>
                </a:solidFill>
                <a:effectLst/>
                <a:uLnTx/>
                <a:uFillTx/>
                <a:latin typeface="Segoe UI Semibold" panose="020B0702040204020203" pitchFamily="34" charset="0"/>
                <a:ea typeface="+mn-ea"/>
                <a:cs typeface="Segoe UI Semibold" panose="020B0702040204020203" pitchFamily="34" charset="0"/>
              </a:rPr>
            </a:br>
            <a:r>
              <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View your past conversations</a:t>
            </a:r>
          </a:p>
        </p:txBody>
      </p:sp>
      <p:sp>
        <p:nvSpPr>
          <p:cNvPr id="5" name="TextBox 4">
            <a:extLst>
              <a:ext uri="{FF2B5EF4-FFF2-40B4-BE49-F238E27FC236}">
                <a16:creationId xmlns:a16="http://schemas.microsoft.com/office/drawing/2014/main" id="{7D4F110D-C2BC-C85F-95A5-FC311478C8C6}"/>
              </a:ext>
            </a:extLst>
          </p:cNvPr>
          <p:cNvSpPr txBox="1"/>
          <p:nvPr/>
        </p:nvSpPr>
        <p:spPr>
          <a:xfrm>
            <a:off x="575148" y="1796357"/>
            <a:ext cx="2274265" cy="738664"/>
          </a:xfrm>
          <a:prstGeom prst="rect">
            <a:avLst/>
          </a:prstGeom>
          <a:noFill/>
        </p:spPr>
        <p:txBody>
          <a:bodyPr wrap="square" lIns="0" tIns="0" rIns="0" bIns="0" rtlCol="0" anchor="t">
            <a:spAutoFit/>
          </a:bodyPr>
          <a:lstStyle/>
          <a:p>
            <a:pPr lvl="0" defTabSz="914367">
              <a:spcAft>
                <a:spcPts val="600"/>
              </a:spcAft>
              <a:defRPr/>
            </a:pPr>
            <a:r>
              <a:rPr lang="en-US" sz="1200">
                <a:solidFill>
                  <a:srgbClr val="000000"/>
                </a:solidFill>
                <a:latin typeface="Segoe UI Semibold"/>
                <a:cs typeface="Segoe UI Semibold"/>
              </a:rPr>
              <a:t>Agents</a:t>
            </a:r>
            <a:br>
              <a:rPr lang="en-US" sz="1200">
                <a:solidFill>
                  <a:srgbClr val="091F2C"/>
                </a:solidFill>
                <a:latin typeface="Segoe UI Semibold" panose="020B0702040204020203" pitchFamily="34" charset="0"/>
                <a:cs typeface="Segoe UI Semibold" panose="020B0702040204020203" pitchFamily="34" charset="0"/>
              </a:rPr>
            </a:br>
            <a:r>
              <a:rPr lang="en-US" sz="1200">
                <a:gradFill>
                  <a:gsLst>
                    <a:gs pos="2917">
                      <a:srgbClr val="000000"/>
                    </a:gs>
                    <a:gs pos="30000">
                      <a:srgbClr val="000000"/>
                    </a:gs>
                  </a:gsLst>
                  <a:lin ang="5400000" scaled="0"/>
                </a:gradFill>
                <a:latin typeface="Segoe UI "/>
                <a:cs typeface="Segoe UI"/>
              </a:rPr>
              <a:t>Use existing agents or create new ones</a:t>
            </a:r>
            <a:r>
              <a:rPr lang="en-US" sz="1200" baseline="30000">
                <a:gradFill>
                  <a:gsLst>
                    <a:gs pos="2917">
                      <a:srgbClr val="000000"/>
                    </a:gs>
                    <a:gs pos="30000">
                      <a:srgbClr val="000000"/>
                    </a:gs>
                  </a:gsLst>
                  <a:lin ang="5400000" scaled="0"/>
                </a:gradFill>
                <a:latin typeface="Segoe UI "/>
                <a:cs typeface="Segoe UI"/>
              </a:rPr>
              <a:t>1</a:t>
            </a:r>
            <a:r>
              <a:rPr lang="en-US" sz="1200">
                <a:gradFill>
                  <a:gsLst>
                    <a:gs pos="2917">
                      <a:srgbClr val="000000"/>
                    </a:gs>
                    <a:gs pos="30000">
                      <a:srgbClr val="000000"/>
                    </a:gs>
                  </a:gsLst>
                  <a:lin ang="5400000" scaled="0"/>
                </a:gradFill>
                <a:latin typeface="Segoe UI "/>
                <a:cs typeface="Segoe UI"/>
              </a:rPr>
              <a:t>. Learn more about agents in </a:t>
            </a:r>
            <a:r>
              <a:rPr lang="en-US" sz="1200">
                <a:gradFill>
                  <a:gsLst>
                    <a:gs pos="2917">
                      <a:srgbClr val="000000"/>
                    </a:gs>
                    <a:gs pos="30000">
                      <a:srgbClr val="000000"/>
                    </a:gs>
                  </a:gsLst>
                  <a:lin ang="5400000" scaled="0"/>
                </a:gradFill>
                <a:latin typeface="Segoe UI "/>
                <a:cs typeface="Segoe UI"/>
                <a:hlinkClick r:id="rId3" action="ppaction://hlinksldjump"/>
              </a:rPr>
              <a:t>slide 17</a:t>
            </a:r>
            <a:endParaRPr kumimoji="0" lang="en-US" sz="12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endParaRPr>
          </a:p>
        </p:txBody>
      </p:sp>
      <p:cxnSp>
        <p:nvCxnSpPr>
          <p:cNvPr id="6" name="Connector: Elbow 5">
            <a:extLst>
              <a:ext uri="{FF2B5EF4-FFF2-40B4-BE49-F238E27FC236}">
                <a16:creationId xmlns:a16="http://schemas.microsoft.com/office/drawing/2014/main" id="{3E0F9B3F-1A93-E0C2-6D7E-142B2B21025D}"/>
              </a:ext>
              <a:ext uri="{C183D7F6-B498-43B3-948B-1728B52AA6E4}">
                <adec:decorative xmlns:adec="http://schemas.microsoft.com/office/drawing/2017/decorative" val="1"/>
              </a:ext>
            </a:extLst>
          </p:cNvPr>
          <p:cNvCxnSpPr>
            <a:cxnSpLocks/>
            <a:endCxn id="20" idx="1"/>
          </p:cNvCxnSpPr>
          <p:nvPr/>
        </p:nvCxnSpPr>
        <p:spPr>
          <a:xfrm rot="10800000" flipV="1">
            <a:off x="990260" y="2911792"/>
            <a:ext cx="2275455" cy="363672"/>
          </a:xfrm>
          <a:prstGeom prst="bentConnector2">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40" name="Connector: Elbow 39">
            <a:extLst>
              <a:ext uri="{FF2B5EF4-FFF2-40B4-BE49-F238E27FC236}">
                <a16:creationId xmlns:a16="http://schemas.microsoft.com/office/drawing/2014/main" id="{DEA46D7F-B5E0-1E01-BA84-D66721B3921C}"/>
              </a:ext>
              <a:ext uri="{C183D7F6-B498-43B3-948B-1728B52AA6E4}">
                <adec:decorative xmlns:adec="http://schemas.microsoft.com/office/drawing/2017/decorative" val="1"/>
              </a:ext>
            </a:extLst>
          </p:cNvPr>
          <p:cNvCxnSpPr>
            <a:cxnSpLocks/>
            <a:stCxn id="5" idx="0"/>
          </p:cNvCxnSpPr>
          <p:nvPr/>
        </p:nvCxnSpPr>
        <p:spPr>
          <a:xfrm rot="16200000" flipH="1">
            <a:off x="2449708" y="1058929"/>
            <a:ext cx="990933" cy="2465788"/>
          </a:xfrm>
          <a:prstGeom prst="bentConnector4">
            <a:avLst>
              <a:gd name="adj1" fmla="val -23069"/>
              <a:gd name="adj2" fmla="val 10289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41" name="Oval 40">
            <a:extLst>
              <a:ext uri="{FF2B5EF4-FFF2-40B4-BE49-F238E27FC236}">
                <a16:creationId xmlns:a16="http://schemas.microsoft.com/office/drawing/2014/main" id="{EFE08DF0-3E6E-4E9A-04F9-6BF2665B829D}"/>
              </a:ext>
              <a:ext uri="{C183D7F6-B498-43B3-948B-1728B52AA6E4}">
                <adec:decorative xmlns:adec="http://schemas.microsoft.com/office/drawing/2017/decorative" val="1"/>
              </a:ext>
            </a:extLst>
          </p:cNvPr>
          <p:cNvSpPr/>
          <p:nvPr/>
        </p:nvSpPr>
        <p:spPr>
          <a:xfrm>
            <a:off x="1664655" y="1733574"/>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sp>
        <p:nvSpPr>
          <p:cNvPr id="53" name="Oval 52">
            <a:extLst>
              <a:ext uri="{FF2B5EF4-FFF2-40B4-BE49-F238E27FC236}">
                <a16:creationId xmlns:a16="http://schemas.microsoft.com/office/drawing/2014/main" id="{A56FF88B-30E1-58C6-F4B2-222EAEDFC67A}"/>
              </a:ext>
              <a:ext uri="{C183D7F6-B498-43B3-948B-1728B52AA6E4}">
                <adec:decorative xmlns:adec="http://schemas.microsoft.com/office/drawing/2017/decorative" val="1"/>
              </a:ext>
            </a:extLst>
          </p:cNvPr>
          <p:cNvSpPr/>
          <p:nvPr/>
        </p:nvSpPr>
        <p:spPr>
          <a:xfrm>
            <a:off x="2353036" y="4401801"/>
            <a:ext cx="95250" cy="91440"/>
          </a:xfrm>
          <a:prstGeom prst="ellipse">
            <a:avLst/>
          </a:prstGeom>
          <a:solidFill>
            <a:srgbClr val="3579CF"/>
          </a:solidFill>
          <a:ln w="3343" cap="flat">
            <a:noFill/>
            <a:prstDash val="solid"/>
            <a:miter/>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367"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Segoe UI semibold(Body)"/>
              <a:ea typeface="+mn-ea"/>
              <a:cs typeface="Segoe UI" panose="020B0502040204020203" pitchFamily="34" charset="0"/>
            </a:endParaRPr>
          </a:p>
        </p:txBody>
      </p:sp>
      <p:cxnSp>
        <p:nvCxnSpPr>
          <p:cNvPr id="54" name="Connector: Elbow 53">
            <a:extLst>
              <a:ext uri="{FF2B5EF4-FFF2-40B4-BE49-F238E27FC236}">
                <a16:creationId xmlns:a16="http://schemas.microsoft.com/office/drawing/2014/main" id="{55CB0636-12DD-FC9F-CB8F-2FB04B9E710B}"/>
              </a:ext>
              <a:ext uri="{C183D7F6-B498-43B3-948B-1728B52AA6E4}">
                <adec:decorative xmlns:adec="http://schemas.microsoft.com/office/drawing/2017/decorative" val="1"/>
              </a:ext>
            </a:extLst>
          </p:cNvPr>
          <p:cNvCxnSpPr>
            <a:cxnSpLocks/>
            <a:stCxn id="53" idx="4"/>
          </p:cNvCxnSpPr>
          <p:nvPr/>
        </p:nvCxnSpPr>
        <p:spPr>
          <a:xfrm rot="5400000" flipH="1" flipV="1">
            <a:off x="3342990" y="2847847"/>
            <a:ext cx="703064" cy="2587723"/>
          </a:xfrm>
          <a:prstGeom prst="bentConnector4">
            <a:avLst>
              <a:gd name="adj1" fmla="val 9183"/>
              <a:gd name="adj2" fmla="val 64677"/>
            </a:avLst>
          </a:prstGeom>
          <a:ln>
            <a:solidFill>
              <a:srgbClr val="3579CF"/>
            </a:solidFill>
          </a:ln>
        </p:spPr>
        <p:style>
          <a:lnRef idx="2">
            <a:schemeClr val="accent1"/>
          </a:lnRef>
          <a:fillRef idx="0">
            <a:schemeClr val="accent1"/>
          </a:fillRef>
          <a:effectRef idx="1">
            <a:schemeClr val="accent1"/>
          </a:effectRef>
          <a:fontRef idx="minor">
            <a:schemeClr val="tx1"/>
          </a:fontRef>
        </p:style>
      </p:cxnSp>
      <p:cxnSp>
        <p:nvCxnSpPr>
          <p:cNvPr id="70" name="Connector: Elbow 69">
            <a:extLst>
              <a:ext uri="{FF2B5EF4-FFF2-40B4-BE49-F238E27FC236}">
                <a16:creationId xmlns:a16="http://schemas.microsoft.com/office/drawing/2014/main" id="{B4AE420C-10DD-71FE-4CE2-F2416DF30E20}"/>
              </a:ext>
              <a:ext uri="{C183D7F6-B498-43B3-948B-1728B52AA6E4}">
                <adec:decorative xmlns:adec="http://schemas.microsoft.com/office/drawing/2017/decorative" val="1"/>
              </a:ext>
            </a:extLst>
          </p:cNvPr>
          <p:cNvCxnSpPr>
            <a:cxnSpLocks/>
            <a:stCxn id="35" idx="2"/>
          </p:cNvCxnSpPr>
          <p:nvPr/>
        </p:nvCxnSpPr>
        <p:spPr>
          <a:xfrm rot="10800000" flipV="1">
            <a:off x="6610208" y="3273332"/>
            <a:ext cx="2914139" cy="186508"/>
          </a:xfrm>
          <a:prstGeom prst="bentConnector3">
            <a:avLst>
              <a:gd name="adj1" fmla="val 99582"/>
            </a:avLst>
          </a:prstGeom>
          <a:ln>
            <a:solidFill>
              <a:srgbClr val="3579CF"/>
            </a:solidFill>
          </a:ln>
        </p:spPr>
        <p:style>
          <a:lnRef idx="2">
            <a:schemeClr val="accent1"/>
          </a:lnRef>
          <a:fillRef idx="0">
            <a:schemeClr val="accent1"/>
          </a:fillRef>
          <a:effectRef idx="1">
            <a:schemeClr val="accent1"/>
          </a:effectRef>
          <a:fontRef idx="minor">
            <a:schemeClr val="tx1"/>
          </a:fontRef>
        </p:style>
      </p:cxnSp>
      <p:sp>
        <p:nvSpPr>
          <p:cNvPr id="8" name="TextBox 7">
            <a:extLst>
              <a:ext uri="{FF2B5EF4-FFF2-40B4-BE49-F238E27FC236}">
                <a16:creationId xmlns:a16="http://schemas.microsoft.com/office/drawing/2014/main" id="{4CAFA2E6-F3B6-3449-692E-D25D428E8095}"/>
              </a:ext>
            </a:extLst>
          </p:cNvPr>
          <p:cNvSpPr txBox="1"/>
          <p:nvPr/>
        </p:nvSpPr>
        <p:spPr>
          <a:xfrm>
            <a:off x="527431" y="6616896"/>
            <a:ext cx="11242661" cy="1692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30000" noProof="0">
                <a:ln>
                  <a:noFill/>
                </a:ln>
                <a:solidFill>
                  <a:srgbClr val="091F2C"/>
                </a:solidFill>
                <a:effectLst/>
                <a:uLnTx/>
                <a:uFillTx/>
                <a:latin typeface="Segoe Sans Display"/>
                <a:ea typeface="+mn-ea"/>
                <a:cs typeface="+mn-cs"/>
              </a:rPr>
              <a:t>1</a:t>
            </a:r>
            <a:r>
              <a:rPr kumimoji="0" lang="en-US" sz="1100" b="0" i="0" u="none" strike="noStrike" kern="1200" cap="none" spc="0" normalizeH="0" baseline="0" noProof="0">
                <a:ln>
                  <a:noFill/>
                </a:ln>
                <a:solidFill>
                  <a:srgbClr val="091F2C"/>
                </a:solidFill>
                <a:effectLst/>
                <a:uLnTx/>
                <a:uFillTx/>
                <a:latin typeface="Segoe Sans Display"/>
                <a:ea typeface="+mn-ea"/>
                <a:cs typeface="+mn-cs"/>
              </a:rPr>
              <a:t>Agent creation is only available if your organization admin has enabled this capability.</a:t>
            </a:r>
          </a:p>
        </p:txBody>
      </p:sp>
    </p:spTree>
    <p:extLst>
      <p:ext uri="{BB962C8B-B14F-4D97-AF65-F5344CB8AC3E}">
        <p14:creationId xmlns:p14="http://schemas.microsoft.com/office/powerpoint/2010/main" val="324789278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A7F42-C976-8345-5195-235DF1F50EA7}"/>
            </a:ext>
          </a:extLst>
        </p:cNvPr>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9D80729-B445-CD93-C67F-7B0C08015E8C}"/>
              </a:ext>
              <a:ext uri="{C183D7F6-B498-43B3-948B-1728B52AA6E4}">
                <adec:decorative xmlns:adec="http://schemas.microsoft.com/office/drawing/2017/decorative" val="1"/>
              </a:ext>
            </a:extLst>
          </p:cNvPr>
          <p:cNvSpPr/>
          <p:nvPr/>
        </p:nvSpPr>
        <p:spPr bwMode="auto">
          <a:xfrm>
            <a:off x="444754" y="1436688"/>
            <a:ext cx="3530396" cy="4391575"/>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14" name="Title 1">
            <a:extLst>
              <a:ext uri="{FF2B5EF4-FFF2-40B4-BE49-F238E27FC236}">
                <a16:creationId xmlns:a16="http://schemas.microsoft.com/office/drawing/2014/main" id="{B700B8B0-4B5E-1B89-266B-78EFE0A254A1}"/>
              </a:ext>
            </a:extLst>
          </p:cNvPr>
          <p:cNvSpPr txBox="1">
            <a:spLocks noGrp="1"/>
          </p:cNvSpPr>
          <p:nvPr>
            <p:ph type="title" idx="4294967295"/>
          </p:nvPr>
        </p:nvSpPr>
        <p:spPr>
          <a:xfrm>
            <a:off x="588263" y="457200"/>
            <a:ext cx="11018520" cy="55399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l" defTabSz="932742"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a:lstStyle>
          <a:p>
            <a:pPr marL="0" marR="0" lvl="0" indent="0" algn="l" defTabSz="914367" rtl="0" eaLnBrk="1" fontAlgn="auto" latinLnBrk="0" hangingPunct="1">
              <a:lnSpc>
                <a:spcPct val="100000"/>
              </a:lnSpc>
              <a:spcBef>
                <a:spcPct val="0"/>
              </a:spcBef>
              <a:spcAft>
                <a:spcPts val="0"/>
              </a:spcAft>
              <a:buClrTx/>
              <a:buSzTx/>
              <a:buFontTx/>
              <a:buNone/>
              <a:tabLst/>
              <a:defRPr/>
            </a:pPr>
            <a:r>
              <a:rPr kumimoji="0" lang="en-US" sz="3600" b="0" i="0" u="none" strike="noStrike" kern="1200" cap="none" spc="-50" normalizeH="0" baseline="0" noProof="0">
                <a:ln w="3175">
                  <a:noFill/>
                </a:ln>
                <a:solidFill>
                  <a:srgbClr val="000000"/>
                </a:solidFill>
                <a:effectLst/>
                <a:uLnTx/>
                <a:uFillTx/>
                <a:latin typeface="Segoe UI Semibold" panose="020B0702040204020203" pitchFamily="34" charset="0"/>
                <a:ea typeface="+mn-ea"/>
                <a:cs typeface="Segoe UI Semibold" panose="020B0702040204020203" pitchFamily="34" charset="0"/>
              </a:rPr>
              <a:t>How to chat in 3 steps</a:t>
            </a:r>
          </a:p>
        </p:txBody>
      </p:sp>
      <p:sp>
        <p:nvSpPr>
          <p:cNvPr id="5" name="TextBox 4">
            <a:extLst>
              <a:ext uri="{FF2B5EF4-FFF2-40B4-BE49-F238E27FC236}">
                <a16:creationId xmlns:a16="http://schemas.microsoft.com/office/drawing/2014/main" id="{7A860A5C-9853-987F-920B-623C2BFEC778}"/>
              </a:ext>
            </a:extLst>
          </p:cNvPr>
          <p:cNvSpPr txBox="1"/>
          <p:nvPr/>
        </p:nvSpPr>
        <p:spPr>
          <a:xfrm>
            <a:off x="1491488" y="1877872"/>
            <a:ext cx="1958073"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1. Enter your prompt</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7" name="Rectangle: Rounded Corners 6">
            <a:extLst>
              <a:ext uri="{FF2B5EF4-FFF2-40B4-BE49-F238E27FC236}">
                <a16:creationId xmlns:a16="http://schemas.microsoft.com/office/drawing/2014/main" id="{1FC3DE9F-0AFA-F189-8589-9917DD3B7461}"/>
              </a:ext>
              <a:ext uri="{C183D7F6-B498-43B3-948B-1728B52AA6E4}">
                <adec:decorative xmlns:adec="http://schemas.microsoft.com/office/drawing/2017/decorative" val="1"/>
              </a:ext>
            </a:extLst>
          </p:cNvPr>
          <p:cNvSpPr/>
          <p:nvPr/>
        </p:nvSpPr>
        <p:spPr bwMode="auto">
          <a:xfrm>
            <a:off x="4326828" y="1436688"/>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sp>
        <p:nvSpPr>
          <p:cNvPr id="4" name="TextBox 3">
            <a:extLst>
              <a:ext uri="{FF2B5EF4-FFF2-40B4-BE49-F238E27FC236}">
                <a16:creationId xmlns:a16="http://schemas.microsoft.com/office/drawing/2014/main" id="{DE366568-0DDF-FA42-7C0F-C407D75438C4}"/>
              </a:ext>
            </a:extLst>
          </p:cNvPr>
          <p:cNvSpPr txBox="1"/>
          <p:nvPr/>
        </p:nvSpPr>
        <p:spPr>
          <a:xfrm>
            <a:off x="800165" y="2724963"/>
            <a:ext cx="2819574" cy="1969770"/>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Enter your detailed prompt in the text box at the bottom. If you would like Copilot to source information from any reference files, you can upload them in your prompt by selecting the “Add content” button.</a:t>
            </a:r>
          </a:p>
        </p:txBody>
      </p:sp>
      <p:sp>
        <p:nvSpPr>
          <p:cNvPr id="15" name="TextBox 14">
            <a:extLst>
              <a:ext uri="{FF2B5EF4-FFF2-40B4-BE49-F238E27FC236}">
                <a16:creationId xmlns:a16="http://schemas.microsoft.com/office/drawing/2014/main" id="{C6D3FBCF-3057-DE8C-C616-029B4E8A0366}"/>
              </a:ext>
            </a:extLst>
          </p:cNvPr>
          <p:cNvSpPr txBox="1"/>
          <p:nvPr/>
        </p:nvSpPr>
        <p:spPr>
          <a:xfrm>
            <a:off x="5411961" y="1877872"/>
            <a:ext cx="1605648" cy="584775"/>
          </a:xfrm>
          <a:prstGeom prst="rect">
            <a:avLst/>
          </a:prstGeom>
          <a:noFill/>
        </p:spPr>
        <p:txBody>
          <a:bodyPr wrap="square" lIns="91440" tIns="45720" rIns="91440" bIns="45720" anchor="t">
            <a:spAutoFit/>
          </a:bodyPr>
          <a:lstStyle/>
          <a:p>
            <a:pPr marL="201168"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2. Check sources</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8" name="TextBox 7">
            <a:extLst>
              <a:ext uri="{FF2B5EF4-FFF2-40B4-BE49-F238E27FC236}">
                <a16:creationId xmlns:a16="http://schemas.microsoft.com/office/drawing/2014/main" id="{62A14101-EC94-C484-5249-2C0371E2E2B7}"/>
              </a:ext>
            </a:extLst>
          </p:cNvPr>
          <p:cNvSpPr txBox="1"/>
          <p:nvPr/>
        </p:nvSpPr>
        <p:spPr>
          <a:xfrm>
            <a:off x="4688017" y="2724963"/>
            <a:ext cx="2813709" cy="1554272"/>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gradFill>
                  <a:gsLst>
                    <a:gs pos="2917">
                      <a:srgbClr val="000000"/>
                    </a:gs>
                    <a:gs pos="30000">
                      <a:srgbClr val="000000"/>
                    </a:gs>
                  </a:gsLst>
                  <a:lin ang="5400000" scaled="0"/>
                </a:gradFill>
                <a:effectLst/>
                <a:uLnTx/>
                <a:uFillTx/>
                <a:latin typeface="Segoe UI "/>
                <a:ea typeface="+mn-ea"/>
                <a:cs typeface="Segoe UI"/>
              </a:rPr>
              <a:t>Copilot Chat </a:t>
            </a:r>
            <a:r>
              <a:rPr kumimoji="0" lang="en-US" sz="1600" b="0" i="0" u="none" strike="noStrike" kern="1200" cap="none" spc="0" normalizeH="0" baseline="0" noProof="0">
                <a:ln>
                  <a:noFill/>
                </a:ln>
                <a:solidFill>
                  <a:srgbClr val="000000"/>
                </a:solidFill>
                <a:effectLst/>
                <a:uLnTx/>
                <a:uFillTx/>
                <a:latin typeface="Segoe UI "/>
                <a:ea typeface="+mn-ea"/>
                <a:cs typeface="+mn-cs"/>
              </a:rPr>
              <a:t>is transparent about the sources of its information. See these sources listed underneath the answer.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Vet these sources and validate your answers.</a:t>
            </a:r>
          </a:p>
        </p:txBody>
      </p:sp>
      <p:sp>
        <p:nvSpPr>
          <p:cNvPr id="10" name="Rectangle: Rounded Corners 9">
            <a:extLst>
              <a:ext uri="{FF2B5EF4-FFF2-40B4-BE49-F238E27FC236}">
                <a16:creationId xmlns:a16="http://schemas.microsoft.com/office/drawing/2014/main" id="{14E461D7-8FB5-14FB-DE10-F3F703E38404}"/>
              </a:ext>
              <a:ext uri="{C183D7F6-B498-43B3-948B-1728B52AA6E4}">
                <adec:decorative xmlns:adec="http://schemas.microsoft.com/office/drawing/2017/decorative" val="1"/>
              </a:ext>
            </a:extLst>
          </p:cNvPr>
          <p:cNvSpPr/>
          <p:nvPr/>
        </p:nvSpPr>
        <p:spPr bwMode="auto">
          <a:xfrm>
            <a:off x="8208902" y="1436687"/>
            <a:ext cx="3530396" cy="4391576"/>
          </a:xfrm>
          <a:prstGeom prst="roundRect">
            <a:avLst>
              <a:gd name="adj" fmla="val 4127"/>
            </a:avLst>
          </a:prstGeom>
          <a:solidFill>
            <a:srgbClr val="FFFFFF">
              <a:alpha val="74118"/>
            </a:srgbClr>
          </a:solidFill>
          <a:ln>
            <a:solidFill>
              <a:schemeClr val="bg1"/>
            </a:solidFill>
          </a:ln>
          <a:effectLst>
            <a:outerShdw blurRad="343645" dist="295501" dir="2700000" algn="tl" rotWithShape="0">
              <a:srgbClr val="F3484C">
                <a:alpha val="15816"/>
              </a:srgbClr>
            </a:outerShdw>
          </a:effectLst>
        </p:spPr>
        <p:style>
          <a:lnRef idx="1">
            <a:schemeClr val="accent2"/>
          </a:lnRef>
          <a:fillRef idx="3">
            <a:schemeClr val="accent2"/>
          </a:fillRef>
          <a:effectRef idx="2">
            <a:schemeClr val="accent2"/>
          </a:effectRef>
          <a:fontRef idx="minor">
            <a:schemeClr val="lt1"/>
          </a:fontRef>
        </p:style>
        <p:txBody>
          <a:bodyPr rot="0" spcFirstLastPara="0"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gradFill>
                <a:gsLst>
                  <a:gs pos="0">
                    <a:srgbClr val="FFFFFF"/>
                  </a:gs>
                  <a:gs pos="100000">
                    <a:srgbClr val="FFFFFF"/>
                  </a:gs>
                </a:gsLst>
                <a:lin ang="5400000" scaled="0"/>
              </a:gradFill>
              <a:effectLst/>
              <a:uLnTx/>
              <a:uFillTx/>
              <a:latin typeface="Segoe UI"/>
              <a:ea typeface="+mn-ea"/>
              <a:cs typeface="Segoe UI" pitchFamily="34" charset="0"/>
            </a:endParaRPr>
          </a:p>
        </p:txBody>
      </p:sp>
      <p:pic>
        <p:nvPicPr>
          <p:cNvPr id="17" name="Picture 16" descr="Screenshot of the source attachments from a Copilot response.">
            <a:extLst>
              <a:ext uri="{FF2B5EF4-FFF2-40B4-BE49-F238E27FC236}">
                <a16:creationId xmlns:a16="http://schemas.microsoft.com/office/drawing/2014/main" id="{44E582F3-7D79-B162-7A72-77D878076C1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4444999" y="5044440"/>
            <a:ext cx="3302002" cy="361954"/>
          </a:xfrm>
          <a:prstGeom prst="roundRect">
            <a:avLst/>
          </a:prstGeom>
          <a:ln>
            <a:noFill/>
          </a:ln>
          <a:effectLst>
            <a:outerShdw blurRad="190500" algn="tl" rotWithShape="0">
              <a:srgbClr val="000000">
                <a:alpha val="30000"/>
              </a:srgbClr>
            </a:outerShdw>
          </a:effectLst>
        </p:spPr>
      </p:pic>
      <p:sp>
        <p:nvSpPr>
          <p:cNvPr id="12" name="TextBox 11">
            <a:extLst>
              <a:ext uri="{FF2B5EF4-FFF2-40B4-BE49-F238E27FC236}">
                <a16:creationId xmlns:a16="http://schemas.microsoft.com/office/drawing/2014/main" id="{3EC72219-051C-C18D-ADB6-27759313AC16}"/>
              </a:ext>
            </a:extLst>
          </p:cNvPr>
          <p:cNvSpPr txBox="1"/>
          <p:nvPr/>
        </p:nvSpPr>
        <p:spPr>
          <a:xfrm>
            <a:off x="9371692" y="1877872"/>
            <a:ext cx="1765603" cy="584775"/>
          </a:xfrm>
          <a:prstGeom prst="rect">
            <a:avLst/>
          </a:prstGeom>
          <a:noFill/>
        </p:spPr>
        <p:txBody>
          <a:bodyPr wrap="square" lIns="91440" tIns="45720" rIns="91440" bIns="45720" anchor="t">
            <a:spAutoFit/>
          </a:bodyPr>
          <a:lstStyle/>
          <a:p>
            <a:pPr marL="228600" marR="0" lvl="0" indent="-228600" algn="l" defTabSz="914400" rtl="0" eaLnBrk="1" fontAlgn="base" latinLnBrk="0" hangingPunct="1">
              <a:lnSpc>
                <a:spcPct val="100000"/>
              </a:lnSpc>
              <a:spcBef>
                <a:spcPct val="0"/>
              </a:spcBef>
              <a:spcAft>
                <a:spcPct val="0"/>
              </a:spcAft>
              <a:buClrTx/>
              <a:buSzTx/>
              <a:buFontTx/>
              <a:buNone/>
              <a:tabLst/>
              <a:defRPr/>
            </a:pPr>
            <a:r>
              <a:rPr kumimoji="0" lang="en-CA" sz="1600" b="1" i="0" u="none" strike="noStrike" kern="1200" cap="none" spc="0" normalizeH="0" baseline="0" noProof="0">
                <a:ln w="3175">
                  <a:noFill/>
                </a:ln>
                <a:solidFill>
                  <a:prstClr val="black"/>
                </a:solidFill>
                <a:effectLst/>
                <a:uLnTx/>
                <a:uFillTx/>
                <a:latin typeface="Segoe UI semibold(Body)"/>
                <a:ea typeface="+mn-ea"/>
                <a:cs typeface="Segoe UI"/>
              </a:rPr>
              <a:t>3. Continue the conversation</a:t>
            </a:r>
            <a:endParaRPr kumimoji="0" lang="en-US" sz="1800" b="1" i="0" u="none" strike="noStrike" kern="1200" cap="none" spc="0" normalizeH="0" baseline="0" noProof="0">
              <a:ln>
                <a:noFill/>
              </a:ln>
              <a:solidFill>
                <a:prstClr val="black"/>
              </a:solidFill>
              <a:effectLst/>
              <a:uLnTx/>
              <a:uFillTx/>
              <a:latin typeface="Aptos" panose="02110004020202020204"/>
              <a:ea typeface="+mn-ea"/>
              <a:cs typeface="Segoe UI"/>
            </a:endParaRPr>
          </a:p>
        </p:txBody>
      </p:sp>
      <p:sp>
        <p:nvSpPr>
          <p:cNvPr id="11" name="TextBox 10">
            <a:extLst>
              <a:ext uri="{FF2B5EF4-FFF2-40B4-BE49-F238E27FC236}">
                <a16:creationId xmlns:a16="http://schemas.microsoft.com/office/drawing/2014/main" id="{F869742A-B12F-760E-12A9-DCA9CAFD1295}"/>
              </a:ext>
            </a:extLst>
          </p:cNvPr>
          <p:cNvSpPr txBox="1"/>
          <p:nvPr/>
        </p:nvSpPr>
        <p:spPr>
          <a:xfrm>
            <a:off x="8647748" y="2724963"/>
            <a:ext cx="2641743" cy="2046714"/>
          </a:xfrm>
          <a:prstGeom prst="rect">
            <a:avLst/>
          </a:prstGeom>
          <a:noFill/>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You can ask follow-up questions as you would in a conversation. You can refine the answer too. </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000000"/>
                </a:solidFill>
                <a:effectLst/>
                <a:uLnTx/>
                <a:uFillTx/>
                <a:latin typeface="Segoe UI "/>
                <a:ea typeface="+mn-ea"/>
                <a:cs typeface="+mn-cs"/>
              </a:rPr>
              <a:t>For example, try “Write a shorter answer" or "Give me more detail." You can also select suggested prompts.</a:t>
            </a: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Graphic 5">
            <a:extLst>
              <a:ext uri="{FF2B5EF4-FFF2-40B4-BE49-F238E27FC236}">
                <a16:creationId xmlns:a16="http://schemas.microsoft.com/office/drawing/2014/main" id="{D7B53848-806C-5224-F451-6B9CC942C10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5017" y="1965637"/>
            <a:ext cx="489993" cy="377536"/>
          </a:xfrm>
          <a:prstGeom prst="rect">
            <a:avLst/>
          </a:prstGeom>
        </p:spPr>
      </p:pic>
      <p:pic>
        <p:nvPicPr>
          <p:cNvPr id="9" name="Graphic 8">
            <a:extLst>
              <a:ext uri="{FF2B5EF4-FFF2-40B4-BE49-F238E27FC236}">
                <a16:creationId xmlns:a16="http://schemas.microsoft.com/office/drawing/2014/main" id="{BAB11729-070E-4688-A0F5-E92A3EFA0E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692870" y="1965637"/>
            <a:ext cx="489993" cy="388176"/>
          </a:xfrm>
          <a:prstGeom prst="rect">
            <a:avLst/>
          </a:prstGeom>
        </p:spPr>
      </p:pic>
      <p:pic>
        <p:nvPicPr>
          <p:cNvPr id="13" name="Graphic 12">
            <a:extLst>
              <a:ext uri="{FF2B5EF4-FFF2-40B4-BE49-F238E27FC236}">
                <a16:creationId xmlns:a16="http://schemas.microsoft.com/office/drawing/2014/main" id="{63835986-FE2F-AD3D-DB07-E9F3E524BEBA}"/>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60519" y="1965637"/>
            <a:ext cx="581025" cy="409575"/>
          </a:xfrm>
          <a:prstGeom prst="rect">
            <a:avLst/>
          </a:prstGeom>
        </p:spPr>
      </p:pic>
      <p:pic>
        <p:nvPicPr>
          <p:cNvPr id="2" name="Picture Placeholder 6" descr="Image of prompt entry box">
            <a:extLst>
              <a:ext uri="{FF2B5EF4-FFF2-40B4-BE49-F238E27FC236}">
                <a16:creationId xmlns:a16="http://schemas.microsoft.com/office/drawing/2014/main" id="{52AB6142-3708-EDF5-C5CB-890BFC63F186}"/>
              </a:ext>
            </a:extLst>
          </p:cNvPr>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a:xfrm>
            <a:off x="662512" y="4980942"/>
            <a:ext cx="3094880" cy="488950"/>
          </a:xfrm>
          <a:prstGeom prst="rect">
            <a:avLst/>
          </a:prstGeom>
        </p:spPr>
      </p:pic>
    </p:spTree>
    <p:extLst>
      <p:ext uri="{BB962C8B-B14F-4D97-AF65-F5344CB8AC3E}">
        <p14:creationId xmlns:p14="http://schemas.microsoft.com/office/powerpoint/2010/main" val="979788747"/>
      </p:ext>
    </p:extLst>
  </p:cSld>
  <p:clrMapOvr>
    <a:masterClrMapping/>
  </p:clrMapOvr>
  <p:transition>
    <p:fade/>
  </p:transition>
</p:sld>
</file>

<file path=ppt/theme/theme1.xml><?xml version="1.0" encoding="utf-8"?>
<a:theme xmlns:a="http://schemas.openxmlformats.org/drawingml/2006/main" name="Microsoft 365 Copilot Template">
  <a:themeElements>
    <a:clrScheme name="Microsoft 365 Copilot">
      <a:dk1>
        <a:srgbClr val="091F2C"/>
      </a:dk1>
      <a:lt1>
        <a:srgbClr val="FFFFFF"/>
      </a:lt1>
      <a:dk2>
        <a:srgbClr val="000000"/>
      </a:dk2>
      <a:lt2>
        <a:srgbClr val="FFF8F5"/>
      </a:lt2>
      <a:accent1>
        <a:srgbClr val="0078D4"/>
      </a:accent1>
      <a:accent2>
        <a:srgbClr val="C03BC4"/>
      </a:accent2>
      <a:accent3>
        <a:srgbClr val="FFA38B"/>
      </a:accent3>
      <a:accent4>
        <a:srgbClr val="8661C5"/>
      </a:accent4>
      <a:accent5>
        <a:srgbClr val="8DC8E8"/>
      </a:accent5>
      <a:accent6>
        <a:srgbClr val="FF5C39"/>
      </a:accent6>
      <a:hlink>
        <a:srgbClr val="0078D4"/>
      </a:hlink>
      <a:folHlink>
        <a:srgbClr val="C03BC4"/>
      </a:folHlink>
    </a:clrScheme>
    <a:fontScheme name="FantasyxMSFT">
      <a:majorFont>
        <a:latin typeface="Segoe Sans Display Semibold"/>
        <a:ea typeface=""/>
        <a:cs typeface=""/>
      </a:majorFont>
      <a:minorFont>
        <a:latin typeface="Segoe Sans Display"/>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a:solidFill>
              <a:schemeClr val="bg1"/>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Light Brown">
      <a:srgbClr val="E1D3C7"/>
    </a:custClr>
    <a:custClr name="Light Yellow">
      <a:srgbClr val="FFE399"/>
    </a:custClr>
    <a:custClr name="Light Orange">
      <a:srgbClr val="FFA38B"/>
    </a:custClr>
    <a:custClr name="Light Red">
      <a:srgbClr val="FFB3BB"/>
    </a:custClr>
    <a:custClr name="Light Magenta">
      <a:srgbClr val="D59ED7"/>
    </a:custClr>
    <a:custClr name="Light Purple">
      <a:srgbClr val="C5B4E3"/>
    </a:custClr>
    <a:custClr name="Light Blue">
      <a:srgbClr val="8DC8E8"/>
    </a:custClr>
    <a:custClr name="Light Teal">
      <a:srgbClr val="B9DCD2"/>
    </a:custClr>
    <a:custClr name="Light Green">
      <a:srgbClr val="D4EC8E"/>
    </a:custClr>
    <a:custClr name="Blue Black">
      <a:srgbClr val="091F2C"/>
    </a:custClr>
    <a:custClr name="Brown">
      <a:srgbClr val="BF9474"/>
    </a:custClr>
    <a:custClr name="Yellow">
      <a:srgbClr val="FFB900"/>
    </a:custClr>
    <a:custClr name="Orange">
      <a:srgbClr val="FF5C39"/>
    </a:custClr>
    <a:custClr name="Red">
      <a:srgbClr val="F4364C"/>
    </a:custClr>
    <a:custClr name="Magenta">
      <a:srgbClr val="C03BC4"/>
    </a:custClr>
    <a:custClr name="Purple">
      <a:srgbClr val="8661C5"/>
    </a:custClr>
    <a:custClr name="Blue">
      <a:srgbClr val="0078D4"/>
    </a:custClr>
    <a:custClr name="Teal">
      <a:srgbClr val="49C5B1"/>
    </a:custClr>
    <a:custClr name="Green">
      <a:srgbClr val="8DE971"/>
    </a:custClr>
    <a:custClr name="Rich Black">
      <a:srgbClr val="000000"/>
    </a:custClr>
    <a:custClr name="Dark Brown">
      <a:srgbClr val="5C4738"/>
    </a:custClr>
    <a:custClr name="Dark Yellow">
      <a:srgbClr val="7F5A1A"/>
    </a:custClr>
    <a:custClr name="Dark Orange">
      <a:srgbClr val="73391D"/>
    </a:custClr>
    <a:custClr name="Dark Red">
      <a:srgbClr val="73262F"/>
    </a:custClr>
    <a:custClr name="Dark Magenta">
      <a:srgbClr val="702573"/>
    </a:custClr>
    <a:custClr name="Dark Purple">
      <a:srgbClr val="463668"/>
    </a:custClr>
    <a:custClr name="Dark Blue">
      <a:srgbClr val="2A446F"/>
    </a:custClr>
    <a:custClr name="Dark Teal">
      <a:srgbClr val="225B62"/>
    </a:custClr>
    <a:custClr name="Dark Green">
      <a:srgbClr val="07641D"/>
    </a:custClr>
    <a:custClr name="Brown Black">
      <a:srgbClr val="291817"/>
    </a:custClr>
    <a:custClr name="Pure White">
      <a:srgbClr val="FFFFFF"/>
    </a:custClr>
    <a:custClr name="Off White">
      <a:srgbClr val="F4F3F5"/>
    </a:custClr>
    <a:custClr name="Warm White">
      <a:srgbClr val="FFF8F3"/>
    </a:custClr>
    <a:custClr name="Warm Light Gray">
      <a:srgbClr val="E8E6DF"/>
    </a:custClr>
    <a:custClr name="Mid Gray">
      <a:srgbClr val="D7D2CB"/>
    </a:custClr>
    <a:custClr name="Warm Gray">
      <a:srgbClr val="8C8279"/>
    </a:custClr>
    <a:custClr name="Light Gray">
      <a:srgbClr val="D9D9D6"/>
    </a:custClr>
    <a:custClr name="Cool Gray">
      <a:srgbClr val="B1B3B3"/>
    </a:custClr>
    <a:custClr name="Dark Gray">
      <a:srgbClr val="454142"/>
    </a:custClr>
    <a:custClr name="Pure White">
      <a:srgbClr val="FFFFFF"/>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 name="Blank">
      <a:srgbClr val="F0F0F0"/>
    </a:custClr>
  </a:custClrLst>
  <a:extLst>
    <a:ext uri="{05A4C25C-085E-4340-85A3-A5531E510DB2}">
      <thm15:themeFamily xmlns:thm15="http://schemas.microsoft.com/office/thememl/2012/main" name="Presentation1" id="{37823CB9-DC0F-DE49-A7F7-325A4228CCF9}" vid="{6CB80000-F9EA-4D40-9817-2B5CD0D7D27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B4D63BEF6CE74A98DE71B79A4EFA2E" ma:contentTypeVersion="20" ma:contentTypeDescription="Create a new document." ma:contentTypeScope="" ma:versionID="cb9345eb3893610c45717ec70d2b3801">
  <xsd:schema xmlns:xsd="http://www.w3.org/2001/XMLSchema" xmlns:xs="http://www.w3.org/2001/XMLSchema" xmlns:p="http://schemas.microsoft.com/office/2006/metadata/properties" xmlns:ns1="http://schemas.microsoft.com/sharepoint/v3" xmlns:ns2="324d2b90-11f2-4fdf-990a-54fa46247cf8" xmlns:ns3="b817b00b-f121-400f-976b-40959b1c7d14" targetNamespace="http://schemas.microsoft.com/office/2006/metadata/properties" ma:root="true" ma:fieldsID="323b0e0f0e8756d44652f1531627ebfa" ns1:_="" ns2:_="" ns3:_="">
    <xsd:import namespace="http://schemas.microsoft.com/sharepoint/v3"/>
    <xsd:import namespace="324d2b90-11f2-4fdf-990a-54fa46247cf8"/>
    <xsd:import namespace="b817b00b-f121-400f-976b-40959b1c7d14"/>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LengthInSeconds" minOccurs="0"/>
                <xsd:element ref="ns2:MediaServiceDateTaken" minOccurs="0"/>
                <xsd:element ref="ns3:SharedWithUsers" minOccurs="0"/>
                <xsd:element ref="ns3:SharedWithDetails" minOccurs="0"/>
                <xsd:element ref="ns2:MCpostID" minOccurs="0"/>
                <xsd:element ref="ns2:MCpostdate" minOccurs="0"/>
                <xsd:element ref="ns2:Recipient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8" nillable="true" ma:displayName="Unified Compliance Policy Properties" ma:hidden="true" ma:internalName="_ip_UnifiedCompliancePolicyProperties">
      <xsd:simpleType>
        <xsd:restriction base="dms:Note"/>
      </xsd:simpleType>
    </xsd:element>
    <xsd:element name="_ip_UnifiedCompliancePolicyUIAction" ma:index="1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24d2b90-11f2-4fdf-990a-54fa46247cf8"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CpostID" ma:index="24" nillable="true" ma:displayName="MC post ID" ma:format="Dropdown" ma:internalName="MCpostID">
      <xsd:simpleType>
        <xsd:restriction base="dms:Text">
          <xsd:maxLength value="255"/>
        </xsd:restriction>
      </xsd:simpleType>
    </xsd:element>
    <xsd:element name="MCpostdate" ma:index="25" nillable="true" ma:displayName="MC post date " ma:format="Dropdown" ma:internalName="MCpostdate">
      <xsd:simpleType>
        <xsd:restriction base="dms:Text">
          <xsd:maxLength value="255"/>
        </xsd:restriction>
      </xsd:simpleType>
    </xsd:element>
    <xsd:element name="Recipients" ma:index="26" nillable="true" ma:displayName="Recipients " ma:format="Dropdown" ma:internalName="Recipients">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817b00b-f121-400f-976b-40959b1c7d14"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a2642221-0cbc-45a0-a534-f2e154e1d76e}" ma:internalName="TaxCatchAll" ma:showField="CatchAllData" ma:web="b817b00b-f121-400f-976b-40959b1c7d14">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MediaLengthInSeconds xmlns="324d2b90-11f2-4fdf-990a-54fa46247cf8" xsi:nil="true"/>
    <lcf76f155ced4ddcb4097134ff3c332f xmlns="324d2b90-11f2-4fdf-990a-54fa46247cf8">
      <Terms xmlns="http://schemas.microsoft.com/office/infopath/2007/PartnerControls"/>
    </lcf76f155ced4ddcb4097134ff3c332f>
    <MCpostdate xmlns="324d2b90-11f2-4fdf-990a-54fa46247cf8" xsi:nil="true"/>
    <Recipients xmlns="324d2b90-11f2-4fdf-990a-54fa46247cf8" xsi:nil="true"/>
    <TaxCatchAll xmlns="b817b00b-f121-400f-976b-40959b1c7d14" xsi:nil="true"/>
    <MCpostID xmlns="324d2b90-11f2-4fdf-990a-54fa46247cf8" xsi:nil="true"/>
    <SharedWithUsers xmlns="b817b00b-f121-400f-976b-40959b1c7d14">
      <UserInfo>
        <DisplayName/>
        <AccountId xsi:nil="true"/>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9474CC6-54CA-4B3F-9E27-49019B2552D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24d2b90-11f2-4fdf-990a-54fa46247cf8"/>
    <ds:schemaRef ds:uri="b817b00b-f121-400f-976b-40959b1c7d1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61ADE7-B8B5-4B19-BD69-16D19E078624}">
  <ds:schemaRefs>
    <ds:schemaRef ds:uri="http://schemas.microsoft.com/office/2006/metadata/properties"/>
    <ds:schemaRef ds:uri="http://schemas.microsoft.com/office/2006/documentManagement/types"/>
    <ds:schemaRef ds:uri="324d2b90-11f2-4fdf-990a-54fa46247cf8"/>
    <ds:schemaRef ds:uri="http://purl.org/dc/dcmitype/"/>
    <ds:schemaRef ds:uri="http://purl.org/dc/elements/1.1/"/>
    <ds:schemaRef ds:uri="b817b00b-f121-400f-976b-40959b1c7d14"/>
    <ds:schemaRef ds:uri="http://schemas.microsoft.com/office/infopath/2007/PartnerControls"/>
    <ds:schemaRef ds:uri="http://schemas.openxmlformats.org/package/2006/metadata/core-properties"/>
    <ds:schemaRef ds:uri="http://schemas.microsoft.com/sharepoint/v3"/>
    <ds:schemaRef ds:uri="http://www.w3.org/XML/1998/namespace"/>
    <ds:schemaRef ds:uri="http://purl.org/dc/terms/"/>
  </ds:schemaRefs>
</ds:datastoreItem>
</file>

<file path=customXml/itemProps3.xml><?xml version="1.0" encoding="utf-8"?>
<ds:datastoreItem xmlns:ds="http://schemas.openxmlformats.org/officeDocument/2006/customXml" ds:itemID="{BEBA5AF7-D94A-42E9-B3B8-DE2E58ECEAF3}">
  <ds:schemaRefs>
    <ds:schemaRef ds:uri="http://schemas.microsoft.com/sharepoint/v3/contenttype/forms"/>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otalTime>0</TotalTime>
  <Words>1850</Words>
  <Application>Microsoft Office PowerPoint</Application>
  <PresentationFormat>Widescreen</PresentationFormat>
  <Paragraphs>200</Paragraphs>
  <Slides>24</Slides>
  <Notes>2</Notes>
  <HiddenSlides>0</HiddenSlides>
  <MMClips>2</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Microsoft 365 Copilot Template</vt:lpstr>
      <vt:lpstr>Get started with Microsoft 365 Copilot Chat</vt:lpstr>
      <vt:lpstr>Here’s what you’ll learn in this deck:</vt:lpstr>
      <vt:lpstr>What is Copilot Chat?</vt:lpstr>
      <vt:lpstr>Our approved AI chat tool</vt:lpstr>
      <vt:lpstr>Copilot Chat introduction video</vt:lpstr>
      <vt:lpstr>Get started with Copilot Chat</vt:lpstr>
      <vt:lpstr>Sign in with your work account</vt:lpstr>
      <vt:lpstr>Get to know Copilot Chat</vt:lpstr>
      <vt:lpstr>How to chat in 3 steps</vt:lpstr>
      <vt:lpstr>What is a “prompt?“</vt:lpstr>
      <vt:lpstr>Writing an effective prompt</vt:lpstr>
      <vt:lpstr>Writing an effective prompt part 2</vt:lpstr>
      <vt:lpstr>Upload a file to your prompt</vt:lpstr>
      <vt:lpstr>Use Copilot Chat to visualize data</vt:lpstr>
      <vt:lpstr>Video: Copilot Chat</vt:lpstr>
      <vt:lpstr>Discover and share Copilot prompts</vt:lpstr>
      <vt:lpstr>Access Copilot Chat from where you’re working</vt:lpstr>
      <vt:lpstr>Access Copilot Chat from your apps</vt:lpstr>
      <vt:lpstr>Pin Copilot Chat in your Teams app</vt:lpstr>
      <vt:lpstr>Use Microsoft 365 Copilot on the go</vt:lpstr>
      <vt:lpstr>Copilot Chat prompt examples</vt:lpstr>
      <vt:lpstr>Get the answers you need to move forward</vt:lpstr>
      <vt:lpstr>Brainstorm and draft content quickly</vt:lpstr>
      <vt:lpstr>Microsoft 365 Copilot Chat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2</cp:revision>
  <dcterms:created xsi:type="dcterms:W3CDTF">2025-09-12T15:30:22Z</dcterms:created>
  <dcterms:modified xsi:type="dcterms:W3CDTF">2026-01-13T20:11:33Z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mplianceAssetId">
    <vt:lpwstr/>
  </property>
  <property fmtid="{D5CDD505-2E9C-101B-9397-08002B2CF9AE}" pid="3" name="TriggerFlowInfo">
    <vt:lpwstr/>
  </property>
  <property fmtid="{D5CDD505-2E9C-101B-9397-08002B2CF9AE}" pid="4" name="TemplateUrl">
    <vt:lpwstr/>
  </property>
  <property fmtid="{D5CDD505-2E9C-101B-9397-08002B2CF9AE}" pid="5" name="_ExtendedDescription">
    <vt:lpwstr/>
  </property>
  <property fmtid="{D5CDD505-2E9C-101B-9397-08002B2CF9AE}" pid="6" name="MediaServiceImageTags">
    <vt:lpwstr/>
  </property>
  <property fmtid="{D5CDD505-2E9C-101B-9397-08002B2CF9AE}" pid="7" name="xd_Signature">
    <vt:lpwstr/>
  </property>
  <property fmtid="{D5CDD505-2E9C-101B-9397-08002B2CF9AE}" pid="8" name="xd_ProgID">
    <vt:lpwstr/>
  </property>
  <property fmtid="{D5CDD505-2E9C-101B-9397-08002B2CF9AE}" pid="9" name="ContentTypeId">
    <vt:lpwstr>0x010100CAB4D63BEF6CE74A98DE71B79A4EFA2E</vt:lpwstr>
  </property>
  <property fmtid="{D5CDD505-2E9C-101B-9397-08002B2CF9AE}" pid="10" name="Order">
    <vt:lpwstr>27900.0000000000</vt:lpwstr>
  </property>
</Properties>
</file>