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1740" r:id="rId5"/>
    <p:sldId id="1734" r:id="rId6"/>
    <p:sldId id="1765" r:id="rId7"/>
    <p:sldId id="1766" r:id="rId8"/>
    <p:sldId id="1763" r:id="rId9"/>
    <p:sldId id="1792" r:id="rId10"/>
    <p:sldId id="1764" r:id="rId11"/>
    <p:sldId id="1767" r:id="rId12"/>
    <p:sldId id="1768" r:id="rId13"/>
    <p:sldId id="1769" r:id="rId14"/>
    <p:sldId id="1770" r:id="rId15"/>
    <p:sldId id="1771" r:id="rId16"/>
    <p:sldId id="1793" r:id="rId17"/>
    <p:sldId id="1773" r:id="rId18"/>
    <p:sldId id="1774" r:id="rId19"/>
    <p:sldId id="1775" r:id="rId20"/>
    <p:sldId id="1776" r:id="rId21"/>
    <p:sldId id="1777" r:id="rId22"/>
    <p:sldId id="1778" r:id="rId23"/>
    <p:sldId id="1779" r:id="rId24"/>
    <p:sldId id="1780" r:id="rId25"/>
    <p:sldId id="1781" r:id="rId26"/>
    <p:sldId id="1782" r:id="rId27"/>
    <p:sldId id="1783" r:id="rId28"/>
    <p:sldId id="1784" r:id="rId29"/>
    <p:sldId id="1785" r:id="rId30"/>
    <p:sldId id="1786" r:id="rId31"/>
    <p:sldId id="1787" r:id="rId32"/>
    <p:sldId id="1788" r:id="rId33"/>
    <p:sldId id="1789" r:id="rId34"/>
    <p:sldId id="1790" r:id="rId35"/>
    <p:sldId id="1794" r:id="rId36"/>
    <p:sldId id="17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EDFF28-FBD9-CE2E-E4C6-67ECB7E2C0DA}" name="Barbara Spear" initials="BS" userId="S::bspear@bridge.partners::0f81128b-aaac-47d1-a4a2-d7aab0932b22" providerId="AD"/>
  <p188:author id="{05416B56-5B83-4973-889A-BFDAB7F422F1}" name="Omoefe Abugo" initials="OA" userId="S::omoefeabugo@microsoft.com::6f9643a4-064e-43fe-88b1-4f223db45fc5" providerId="AD"/>
  <p188:author id="{4581D172-B371-5B29-7EBE-E3543A77237E}" name="Galen Erickson" initials="GE" userId="S::gerickson@bridge.partners::5b4cb658-90de-44f6-8ec7-69a20868abe6" providerId="AD"/>
  <p188:author id="{7177C4A1-E977-1F3F-5E1E-DBCFFFD2A51F}" name="Matt Martin" initials="MM" userId="S::mmartin@bridge.partners::1f413865-880f-499d-90a0-20c82cee30ae" providerId="AD"/>
  <p188:author id="{F7817CB4-C1FC-07B0-08A7-4802814EC0F0}" name="Alex Pozin" initials="AP" userId="S::alexpozin@microsoft.com::41364d21-b8fe-4f09-9e65-a310296a1330" providerId="AD"/>
  <p188:author id="{B4272FBF-7BD7-2863-27F8-BC385EFCF106}" name="Maryleen Emeric" initials="ME" userId="S::maemer@microsoft.com::5d8d881d-e6b5-4418-a350-f6beab54ce7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ADEBEB-358C-4E98-B58A-89EF6413791E}" v="73" dt="2025-05-20T19:07:04.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43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25593-34E2-4B79-AA87-0E9A506FFD53}"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A9ADB-E4A8-4D88-9655-EC0DFAE7D491}" type="slidenum">
              <a:rPr lang="en-US" smtClean="0"/>
              <a:t>‹#›</a:t>
            </a:fld>
            <a:endParaRPr lang="en-US"/>
          </a:p>
        </p:txBody>
      </p:sp>
    </p:spTree>
    <p:extLst>
      <p:ext uri="{BB962C8B-B14F-4D97-AF65-F5344CB8AC3E}">
        <p14:creationId xmlns:p14="http://schemas.microsoft.com/office/powerpoint/2010/main" val="76440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96311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B5482-0B9D-66F0-111F-CE489C1DB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E658E-663C-7FC3-A377-D3FFBF963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1C037-6EE8-FCDC-60A6-C36344E7583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8D8B544-7173-010B-455E-90D038930CF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4AFC527B-816E-E2D5-BB99-FC66ED1CFDD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D8B060B-CEC4-A521-E48E-A1C67CBF160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566BD36-5F7B-A245-BD20-63D4B2278BD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55215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22685-1DE9-CF82-7625-0589FABA7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48344-D4F6-74CB-A56B-E3D5C0A2D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B7E66-BDB8-1E88-83A4-8997C0DC4F0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8BBC0D7-01D8-8665-87AF-D9CEED68A15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11B6E9EF-AEAE-CBF4-022A-88D4BB61E34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9444A66-F0A4-60B8-57A5-852C8B9AF6EB}"/>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8B72481-3989-69E8-96B9-9A380626A8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5671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B37DA-FC8E-82D2-1B74-8EE63CD8F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3F4FD-C5DB-BBDF-0C68-DB9CDE2A4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C7582-5A8F-71C2-F695-8893D8E55D3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5B26CEC-D9D1-EAD5-C196-33BFE9E5D0F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345E952-BE62-EC54-F3D9-FAA3FF7B36F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3CD0AA4-4CA6-C354-98D4-4CC89BF9550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E6AF588B-D165-F530-1A6D-00835F250AB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904647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B59E-7C00-024D-5E64-AE475A979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73545-0116-E99C-BE97-8264062F4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A8F8D-1E68-5590-E289-0F7DBBD9922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2140529-EF0E-AA01-2577-8D375DF98F8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BA680BCF-9903-0E46-26B6-9926D0E2CB5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F5D17CF-EA5A-8F7D-2147-3DEA41DA1E3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9891D89F-A286-C426-938C-D1442C4387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014144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E09BC-8FA2-4C63-8F77-B95651A2B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C2128-80B5-0479-E2A4-BC076A39C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0A959-7E8C-FA05-0BF4-2BFAF83D982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A566504-2204-5C04-2C43-F5543BAE0D4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25DBDFD-35E6-0D2F-E863-9D791CF8674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D327AB5-11A4-DFB5-4C0E-A81D11E7E57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9B81F85-01D3-0CC4-B96E-FA4973D0C54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91534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061BE-52CC-666F-DEBB-2D4327549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6049D-8DD7-9FFD-A731-52D291C1F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19407-CCB4-8357-A225-6AFD2098152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513D5D7-E77F-8A36-2EC0-A5C70374267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BD76F19-682B-DE22-2AE6-44DA85D9695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00580DD-230A-F114-AF15-F417EEA3A1F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D63F25-2CF4-C2AB-CC30-4831004466A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1979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7FCA1-D0A5-5C8D-0269-56E8632D1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0647E-E4EE-171A-A0F2-C637C5FD8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0DA3A-24DF-EB71-0CEA-BE3B3088D58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59C639B-D7A9-374A-0BA3-B191C899ECA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8739636C-8C06-4971-368E-9E272BA6AD0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0EC14D0-7E9A-A110-FD39-E3872A10E11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838B542C-D57B-571F-2BAC-E43747785F6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66913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6CC17-78AB-5CA9-5129-2295D3ED5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097B4-AA7B-53A6-E809-7DB839E9C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73EBB-186F-C349-A1FE-F21142964F6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CDB9B60-2B8B-84C2-CA8B-C9DF90DCAC8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86C57488-480B-0280-30A8-BA59869F9CF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771BC82-AE33-01E3-38AE-7580E7275E8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3AD9A7D6-9737-89D1-470D-F8B066A3260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02889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86755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040C3-F7FC-C1D7-2717-812B944C4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2459F-FC6D-6879-C4F4-152638FAF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5F384-9A61-B483-AAED-5906E8D3CF5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16473F6-38DF-4510-DE07-5C8F501424D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D9140B18-B3C9-04CC-125A-FF712B75E39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CDFA9A8-D2A5-876E-BDD1-267AD089201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F92E97D5-0072-1C55-EF25-DA9B4EF9E3C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9191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2C66F-CDE1-4C66-B359-7F950427F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59AB1-46CE-5CF0-6F82-BE9E908B5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87E67-7296-3371-5893-D9439D1653E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219000B-9F22-AF19-4706-D49BDEB4947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E6430D9E-FB7E-150A-EABA-9ABA0E39060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2DDE54-91BA-05C5-28AD-7B82C4FA4A7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5E8DDB58-8CE4-47C2-037D-F707A0E3763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1449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6764E-1D3F-3E8B-AB44-9D122DF48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43F25-F7E4-787B-341B-00644DCA3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8823B-90F1-5FE2-C255-1D534700B70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21DE9FC-752F-E398-0B32-66A14B44C60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77E1FDD-B284-B8D0-CE6C-58050C00578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E9F6137-6CBD-CDE8-0699-05704BC848A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4F51EB1A-51D3-81BE-76C5-9BB2BCC0499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057402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AB9C-B49F-F2F2-C9A9-40E1CA24D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CF2D2-7496-11B3-C9D0-FC44697C1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B2C24-645A-329C-AEE2-1CD5B844A7E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E2676A9-3D45-B9D6-562E-1D5BD50B5F8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A8268632-9570-7734-A4C0-7E24E28AB8F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14A8565-4858-8A25-ABD9-AE73F0C66D9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6/10/2025 10:22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B6998EA-0A21-F23A-C0F2-AD848CD767E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352539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1.xml"/><Relationship Id="rId4" Type="http://schemas.openxmlformats.org/officeDocument/2006/relationships/image" Target="../media/image4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1.xml"/><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xml"/><Relationship Id="rId4" Type="http://schemas.openxmlformats.org/officeDocument/2006/relationships/image" Target="../media/image71.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5.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762902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521326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5871753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106802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51526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07034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59495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4933142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5387726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2123168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screen">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7571206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64122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6138403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09417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23257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46075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06260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07597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263854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63063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110841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12256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702046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385566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694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4962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14742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95541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61785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13517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66137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8112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26800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92239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802932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136434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08536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22553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52191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00998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276855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62945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832043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9933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140443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8026262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6692735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147903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4133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978869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0581872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416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349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1574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76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978100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907723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42314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091016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2743931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3879543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88302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757032201"/>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4229250581"/>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61442155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597700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233437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4140221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67897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906499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72281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slide" Target="slide2.xml"/><Relationship Id="rId4" Type="http://schemas.openxmlformats.org/officeDocument/2006/relationships/image" Target="../media/image83.svg"/></Relationships>
</file>

<file path=ppt/slides/_rels/slide10.xml.rels><?xml version="1.0" encoding="UTF-8" standalone="yes"?>
<Relationships xmlns="http://schemas.openxmlformats.org/package/2006/relationships"><Relationship Id="rId8" Type="http://schemas.openxmlformats.org/officeDocument/2006/relationships/hyperlink" Target="https://marketingassets.microsoft.com/gdc/gdcGlz47m/original" TargetMode="External"/><Relationship Id="rId13" Type="http://schemas.openxmlformats.org/officeDocument/2006/relationships/slide" Target="slide12.xml"/><Relationship Id="rId18" Type="http://schemas.openxmlformats.org/officeDocument/2006/relationships/slide" Target="slide30.xml"/><Relationship Id="rId3" Type="http://schemas.openxmlformats.org/officeDocument/2006/relationships/image" Target="../media/image99.png"/><Relationship Id="rId7" Type="http://schemas.openxmlformats.org/officeDocument/2006/relationships/hyperlink" Target="https://aka.ms/Copilot/DeliveringBusinessResults" TargetMode="External"/><Relationship Id="rId12" Type="http://schemas.openxmlformats.org/officeDocument/2006/relationships/image" Target="../media/image100.jpeg"/><Relationship Id="rId17" Type="http://schemas.openxmlformats.org/officeDocument/2006/relationships/slide" Target="slide26.xml"/><Relationship Id="rId2" Type="http://schemas.openxmlformats.org/officeDocument/2006/relationships/notesSlide" Target="../notesSlides/notesSlide3.xml"/><Relationship Id="rId16" Type="http://schemas.openxmlformats.org/officeDocument/2006/relationships/slide" Target="slide24.xml"/><Relationship Id="rId1" Type="http://schemas.openxmlformats.org/officeDocument/2006/relationships/slideLayout" Target="../slideLayouts/slideLayout15.xml"/><Relationship Id="rId6" Type="http://schemas.openxmlformats.org/officeDocument/2006/relationships/hyperlink" Target="https://www.gartner.com/en/information-technology/topics/ai-readiness" TargetMode="External"/><Relationship Id="rId11" Type="http://schemas.openxmlformats.org/officeDocument/2006/relationships/slide" Target="slide8.xml"/><Relationship Id="rId5" Type="http://schemas.openxmlformats.org/officeDocument/2006/relationships/hyperlink" Target="https://www.microsoft.com/en-us/worklab/podcast/want-real-ai-transformation-focus-on-people-and-processes" TargetMode="External"/><Relationship Id="rId15" Type="http://schemas.openxmlformats.org/officeDocument/2006/relationships/slide" Target="slide20.xml"/><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slide" Target="slide2.xml"/><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0.xml"/><Relationship Id="rId3" Type="http://schemas.openxmlformats.org/officeDocument/2006/relationships/image" Target="../media/image101.png"/><Relationship Id="rId7" Type="http://schemas.openxmlformats.org/officeDocument/2006/relationships/hyperlink" Target="https://www.microsoft.com/en-us/solutionassessments/safeedbackform" TargetMode="External"/><Relationship Id="rId12" Type="http://schemas.openxmlformats.org/officeDocument/2006/relationships/slide" Target="slide16.xml"/><Relationship Id="rId2" Type="http://schemas.openxmlformats.org/officeDocument/2006/relationships/notesSlide" Target="../notesSlides/notesSlide4.xml"/><Relationship Id="rId16" Type="http://schemas.openxmlformats.org/officeDocument/2006/relationships/slide" Target="slide30.xml"/><Relationship Id="rId1" Type="http://schemas.openxmlformats.org/officeDocument/2006/relationships/slideLayout" Target="../slideLayouts/slideLayout15.xml"/><Relationship Id="rId6" Type="http://schemas.openxmlformats.org/officeDocument/2006/relationships/hyperlink" Target="https://aka.ms/Copilot/TechnicalReadinessGuide" TargetMode="External"/><Relationship Id="rId11" Type="http://schemas.openxmlformats.org/officeDocument/2006/relationships/slide" Target="slide12.xml"/><Relationship Id="rId5" Type="http://schemas.openxmlformats.org/officeDocument/2006/relationships/hyperlink" Target="https://learn.microsoft.com/en-us/copilot/microsoft-365/microsoft-365-copilot-e5-guide?tabs=dlm%2Caihub" TargetMode="External"/><Relationship Id="rId15" Type="http://schemas.openxmlformats.org/officeDocument/2006/relationships/slide" Target="slide26.xml"/><Relationship Id="rId10" Type="http://schemas.openxmlformats.org/officeDocument/2006/relationships/slide" Target="slide8.xml"/><Relationship Id="rId4" Type="http://schemas.openxmlformats.org/officeDocument/2006/relationships/slide" Target="slide3.xml"/><Relationship Id="rId9" Type="http://schemas.openxmlformats.org/officeDocument/2006/relationships/slide" Target="slide5.xml"/><Relationship Id="rId14" Type="http://schemas.openxmlformats.org/officeDocument/2006/relationships/slide" Target="slide24.xml"/></Relationships>
</file>

<file path=ppt/slides/_rels/slide1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6.xml"/><Relationship Id="rId3" Type="http://schemas.openxmlformats.org/officeDocument/2006/relationships/slide" Target="slide3.xml"/><Relationship Id="rId7" Type="http://schemas.openxmlformats.org/officeDocument/2006/relationships/slide" Target="slide20.xml"/><Relationship Id="rId12" Type="http://schemas.openxmlformats.org/officeDocument/2006/relationships/slide" Target="slide11.xml"/><Relationship Id="rId2" Type="http://schemas.openxmlformats.org/officeDocument/2006/relationships/image" Target="../media/image102.png"/><Relationship Id="rId1" Type="http://schemas.openxmlformats.org/officeDocument/2006/relationships/slideLayout" Target="../slideLayouts/slideLayout15.xml"/><Relationship Id="rId6" Type="http://schemas.openxmlformats.org/officeDocument/2006/relationships/slide" Target="slide16.xml"/><Relationship Id="rId11" Type="http://schemas.openxmlformats.org/officeDocument/2006/relationships/slide" Target="slide8.xml"/><Relationship Id="rId5" Type="http://schemas.openxmlformats.org/officeDocument/2006/relationships/slide" Target="slide5.xml"/><Relationship Id="rId10" Type="http://schemas.openxmlformats.org/officeDocument/2006/relationships/slide" Target="slide30.xml"/><Relationship Id="rId4" Type="http://schemas.openxmlformats.org/officeDocument/2006/relationships/image" Target="../media/image103.jpeg"/><Relationship Id="rId9"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3.xml"/><Relationship Id="rId7" Type="http://schemas.openxmlformats.org/officeDocument/2006/relationships/slide" Target="slide24.xml"/><Relationship Id="rId12" Type="http://schemas.openxmlformats.org/officeDocument/2006/relationships/slide" Target="slide26.xml"/><Relationship Id="rId2" Type="http://schemas.openxmlformats.org/officeDocument/2006/relationships/image" Target="../media/image104.png"/><Relationship Id="rId1" Type="http://schemas.openxmlformats.org/officeDocument/2006/relationships/slideLayout" Target="../slideLayouts/slideLayout15.xml"/><Relationship Id="rId6" Type="http://schemas.openxmlformats.org/officeDocument/2006/relationships/slide" Target="slide20.xml"/><Relationship Id="rId11" Type="http://schemas.openxmlformats.org/officeDocument/2006/relationships/slide" Target="slide11.xml"/><Relationship Id="rId5" Type="http://schemas.openxmlformats.org/officeDocument/2006/relationships/slide" Target="slide16.xml"/><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slide" Target="slide30.xml"/></Relationships>
</file>

<file path=ppt/slides/_rels/slide14.xml.rels><?xml version="1.0" encoding="UTF-8" standalone="yes"?>
<Relationships xmlns="http://schemas.openxmlformats.org/package/2006/relationships"><Relationship Id="rId8" Type="http://schemas.openxmlformats.org/officeDocument/2006/relationships/hyperlink" Target="https://servicetrust.microsoft.com/DocumentPage/4fe5df86-848b-4097-b3fa-4625e2b8e8f2" TargetMode="External"/><Relationship Id="rId13" Type="http://schemas.openxmlformats.org/officeDocument/2006/relationships/slide" Target="slide2.xml"/><Relationship Id="rId18" Type="http://schemas.openxmlformats.org/officeDocument/2006/relationships/hyperlink" Target="https://marketingassets.microsoft.com/gdc/gdctINjpb/original" TargetMode="External"/><Relationship Id="rId3" Type="http://schemas.openxmlformats.org/officeDocument/2006/relationships/slide" Target="slide3.xml"/><Relationship Id="rId7" Type="http://schemas.openxmlformats.org/officeDocument/2006/relationships/hyperlink" Target="https://learn.microsoft.com/en-us/copilot/microsoft-365/enterprise-data-protection" TargetMode="External"/><Relationship Id="rId12" Type="http://schemas.openxmlformats.org/officeDocument/2006/relationships/slide" Target="slide24.xml"/><Relationship Id="rId17" Type="http://schemas.openxmlformats.org/officeDocument/2006/relationships/slide" Target="slide26.xml"/><Relationship Id="rId2" Type="http://schemas.openxmlformats.org/officeDocument/2006/relationships/image" Target="../media/image105.png"/><Relationship Id="rId16" Type="http://schemas.openxmlformats.org/officeDocument/2006/relationships/slide" Target="slide11.xml"/><Relationship Id="rId1" Type="http://schemas.openxmlformats.org/officeDocument/2006/relationships/slideLayout" Target="../slideLayouts/slideLayout15.xml"/><Relationship Id="rId6" Type="http://schemas.openxmlformats.org/officeDocument/2006/relationships/hyperlink" Target="https://learn.microsoft.com/en-us/copilot/microsoft-365/microsoft-365-copilot-privacy" TargetMode="External"/><Relationship Id="rId11" Type="http://schemas.openxmlformats.org/officeDocument/2006/relationships/slide" Target="slide20.xml"/><Relationship Id="rId5" Type="http://schemas.openxmlformats.org/officeDocument/2006/relationships/hyperlink" Target="https://learn.microsoft.com/en-us/purview/purview" TargetMode="External"/><Relationship Id="rId15" Type="http://schemas.openxmlformats.org/officeDocument/2006/relationships/slide" Target="slide8.xml"/><Relationship Id="rId10" Type="http://schemas.openxmlformats.org/officeDocument/2006/relationships/slide" Target="slide16.xml"/><Relationship Id="rId4" Type="http://schemas.openxmlformats.org/officeDocument/2006/relationships/hyperlink" Target="https://learn.microsoft.com/en-us/copilot/microsoft-365/microsoft-365-copilot-blueprint-oversharing" TargetMode="External"/><Relationship Id="rId9" Type="http://schemas.openxmlformats.org/officeDocument/2006/relationships/slide" Target="slide5.xml"/><Relationship Id="rId14" Type="http://schemas.openxmlformats.org/officeDocument/2006/relationships/slide" Target="slide30.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6.jpe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xml"/><Relationship Id="rId7" Type="http://schemas.openxmlformats.org/officeDocument/2006/relationships/slide" Target="slide24.xml"/><Relationship Id="rId2" Type="http://schemas.openxmlformats.org/officeDocument/2006/relationships/image" Target="../media/image107.png"/><Relationship Id="rId1" Type="http://schemas.openxmlformats.org/officeDocument/2006/relationships/slideLayout" Target="../slideLayouts/slideLayout15.xml"/><Relationship Id="rId6" Type="http://schemas.openxmlformats.org/officeDocument/2006/relationships/slide" Target="slide20.xml"/><Relationship Id="rId11" Type="http://schemas.openxmlformats.org/officeDocument/2006/relationships/slide" Target="slide26.xml"/><Relationship Id="rId5" Type="http://schemas.openxmlformats.org/officeDocument/2006/relationships/slide" Target="slide5.xml"/><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8.xml"/></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6.xml"/><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slide" Target="slide11.xml"/><Relationship Id="rId2" Type="http://schemas.openxmlformats.org/officeDocument/2006/relationships/image" Target="../media/image108.png"/><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slide" Target="slide8.xml"/><Relationship Id="rId5" Type="http://schemas.openxmlformats.org/officeDocument/2006/relationships/slide" Target="slide2.xml"/><Relationship Id="rId10" Type="http://schemas.openxmlformats.org/officeDocument/2006/relationships/slide" Target="slide30.xml"/><Relationship Id="rId4" Type="http://schemas.openxmlformats.org/officeDocument/2006/relationships/image" Target="../media/image109.jpeg"/><Relationship Id="rId9" Type="http://schemas.openxmlformats.org/officeDocument/2006/relationships/slide" Target="slide24.xml"/></Relationships>
</file>

<file path=ppt/slides/_rels/slide1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6.xml"/><Relationship Id="rId18" Type="http://schemas.openxmlformats.org/officeDocument/2006/relationships/hyperlink" Target="https://view.officeapps.live.com/op/view.aspx?src=https%3A%2F%2Fadoption.microsoft.com%2Ffiles%2Fcopilot%2FGetReady_User-Experience-Strategy.docx" TargetMode="External"/><Relationship Id="rId3" Type="http://schemas.openxmlformats.org/officeDocument/2006/relationships/slide" Target="slide3.xml"/><Relationship Id="rId7" Type="http://schemas.openxmlformats.org/officeDocument/2006/relationships/hyperlink" Target="https://www.microsoft.com/en-us/worklab/agents-of-change" TargetMode="External"/><Relationship Id="rId12" Type="http://schemas.openxmlformats.org/officeDocument/2006/relationships/slide" Target="slide24.xml"/><Relationship Id="rId17" Type="http://schemas.openxmlformats.org/officeDocument/2006/relationships/hyperlink" Target="https://www.microsoft.com/en-us/worklab/podcast/conor-grennan-on-moving-beyond-the-search-engine-mindset" TargetMode="External"/><Relationship Id="rId2" Type="http://schemas.openxmlformats.org/officeDocument/2006/relationships/image" Target="../media/image110.png"/><Relationship Id="rId16" Type="http://schemas.openxmlformats.org/officeDocument/2006/relationships/slide" Target="slide11.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slide" Target="slide20.xml"/><Relationship Id="rId5" Type="http://schemas.openxmlformats.org/officeDocument/2006/relationships/hyperlink" Target="https://www.microsoft.com/en-us/microsoft-365/blog/2025/01/15/copilot-for-all-introducing-microsoft-365-copilot-chat/?msockid=2bbfba1f432067991f7caf5d421e662d" TargetMode="External"/><Relationship Id="rId15" Type="http://schemas.openxmlformats.org/officeDocument/2006/relationships/slide" Target="slide8.xml"/><Relationship Id="rId10" Type="http://schemas.openxmlformats.org/officeDocument/2006/relationships/slide" Target="slide5.xml"/><Relationship Id="rId19" Type="http://schemas.openxmlformats.org/officeDocument/2006/relationships/hyperlink" Target="https://adoption.microsoft.com/en-us/copilot/user-engagement-tools-and-templates/" TargetMode="External"/><Relationship Id="rId4" Type="http://schemas.openxmlformats.org/officeDocument/2006/relationships/hyperlink" Target="https://clouddamcdnprodep.azureedge.net/gdc/gdcX2BOPz/original" TargetMode="External"/><Relationship Id="rId9" Type="http://schemas.openxmlformats.org/officeDocument/2006/relationships/slide" Target="slide12.xml"/><Relationship Id="rId14" Type="http://schemas.openxmlformats.org/officeDocument/2006/relationships/slide" Target="slide30.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3.xml"/><Relationship Id="rId7" Type="http://schemas.openxmlformats.org/officeDocument/2006/relationships/slide" Target="slide11.xml"/><Relationship Id="rId12" Type="http://schemas.openxmlformats.org/officeDocument/2006/relationships/slide" Target="slide26.xml"/><Relationship Id="rId2" Type="http://schemas.openxmlformats.org/officeDocument/2006/relationships/image" Target="../media/image113.jpeg"/><Relationship Id="rId1" Type="http://schemas.openxmlformats.org/officeDocument/2006/relationships/slideLayout" Target="../slideLayouts/slideLayout56.xml"/><Relationship Id="rId6" Type="http://schemas.openxmlformats.org/officeDocument/2006/relationships/slide" Target="slide12.xml"/><Relationship Id="rId11" Type="http://schemas.openxmlformats.org/officeDocument/2006/relationships/slide" Target="slide24.xml"/><Relationship Id="rId5" Type="http://schemas.openxmlformats.org/officeDocument/2006/relationships/slide" Target="slide16.xml"/><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8.xml"/></Relationships>
</file>

<file path=ppt/slides/_rels/slide2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8.xml"/><Relationship Id="rId3" Type="http://schemas.openxmlformats.org/officeDocument/2006/relationships/image" Target="../media/image114.png"/><Relationship Id="rId7" Type="http://schemas.openxmlformats.org/officeDocument/2006/relationships/image" Target="../media/image116.jpeg"/><Relationship Id="rId12" Type="http://schemas.openxmlformats.org/officeDocument/2006/relationships/slide" Target="slide5.xml"/><Relationship Id="rId2" Type="http://schemas.openxmlformats.org/officeDocument/2006/relationships/notesSlide" Target="../notesSlides/notesSlide5.xml"/><Relationship Id="rId16" Type="http://schemas.openxmlformats.org/officeDocument/2006/relationships/slide" Target="slide26.xml"/><Relationship Id="rId1" Type="http://schemas.openxmlformats.org/officeDocument/2006/relationships/slideLayout" Target="../slideLayouts/slideLayout56.xml"/><Relationship Id="rId6" Type="http://schemas.openxmlformats.org/officeDocument/2006/relationships/hyperlink" Target="https://learn.microsoft.com/en-us/viva/insights/advanced/analyst/templates/copilot-business-impact" TargetMode="External"/><Relationship Id="rId11" Type="http://schemas.openxmlformats.org/officeDocument/2006/relationships/slide" Target="slide11.xml"/><Relationship Id="rId5" Type="http://schemas.openxmlformats.org/officeDocument/2006/relationships/image" Target="../media/image115.jpeg"/><Relationship Id="rId15" Type="http://schemas.openxmlformats.org/officeDocument/2006/relationships/slide" Target="slide24.xml"/><Relationship Id="rId10" Type="http://schemas.openxmlformats.org/officeDocument/2006/relationships/slide" Target="slide12.xml"/><Relationship Id="rId4" Type="http://schemas.openxmlformats.org/officeDocument/2006/relationships/slide" Target="slide3.xml"/><Relationship Id="rId9" Type="http://schemas.openxmlformats.org/officeDocument/2006/relationships/slide" Target="slide16.xml"/><Relationship Id="rId14" Type="http://schemas.openxmlformats.org/officeDocument/2006/relationships/slide" Target="slide30.xml"/></Relationships>
</file>

<file path=ppt/slides/_rels/slide2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6.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slide" Target="slide16.xml"/><Relationship Id="rId11" Type="http://schemas.openxmlformats.org/officeDocument/2006/relationships/slide" Target="slide30.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image" Target="../media/image117.png"/><Relationship Id="rId9" Type="http://schemas.openxmlformats.org/officeDocument/2006/relationships/slide" Target="slide5.xml"/></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8.xml"/><Relationship Id="rId18" Type="http://schemas.openxmlformats.org/officeDocument/2006/relationships/hyperlink" Target="https://marketingassets.microsoft.com/gdc/gdcflXNT6/original" TargetMode="External"/><Relationship Id="rId3" Type="http://schemas.openxmlformats.org/officeDocument/2006/relationships/image" Target="../media/image118.jpeg"/><Relationship Id="rId7" Type="http://schemas.openxmlformats.org/officeDocument/2006/relationships/image" Target="../media/image119.jpeg"/><Relationship Id="rId12" Type="http://schemas.openxmlformats.org/officeDocument/2006/relationships/slide" Target="slide5.xml"/><Relationship Id="rId17" Type="http://schemas.openxmlformats.org/officeDocument/2006/relationships/hyperlink" Target="https://adoption.microsoft.com/en-us/copilot-scenario-library/" TargetMode="External"/><Relationship Id="rId2" Type="http://schemas.openxmlformats.org/officeDocument/2006/relationships/notesSlide" Target="../notesSlides/notesSlide7.xml"/><Relationship Id="rId16" Type="http://schemas.openxmlformats.org/officeDocument/2006/relationships/slide" Target="slide26.xml"/><Relationship Id="rId1" Type="http://schemas.openxmlformats.org/officeDocument/2006/relationships/slideLayout" Target="../slideLayouts/slideLayout56.xml"/><Relationship Id="rId6" Type="http://schemas.openxmlformats.org/officeDocument/2006/relationships/hyperlink" Target="https://www.microsoft.com/en/customers/story/1802756598954587083-access-holdings-plc-microsoft-365-banking-and-capital-markets-en-nigeria" TargetMode="External"/><Relationship Id="rId11" Type="http://schemas.openxmlformats.org/officeDocument/2006/relationships/slide" Target="slide11.xml"/><Relationship Id="rId5" Type="http://schemas.openxmlformats.org/officeDocument/2006/relationships/hyperlink" Target="https://techcommunity.microsoft.com/blog/microsoftvivablog/introducing-copilot-analytics-to-measure-ai-impact-on-your-business/4301717" TargetMode="External"/><Relationship Id="rId15" Type="http://schemas.openxmlformats.org/officeDocument/2006/relationships/slide" Target="slide24.xml"/><Relationship Id="rId10" Type="http://schemas.openxmlformats.org/officeDocument/2006/relationships/slide" Target="slide12.xml"/><Relationship Id="rId4" Type="http://schemas.openxmlformats.org/officeDocument/2006/relationships/slide" Target="slide3.xml"/><Relationship Id="rId9" Type="http://schemas.openxmlformats.org/officeDocument/2006/relationships/slide" Target="slide16.xml"/><Relationship Id="rId14" Type="http://schemas.openxmlformats.org/officeDocument/2006/relationships/slide" Target="slide30.xml"/></Relationships>
</file>

<file path=ppt/slides/_rels/slide2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6.xml"/><Relationship Id="rId3" Type="http://schemas.openxmlformats.org/officeDocument/2006/relationships/image" Target="../media/image113.jpeg"/><Relationship Id="rId7" Type="http://schemas.openxmlformats.org/officeDocument/2006/relationships/slide" Target="slide16.xml"/><Relationship Id="rId12" Type="http://schemas.openxmlformats.org/officeDocument/2006/relationships/slide" Target="slide30.xml"/><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slide" Target="slide20.xml"/><Relationship Id="rId11" Type="http://schemas.openxmlformats.org/officeDocument/2006/relationships/slide" Target="slide8.xml"/><Relationship Id="rId5" Type="http://schemas.openxmlformats.org/officeDocument/2006/relationships/slide" Target="slide2.xml"/><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slide" Target="slide11.xml"/></Relationships>
</file>

<file path=ppt/slides/_rels/slide25.xml.rels><?xml version="1.0" encoding="UTF-8" standalone="yes"?>
<Relationships xmlns="http://schemas.openxmlformats.org/package/2006/relationships"><Relationship Id="rId8" Type="http://schemas.openxmlformats.org/officeDocument/2006/relationships/hyperlink" Target="https://adoption.microsoft.com/en-us/customer-hub/accelerate-value-with-microsoft-365-copilot/session-2/" TargetMode="External"/><Relationship Id="rId13" Type="http://schemas.openxmlformats.org/officeDocument/2006/relationships/slide" Target="slide11.xml"/><Relationship Id="rId18" Type="http://schemas.openxmlformats.org/officeDocument/2006/relationships/slide" Target="slide26.xml"/><Relationship Id="rId3" Type="http://schemas.openxmlformats.org/officeDocument/2006/relationships/image" Target="../media/image120.png"/><Relationship Id="rId7" Type="http://schemas.openxmlformats.org/officeDocument/2006/relationships/hyperlink" Target="https://learn.microsoft.com/viva/copilot/viva-copilot-overview" TargetMode="External"/><Relationship Id="rId12" Type="http://schemas.openxmlformats.org/officeDocument/2006/relationships/slide" Target="slide12.xml"/><Relationship Id="rId17" Type="http://schemas.openxmlformats.org/officeDocument/2006/relationships/slide" Target="slide30.xml"/><Relationship Id="rId2" Type="http://schemas.openxmlformats.org/officeDocument/2006/relationships/notesSlide" Target="../notesSlides/notesSlide9.xml"/><Relationship Id="rId16" Type="http://schemas.openxmlformats.org/officeDocument/2006/relationships/slide" Target="slide20.xml"/><Relationship Id="rId1" Type="http://schemas.openxmlformats.org/officeDocument/2006/relationships/slideLayout" Target="../slideLayouts/slideLayout56.xml"/><Relationship Id="rId6" Type="http://schemas.openxmlformats.org/officeDocument/2006/relationships/hyperlink" Target="https://www.gartner.com/en/documents/5188263" TargetMode="External"/><Relationship Id="rId11" Type="http://schemas.openxmlformats.org/officeDocument/2006/relationships/slide" Target="slide16.xml"/><Relationship Id="rId5" Type="http://schemas.openxmlformats.org/officeDocument/2006/relationships/image" Target="../media/image121.jpeg"/><Relationship Id="rId15" Type="http://schemas.openxmlformats.org/officeDocument/2006/relationships/slide" Target="slide8.xml"/><Relationship Id="rId10" Type="http://schemas.openxmlformats.org/officeDocument/2006/relationships/slide" Target="slide2.xml"/><Relationship Id="rId19" Type="http://schemas.openxmlformats.org/officeDocument/2006/relationships/hyperlink" Target="https://view.officeapps.live.com/op/view.aspx?src=https%3A%2F%2Fadoption.microsoft.com%2Ffiles%2Fcopilot%2F6_AccelerateCopilotEnablementwithMicrosoftViva.pptx" TargetMode="External"/><Relationship Id="rId4" Type="http://schemas.openxmlformats.org/officeDocument/2006/relationships/slide" Target="slide3.xml"/><Relationship Id="rId9" Type="http://schemas.openxmlformats.org/officeDocument/2006/relationships/hyperlink" Target="https://learn.microsoft.com/en-us/microsoft-365/admin/adoption/ai-assistance?view=o365-worldwide" TargetMode="External"/><Relationship Id="rId14" Type="http://schemas.openxmlformats.org/officeDocument/2006/relationships/slide" Target="slide5.xml"/></Relationships>
</file>

<file path=ppt/slides/_rels/slide26.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30.xml"/><Relationship Id="rId3" Type="http://schemas.openxmlformats.org/officeDocument/2006/relationships/image" Target="../media/image122.png"/><Relationship Id="rId7" Type="http://schemas.openxmlformats.org/officeDocument/2006/relationships/slide" Target="slide20.xml"/><Relationship Id="rId12"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slide" Target="slide24.xml"/><Relationship Id="rId11"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1.xml"/><Relationship Id="rId4" Type="http://schemas.openxmlformats.org/officeDocument/2006/relationships/slide" Target="slide3.xml"/><Relationship Id="rId9" Type="http://schemas.openxmlformats.org/officeDocument/2006/relationships/slide" Target="slide12.xml"/></Relationships>
</file>

<file path=ppt/slides/_rels/slide2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0.xml"/><Relationship Id="rId3" Type="http://schemas.openxmlformats.org/officeDocument/2006/relationships/image" Target="../media/image122.png"/><Relationship Id="rId7" Type="http://schemas.openxmlformats.org/officeDocument/2006/relationships/slide" Target="slide16.xml"/><Relationship Id="rId12" Type="http://schemas.openxmlformats.org/officeDocument/2006/relationships/slide" Target="slide24.xml"/><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slide" Target="slide2.xml"/><Relationship Id="rId11" Type="http://schemas.openxmlformats.org/officeDocument/2006/relationships/slide" Target="slide8.xml"/><Relationship Id="rId5" Type="http://schemas.openxmlformats.org/officeDocument/2006/relationships/image" Target="../media/image123.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slide" Target="slide11.xml"/><Relationship Id="rId14"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30.xml"/><Relationship Id="rId3" Type="http://schemas.openxmlformats.org/officeDocument/2006/relationships/image" Target="../media/image124.png"/><Relationship Id="rId7" Type="http://schemas.openxmlformats.org/officeDocument/2006/relationships/slide" Target="slide12.xml"/><Relationship Id="rId12"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slide" Target="slide16.xml"/><Relationship Id="rId11" Type="http://schemas.openxmlformats.org/officeDocument/2006/relationships/slide" Target="slide24.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slide" Target="slide3.xml"/><Relationship Id="rId9"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openxmlformats.org/officeDocument/2006/relationships/hyperlink" Target="https://news.microsoft.com/source/features/ai/ai-agents-what-they-are-and-how-theyll-change-the-way-we-work/" TargetMode="External"/><Relationship Id="rId13" Type="http://schemas.openxmlformats.org/officeDocument/2006/relationships/slide" Target="slide16.xml"/><Relationship Id="rId18" Type="http://schemas.openxmlformats.org/officeDocument/2006/relationships/slide" Target="slide24.xml"/><Relationship Id="rId3" Type="http://schemas.openxmlformats.org/officeDocument/2006/relationships/image" Target="../media/image125.png"/><Relationship Id="rId7" Type="http://schemas.openxmlformats.org/officeDocument/2006/relationships/hyperlink" Target="https://view.officeapps.live.com/op/view.aspx?src=https%3A%2F%2Fadoption.microsoft.com%2Ffiles%2Fcopilot%2FAgentOverviewGuide.pptx&amp;wdOrigin=BROWSELINK" TargetMode="External"/><Relationship Id="rId12" Type="http://schemas.openxmlformats.org/officeDocument/2006/relationships/slide" Target="slide2.xml"/><Relationship Id="rId17" Type="http://schemas.openxmlformats.org/officeDocument/2006/relationships/slide" Target="slide8.xml"/><Relationship Id="rId2" Type="http://schemas.openxmlformats.org/officeDocument/2006/relationships/notesSlide" Target="../notesSlides/notesSlide13.xml"/><Relationship Id="rId16" Type="http://schemas.openxmlformats.org/officeDocument/2006/relationships/slide" Target="slide5.xml"/><Relationship Id="rId20" Type="http://schemas.openxmlformats.org/officeDocument/2006/relationships/slide" Target="slide30.xml"/><Relationship Id="rId1" Type="http://schemas.openxmlformats.org/officeDocument/2006/relationships/slideLayout" Target="../slideLayouts/slideLayout56.xml"/><Relationship Id="rId6" Type="http://schemas.openxmlformats.org/officeDocument/2006/relationships/image" Target="../media/image126.png"/><Relationship Id="rId11" Type="http://schemas.openxmlformats.org/officeDocument/2006/relationships/hyperlink" Target="https://www.microsoft.com/en-us/microsoft-365/blog/2025/03/25/introducing-researcher-and-analyst-in-microsoft-365-copilot/" TargetMode="External"/><Relationship Id="rId5" Type="http://schemas.openxmlformats.org/officeDocument/2006/relationships/hyperlink" Target="https://www.microsoft.com/insidetrack/blog/boosting-hr-and-it-services-at-microsoft-with-our-new-employee-self-service-agent-in-microsoft-365-copilot/?msockid=2e385ade4d88691b12aa4eae4c0268ce" TargetMode="External"/><Relationship Id="rId15" Type="http://schemas.openxmlformats.org/officeDocument/2006/relationships/slide" Target="slide11.xml"/><Relationship Id="rId10" Type="http://schemas.openxmlformats.org/officeDocument/2006/relationships/hyperlink" Target="https://www.microsoft.com/en-us/microsoft-365/blog/2025/03/05/new-sales-agents-accessible-in-microsoft-365-copilot-help-teams-close-more-deals-faster/" TargetMode="External"/><Relationship Id="rId19" Type="http://schemas.openxmlformats.org/officeDocument/2006/relationships/slide" Target="slide20.xml"/><Relationship Id="rId4" Type="http://schemas.openxmlformats.org/officeDocument/2006/relationships/slide" Target="slide3.xml"/><Relationship Id="rId9" Type="http://schemas.openxmlformats.org/officeDocument/2006/relationships/hyperlink" Target="https://www.microsoft.com/en-us/microsoft-copilot/blog/copilot-studio/explore-agents-pre-built-for-you-in-microsoft-copilot-studio/" TargetMode="External"/><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24.xml"/><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slide" Target="slide20.xml"/><Relationship Id="rId2" Type="http://schemas.openxmlformats.org/officeDocument/2006/relationships/image" Target="../media/image90.jpeg"/><Relationship Id="rId1" Type="http://schemas.openxmlformats.org/officeDocument/2006/relationships/slideLayout" Target="../slideLayouts/slideLayout15.xml"/><Relationship Id="rId6" Type="http://schemas.openxmlformats.org/officeDocument/2006/relationships/slide" Target="slide19.xml"/><Relationship Id="rId11" Type="http://schemas.openxmlformats.org/officeDocument/2006/relationships/slide" Target="slide16.xml"/><Relationship Id="rId5" Type="http://schemas.openxmlformats.org/officeDocument/2006/relationships/slide" Target="slide15.xml"/><Relationship Id="rId15" Type="http://schemas.openxmlformats.org/officeDocument/2006/relationships/slide" Target="slide30.xml"/><Relationship Id="rId10" Type="http://schemas.openxmlformats.org/officeDocument/2006/relationships/slide" Target="slide12.xml"/><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slide" Target="slide26.xml"/></Relationships>
</file>

<file path=ppt/slides/_rels/slide30.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8.xml"/><Relationship Id="rId3" Type="http://schemas.openxmlformats.org/officeDocument/2006/relationships/image" Target="../media/image127.png"/><Relationship Id="rId7" Type="http://schemas.openxmlformats.org/officeDocument/2006/relationships/slide" Target="slide24.xml"/><Relationship Id="rId12"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slide" Target="slide26.xml"/><Relationship Id="rId11" Type="http://schemas.openxmlformats.org/officeDocument/2006/relationships/slide" Target="slide11.xml"/><Relationship Id="rId5" Type="http://schemas.openxmlformats.org/officeDocument/2006/relationships/slide" Target="slide2.xml"/><Relationship Id="rId10" Type="http://schemas.openxmlformats.org/officeDocument/2006/relationships/slide" Target="slide12.xml"/><Relationship Id="rId4" Type="http://schemas.openxmlformats.org/officeDocument/2006/relationships/slide" Target="slide3.xml"/><Relationship Id="rId9" Type="http://schemas.openxmlformats.org/officeDocument/2006/relationships/slide" Target="slide16.xml"/></Relationships>
</file>

<file path=ppt/slides/_rels/slide3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24.xml"/><Relationship Id="rId12" Type="http://schemas.openxmlformats.org/officeDocument/2006/relationships/slide" Target="slide5.xml"/><Relationship Id="rId2" Type="http://schemas.openxmlformats.org/officeDocument/2006/relationships/image" Target="../media/image128.png"/><Relationship Id="rId1" Type="http://schemas.openxmlformats.org/officeDocument/2006/relationships/slideLayout" Target="../slideLayouts/slideLayout15.xml"/><Relationship Id="rId6" Type="http://schemas.openxmlformats.org/officeDocument/2006/relationships/slide" Target="slide26.xml"/><Relationship Id="rId11" Type="http://schemas.openxmlformats.org/officeDocument/2006/relationships/slide" Target="slide11.xml"/><Relationship Id="rId5" Type="http://schemas.openxmlformats.org/officeDocument/2006/relationships/slide" Target="slide30.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16.xml"/></Relationships>
</file>

<file path=ppt/slides/_rels/slide32.xml.rels><?xml version="1.0" encoding="UTF-8" standalone="yes"?>
<Relationships xmlns="http://schemas.openxmlformats.org/package/2006/relationships"><Relationship Id="rId13" Type="http://schemas.openxmlformats.org/officeDocument/2006/relationships/slide" Target="slide8.xml"/><Relationship Id="rId18" Type="http://schemas.openxmlformats.org/officeDocument/2006/relationships/hyperlink" Target="https://learn.microsoft.com/en-us/copilot/microsoft-365/microsoft-365-copilot-e5-guide?tabs=dlm%2Caihub" TargetMode="External"/><Relationship Id="rId26" Type="http://schemas.openxmlformats.org/officeDocument/2006/relationships/hyperlink" Target="https://clouddamcdnprodep.azureedge.net/gdc/gdcX2BOPz/original" TargetMode="External"/><Relationship Id="rId39" Type="http://schemas.openxmlformats.org/officeDocument/2006/relationships/hyperlink" Target="https://news.microsoft.com/source/features/ai/ai-agents-what-they-are-and-how-theyll-change-the-way-we-work/" TargetMode="External"/><Relationship Id="rId21" Type="http://schemas.openxmlformats.org/officeDocument/2006/relationships/hyperlink" Target="https://learn.microsoft.com/en-us/purview/purview" TargetMode="External"/><Relationship Id="rId34" Type="http://schemas.openxmlformats.org/officeDocument/2006/relationships/hyperlink" Target="https://learn.microsoft.com/viva/copilot/viva-copilot-overview" TargetMode="External"/><Relationship Id="rId42" Type="http://schemas.openxmlformats.org/officeDocument/2006/relationships/hyperlink" Target="https://www.microsoft.com/en-us/microsoft-365/blog/2025/03/25/introducing-researcher-and-analyst-in-microsoft-365-copilot/" TargetMode="External"/><Relationship Id="rId7" Type="http://schemas.openxmlformats.org/officeDocument/2006/relationships/slide" Target="slide24.xml"/><Relationship Id="rId2" Type="http://schemas.openxmlformats.org/officeDocument/2006/relationships/image" Target="../media/image118.jpeg"/><Relationship Id="rId16" Type="http://schemas.openxmlformats.org/officeDocument/2006/relationships/hyperlink" Target="https://aka.ms/Copilot/DeliveringBusinessResults" TargetMode="External"/><Relationship Id="rId20" Type="http://schemas.openxmlformats.org/officeDocument/2006/relationships/hyperlink" Target="https://learn.microsoft.com/en-us/copilot/microsoft-365/microsoft-365-copilot-blueprint-oversharing" TargetMode="External"/><Relationship Id="rId29" Type="http://schemas.openxmlformats.org/officeDocument/2006/relationships/hyperlink" Target="https://view.officeapps.live.com/op/view.aspx?src=https%3A%2F%2Fadoption.microsoft.com%2Ffiles%2Fcopilot%2FGetReady_User-Experience-Strategy.docx&amp;wdOrigin=BROWSELINK" TargetMode="External"/><Relationship Id="rId41" Type="http://schemas.openxmlformats.org/officeDocument/2006/relationships/hyperlink" Target="https://www.microsoft.com/en-us/microsoft-365/blog/2025/03/05/new-sales-agents-accessible-in-microsoft-365-copilot-help-teams-close-more-deals-faster/" TargetMode="External"/><Relationship Id="rId1" Type="http://schemas.openxmlformats.org/officeDocument/2006/relationships/slideLayout" Target="../slideLayouts/slideLayout15.xml"/><Relationship Id="rId6" Type="http://schemas.openxmlformats.org/officeDocument/2006/relationships/slide" Target="slide26.xml"/><Relationship Id="rId11" Type="http://schemas.openxmlformats.org/officeDocument/2006/relationships/slide" Target="slide11.xml"/><Relationship Id="rId24" Type="http://schemas.openxmlformats.org/officeDocument/2006/relationships/hyperlink" Target="https://servicetrust.microsoft.com/DocumentPage/4fe5df86-848b-4097-b3fa-4625e2b8e8f2" TargetMode="External"/><Relationship Id="rId32" Type="http://schemas.openxmlformats.org/officeDocument/2006/relationships/hyperlink" Target="https://techcommunity.microsoft.com/blog/microsoftvivablog/introducing-copilot-analytics-to-measure-ai-impact-on-your-business/4301717" TargetMode="External"/><Relationship Id="rId37" Type="http://schemas.openxmlformats.org/officeDocument/2006/relationships/hyperlink" Target="https://www.gartner.com/en/documents/5188263" TargetMode="External"/><Relationship Id="rId40" Type="http://schemas.openxmlformats.org/officeDocument/2006/relationships/hyperlink" Target="https://www.microsoft.com/en-us/microsoft-copilot/blog/copilot-studio/explore-agents-pre-built-for-you-in-microsoft-copilot-studio/" TargetMode="External"/><Relationship Id="rId5" Type="http://schemas.openxmlformats.org/officeDocument/2006/relationships/slide" Target="slide30.xml"/><Relationship Id="rId15" Type="http://schemas.openxmlformats.org/officeDocument/2006/relationships/hyperlink" Target="https://www.gartner.com/en/information-technology/topics/ai-readiness" TargetMode="External"/><Relationship Id="rId23" Type="http://schemas.openxmlformats.org/officeDocument/2006/relationships/hyperlink" Target="https://learn.microsoft.com/en-us/copilot/microsoft-365/enterprise-data-protection" TargetMode="External"/><Relationship Id="rId28" Type="http://schemas.openxmlformats.org/officeDocument/2006/relationships/hyperlink" Target="https://www.microsoft.com/en-us/worklab/podcast/conor-grennan-on-moving-beyond-the-search-engine-mindset" TargetMode="External"/><Relationship Id="rId36" Type="http://schemas.openxmlformats.org/officeDocument/2006/relationships/hyperlink" Target="https://view.officeapps.live.com/op/view.aspx?src=https%3A%2F%2Fadoption.microsoft.com%2Ffiles%2Fcopilot%2F6_AccelerateCopilotEnablementwithMicrosoftViva.pptx" TargetMode="External"/><Relationship Id="rId10" Type="http://schemas.openxmlformats.org/officeDocument/2006/relationships/slide" Target="slide12.xml"/><Relationship Id="rId19" Type="http://schemas.openxmlformats.org/officeDocument/2006/relationships/hyperlink" Target="https://aka.ms/Copilot/TechnicalReadinessGuide" TargetMode="External"/><Relationship Id="rId31" Type="http://schemas.openxmlformats.org/officeDocument/2006/relationships/hyperlink" Target="https://adoption.microsoft.com/en-us/copilot-scenario-library/" TargetMode="External"/><Relationship Id="rId4" Type="http://schemas.openxmlformats.org/officeDocument/2006/relationships/slide" Target="slide2.xml"/><Relationship Id="rId9" Type="http://schemas.openxmlformats.org/officeDocument/2006/relationships/slide" Target="slide16.xml"/><Relationship Id="rId14" Type="http://schemas.openxmlformats.org/officeDocument/2006/relationships/hyperlink" Target="https://www.microsoft.com/en-us/worklab/podcast/want-real-ai-transformation-focus-on-people-and-processes" TargetMode="External"/><Relationship Id="rId22" Type="http://schemas.openxmlformats.org/officeDocument/2006/relationships/hyperlink" Target="https://learn.microsoft.com/en-us/copilot/microsoft-365/microsoft-365-copilot-privacy" TargetMode="External"/><Relationship Id="rId27" Type="http://schemas.openxmlformats.org/officeDocument/2006/relationships/hyperlink" Target="https://www.microsoft.com/en-us/microsoft-365/blog/2025/01/15/copilot-for-all-introducing-microsoft-365-copilot-chat/?msockid=2bbfba1f432067991f7caf5d421e662d" TargetMode="External"/><Relationship Id="rId30" Type="http://schemas.openxmlformats.org/officeDocument/2006/relationships/hyperlink" Target="https://adoption.microsoft.com/en-us/copilot/user-engagement-tools-and-templates/" TargetMode="External"/><Relationship Id="rId35" Type="http://schemas.openxmlformats.org/officeDocument/2006/relationships/hyperlink" Target="https://adoption.microsoft.com/en-us/customer-hub/accelerate-value-with-microsoft-365-copilot/session-2/" TargetMode="External"/><Relationship Id="rId8" Type="http://schemas.openxmlformats.org/officeDocument/2006/relationships/slide" Target="slide20.xml"/><Relationship Id="rId3" Type="http://schemas.openxmlformats.org/officeDocument/2006/relationships/slide" Target="slide3.xml"/><Relationship Id="rId12" Type="http://schemas.openxmlformats.org/officeDocument/2006/relationships/slide" Target="slide5.xml"/><Relationship Id="rId17" Type="http://schemas.openxmlformats.org/officeDocument/2006/relationships/hyperlink" Target="https://marketingassets.microsoft.com/gdc/gdcGlz47m/original" TargetMode="External"/><Relationship Id="rId25" Type="http://schemas.openxmlformats.org/officeDocument/2006/relationships/hyperlink" Target="https://marketingassets.microsoft.com/gdc/gdctINjpb/original" TargetMode="External"/><Relationship Id="rId33" Type="http://schemas.openxmlformats.org/officeDocument/2006/relationships/hyperlink" Target="https://marketingassets.microsoft.com/gdc/gdcflXNT6/original" TargetMode="External"/><Relationship Id="rId38" Type="http://schemas.openxmlformats.org/officeDocument/2006/relationships/hyperlink" Target="https://view.officeapps.live.com/op/view.aspx?src=https%3A%2F%2Fadoption.microsoft.com%2Ffiles%2Fcopilot%2FAgentOverviewGuide.pptx&amp;wdOrigin=BROWSELINK" TargetMode="Externa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9.jpeg"/><Relationship Id="rId1" Type="http://schemas.openxmlformats.org/officeDocument/2006/relationships/slideLayout" Target="../slideLayouts/slideLayout15.xml"/><Relationship Id="rId5" Type="http://schemas.openxmlformats.org/officeDocument/2006/relationships/image" Target="../media/image83.sv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1.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93.jpeg"/><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slide" Target="slide3.xml"/><Relationship Id="rId2"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slide" Target="slide30.xml"/><Relationship Id="rId5" Type="http://schemas.openxmlformats.org/officeDocument/2006/relationships/slide" Target="slide11.xml"/><Relationship Id="rId10" Type="http://schemas.openxmlformats.org/officeDocument/2006/relationships/slide" Target="slide26.xml"/><Relationship Id="rId4" Type="http://schemas.openxmlformats.org/officeDocument/2006/relationships/slide" Target="slide8.xml"/><Relationship Id="rId9" Type="http://schemas.openxmlformats.org/officeDocument/2006/relationships/slide" Target="slide24.xml"/></Relationships>
</file>

<file path=ppt/slides/_rels/slide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hyperlink" Target="https://www.microsoft.com/en-us/worklab/work-trend-index/2025-the-year-the-frontier-firm-is-born" TargetMode="Externa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slide" Target="slide3.xml"/><Relationship Id="rId2"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slide" Target="slide30.xml"/><Relationship Id="rId5" Type="http://schemas.openxmlformats.org/officeDocument/2006/relationships/slide" Target="slide11.xml"/><Relationship Id="rId10" Type="http://schemas.openxmlformats.org/officeDocument/2006/relationships/slide" Target="slide26.xml"/><Relationship Id="rId4" Type="http://schemas.openxmlformats.org/officeDocument/2006/relationships/slide" Target="slide8.xml"/><Relationship Id="rId9" Type="http://schemas.openxmlformats.org/officeDocument/2006/relationships/slide" Target="slide24.xml"/><Relationship Id="rId14" Type="http://schemas.openxmlformats.org/officeDocument/2006/relationships/image" Target="../media/image94.jpeg"/></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30.xml"/><Relationship Id="rId3" Type="http://schemas.openxmlformats.org/officeDocument/2006/relationships/slide" Target="slide3.xml"/><Relationship Id="rId7" Type="http://schemas.openxmlformats.org/officeDocument/2006/relationships/slide" Target="slide11.xml"/><Relationship Id="rId12" Type="http://schemas.openxmlformats.org/officeDocument/2006/relationships/slide" Target="slide26.xml"/><Relationship Id="rId2" Type="http://schemas.openxmlformats.org/officeDocument/2006/relationships/image" Target="../media/image92.png"/><Relationship Id="rId16" Type="http://schemas.openxmlformats.org/officeDocument/2006/relationships/slide" Target="slide19.xml"/><Relationship Id="rId1" Type="http://schemas.openxmlformats.org/officeDocument/2006/relationships/slideLayout" Target="../slideLayouts/slideLayout15.xml"/><Relationship Id="rId6" Type="http://schemas.openxmlformats.org/officeDocument/2006/relationships/slide" Target="slide8.xml"/><Relationship Id="rId11" Type="http://schemas.openxmlformats.org/officeDocument/2006/relationships/slide" Target="slide24.xml"/><Relationship Id="rId5" Type="http://schemas.openxmlformats.org/officeDocument/2006/relationships/slide" Target="slide2.xml"/><Relationship Id="rId15" Type="http://schemas.openxmlformats.org/officeDocument/2006/relationships/slide" Target="slide15.xml"/><Relationship Id="rId10" Type="http://schemas.openxmlformats.org/officeDocument/2006/relationships/slide" Target="slide20.xml"/><Relationship Id="rId4" Type="http://schemas.openxmlformats.org/officeDocument/2006/relationships/image" Target="../media/image95.jpeg"/><Relationship Id="rId9" Type="http://schemas.openxmlformats.org/officeDocument/2006/relationships/slide" Target="slide16.xml"/><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30.xml"/><Relationship Id="rId3" Type="http://schemas.openxmlformats.org/officeDocument/2006/relationships/image" Target="../media/image96.png"/><Relationship Id="rId7" Type="http://schemas.openxmlformats.org/officeDocument/2006/relationships/slide" Target="slide11.xml"/><Relationship Id="rId12" Type="http://schemas.openxmlformats.org/officeDocument/2006/relationships/slide" Target="slide26.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slide" Target="slide5.xml"/><Relationship Id="rId11" Type="http://schemas.openxmlformats.org/officeDocument/2006/relationships/slide" Target="slide24.xml"/><Relationship Id="rId5" Type="http://schemas.openxmlformats.org/officeDocument/2006/relationships/slide" Target="slide2.xml"/><Relationship Id="rId10" Type="http://schemas.openxmlformats.org/officeDocument/2006/relationships/slide" Target="slide20.xml"/><Relationship Id="rId4" Type="http://schemas.openxmlformats.org/officeDocument/2006/relationships/slide" Target="slide3.xml"/><Relationship Id="rId9" Type="http://schemas.openxmlformats.org/officeDocument/2006/relationships/slide" Target="slide16.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0.xml"/><Relationship Id="rId3" Type="http://schemas.openxmlformats.org/officeDocument/2006/relationships/image" Target="../media/image96.png"/><Relationship Id="rId7" Type="http://schemas.openxmlformats.org/officeDocument/2006/relationships/image" Target="../media/image98.png"/><Relationship Id="rId12" Type="http://schemas.openxmlformats.org/officeDocument/2006/relationships/slide" Target="slide16.xml"/><Relationship Id="rId2" Type="http://schemas.openxmlformats.org/officeDocument/2006/relationships/notesSlide" Target="../notesSlides/notesSlide2.xml"/><Relationship Id="rId16" Type="http://schemas.openxmlformats.org/officeDocument/2006/relationships/slide" Target="slide30.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slide" Target="slide12.xml"/><Relationship Id="rId5" Type="http://schemas.openxmlformats.org/officeDocument/2006/relationships/hyperlink" Target="https://videos.microsoft.com/customer-stories/watch/HPXdjAgWa4FB7SLCnuSySn" TargetMode="External"/><Relationship Id="rId15" Type="http://schemas.openxmlformats.org/officeDocument/2006/relationships/slide" Target="slide26.xml"/><Relationship Id="rId10" Type="http://schemas.openxmlformats.org/officeDocument/2006/relationships/slide" Target="slide11.xml"/><Relationship Id="rId4" Type="http://schemas.openxmlformats.org/officeDocument/2006/relationships/slide" Target="slide3.xml"/><Relationship Id="rId9" Type="http://schemas.openxmlformats.org/officeDocument/2006/relationships/slide" Target="slide5.xml"/><Relationship Id="rId14" Type="http://schemas.openxmlformats.org/officeDocument/2006/relationships/slide" Target="slide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1DA29-2983-4EDB-8A2E-F3A6AD63E8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B302B1C-BE8B-2DA7-D07C-3143FF2BE52F}"/>
              </a:ext>
              <a:ext uri="{C183D7F6-B498-43B3-948B-1728B52AA6E4}">
                <adec:decorative xmlns:adec="http://schemas.microsoft.com/office/drawing/2017/decorative" val="1"/>
              </a:ext>
            </a:extLst>
          </p:cNvPr>
          <p:cNvSpPr/>
          <p:nvPr/>
        </p:nvSpPr>
        <p:spPr bwMode="auto">
          <a:xfrm>
            <a:off x="-2" y="0"/>
            <a:ext cx="12192002" cy="6858000"/>
          </a:xfrm>
          <a:prstGeom prst="rect">
            <a:avLst/>
          </a:prstGeom>
          <a:gradFill flip="none" rotWithShape="1">
            <a:gsLst>
              <a:gs pos="0">
                <a:schemeClr val="bg1">
                  <a:alpha val="39000"/>
                </a:schemeClr>
              </a:gs>
              <a:gs pos="78000">
                <a:schemeClr val="bg1"/>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5" name="Picture 14">
            <a:extLst>
              <a:ext uri="{FF2B5EF4-FFF2-40B4-BE49-F238E27FC236}">
                <a16:creationId xmlns:a16="http://schemas.microsoft.com/office/drawing/2014/main" id="{338F18CE-76A0-3C4D-7FB9-E983458694A0}"/>
              </a:ext>
              <a:ext uri="{C183D7F6-B498-43B3-948B-1728B52AA6E4}">
                <adec:decorative xmlns:adec="http://schemas.microsoft.com/office/drawing/2017/decorative" val="1"/>
              </a:ext>
            </a:extLst>
          </p:cNvPr>
          <p:cNvPicPr>
            <a:picLocks noChangeAspect="1"/>
          </p:cNvPicPr>
          <p:nvPr/>
        </p:nvPicPr>
        <p:blipFill>
          <a:blip r:embed="rId2" cstate="screen">
            <a:alphaModFix amt="45000"/>
            <a:extLst>
              <a:ext uri="{28A0092B-C50C-407E-A947-70E740481C1C}">
                <a14:useLocalDpi xmlns:a14="http://schemas.microsoft.com/office/drawing/2010/main"/>
              </a:ext>
            </a:extLst>
          </a:blip>
          <a:srcRect/>
          <a:stretch/>
        </p:blipFill>
        <p:spPr>
          <a:xfrm rot="5400000">
            <a:off x="7169150" y="1835150"/>
            <a:ext cx="6858000" cy="3187700"/>
          </a:xfrm>
          <a:prstGeom prst="rect">
            <a:avLst/>
          </a:prstGeom>
        </p:spPr>
      </p:pic>
      <p:sp>
        <p:nvSpPr>
          <p:cNvPr id="13" name="Rectangle: Top Corners Rounded 12">
            <a:extLst>
              <a:ext uri="{FF2B5EF4-FFF2-40B4-BE49-F238E27FC236}">
                <a16:creationId xmlns:a16="http://schemas.microsoft.com/office/drawing/2014/main" id="{6BA17575-91BB-0B81-370C-A6F65C08C028}"/>
              </a:ext>
              <a:ext uri="{C183D7F6-B498-43B3-948B-1728B52AA6E4}">
                <adec:decorative xmlns:adec="http://schemas.microsoft.com/office/drawing/2017/decorative" val="1"/>
              </a:ext>
            </a:extLst>
          </p:cNvPr>
          <p:cNvSpPr/>
          <p:nvPr/>
        </p:nvSpPr>
        <p:spPr bwMode="auto">
          <a:xfrm rot="5400000">
            <a:off x="4925424" y="392861"/>
            <a:ext cx="1287052" cy="11137900"/>
          </a:xfrm>
          <a:prstGeom prst="rect">
            <a:avLst/>
          </a:prstGeom>
          <a:gradFill flip="none" rotWithShape="1">
            <a:gsLst>
              <a:gs pos="0">
                <a:schemeClr val="accent4">
                  <a:lumMod val="50000"/>
                  <a:alpha val="20000"/>
                </a:schemeClr>
              </a:gs>
              <a:gs pos="100000">
                <a:schemeClr val="accent1">
                  <a:lumMod val="20000"/>
                  <a:lumOff val="80000"/>
                  <a:alpha val="16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pic>
        <p:nvPicPr>
          <p:cNvPr id="12" name="Graphic 11">
            <a:extLst>
              <a:ext uri="{FF2B5EF4-FFF2-40B4-BE49-F238E27FC236}">
                <a16:creationId xmlns:a16="http://schemas.microsoft.com/office/drawing/2014/main" id="{89C1336C-D824-0F6F-E80C-E66B83F07AC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0" y="612942"/>
            <a:ext cx="2118057" cy="617526"/>
          </a:xfrm>
          <a:prstGeom prst="rect">
            <a:avLst/>
          </a:prstGeom>
        </p:spPr>
      </p:pic>
      <p:sp>
        <p:nvSpPr>
          <p:cNvPr id="4" name="Title 3">
            <a:extLst>
              <a:ext uri="{FF2B5EF4-FFF2-40B4-BE49-F238E27FC236}">
                <a16:creationId xmlns:a16="http://schemas.microsoft.com/office/drawing/2014/main" id="{D2C8E71E-475D-5676-F330-24C8F84C5D3D}"/>
              </a:ext>
            </a:extLst>
          </p:cNvPr>
          <p:cNvSpPr>
            <a:spLocks noGrp="1"/>
          </p:cNvSpPr>
          <p:nvPr>
            <p:ph type="title"/>
          </p:nvPr>
        </p:nvSpPr>
        <p:spPr>
          <a:xfrm>
            <a:off x="584199" y="1703741"/>
            <a:ext cx="6057233" cy="2585323"/>
          </a:xfrm>
        </p:spPr>
        <p:txBody>
          <a:bodyPr wrap="square">
            <a:spAutoFit/>
          </a:bodyPr>
          <a:lstStyle/>
          <a:p>
            <a:r>
              <a:rPr lang="en-US" sz="5600">
                <a:gradFill>
                  <a:gsLst>
                    <a:gs pos="0">
                      <a:schemeClr val="accent2">
                        <a:lumMod val="50000"/>
                      </a:schemeClr>
                    </a:gs>
                    <a:gs pos="100000">
                      <a:schemeClr val="accent1">
                        <a:lumMod val="50000"/>
                      </a:schemeClr>
                    </a:gs>
                  </a:gsLst>
                  <a:lin ang="10800000" scaled="1"/>
                </a:gradFill>
                <a:latin typeface="+mn-lt"/>
              </a:rPr>
              <a:t>The strategic CIO’s generative AI playbook </a:t>
            </a:r>
          </a:p>
        </p:txBody>
      </p:sp>
      <p:grpSp>
        <p:nvGrpSpPr>
          <p:cNvPr id="3" name="Group 2">
            <a:extLst>
              <a:ext uri="{FF2B5EF4-FFF2-40B4-BE49-F238E27FC236}">
                <a16:creationId xmlns:a16="http://schemas.microsoft.com/office/drawing/2014/main" id="{80DFF711-92DA-7A8F-D2DD-55E58827002C}"/>
              </a:ext>
              <a:ext uri="{C183D7F6-B498-43B3-948B-1728B52AA6E4}">
                <adec:decorative xmlns:adec="http://schemas.microsoft.com/office/drawing/2017/decorative" val="1"/>
              </a:ext>
            </a:extLst>
          </p:cNvPr>
          <p:cNvGrpSpPr/>
          <p:nvPr/>
        </p:nvGrpSpPr>
        <p:grpSpPr>
          <a:xfrm>
            <a:off x="584200" y="5805377"/>
            <a:ext cx="868784" cy="291600"/>
            <a:chOff x="584200" y="5805377"/>
            <a:chExt cx="868784" cy="291600"/>
          </a:xfrm>
        </p:grpSpPr>
        <p:sp>
          <p:nvSpPr>
            <p:cNvPr id="14" name="Text Placeholder 4">
              <a:extLst>
                <a:ext uri="{FF2B5EF4-FFF2-40B4-BE49-F238E27FC236}">
                  <a16:creationId xmlns:a16="http://schemas.microsoft.com/office/drawing/2014/main" id="{49759032-49B3-F708-3701-274A8862D9FE}"/>
                </a:ext>
              </a:extLst>
            </p:cNvPr>
            <p:cNvSpPr txBox="1">
              <a:spLocks/>
            </p:cNvSpPr>
            <p:nvPr/>
          </p:nvSpPr>
          <p:spPr>
            <a:xfrm>
              <a:off x="584200" y="5823311"/>
              <a:ext cx="742894" cy="246221"/>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Start</a:t>
              </a:r>
            </a:p>
          </p:txBody>
        </p:sp>
        <p:sp>
          <p:nvSpPr>
            <p:cNvPr id="2" name="Graphic 27">
              <a:extLst>
                <a:ext uri="{FF2B5EF4-FFF2-40B4-BE49-F238E27FC236}">
                  <a16:creationId xmlns:a16="http://schemas.microsoft.com/office/drawing/2014/main" id="{32C53BF7-8FBA-0979-6C64-3ADDABCCCAF4}"/>
                </a:ext>
              </a:extLst>
            </p:cNvPr>
            <p:cNvSpPr/>
            <p:nvPr/>
          </p:nvSpPr>
          <p:spPr>
            <a:xfrm>
              <a:off x="1149406" y="5805377"/>
              <a:ext cx="303578" cy="291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6" name="Rectangle 5">
            <a:hlinkClick r:id="rId5" action="ppaction://hlinksldjump"/>
            <a:extLst>
              <a:ext uri="{FF2B5EF4-FFF2-40B4-BE49-F238E27FC236}">
                <a16:creationId xmlns:a16="http://schemas.microsoft.com/office/drawing/2014/main" id="{B26BB3D6-7B60-98CC-ADBC-E7CF49651414}"/>
              </a:ext>
              <a:ext uri="{C183D7F6-B498-43B3-948B-1728B52AA6E4}">
                <adec:decorative xmlns:adec="http://schemas.microsoft.com/office/drawing/2017/decorative" val="1"/>
              </a:ext>
            </a:extLst>
          </p:cNvPr>
          <p:cNvSpPr/>
          <p:nvPr/>
        </p:nvSpPr>
        <p:spPr bwMode="auto">
          <a:xfrm>
            <a:off x="515566" y="5832074"/>
            <a:ext cx="1011677" cy="251132"/>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9" name="Picture 8">
            <a:extLst>
              <a:ext uri="{FF2B5EF4-FFF2-40B4-BE49-F238E27FC236}">
                <a16:creationId xmlns:a16="http://schemas.microsoft.com/office/drawing/2014/main" id="{FB1C474B-C200-670F-816D-F4D2426006C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41432" y="329884"/>
            <a:ext cx="3936170" cy="6528116"/>
          </a:xfrm>
          <a:prstGeom prst="rect">
            <a:avLst/>
          </a:prstGeom>
        </p:spPr>
      </p:pic>
      <p:pic>
        <p:nvPicPr>
          <p:cNvPr id="25" name="Picture 24">
            <a:extLst>
              <a:ext uri="{FF2B5EF4-FFF2-40B4-BE49-F238E27FC236}">
                <a16:creationId xmlns:a16="http://schemas.microsoft.com/office/drawing/2014/main" id="{9449FBD9-C683-BD00-0998-C65091E4D11F}"/>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299591" y="1765935"/>
            <a:ext cx="5892409" cy="5092065"/>
          </a:xfrm>
          <a:prstGeom prst="rect">
            <a:avLst/>
          </a:prstGeom>
        </p:spPr>
      </p:pic>
    </p:spTree>
    <p:extLst>
      <p:ext uri="{BB962C8B-B14F-4D97-AF65-F5344CB8AC3E}">
        <p14:creationId xmlns:p14="http://schemas.microsoft.com/office/powerpoint/2010/main" val="393474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145E-9932-0E0A-E14D-90036C8D919E}"/>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2ADB1ACD-A85D-FE0B-B8B6-49236D7545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flipV="1">
            <a:off x="-1" y="0"/>
            <a:ext cx="4494879" cy="6858000"/>
          </a:xfrm>
          <a:prstGeom prst="rect">
            <a:avLst/>
          </a:prstGeom>
        </p:spPr>
      </p:pic>
      <p:sp>
        <p:nvSpPr>
          <p:cNvPr id="2" name="Rectangle 1">
            <a:extLst>
              <a:ext uri="{FF2B5EF4-FFF2-40B4-BE49-F238E27FC236}">
                <a16:creationId xmlns:a16="http://schemas.microsoft.com/office/drawing/2014/main" id="{A4FA987A-F24C-8109-4B2E-D81D802C84E6}"/>
              </a:ext>
              <a:ext uri="{C183D7F6-B498-43B3-948B-1728B52AA6E4}">
                <adec:decorative xmlns:adec="http://schemas.microsoft.com/office/drawing/2017/decorative" val="1"/>
              </a:ext>
            </a:extLst>
          </p:cNvPr>
          <p:cNvSpPr/>
          <p:nvPr/>
        </p:nvSpPr>
        <p:spPr bwMode="auto">
          <a:xfrm rot="5400000" flipV="1">
            <a:off x="-1182812" y="1182818"/>
            <a:ext cx="6858002" cy="4492366"/>
          </a:xfrm>
          <a:prstGeom prst="rect">
            <a:avLst/>
          </a:prstGeom>
          <a:gradFill flip="none" rotWithShape="1">
            <a:gsLst>
              <a:gs pos="0">
                <a:schemeClr val="bg1">
                  <a:alpha val="0"/>
                </a:schemeClr>
              </a:gs>
              <a:gs pos="54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4" name="Rectangle 23">
            <a:extLst>
              <a:ext uri="{FF2B5EF4-FFF2-40B4-BE49-F238E27FC236}">
                <a16:creationId xmlns:a16="http://schemas.microsoft.com/office/drawing/2014/main" id="{83E78965-E2A0-226C-E574-83118D604022}"/>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14" name="Group 113">
            <a:extLst>
              <a:ext uri="{FF2B5EF4-FFF2-40B4-BE49-F238E27FC236}">
                <a16:creationId xmlns:a16="http://schemas.microsoft.com/office/drawing/2014/main" id="{BDA42FEB-D630-0306-41DE-32DB1DE08284}"/>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115" name="Title 3">
              <a:hlinkClick r:id="rId4" action="ppaction://hlinksldjump"/>
              <a:extLst>
                <a:ext uri="{FF2B5EF4-FFF2-40B4-BE49-F238E27FC236}">
                  <a16:creationId xmlns:a16="http://schemas.microsoft.com/office/drawing/2014/main" id="{27ADC4F9-C0DC-B1A1-F1AB-50139334C118}"/>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10.</a:t>
              </a:r>
            </a:p>
          </p:txBody>
        </p:sp>
        <p:sp>
          <p:nvSpPr>
            <p:cNvPr id="116" name="Title 3">
              <a:hlinkClick r:id="" action="ppaction://hlinkshowjump?jump=previousslide"/>
              <a:extLst>
                <a:ext uri="{FF2B5EF4-FFF2-40B4-BE49-F238E27FC236}">
                  <a16:creationId xmlns:a16="http://schemas.microsoft.com/office/drawing/2014/main" id="{723AB77C-8C6F-4102-E60C-EA170A93DD7F}"/>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17" name="Title 3">
              <a:hlinkClick r:id="" action="ppaction://hlinkshowjump?jump=nextslide"/>
              <a:extLst>
                <a:ext uri="{FF2B5EF4-FFF2-40B4-BE49-F238E27FC236}">
                  <a16:creationId xmlns:a16="http://schemas.microsoft.com/office/drawing/2014/main" id="{15CF1652-64AC-A3BB-6E6F-118174136C1F}"/>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60" name="Title 3">
            <a:extLst>
              <a:ext uri="{FF2B5EF4-FFF2-40B4-BE49-F238E27FC236}">
                <a16:creationId xmlns:a16="http://schemas.microsoft.com/office/drawing/2014/main" id="{03EE7C3C-79BC-3893-1852-62E5C3B30A92}"/>
              </a:ext>
            </a:extLst>
          </p:cNvPr>
          <p:cNvSpPr txBox="1">
            <a:spLocks noGrp="1"/>
          </p:cNvSpPr>
          <p:nvPr>
            <p:ph type="title" idx="4294967295"/>
          </p:nvPr>
        </p:nvSpPr>
        <p:spPr>
          <a:xfrm>
            <a:off x="584200" y="521018"/>
            <a:ext cx="3614821"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2. CIOs as AI partners: </a:t>
            </a:r>
            <a:b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b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Drive cross-functional </a:t>
            </a:r>
            <a:b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b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AI adoption</a:t>
            </a:r>
          </a:p>
        </p:txBody>
      </p:sp>
      <p:grpSp>
        <p:nvGrpSpPr>
          <p:cNvPr id="4" name="Group 3">
            <a:extLst>
              <a:ext uri="{FF2B5EF4-FFF2-40B4-BE49-F238E27FC236}">
                <a16:creationId xmlns:a16="http://schemas.microsoft.com/office/drawing/2014/main" id="{9B3D50EB-3C14-2A86-B776-30C7B08DB9D8}"/>
              </a:ext>
              <a:ext uri="{C183D7F6-B498-43B3-948B-1728B52AA6E4}">
                <adec:decorative xmlns:adec="http://schemas.microsoft.com/office/drawing/2017/decorative" val="1"/>
              </a:ext>
            </a:extLst>
          </p:cNvPr>
          <p:cNvGrpSpPr/>
          <p:nvPr/>
        </p:nvGrpSpPr>
        <p:grpSpPr>
          <a:xfrm>
            <a:off x="608092" y="1934128"/>
            <a:ext cx="1422695" cy="492443"/>
            <a:chOff x="5388059" y="5177761"/>
            <a:chExt cx="1422695" cy="492443"/>
          </a:xfrm>
        </p:grpSpPr>
        <p:sp>
          <p:nvSpPr>
            <p:cNvPr id="6" name="Title 3">
              <a:extLst>
                <a:ext uri="{FF2B5EF4-FFF2-40B4-BE49-F238E27FC236}">
                  <a16:creationId xmlns:a16="http://schemas.microsoft.com/office/drawing/2014/main" id="{2F04BC91-2C13-5012-98A8-95FF6FFB7D4D}"/>
                </a:ext>
              </a:extLst>
            </p:cNvPr>
            <p:cNvSpPr txBox="1">
              <a:spLocks/>
            </p:cNvSpPr>
            <p:nvPr/>
          </p:nvSpPr>
          <p:spPr>
            <a:xfrm>
              <a:off x="5612195" y="5177761"/>
              <a:ext cx="1198559" cy="49244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further </a:t>
              </a:r>
              <a:b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exploration </a:t>
              </a:r>
            </a:p>
          </p:txBody>
        </p:sp>
        <p:sp>
          <p:nvSpPr>
            <p:cNvPr id="7" name="Rectangle: Rounded Corners 6">
              <a:extLst>
                <a:ext uri="{FF2B5EF4-FFF2-40B4-BE49-F238E27FC236}">
                  <a16:creationId xmlns:a16="http://schemas.microsoft.com/office/drawing/2014/main" id="{FBF2DD68-D16B-ED8B-3CBE-C477FCF0C6F2}"/>
                </a:ext>
              </a:extLst>
            </p:cNvPr>
            <p:cNvSpPr/>
            <p:nvPr/>
          </p:nvSpPr>
          <p:spPr bwMode="auto">
            <a:xfrm>
              <a:off x="5388059" y="5241851"/>
              <a:ext cx="146120" cy="146120"/>
            </a:xfrm>
            <a:prstGeom prst="roundRect">
              <a:avLst/>
            </a:prstGeom>
            <a:solidFill>
              <a:schemeClr val="accent2">
                <a:lumMod val="50000"/>
              </a:schemeClr>
            </a:soli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8" name="Group 7">
            <a:extLst>
              <a:ext uri="{FF2B5EF4-FFF2-40B4-BE49-F238E27FC236}">
                <a16:creationId xmlns:a16="http://schemas.microsoft.com/office/drawing/2014/main" id="{5A16A766-2B62-A5DD-D73D-6A088AD850C0}"/>
              </a:ext>
              <a:ext uri="{C183D7F6-B498-43B3-948B-1728B52AA6E4}">
                <adec:decorative xmlns:adec="http://schemas.microsoft.com/office/drawing/2017/decorative" val="1"/>
              </a:ext>
            </a:extLst>
          </p:cNvPr>
          <p:cNvGrpSpPr/>
          <p:nvPr/>
        </p:nvGrpSpPr>
        <p:grpSpPr>
          <a:xfrm>
            <a:off x="584200" y="2553525"/>
            <a:ext cx="2585191" cy="327430"/>
            <a:chOff x="8375262" y="4161909"/>
            <a:chExt cx="2585191" cy="327430"/>
          </a:xfrm>
        </p:grpSpPr>
        <p:grpSp>
          <p:nvGrpSpPr>
            <p:cNvPr id="9" name="Group 8">
              <a:extLst>
                <a:ext uri="{FF2B5EF4-FFF2-40B4-BE49-F238E27FC236}">
                  <a16:creationId xmlns:a16="http://schemas.microsoft.com/office/drawing/2014/main" id="{971E7074-8960-99F0-6162-D35878CCD673}"/>
                </a:ext>
              </a:extLst>
            </p:cNvPr>
            <p:cNvGrpSpPr/>
            <p:nvPr/>
          </p:nvGrpSpPr>
          <p:grpSpPr>
            <a:xfrm>
              <a:off x="8384838" y="4161909"/>
              <a:ext cx="2575615" cy="323165"/>
              <a:chOff x="5794637" y="5040535"/>
              <a:chExt cx="2575615" cy="323165"/>
            </a:xfrm>
          </p:grpSpPr>
          <p:sp>
            <p:nvSpPr>
              <p:cNvPr id="11" name="Text Placeholder 4">
                <a:extLst>
                  <a:ext uri="{FF2B5EF4-FFF2-40B4-BE49-F238E27FC236}">
                    <a16:creationId xmlns:a16="http://schemas.microsoft.com/office/drawing/2014/main" id="{BF00B038-5A31-CD95-AC6B-1130D47BEF68}"/>
                  </a:ext>
                </a:extLst>
              </p:cNvPr>
              <p:cNvSpPr txBox="1">
                <a:spLocks/>
              </p:cNvSpPr>
              <p:nvPr/>
            </p:nvSpPr>
            <p:spPr>
              <a:xfrm>
                <a:off x="6126930" y="5040535"/>
                <a:ext cx="2243322"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Want Real AI Transformation?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Focus on Your People and Processes </a:t>
                </a:r>
              </a:p>
            </p:txBody>
          </p:sp>
          <p:sp>
            <p:nvSpPr>
              <p:cNvPr id="12" name="Graphic 49">
                <a:extLst>
                  <a:ext uri="{FF2B5EF4-FFF2-40B4-BE49-F238E27FC236}">
                    <a16:creationId xmlns:a16="http://schemas.microsoft.com/office/drawing/2014/main" id="{0F742B6C-6BB7-B8B2-D9B9-1AD875310D72}"/>
                  </a:ext>
                </a:extLst>
              </p:cNvPr>
              <p:cNvSpPr/>
              <p:nvPr/>
            </p:nvSpPr>
            <p:spPr>
              <a:xfrm>
                <a:off x="5794637" y="5091196"/>
                <a:ext cx="230953" cy="221842"/>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0" name="Rectangle 9">
              <a:hlinkClick r:id="rId5"/>
              <a:extLst>
                <a:ext uri="{FF2B5EF4-FFF2-40B4-BE49-F238E27FC236}">
                  <a16:creationId xmlns:a16="http://schemas.microsoft.com/office/drawing/2014/main" id="{E38EA787-9AB1-4681-5F47-2DB20931E30C}"/>
                </a:ext>
              </a:extLst>
            </p:cNvPr>
            <p:cNvSpPr/>
            <p:nvPr/>
          </p:nvSpPr>
          <p:spPr bwMode="auto">
            <a:xfrm>
              <a:off x="8375262" y="4166141"/>
              <a:ext cx="2575615"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3" name="Group 12">
            <a:extLst>
              <a:ext uri="{FF2B5EF4-FFF2-40B4-BE49-F238E27FC236}">
                <a16:creationId xmlns:a16="http://schemas.microsoft.com/office/drawing/2014/main" id="{CE7DC68E-5AC6-27C8-AF40-F2328EB60882}"/>
              </a:ext>
              <a:ext uri="{C183D7F6-B498-43B3-948B-1728B52AA6E4}">
                <adec:decorative xmlns:adec="http://schemas.microsoft.com/office/drawing/2017/decorative" val="1"/>
              </a:ext>
            </a:extLst>
          </p:cNvPr>
          <p:cNvGrpSpPr/>
          <p:nvPr/>
        </p:nvGrpSpPr>
        <p:grpSpPr>
          <a:xfrm>
            <a:off x="584200" y="3054800"/>
            <a:ext cx="3318497" cy="323198"/>
            <a:chOff x="8375262" y="4655908"/>
            <a:chExt cx="3318497" cy="323198"/>
          </a:xfrm>
        </p:grpSpPr>
        <p:grpSp>
          <p:nvGrpSpPr>
            <p:cNvPr id="14" name="Group 13">
              <a:extLst>
                <a:ext uri="{FF2B5EF4-FFF2-40B4-BE49-F238E27FC236}">
                  <a16:creationId xmlns:a16="http://schemas.microsoft.com/office/drawing/2014/main" id="{A2B1BC9B-2B35-5EDA-33C6-820783FA2D93}"/>
                </a:ext>
              </a:extLst>
            </p:cNvPr>
            <p:cNvGrpSpPr/>
            <p:nvPr/>
          </p:nvGrpSpPr>
          <p:grpSpPr>
            <a:xfrm>
              <a:off x="8384838" y="4700447"/>
              <a:ext cx="3308921" cy="221842"/>
              <a:chOff x="5794637" y="5091196"/>
              <a:chExt cx="3308921" cy="221842"/>
            </a:xfrm>
          </p:grpSpPr>
          <p:sp>
            <p:nvSpPr>
              <p:cNvPr id="16" name="Text Placeholder 4">
                <a:extLst>
                  <a:ext uri="{FF2B5EF4-FFF2-40B4-BE49-F238E27FC236}">
                    <a16:creationId xmlns:a16="http://schemas.microsoft.com/office/drawing/2014/main" id="{B7E4FD1D-53B1-19E8-BE83-4EDF89D74571}"/>
                  </a:ext>
                </a:extLst>
              </p:cNvPr>
              <p:cNvSpPr txBox="1">
                <a:spLocks/>
              </p:cNvSpPr>
              <p:nvPr/>
            </p:nvSpPr>
            <p:spPr>
              <a:xfrm>
                <a:off x="6126930" y="5130886"/>
                <a:ext cx="2976628"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Get AI Ready: Action plan for IT Leaders</a:t>
                </a:r>
              </a:p>
            </p:txBody>
          </p:sp>
          <p:sp>
            <p:nvSpPr>
              <p:cNvPr id="17" name="Graphic 49">
                <a:extLst>
                  <a:ext uri="{FF2B5EF4-FFF2-40B4-BE49-F238E27FC236}">
                    <a16:creationId xmlns:a16="http://schemas.microsoft.com/office/drawing/2014/main" id="{28E3DB68-E576-7695-7010-4143D8DFB436}"/>
                  </a:ext>
                </a:extLst>
              </p:cNvPr>
              <p:cNvSpPr/>
              <p:nvPr/>
            </p:nvSpPr>
            <p:spPr>
              <a:xfrm>
                <a:off x="5794637" y="5091196"/>
                <a:ext cx="230953" cy="221842"/>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5" name="Rectangle 14">
              <a:hlinkClick r:id="rId6"/>
              <a:extLst>
                <a:ext uri="{FF2B5EF4-FFF2-40B4-BE49-F238E27FC236}">
                  <a16:creationId xmlns:a16="http://schemas.microsoft.com/office/drawing/2014/main" id="{24BE4DAC-A2DA-486E-7666-63BEFA54E87C}"/>
                </a:ext>
              </a:extLst>
            </p:cNvPr>
            <p:cNvSpPr/>
            <p:nvPr/>
          </p:nvSpPr>
          <p:spPr bwMode="auto">
            <a:xfrm>
              <a:off x="8375262" y="4655908"/>
              <a:ext cx="2651981"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8" name="Group 17">
            <a:extLst>
              <a:ext uri="{FF2B5EF4-FFF2-40B4-BE49-F238E27FC236}">
                <a16:creationId xmlns:a16="http://schemas.microsoft.com/office/drawing/2014/main" id="{723B5156-83B9-CB2A-50CE-D8FCA298E8BD}"/>
              </a:ext>
              <a:ext uri="{C183D7F6-B498-43B3-948B-1728B52AA6E4}">
                <adec:decorative xmlns:adec="http://schemas.microsoft.com/office/drawing/2017/decorative" val="1"/>
              </a:ext>
            </a:extLst>
          </p:cNvPr>
          <p:cNvGrpSpPr/>
          <p:nvPr/>
        </p:nvGrpSpPr>
        <p:grpSpPr>
          <a:xfrm>
            <a:off x="584200" y="3551843"/>
            <a:ext cx="3233653" cy="323198"/>
            <a:chOff x="8375262" y="5635707"/>
            <a:chExt cx="3233653" cy="323198"/>
          </a:xfrm>
        </p:grpSpPr>
        <p:grpSp>
          <p:nvGrpSpPr>
            <p:cNvPr id="19" name="Group 18">
              <a:extLst>
                <a:ext uri="{FF2B5EF4-FFF2-40B4-BE49-F238E27FC236}">
                  <a16:creationId xmlns:a16="http://schemas.microsoft.com/office/drawing/2014/main" id="{4C6AB150-2DB6-603E-B851-B1A8464C2E25}"/>
                </a:ext>
              </a:extLst>
            </p:cNvPr>
            <p:cNvGrpSpPr/>
            <p:nvPr/>
          </p:nvGrpSpPr>
          <p:grpSpPr>
            <a:xfrm>
              <a:off x="8384838" y="5676200"/>
              <a:ext cx="3224077" cy="221842"/>
              <a:chOff x="5794637" y="5091196"/>
              <a:chExt cx="3224077" cy="221842"/>
            </a:xfrm>
          </p:grpSpPr>
          <p:sp>
            <p:nvSpPr>
              <p:cNvPr id="21" name="Text Placeholder 4">
                <a:extLst>
                  <a:ext uri="{FF2B5EF4-FFF2-40B4-BE49-F238E27FC236}">
                    <a16:creationId xmlns:a16="http://schemas.microsoft.com/office/drawing/2014/main" id="{94F69596-1E98-B1D4-247B-834392841112}"/>
                  </a:ext>
                </a:extLst>
              </p:cNvPr>
              <p:cNvSpPr txBox="1">
                <a:spLocks/>
              </p:cNvSpPr>
              <p:nvPr/>
            </p:nvSpPr>
            <p:spPr>
              <a:xfrm>
                <a:off x="6126929" y="5116805"/>
                <a:ext cx="2891785"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Guide to Engaging Functional Business Leaders</a:t>
                </a:r>
              </a:p>
            </p:txBody>
          </p:sp>
          <p:sp>
            <p:nvSpPr>
              <p:cNvPr id="22" name="Graphic 49">
                <a:extLst>
                  <a:ext uri="{FF2B5EF4-FFF2-40B4-BE49-F238E27FC236}">
                    <a16:creationId xmlns:a16="http://schemas.microsoft.com/office/drawing/2014/main" id="{3DDCC7A2-C78D-FDC2-E559-8896F6A4E8B7}"/>
                  </a:ext>
                </a:extLst>
              </p:cNvPr>
              <p:cNvSpPr/>
              <p:nvPr/>
            </p:nvSpPr>
            <p:spPr>
              <a:xfrm>
                <a:off x="5794637" y="5091196"/>
                <a:ext cx="230953" cy="221842"/>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20" name="Rectangle 19">
              <a:hlinkClick r:id="rId7"/>
              <a:extLst>
                <a:ext uri="{FF2B5EF4-FFF2-40B4-BE49-F238E27FC236}">
                  <a16:creationId xmlns:a16="http://schemas.microsoft.com/office/drawing/2014/main" id="{86249F9C-04C0-EA51-D920-B0DE0816BF59}"/>
                </a:ext>
              </a:extLst>
            </p:cNvPr>
            <p:cNvSpPr/>
            <p:nvPr/>
          </p:nvSpPr>
          <p:spPr bwMode="auto">
            <a:xfrm>
              <a:off x="8375262" y="5635707"/>
              <a:ext cx="3120532"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6" name="Group 35">
            <a:extLst>
              <a:ext uri="{FF2B5EF4-FFF2-40B4-BE49-F238E27FC236}">
                <a16:creationId xmlns:a16="http://schemas.microsoft.com/office/drawing/2014/main" id="{F7FE3A7E-17CE-681D-AEDC-078D30C55057}"/>
              </a:ext>
              <a:ext uri="{C183D7F6-B498-43B3-948B-1728B52AA6E4}">
                <adec:decorative xmlns:adec="http://schemas.microsoft.com/office/drawing/2017/decorative" val="1"/>
              </a:ext>
            </a:extLst>
          </p:cNvPr>
          <p:cNvGrpSpPr/>
          <p:nvPr/>
        </p:nvGrpSpPr>
        <p:grpSpPr>
          <a:xfrm>
            <a:off x="593776" y="4048826"/>
            <a:ext cx="3002249" cy="323198"/>
            <a:chOff x="8384838" y="4161850"/>
            <a:chExt cx="3002249" cy="323198"/>
          </a:xfrm>
        </p:grpSpPr>
        <p:grpSp>
          <p:nvGrpSpPr>
            <p:cNvPr id="37" name="Group 36">
              <a:extLst>
                <a:ext uri="{FF2B5EF4-FFF2-40B4-BE49-F238E27FC236}">
                  <a16:creationId xmlns:a16="http://schemas.microsoft.com/office/drawing/2014/main" id="{2A724442-C39D-C084-558B-16AAA1DBF3EE}"/>
                </a:ext>
              </a:extLst>
            </p:cNvPr>
            <p:cNvGrpSpPr/>
            <p:nvPr/>
          </p:nvGrpSpPr>
          <p:grpSpPr>
            <a:xfrm>
              <a:off x="8384838" y="4212570"/>
              <a:ext cx="3002249" cy="221842"/>
              <a:chOff x="5794637" y="5091196"/>
              <a:chExt cx="3002249" cy="221842"/>
            </a:xfrm>
          </p:grpSpPr>
          <p:sp>
            <p:nvSpPr>
              <p:cNvPr id="39" name="Text Placeholder 4">
                <a:extLst>
                  <a:ext uri="{FF2B5EF4-FFF2-40B4-BE49-F238E27FC236}">
                    <a16:creationId xmlns:a16="http://schemas.microsoft.com/office/drawing/2014/main" id="{25C48A83-633D-1E6E-E3F4-2134D56538EA}"/>
                  </a:ext>
                </a:extLst>
              </p:cNvPr>
              <p:cNvSpPr txBox="1">
                <a:spLocks/>
              </p:cNvSpPr>
              <p:nvPr/>
            </p:nvSpPr>
            <p:spPr>
              <a:xfrm>
                <a:off x="6088633" y="5121284"/>
                <a:ext cx="2708253"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AI Decision Brief</a:t>
                </a:r>
              </a:p>
            </p:txBody>
          </p:sp>
          <p:sp>
            <p:nvSpPr>
              <p:cNvPr id="41" name="Graphic 49">
                <a:extLst>
                  <a:ext uri="{FF2B5EF4-FFF2-40B4-BE49-F238E27FC236}">
                    <a16:creationId xmlns:a16="http://schemas.microsoft.com/office/drawing/2014/main" id="{8F951FF5-7697-3343-965A-136D681526F6}"/>
                  </a:ext>
                </a:extLst>
              </p:cNvPr>
              <p:cNvSpPr/>
              <p:nvPr/>
            </p:nvSpPr>
            <p:spPr>
              <a:xfrm>
                <a:off x="5794637" y="5091196"/>
                <a:ext cx="230953" cy="221842"/>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38" name="Rectangle 37">
              <a:hlinkClick r:id="rId8"/>
              <a:extLst>
                <a:ext uri="{FF2B5EF4-FFF2-40B4-BE49-F238E27FC236}">
                  <a16:creationId xmlns:a16="http://schemas.microsoft.com/office/drawing/2014/main" id="{840546FE-04B5-7440-B87F-1D689D040EEF}"/>
                </a:ext>
              </a:extLst>
            </p:cNvPr>
            <p:cNvSpPr/>
            <p:nvPr/>
          </p:nvSpPr>
          <p:spPr bwMode="auto">
            <a:xfrm>
              <a:off x="8389946" y="4161850"/>
              <a:ext cx="2917262"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1" name="Group 90">
            <a:extLst>
              <a:ext uri="{FF2B5EF4-FFF2-40B4-BE49-F238E27FC236}">
                <a16:creationId xmlns:a16="http://schemas.microsoft.com/office/drawing/2014/main" id="{ABCCE1AE-2B8F-A50E-CA2D-C6DF1A1FAE89}"/>
              </a:ext>
              <a:ext uri="{C183D7F6-B498-43B3-948B-1728B52AA6E4}">
                <adec:decorative xmlns:adec="http://schemas.microsoft.com/office/drawing/2017/decorative" val="1"/>
              </a:ext>
            </a:extLst>
          </p:cNvPr>
          <p:cNvGrpSpPr/>
          <p:nvPr/>
        </p:nvGrpSpPr>
        <p:grpSpPr>
          <a:xfrm>
            <a:off x="2278945" y="6331796"/>
            <a:ext cx="1351933" cy="526204"/>
            <a:chOff x="2939499" y="6331799"/>
            <a:chExt cx="1351933" cy="526204"/>
          </a:xfrm>
        </p:grpSpPr>
        <p:sp>
          <p:nvSpPr>
            <p:cNvPr id="95" name="Rectangle: Top Corners Rounded 12">
              <a:extLst>
                <a:ext uri="{FF2B5EF4-FFF2-40B4-BE49-F238E27FC236}">
                  <a16:creationId xmlns:a16="http://schemas.microsoft.com/office/drawing/2014/main" id="{FFF26CA8-DB2E-FC12-8B1C-3CE08400BE46}"/>
                </a:ext>
              </a:extLst>
            </p:cNvPr>
            <p:cNvSpPr/>
            <p:nvPr/>
          </p:nvSpPr>
          <p:spPr bwMode="auto">
            <a:xfrm rot="5400000">
              <a:off x="3356877"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96" name="Title 3">
              <a:extLst>
                <a:ext uri="{FF2B5EF4-FFF2-40B4-BE49-F238E27FC236}">
                  <a16:creationId xmlns:a16="http://schemas.microsoft.com/office/drawing/2014/main" id="{11D79DFD-B11B-364C-907E-7F96C702EA8B}"/>
                </a:ext>
              </a:extLst>
            </p:cNvPr>
            <p:cNvSpPr txBox="1">
              <a:spLocks/>
            </p:cNvSpPr>
            <p:nvPr/>
          </p:nvSpPr>
          <p:spPr>
            <a:xfrm>
              <a:off x="3041377" y="6387154"/>
              <a:ext cx="115719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Build the data foundation for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AI readiness</a:t>
              </a:r>
              <a:endPar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cxnSp>
          <p:nvCxnSpPr>
            <p:cNvPr id="97" name="Straight Connector 96">
              <a:extLst>
                <a:ext uri="{FF2B5EF4-FFF2-40B4-BE49-F238E27FC236}">
                  <a16:creationId xmlns:a16="http://schemas.microsoft.com/office/drawing/2014/main" id="{487BEAC4-4CF3-43C1-FE73-1811F11662DF}"/>
                </a:ext>
              </a:extLst>
            </p:cNvPr>
            <p:cNvCxnSpPr/>
            <p:nvPr/>
          </p:nvCxnSpPr>
          <p:spPr>
            <a:xfrm>
              <a:off x="2939499"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D3129E43-057F-47D3-4F43-836E43F6FC66}"/>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133" name="Title 3">
              <a:hlinkClick r:id="rId9" action="ppaction://hlinksldjump"/>
              <a:extLst>
                <a:ext uri="{FF2B5EF4-FFF2-40B4-BE49-F238E27FC236}">
                  <a16:creationId xmlns:a16="http://schemas.microsoft.com/office/drawing/2014/main" id="{F8C6B710-37DB-F21E-2CE9-C7161138C553}"/>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34" name="Rectangle 133">
              <a:hlinkClick r:id="rId10" action="ppaction://hlinksldjump"/>
              <a:extLst>
                <a:ext uri="{FF2B5EF4-FFF2-40B4-BE49-F238E27FC236}">
                  <a16:creationId xmlns:a16="http://schemas.microsoft.com/office/drawing/2014/main" id="{530F4C49-6F01-9FAD-7FB6-3316D320E784}"/>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35" name="Group 134">
            <a:extLst>
              <a:ext uri="{FF2B5EF4-FFF2-40B4-BE49-F238E27FC236}">
                <a16:creationId xmlns:a16="http://schemas.microsoft.com/office/drawing/2014/main" id="{B118BE93-3A95-5893-8827-1E60EE6B9421}"/>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136" name="Title 3">
              <a:hlinkClick r:id="rId9" action="ppaction://hlinksldjump"/>
              <a:extLst>
                <a:ext uri="{FF2B5EF4-FFF2-40B4-BE49-F238E27FC236}">
                  <a16:creationId xmlns:a16="http://schemas.microsoft.com/office/drawing/2014/main" id="{1DF87966-C4FE-880B-EC70-4FEEBEBDBEB4}"/>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37" name="Rectangle 136">
              <a:hlinkClick r:id="rId11" action="ppaction://hlinksldjump"/>
              <a:extLst>
                <a:ext uri="{FF2B5EF4-FFF2-40B4-BE49-F238E27FC236}">
                  <a16:creationId xmlns:a16="http://schemas.microsoft.com/office/drawing/2014/main" id="{EABEA765-5F2B-50BD-15AA-88939108C0AE}"/>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150" name="Rectangle 149">
            <a:extLst>
              <a:ext uri="{FF2B5EF4-FFF2-40B4-BE49-F238E27FC236}">
                <a16:creationId xmlns:a16="http://schemas.microsoft.com/office/drawing/2014/main" id="{ECD54E23-6069-4C28-0121-6FFAA3EAAD0D}"/>
              </a:ext>
              <a:ext uri="{C183D7F6-B498-43B3-948B-1728B52AA6E4}">
                <adec:decorative xmlns:adec="http://schemas.microsoft.com/office/drawing/2017/decorative" val="1"/>
              </a:ext>
            </a:extLst>
          </p:cNvPr>
          <p:cNvSpPr/>
          <p:nvPr/>
        </p:nvSpPr>
        <p:spPr bwMode="auto">
          <a:xfrm rot="16200000" flipV="1">
            <a:off x="5173331" y="-680962"/>
            <a:ext cx="6337706" cy="7699630"/>
          </a:xfrm>
          <a:prstGeom prst="rect">
            <a:avLst/>
          </a:prstGeom>
          <a:gradFill flip="none" rotWithShape="1">
            <a:gsLst>
              <a:gs pos="0">
                <a:schemeClr val="bg1">
                  <a:alpha val="0"/>
                </a:schemeClr>
              </a:gs>
              <a:gs pos="54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2" name="Title 3">
            <a:extLst>
              <a:ext uri="{FF2B5EF4-FFF2-40B4-BE49-F238E27FC236}">
                <a16:creationId xmlns:a16="http://schemas.microsoft.com/office/drawing/2014/main" id="{3113B61B-1D86-B8FF-A096-4B35AA0C09B4}"/>
              </a:ext>
            </a:extLst>
          </p:cNvPr>
          <p:cNvSpPr txBox="1">
            <a:spLocks/>
          </p:cNvSpPr>
          <p:nvPr/>
        </p:nvSpPr>
        <p:spPr>
          <a:xfrm>
            <a:off x="4967664" y="521018"/>
            <a:ext cx="6640136"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3. Build the data foundation for AI readiness</a:t>
            </a:r>
          </a:p>
        </p:txBody>
      </p:sp>
      <p:sp>
        <p:nvSpPr>
          <p:cNvPr id="138" name="Title 3">
            <a:extLst>
              <a:ext uri="{FF2B5EF4-FFF2-40B4-BE49-F238E27FC236}">
                <a16:creationId xmlns:a16="http://schemas.microsoft.com/office/drawing/2014/main" id="{4613E1AD-901B-169A-1611-6A9CAE45620D}"/>
              </a:ext>
            </a:extLst>
          </p:cNvPr>
          <p:cNvSpPr txBox="1">
            <a:spLocks/>
          </p:cNvSpPr>
          <p:nvPr/>
        </p:nvSpPr>
        <p:spPr>
          <a:xfrm>
            <a:off x="4967664" y="1021988"/>
            <a:ext cx="525099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Prepare your data to capitalize on Microsoft 365 Copilot</a:t>
            </a:r>
          </a:p>
        </p:txBody>
      </p:sp>
      <p:sp>
        <p:nvSpPr>
          <p:cNvPr id="139" name="Text Placeholder 4">
            <a:extLst>
              <a:ext uri="{FF2B5EF4-FFF2-40B4-BE49-F238E27FC236}">
                <a16:creationId xmlns:a16="http://schemas.microsoft.com/office/drawing/2014/main" id="{93E965B6-D5FA-A457-4068-0F2ACFE3EED9}"/>
              </a:ext>
            </a:extLst>
          </p:cNvPr>
          <p:cNvSpPr txBox="1">
            <a:spLocks/>
          </p:cNvSpPr>
          <p:nvPr/>
        </p:nvSpPr>
        <p:spPr>
          <a:xfrm>
            <a:off x="4967663" y="1384077"/>
            <a:ext cx="6616245" cy="64633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Copilot is built to work where your teams already work—across apps like Teams, Outlook, Word, and SharePoint. But to get high-quality results, your environment needs to be ready. That means your Microsoft 365 data must be secure, accessible, and governed properly. While you don’t need to rebuild your data estate, you do need to optimize what’s already there.</a:t>
            </a:r>
          </a:p>
        </p:txBody>
      </p:sp>
      <p:sp>
        <p:nvSpPr>
          <p:cNvPr id="3" name="Rectangle: Rounded Corners 2">
            <a:extLst>
              <a:ext uri="{FF2B5EF4-FFF2-40B4-BE49-F238E27FC236}">
                <a16:creationId xmlns:a16="http://schemas.microsoft.com/office/drawing/2014/main" id="{B3EFB720-1DB0-4569-2DE5-BC03FE320CC6}"/>
              </a:ext>
              <a:ext uri="{C183D7F6-B498-43B3-948B-1728B52AA6E4}">
                <adec:decorative xmlns:adec="http://schemas.microsoft.com/office/drawing/2017/decorative" val="1"/>
              </a:ext>
            </a:extLst>
          </p:cNvPr>
          <p:cNvSpPr/>
          <p:nvPr/>
        </p:nvSpPr>
        <p:spPr bwMode="auto">
          <a:xfrm rot="16200000">
            <a:off x="3415069" y="3872664"/>
            <a:ext cx="3291105"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4" name="Rectangle: Rounded Corners 143">
            <a:extLst>
              <a:ext uri="{FF2B5EF4-FFF2-40B4-BE49-F238E27FC236}">
                <a16:creationId xmlns:a16="http://schemas.microsoft.com/office/drawing/2014/main" id="{6626197C-CAD2-D4F3-9C26-7B58A4FC881C}"/>
              </a:ext>
              <a:ext uri="{C183D7F6-B498-43B3-948B-1728B52AA6E4}">
                <adec:decorative xmlns:adec="http://schemas.microsoft.com/office/drawing/2017/decorative" val="1"/>
              </a:ext>
            </a:extLst>
          </p:cNvPr>
          <p:cNvSpPr/>
          <p:nvPr/>
        </p:nvSpPr>
        <p:spPr bwMode="auto">
          <a:xfrm>
            <a:off x="4965154" y="2250853"/>
            <a:ext cx="6640135" cy="3560643"/>
          </a:xfrm>
          <a:prstGeom prst="roundRect">
            <a:avLst>
              <a:gd name="adj" fmla="val 5351"/>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pic>
        <p:nvPicPr>
          <p:cNvPr id="146" name="Picture 145">
            <a:extLst>
              <a:ext uri="{FF2B5EF4-FFF2-40B4-BE49-F238E27FC236}">
                <a16:creationId xmlns:a16="http://schemas.microsoft.com/office/drawing/2014/main" id="{311B027A-E80E-E95F-176E-F70D353C37E4}"/>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178640" y="2357466"/>
            <a:ext cx="3324097" cy="3336323"/>
          </a:xfrm>
          <a:prstGeom prst="roundRect">
            <a:avLst>
              <a:gd name="adj" fmla="val 3620"/>
            </a:avLst>
          </a:prstGeom>
        </p:spPr>
      </p:pic>
      <p:grpSp>
        <p:nvGrpSpPr>
          <p:cNvPr id="151" name="Group 150">
            <a:extLst>
              <a:ext uri="{FF2B5EF4-FFF2-40B4-BE49-F238E27FC236}">
                <a16:creationId xmlns:a16="http://schemas.microsoft.com/office/drawing/2014/main" id="{D42BCADD-23D2-4DB7-77AA-15EF3AB36B95}"/>
              </a:ext>
              <a:ext uri="{C183D7F6-B498-43B3-948B-1728B52AA6E4}">
                <adec:decorative xmlns:adec="http://schemas.microsoft.com/office/drawing/2017/decorative" val="1"/>
              </a:ext>
            </a:extLst>
          </p:cNvPr>
          <p:cNvGrpSpPr/>
          <p:nvPr/>
        </p:nvGrpSpPr>
        <p:grpSpPr>
          <a:xfrm>
            <a:off x="5161798" y="2569535"/>
            <a:ext cx="2763636" cy="1599146"/>
            <a:chOff x="5161798" y="2396190"/>
            <a:chExt cx="2763636" cy="1599146"/>
          </a:xfrm>
        </p:grpSpPr>
        <p:sp>
          <p:nvSpPr>
            <p:cNvPr id="145" name="Text Placeholder 4">
              <a:extLst>
                <a:ext uri="{FF2B5EF4-FFF2-40B4-BE49-F238E27FC236}">
                  <a16:creationId xmlns:a16="http://schemas.microsoft.com/office/drawing/2014/main" id="{2DF67B96-7F84-A0CE-1B02-84F7718A9C3E}"/>
                </a:ext>
              </a:extLst>
            </p:cNvPr>
            <p:cNvSpPr txBox="1">
              <a:spLocks/>
            </p:cNvSpPr>
            <p:nvPr/>
          </p:nvSpPr>
          <p:spPr>
            <a:xfrm>
              <a:off x="5161798" y="2576484"/>
              <a:ext cx="2763636" cy="123110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only</a:t>
              </a:r>
              <a:r>
                <a:rPr kumimoji="0" lang="en-US" sz="200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r>
                <a:rPr kumimoji="0" lang="en-US" sz="20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35% </a:t>
              </a:r>
              <a:br>
                <a:rPr kumimoji="0" lang="en-US" sz="20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20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of organizations effectively demonstrate measurable AI value</a:t>
              </a:r>
              <a:endParaRPr kumimoji="0" lang="en-US" sz="18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48" name="Text Placeholder 4">
              <a:extLst>
                <a:ext uri="{FF2B5EF4-FFF2-40B4-BE49-F238E27FC236}">
                  <a16:creationId xmlns:a16="http://schemas.microsoft.com/office/drawing/2014/main" id="{708CB1AC-90C5-03B8-8E63-AF46A61975BF}"/>
                </a:ext>
              </a:extLst>
            </p:cNvPr>
            <p:cNvSpPr txBox="1">
              <a:spLocks/>
            </p:cNvSpPr>
            <p:nvPr/>
          </p:nvSpPr>
          <p:spPr>
            <a:xfrm>
              <a:off x="5161798" y="2396190"/>
              <a:ext cx="276363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According to Gartner,</a:t>
              </a:r>
              <a:endPar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endParaRPr>
            </a:p>
          </p:txBody>
        </p:sp>
        <p:sp>
          <p:nvSpPr>
            <p:cNvPr id="149" name="Text Placeholder 4">
              <a:extLst>
                <a:ext uri="{FF2B5EF4-FFF2-40B4-BE49-F238E27FC236}">
                  <a16:creationId xmlns:a16="http://schemas.microsoft.com/office/drawing/2014/main" id="{32B5612E-1CD9-07CA-D67E-4B58C0F013BD}"/>
                </a:ext>
              </a:extLst>
            </p:cNvPr>
            <p:cNvSpPr txBox="1">
              <a:spLocks/>
            </p:cNvSpPr>
            <p:nvPr/>
          </p:nvSpPr>
          <p:spPr>
            <a:xfrm>
              <a:off x="5161798" y="3833753"/>
              <a:ext cx="276363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due to fragmented data strategies</a:t>
              </a:r>
              <a:r>
                <a:rPr kumimoji="0" lang="en-US" sz="1050" b="0" i="0" u="none" strike="noStrike" kern="1200" cap="none" spc="0" normalizeH="0" baseline="30000" noProof="0">
                  <a:ln>
                    <a:noFill/>
                  </a:ln>
                  <a:solidFill>
                    <a:srgbClr val="C03BC4">
                      <a:lumMod val="50000"/>
                    </a:srgbClr>
                  </a:solidFill>
                  <a:effectLst/>
                  <a:uLnTx/>
                  <a:uFillTx/>
                  <a:latin typeface="Segoe Sans Display Semibold"/>
                  <a:ea typeface="+mn-ea"/>
                  <a:cs typeface="Segoe Sans Display" pitchFamily="2" charset="0"/>
                </a:rPr>
                <a:t>4</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t>
              </a:r>
              <a:endPar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endParaRPr>
            </a:p>
          </p:txBody>
        </p:sp>
      </p:grpSp>
      <p:sp>
        <p:nvSpPr>
          <p:cNvPr id="142" name="Text Placeholder 4">
            <a:extLst>
              <a:ext uri="{FF2B5EF4-FFF2-40B4-BE49-F238E27FC236}">
                <a16:creationId xmlns:a16="http://schemas.microsoft.com/office/drawing/2014/main" id="{9F3CE67F-C253-8690-637D-E5DC1A69888C}"/>
              </a:ext>
            </a:extLst>
          </p:cNvPr>
          <p:cNvSpPr txBox="1">
            <a:spLocks/>
          </p:cNvSpPr>
          <p:nvPr/>
        </p:nvSpPr>
        <p:spPr>
          <a:xfrm>
            <a:off x="5161798" y="4335132"/>
            <a:ext cx="2515779" cy="113107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When Copilot is deployed in environments with outdated, overshared, or mismanaged content, the experience can suffer. CIOs who prioritize data hygiene and access control—without slowing or hindering collaboration see faster time to value and stronger AI results.</a:t>
            </a:r>
          </a:p>
        </p:txBody>
      </p:sp>
      <p:grpSp>
        <p:nvGrpSpPr>
          <p:cNvPr id="48" name="Group 47">
            <a:extLst>
              <a:ext uri="{FF2B5EF4-FFF2-40B4-BE49-F238E27FC236}">
                <a16:creationId xmlns:a16="http://schemas.microsoft.com/office/drawing/2014/main" id="{3986D441-5190-482A-9751-03E946D2AA15}"/>
              </a:ext>
              <a:ext uri="{C183D7F6-B498-43B3-948B-1728B52AA6E4}">
                <adec:decorative xmlns:adec="http://schemas.microsoft.com/office/drawing/2017/decorative" val="1"/>
              </a:ext>
            </a:extLst>
          </p:cNvPr>
          <p:cNvGrpSpPr/>
          <p:nvPr/>
        </p:nvGrpSpPr>
        <p:grpSpPr>
          <a:xfrm>
            <a:off x="4359511" y="6331795"/>
            <a:ext cx="134289" cy="526205"/>
            <a:chOff x="4142794" y="6331795"/>
            <a:chExt cx="134289" cy="526205"/>
          </a:xfrm>
        </p:grpSpPr>
        <p:sp>
          <p:nvSpPr>
            <p:cNvPr id="49" name="Title 3">
              <a:hlinkClick r:id="rId9" action="ppaction://hlinksldjump"/>
              <a:extLst>
                <a:ext uri="{FF2B5EF4-FFF2-40B4-BE49-F238E27FC236}">
                  <a16:creationId xmlns:a16="http://schemas.microsoft.com/office/drawing/2014/main" id="{2EC5C651-C350-32FD-86AF-CB8B6381D8B8}"/>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50" name="Rectangle 49">
              <a:hlinkClick r:id="rId13" action="ppaction://hlinksldjump"/>
              <a:extLst>
                <a:ext uri="{FF2B5EF4-FFF2-40B4-BE49-F238E27FC236}">
                  <a16:creationId xmlns:a16="http://schemas.microsoft.com/office/drawing/2014/main" id="{54578E12-C484-4417-9AEF-FCAC46DF9C99}"/>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1" name="Group 50">
            <a:extLst>
              <a:ext uri="{FF2B5EF4-FFF2-40B4-BE49-F238E27FC236}">
                <a16:creationId xmlns:a16="http://schemas.microsoft.com/office/drawing/2014/main" id="{D049C28F-2F64-3C35-C347-A3A9826CEC47}"/>
              </a:ext>
              <a:ext uri="{C183D7F6-B498-43B3-948B-1728B52AA6E4}">
                <adec:decorative xmlns:adec="http://schemas.microsoft.com/office/drawing/2017/decorative" val="1"/>
              </a:ext>
            </a:extLst>
          </p:cNvPr>
          <p:cNvGrpSpPr/>
          <p:nvPr/>
        </p:nvGrpSpPr>
        <p:grpSpPr>
          <a:xfrm>
            <a:off x="5217558" y="6331794"/>
            <a:ext cx="137489" cy="526205"/>
            <a:chOff x="4894229" y="6331794"/>
            <a:chExt cx="137489" cy="526205"/>
          </a:xfrm>
        </p:grpSpPr>
        <p:sp>
          <p:nvSpPr>
            <p:cNvPr id="52" name="Title 3">
              <a:hlinkClick r:id="rId9" action="ppaction://hlinksldjump"/>
              <a:extLst>
                <a:ext uri="{FF2B5EF4-FFF2-40B4-BE49-F238E27FC236}">
                  <a16:creationId xmlns:a16="http://schemas.microsoft.com/office/drawing/2014/main" id="{AD348D92-2925-D959-2A1E-9857E1C07FE8}"/>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53" name="Rectangle 52">
              <a:hlinkClick r:id="rId14" action="ppaction://hlinksldjump"/>
              <a:extLst>
                <a:ext uri="{FF2B5EF4-FFF2-40B4-BE49-F238E27FC236}">
                  <a16:creationId xmlns:a16="http://schemas.microsoft.com/office/drawing/2014/main" id="{176A036C-858F-259C-A756-8C3293485874}"/>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4" name="Group 53">
            <a:extLst>
              <a:ext uri="{FF2B5EF4-FFF2-40B4-BE49-F238E27FC236}">
                <a16:creationId xmlns:a16="http://schemas.microsoft.com/office/drawing/2014/main" id="{CB78BE37-C910-914E-74DF-1470269ABDED}"/>
              </a:ext>
              <a:ext uri="{C183D7F6-B498-43B3-948B-1728B52AA6E4}">
                <adec:decorative xmlns:adec="http://schemas.microsoft.com/office/drawing/2017/decorative" val="1"/>
              </a:ext>
            </a:extLst>
          </p:cNvPr>
          <p:cNvGrpSpPr/>
          <p:nvPr/>
        </p:nvGrpSpPr>
        <p:grpSpPr>
          <a:xfrm>
            <a:off x="6078805" y="6331794"/>
            <a:ext cx="131427" cy="526206"/>
            <a:chOff x="5648780" y="6331794"/>
            <a:chExt cx="131427" cy="526206"/>
          </a:xfrm>
        </p:grpSpPr>
        <p:sp>
          <p:nvSpPr>
            <p:cNvPr id="55" name="Title 3">
              <a:hlinkClick r:id="rId9" action="ppaction://hlinksldjump"/>
              <a:extLst>
                <a:ext uri="{FF2B5EF4-FFF2-40B4-BE49-F238E27FC236}">
                  <a16:creationId xmlns:a16="http://schemas.microsoft.com/office/drawing/2014/main" id="{D670FDFA-651E-BECF-FB25-F607A4F67770}"/>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56" name="Rectangle 55">
              <a:hlinkClick r:id="rId15" action="ppaction://hlinksldjump"/>
              <a:extLst>
                <a:ext uri="{FF2B5EF4-FFF2-40B4-BE49-F238E27FC236}">
                  <a16:creationId xmlns:a16="http://schemas.microsoft.com/office/drawing/2014/main" id="{C189FF47-7A26-B1BE-92DA-055428B178A7}"/>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7" name="Group 56">
            <a:extLst>
              <a:ext uri="{FF2B5EF4-FFF2-40B4-BE49-F238E27FC236}">
                <a16:creationId xmlns:a16="http://schemas.microsoft.com/office/drawing/2014/main" id="{8257DDC1-9FAC-14A0-C053-1FEBBBDF61D9}"/>
              </a:ext>
              <a:ext uri="{C183D7F6-B498-43B3-948B-1728B52AA6E4}">
                <adec:decorative xmlns:adec="http://schemas.microsoft.com/office/drawing/2017/decorative" val="1"/>
              </a:ext>
            </a:extLst>
          </p:cNvPr>
          <p:cNvGrpSpPr/>
          <p:nvPr/>
        </p:nvGrpSpPr>
        <p:grpSpPr>
          <a:xfrm>
            <a:off x="6933990" y="6331794"/>
            <a:ext cx="137489" cy="559730"/>
            <a:chOff x="6405392" y="6331794"/>
            <a:chExt cx="137489" cy="559730"/>
          </a:xfrm>
        </p:grpSpPr>
        <p:sp>
          <p:nvSpPr>
            <p:cNvPr id="58" name="Title 3">
              <a:hlinkClick r:id="rId9" action="ppaction://hlinksldjump"/>
              <a:extLst>
                <a:ext uri="{FF2B5EF4-FFF2-40B4-BE49-F238E27FC236}">
                  <a16:creationId xmlns:a16="http://schemas.microsoft.com/office/drawing/2014/main" id="{74B396F4-F271-2F8F-C573-1CA3FE593F62}"/>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59" name="Rectangle 58">
              <a:hlinkClick r:id="rId16" action="ppaction://hlinksldjump"/>
              <a:extLst>
                <a:ext uri="{FF2B5EF4-FFF2-40B4-BE49-F238E27FC236}">
                  <a16:creationId xmlns:a16="http://schemas.microsoft.com/office/drawing/2014/main" id="{EC7708AC-1FED-B7CB-3562-A9CFB4760391}"/>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29329A2D-A06C-4FB9-6652-6466D77527A0}"/>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62" name="Title 3">
              <a:hlinkClick r:id="rId9" action="ppaction://hlinksldjump"/>
              <a:extLst>
                <a:ext uri="{FF2B5EF4-FFF2-40B4-BE49-F238E27FC236}">
                  <a16:creationId xmlns:a16="http://schemas.microsoft.com/office/drawing/2014/main" id="{3DF2AB7A-CB57-18C4-36C8-4B22E31A9988}"/>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63" name="Rectangle 62">
              <a:hlinkClick r:id="rId17" action="ppaction://hlinksldjump"/>
              <a:extLst>
                <a:ext uri="{FF2B5EF4-FFF2-40B4-BE49-F238E27FC236}">
                  <a16:creationId xmlns:a16="http://schemas.microsoft.com/office/drawing/2014/main" id="{25418EBC-C716-3DDD-2B74-8DDBA8DD4C0F}"/>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4" name="Group 63">
            <a:extLst>
              <a:ext uri="{FF2B5EF4-FFF2-40B4-BE49-F238E27FC236}">
                <a16:creationId xmlns:a16="http://schemas.microsoft.com/office/drawing/2014/main" id="{6FDB6A8C-C8DB-5DFC-00D0-6D6565EEF487}"/>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65" name="Title 3">
              <a:hlinkClick r:id="rId9" action="ppaction://hlinksldjump"/>
              <a:extLst>
                <a:ext uri="{FF2B5EF4-FFF2-40B4-BE49-F238E27FC236}">
                  <a16:creationId xmlns:a16="http://schemas.microsoft.com/office/drawing/2014/main" id="{36BB15E1-C297-3AC0-312F-E7927796A46E}"/>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66" name="Rectangle 65">
              <a:hlinkClick r:id="rId18" action="ppaction://hlinksldjump"/>
              <a:extLst>
                <a:ext uri="{FF2B5EF4-FFF2-40B4-BE49-F238E27FC236}">
                  <a16:creationId xmlns:a16="http://schemas.microsoft.com/office/drawing/2014/main" id="{D2B9A0FA-F84B-14A8-A7A1-CF94D81A32B6}"/>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34345784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1EB47-1EEA-E243-2EA2-32B7E7BAD980}"/>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18896F39-1FDD-5D9D-70B6-BADC76DFE65C}"/>
              </a:ext>
              <a:ext uri="{C183D7F6-B498-43B3-948B-1728B52AA6E4}">
                <adec:decorative xmlns:adec="http://schemas.microsoft.com/office/drawing/2017/decorative" val="1"/>
              </a:ext>
            </a:extLst>
          </p:cNvPr>
          <p:cNvSpPr/>
          <p:nvPr/>
        </p:nvSpPr>
        <p:spPr bwMode="auto">
          <a:xfrm rot="16200000" flipV="1">
            <a:off x="6892351" y="1038058"/>
            <a:ext cx="6337706" cy="4261589"/>
          </a:xfrm>
          <a:prstGeom prst="rect">
            <a:avLst/>
          </a:prstGeom>
          <a:gradFill flip="none" rotWithShape="1">
            <a:gsLst>
              <a:gs pos="0">
                <a:schemeClr val="bg1">
                  <a:alpha val="0"/>
                </a:schemeClr>
              </a:gs>
              <a:gs pos="54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2" name="Picture 21">
            <a:extLst>
              <a:ext uri="{FF2B5EF4-FFF2-40B4-BE49-F238E27FC236}">
                <a16:creationId xmlns:a16="http://schemas.microsoft.com/office/drawing/2014/main" id="{E5422C33-3A19-C857-8A9D-25D82DC80CB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V="1">
            <a:off x="0" y="0"/>
            <a:ext cx="7937500" cy="6858000"/>
          </a:xfrm>
          <a:prstGeom prst="rect">
            <a:avLst/>
          </a:prstGeom>
        </p:spPr>
      </p:pic>
      <p:sp>
        <p:nvSpPr>
          <p:cNvPr id="150" name="Rectangle 149">
            <a:extLst>
              <a:ext uri="{FF2B5EF4-FFF2-40B4-BE49-F238E27FC236}">
                <a16:creationId xmlns:a16="http://schemas.microsoft.com/office/drawing/2014/main" id="{1AE6A132-0256-3BFA-73A0-CD3B15DC0640}"/>
              </a:ext>
              <a:ext uri="{C183D7F6-B498-43B3-948B-1728B52AA6E4}">
                <adec:decorative xmlns:adec="http://schemas.microsoft.com/office/drawing/2017/decorative" val="1"/>
              </a:ext>
            </a:extLst>
          </p:cNvPr>
          <p:cNvSpPr/>
          <p:nvPr/>
        </p:nvSpPr>
        <p:spPr bwMode="auto">
          <a:xfrm rot="5400000" flipV="1">
            <a:off x="799899" y="-799898"/>
            <a:ext cx="6337706" cy="7937501"/>
          </a:xfrm>
          <a:prstGeom prst="rect">
            <a:avLst/>
          </a:prstGeom>
          <a:gradFill flip="none" rotWithShape="1">
            <a:gsLst>
              <a:gs pos="0">
                <a:schemeClr val="bg1">
                  <a:alpha val="2100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4" name="Rectangle 23">
            <a:extLst>
              <a:ext uri="{FF2B5EF4-FFF2-40B4-BE49-F238E27FC236}">
                <a16:creationId xmlns:a16="http://schemas.microsoft.com/office/drawing/2014/main" id="{AE47D64B-8B9D-D05A-2633-3198A7A6553B}"/>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14" name="Group 113">
            <a:extLst>
              <a:ext uri="{FF2B5EF4-FFF2-40B4-BE49-F238E27FC236}">
                <a16:creationId xmlns:a16="http://schemas.microsoft.com/office/drawing/2014/main" id="{75F963C6-B395-4584-B07A-E23C847DFC59}"/>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115" name="Title 3">
              <a:hlinkClick r:id="rId4" action="ppaction://hlinksldjump"/>
              <a:extLst>
                <a:ext uri="{FF2B5EF4-FFF2-40B4-BE49-F238E27FC236}">
                  <a16:creationId xmlns:a16="http://schemas.microsoft.com/office/drawing/2014/main" id="{F4DD15A1-B0A6-9D27-27EF-2097E36FE484}"/>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11.</a:t>
              </a:r>
            </a:p>
          </p:txBody>
        </p:sp>
        <p:sp>
          <p:nvSpPr>
            <p:cNvPr id="116" name="Title 3">
              <a:hlinkClick r:id="" action="ppaction://hlinkshowjump?jump=previousslide"/>
              <a:extLst>
                <a:ext uri="{FF2B5EF4-FFF2-40B4-BE49-F238E27FC236}">
                  <a16:creationId xmlns:a16="http://schemas.microsoft.com/office/drawing/2014/main" id="{5B870916-EFD9-A41B-FF09-2B152BDF5A0A}"/>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17" name="Title 3">
              <a:hlinkClick r:id="" action="ppaction://hlinkshowjump?jump=nextslide"/>
              <a:extLst>
                <a:ext uri="{FF2B5EF4-FFF2-40B4-BE49-F238E27FC236}">
                  <a16:creationId xmlns:a16="http://schemas.microsoft.com/office/drawing/2014/main" id="{9B29002B-EA4D-FC61-6CBF-FCE80B5E445B}"/>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91" name="Group 90">
            <a:extLst>
              <a:ext uri="{FF2B5EF4-FFF2-40B4-BE49-F238E27FC236}">
                <a16:creationId xmlns:a16="http://schemas.microsoft.com/office/drawing/2014/main" id="{76A9115F-2678-B608-A51A-867C59941DF2}"/>
              </a:ext>
              <a:ext uri="{C183D7F6-B498-43B3-948B-1728B52AA6E4}">
                <adec:decorative xmlns:adec="http://schemas.microsoft.com/office/drawing/2017/decorative" val="1"/>
              </a:ext>
            </a:extLst>
          </p:cNvPr>
          <p:cNvGrpSpPr/>
          <p:nvPr/>
        </p:nvGrpSpPr>
        <p:grpSpPr>
          <a:xfrm>
            <a:off x="2278945" y="6331796"/>
            <a:ext cx="1351933" cy="526204"/>
            <a:chOff x="2939499" y="6331799"/>
            <a:chExt cx="1351933" cy="526204"/>
          </a:xfrm>
        </p:grpSpPr>
        <p:sp>
          <p:nvSpPr>
            <p:cNvPr id="95" name="Rectangle: Top Corners Rounded 12">
              <a:extLst>
                <a:ext uri="{FF2B5EF4-FFF2-40B4-BE49-F238E27FC236}">
                  <a16:creationId xmlns:a16="http://schemas.microsoft.com/office/drawing/2014/main" id="{31DF69BE-CD5C-05B5-5A4E-90DDE10648CF}"/>
                </a:ext>
              </a:extLst>
            </p:cNvPr>
            <p:cNvSpPr/>
            <p:nvPr/>
          </p:nvSpPr>
          <p:spPr bwMode="auto">
            <a:xfrm rot="5400000">
              <a:off x="3356877"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96" name="Title 3">
              <a:extLst>
                <a:ext uri="{FF2B5EF4-FFF2-40B4-BE49-F238E27FC236}">
                  <a16:creationId xmlns:a16="http://schemas.microsoft.com/office/drawing/2014/main" id="{0D154C31-C859-E691-2796-1F83D4128647}"/>
                </a:ext>
              </a:extLst>
            </p:cNvPr>
            <p:cNvSpPr txBox="1">
              <a:spLocks/>
            </p:cNvSpPr>
            <p:nvPr/>
          </p:nvSpPr>
          <p:spPr>
            <a:xfrm>
              <a:off x="3041377" y="6387154"/>
              <a:ext cx="115719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Build the data foundation for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AI readiness</a:t>
              </a:r>
              <a:endPar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cxnSp>
          <p:nvCxnSpPr>
            <p:cNvPr id="97" name="Straight Connector 96">
              <a:extLst>
                <a:ext uri="{FF2B5EF4-FFF2-40B4-BE49-F238E27FC236}">
                  <a16:creationId xmlns:a16="http://schemas.microsoft.com/office/drawing/2014/main" id="{5E40A973-E948-D8B0-4D20-4731A03BACDE}"/>
                </a:ext>
              </a:extLst>
            </p:cNvPr>
            <p:cNvCxnSpPr/>
            <p:nvPr/>
          </p:nvCxnSpPr>
          <p:spPr>
            <a:xfrm>
              <a:off x="2939499"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45393BA-0900-4CE0-289E-240737A48C43}"/>
              </a:ext>
              <a:ext uri="{C183D7F6-B498-43B3-948B-1728B52AA6E4}">
                <adec:decorative xmlns:adec="http://schemas.microsoft.com/office/drawing/2017/decorative" val="1"/>
              </a:ext>
            </a:extLst>
          </p:cNvPr>
          <p:cNvGrpSpPr/>
          <p:nvPr/>
        </p:nvGrpSpPr>
        <p:grpSpPr>
          <a:xfrm>
            <a:off x="8248014" y="4490139"/>
            <a:ext cx="1422695" cy="492443"/>
            <a:chOff x="5388059" y="5177761"/>
            <a:chExt cx="1422695" cy="492443"/>
          </a:xfrm>
        </p:grpSpPr>
        <p:sp>
          <p:nvSpPr>
            <p:cNvPr id="10" name="Title 3">
              <a:extLst>
                <a:ext uri="{FF2B5EF4-FFF2-40B4-BE49-F238E27FC236}">
                  <a16:creationId xmlns:a16="http://schemas.microsoft.com/office/drawing/2014/main" id="{12992EED-B3C6-3262-9716-A629EB251BBF}"/>
                </a:ext>
              </a:extLst>
            </p:cNvPr>
            <p:cNvSpPr txBox="1">
              <a:spLocks/>
            </p:cNvSpPr>
            <p:nvPr/>
          </p:nvSpPr>
          <p:spPr>
            <a:xfrm>
              <a:off x="5612195" y="5177761"/>
              <a:ext cx="1198559" cy="49244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further </a:t>
              </a:r>
              <a:b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exploration </a:t>
              </a:r>
            </a:p>
          </p:txBody>
        </p:sp>
        <p:sp>
          <p:nvSpPr>
            <p:cNvPr id="11" name="Rectangle: Rounded Corners 10">
              <a:extLst>
                <a:ext uri="{FF2B5EF4-FFF2-40B4-BE49-F238E27FC236}">
                  <a16:creationId xmlns:a16="http://schemas.microsoft.com/office/drawing/2014/main" id="{A13A8F1C-C68B-09E8-5124-B6B0E016A8D9}"/>
                </a:ext>
              </a:extLst>
            </p:cNvPr>
            <p:cNvSpPr/>
            <p:nvPr/>
          </p:nvSpPr>
          <p:spPr bwMode="auto">
            <a:xfrm>
              <a:off x="5388059" y="5241851"/>
              <a:ext cx="146120" cy="146120"/>
            </a:xfrm>
            <a:prstGeom prst="roundRect">
              <a:avLst/>
            </a:prstGeom>
            <a:solidFill>
              <a:schemeClr val="accent2">
                <a:lumMod val="50000"/>
              </a:schemeClr>
            </a:soli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12" name="Group 11">
            <a:extLst>
              <a:ext uri="{FF2B5EF4-FFF2-40B4-BE49-F238E27FC236}">
                <a16:creationId xmlns:a16="http://schemas.microsoft.com/office/drawing/2014/main" id="{A9609A52-60BF-1B23-631C-BEF3ABB349F8}"/>
              </a:ext>
              <a:ext uri="{C183D7F6-B498-43B3-948B-1728B52AA6E4}">
                <adec:decorative xmlns:adec="http://schemas.microsoft.com/office/drawing/2017/decorative" val="1"/>
              </a:ext>
            </a:extLst>
          </p:cNvPr>
          <p:cNvGrpSpPr/>
          <p:nvPr/>
        </p:nvGrpSpPr>
        <p:grpSpPr>
          <a:xfrm>
            <a:off x="8233697" y="5109536"/>
            <a:ext cx="2281903" cy="327430"/>
            <a:chOff x="8384837" y="4161909"/>
            <a:chExt cx="2281903" cy="327430"/>
          </a:xfrm>
        </p:grpSpPr>
        <p:grpSp>
          <p:nvGrpSpPr>
            <p:cNvPr id="13" name="Group 12">
              <a:extLst>
                <a:ext uri="{FF2B5EF4-FFF2-40B4-BE49-F238E27FC236}">
                  <a16:creationId xmlns:a16="http://schemas.microsoft.com/office/drawing/2014/main" id="{BDEAC241-5426-849A-FBBF-4195896AF24E}"/>
                </a:ext>
              </a:extLst>
            </p:cNvPr>
            <p:cNvGrpSpPr/>
            <p:nvPr/>
          </p:nvGrpSpPr>
          <p:grpSpPr>
            <a:xfrm>
              <a:off x="8384838" y="4161909"/>
              <a:ext cx="2281902" cy="323165"/>
              <a:chOff x="5794637" y="5040535"/>
              <a:chExt cx="2281902" cy="323165"/>
            </a:xfrm>
          </p:grpSpPr>
          <p:sp>
            <p:nvSpPr>
              <p:cNvPr id="15" name="Text Placeholder 4">
                <a:extLst>
                  <a:ext uri="{FF2B5EF4-FFF2-40B4-BE49-F238E27FC236}">
                    <a16:creationId xmlns:a16="http://schemas.microsoft.com/office/drawing/2014/main" id="{03DA67F8-3B40-0C2D-F383-E15506B1F53F}"/>
                  </a:ext>
                </a:extLst>
              </p:cNvPr>
              <p:cNvSpPr txBox="1">
                <a:spLocks/>
              </p:cNvSpPr>
              <p:nvPr/>
            </p:nvSpPr>
            <p:spPr>
              <a:xfrm>
                <a:off x="6126930" y="5040535"/>
                <a:ext cx="1949609"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365 Copilot admin guide for E5 + SAM licenses</a:t>
                </a:r>
              </a:p>
            </p:txBody>
          </p:sp>
          <p:sp>
            <p:nvSpPr>
              <p:cNvPr id="16" name="Graphic 49">
                <a:extLst>
                  <a:ext uri="{FF2B5EF4-FFF2-40B4-BE49-F238E27FC236}">
                    <a16:creationId xmlns:a16="http://schemas.microsoft.com/office/drawing/2014/main" id="{94C85D4F-DF5E-CAA5-CD2B-38B89216947A}"/>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4" name="Rectangle 13">
              <a:hlinkClick r:id="rId5"/>
              <a:extLst>
                <a:ext uri="{FF2B5EF4-FFF2-40B4-BE49-F238E27FC236}">
                  <a16:creationId xmlns:a16="http://schemas.microsoft.com/office/drawing/2014/main" id="{FBA7FC8B-CF59-52D2-6CBC-10948F4BEB76}"/>
                </a:ext>
              </a:extLst>
            </p:cNvPr>
            <p:cNvSpPr/>
            <p:nvPr/>
          </p:nvSpPr>
          <p:spPr bwMode="auto">
            <a:xfrm>
              <a:off x="8384837" y="4166141"/>
              <a:ext cx="2034251"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49D4AF6E-5B66-04F9-2B0D-4C1258732901}"/>
              </a:ext>
              <a:ext uri="{C183D7F6-B498-43B3-948B-1728B52AA6E4}">
                <adec:decorative xmlns:adec="http://schemas.microsoft.com/office/drawing/2017/decorative" val="1"/>
              </a:ext>
            </a:extLst>
          </p:cNvPr>
          <p:cNvGrpSpPr/>
          <p:nvPr/>
        </p:nvGrpSpPr>
        <p:grpSpPr>
          <a:xfrm>
            <a:off x="8233698" y="5604347"/>
            <a:ext cx="3308921" cy="329662"/>
            <a:chOff x="8384838" y="4649444"/>
            <a:chExt cx="3308921" cy="329662"/>
          </a:xfrm>
        </p:grpSpPr>
        <p:grpSp>
          <p:nvGrpSpPr>
            <p:cNvPr id="18" name="Group 17">
              <a:extLst>
                <a:ext uri="{FF2B5EF4-FFF2-40B4-BE49-F238E27FC236}">
                  <a16:creationId xmlns:a16="http://schemas.microsoft.com/office/drawing/2014/main" id="{4DB71259-9E18-B806-B9C1-67A61D01ECEC}"/>
                </a:ext>
              </a:extLst>
            </p:cNvPr>
            <p:cNvGrpSpPr/>
            <p:nvPr/>
          </p:nvGrpSpPr>
          <p:grpSpPr>
            <a:xfrm>
              <a:off x="8384838" y="4649444"/>
              <a:ext cx="3308921" cy="323165"/>
              <a:chOff x="5794637" y="5040193"/>
              <a:chExt cx="3308921" cy="323165"/>
            </a:xfrm>
          </p:grpSpPr>
          <p:sp>
            <p:nvSpPr>
              <p:cNvPr id="20" name="Text Placeholder 4">
                <a:extLst>
                  <a:ext uri="{FF2B5EF4-FFF2-40B4-BE49-F238E27FC236}">
                    <a16:creationId xmlns:a16="http://schemas.microsoft.com/office/drawing/2014/main" id="{B8AC54B9-7A27-B069-F479-46666F9BD9F5}"/>
                  </a:ext>
                </a:extLst>
              </p:cNvPr>
              <p:cNvSpPr txBox="1">
                <a:spLocks/>
              </p:cNvSpPr>
              <p:nvPr/>
            </p:nvSpPr>
            <p:spPr>
              <a:xfrm>
                <a:off x="6126930" y="5040193"/>
                <a:ext cx="2976628"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365 Copilot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Technical Readiness Guide</a:t>
                </a:r>
              </a:p>
            </p:txBody>
          </p:sp>
          <p:sp>
            <p:nvSpPr>
              <p:cNvPr id="21" name="Graphic 49">
                <a:extLst>
                  <a:ext uri="{FF2B5EF4-FFF2-40B4-BE49-F238E27FC236}">
                    <a16:creationId xmlns:a16="http://schemas.microsoft.com/office/drawing/2014/main" id="{164BE575-E0EA-E1A2-CA08-530EACC08E89}"/>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9" name="Rectangle 18">
              <a:hlinkClick r:id="rId6"/>
              <a:extLst>
                <a:ext uri="{FF2B5EF4-FFF2-40B4-BE49-F238E27FC236}">
                  <a16:creationId xmlns:a16="http://schemas.microsoft.com/office/drawing/2014/main" id="{BD6B8D22-BA62-B779-17D8-3CD492827E39}"/>
                </a:ext>
              </a:extLst>
            </p:cNvPr>
            <p:cNvSpPr/>
            <p:nvPr/>
          </p:nvSpPr>
          <p:spPr bwMode="auto">
            <a:xfrm>
              <a:off x="8399154" y="4655908"/>
              <a:ext cx="2019935"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23" name="Rectangle: Rounded Corners 22">
            <a:extLst>
              <a:ext uri="{FF2B5EF4-FFF2-40B4-BE49-F238E27FC236}">
                <a16:creationId xmlns:a16="http://schemas.microsoft.com/office/drawing/2014/main" id="{8BECEB3A-9C7D-8677-0222-173A258C83F3}"/>
              </a:ext>
              <a:ext uri="{C183D7F6-B498-43B3-948B-1728B52AA6E4}">
                <adec:decorative xmlns:adec="http://schemas.microsoft.com/office/drawing/2017/decorative" val="1"/>
              </a:ext>
            </a:extLst>
          </p:cNvPr>
          <p:cNvSpPr/>
          <p:nvPr/>
        </p:nvSpPr>
        <p:spPr bwMode="auto">
          <a:xfrm rot="16200000">
            <a:off x="-1539318" y="3291726"/>
            <a:ext cx="4442324"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55B05A5E-BD55-F16E-E3FD-3FD1E5B73ABB}"/>
              </a:ext>
              <a:ext uri="{C183D7F6-B498-43B3-948B-1728B52AA6E4}">
                <adec:decorative xmlns:adec="http://schemas.microsoft.com/office/drawing/2017/decorative" val="1"/>
              </a:ext>
            </a:extLst>
          </p:cNvPr>
          <p:cNvSpPr/>
          <p:nvPr/>
        </p:nvSpPr>
        <p:spPr bwMode="auto">
          <a:xfrm>
            <a:off x="584200" y="1088977"/>
            <a:ext cx="6769100" cy="4722519"/>
          </a:xfrm>
          <a:prstGeom prst="roundRect">
            <a:avLst>
              <a:gd name="adj" fmla="val 3132"/>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42" name="Title 3">
            <a:extLst>
              <a:ext uri="{FF2B5EF4-FFF2-40B4-BE49-F238E27FC236}">
                <a16:creationId xmlns:a16="http://schemas.microsoft.com/office/drawing/2014/main" id="{43EB91A0-1798-159C-4836-B3F5DB3369F5}"/>
              </a:ext>
            </a:extLst>
          </p:cNvPr>
          <p:cNvSpPr txBox="1">
            <a:spLocks noGrp="1"/>
          </p:cNvSpPr>
          <p:nvPr>
            <p:ph type="title" idx="4294967295"/>
          </p:nvPr>
        </p:nvSpPr>
        <p:spPr>
          <a:xfrm>
            <a:off x="584200" y="521018"/>
            <a:ext cx="6640136"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3. Build the data foundation for AI readiness</a:t>
            </a:r>
          </a:p>
        </p:txBody>
      </p:sp>
      <p:sp>
        <p:nvSpPr>
          <p:cNvPr id="2" name="Title 3">
            <a:extLst>
              <a:ext uri="{FF2B5EF4-FFF2-40B4-BE49-F238E27FC236}">
                <a16:creationId xmlns:a16="http://schemas.microsoft.com/office/drawing/2014/main" id="{5581C094-B6B1-632E-D6D2-B63515C829BD}"/>
              </a:ext>
            </a:extLst>
          </p:cNvPr>
          <p:cNvSpPr txBox="1">
            <a:spLocks/>
          </p:cNvSpPr>
          <p:nvPr/>
        </p:nvSpPr>
        <p:spPr>
          <a:xfrm>
            <a:off x="809554" y="1264822"/>
            <a:ext cx="451031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A practical path to Copilot readiness</a:t>
            </a:r>
          </a:p>
        </p:txBody>
      </p:sp>
      <p:sp>
        <p:nvSpPr>
          <p:cNvPr id="3" name="Text Placeholder 4">
            <a:extLst>
              <a:ext uri="{FF2B5EF4-FFF2-40B4-BE49-F238E27FC236}">
                <a16:creationId xmlns:a16="http://schemas.microsoft.com/office/drawing/2014/main" id="{D7171347-2FEC-49C9-48E8-50E4BAD10FAA}"/>
              </a:ext>
            </a:extLst>
          </p:cNvPr>
          <p:cNvSpPr txBox="1">
            <a:spLocks/>
          </p:cNvSpPr>
          <p:nvPr/>
        </p:nvSpPr>
        <p:spPr>
          <a:xfrm>
            <a:off x="809344" y="1711882"/>
            <a:ext cx="2895881" cy="393184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300"/>
              </a:spcAft>
              <a:buClrTx/>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Review user readiness across Microsoft 365 apps</a:t>
            </a: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Understand your active user base—focus on employees using Word, Excel, PowerPoint, Outlook, and Teams regularly.</a:t>
            </a:r>
          </a:p>
          <a:p>
            <a:pPr marL="171450" marR="0" lvl="0" indent="-171450" algn="l" defTabSz="932472" rtl="0" eaLnBrk="1" fontAlgn="base" latinLnBrk="0" hangingPunct="1">
              <a:lnSpc>
                <a:spcPct val="100000"/>
              </a:lnSpc>
              <a:spcBef>
                <a:spcPct val="0"/>
              </a:spcBef>
              <a:spcAft>
                <a:spcPts val="12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Ensure they’re using supported app versions to unlock full functionality. </a:t>
            </a:r>
          </a:p>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Clean up and manage content access</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Identify and archive inactive or abandoned SharePoint sites to reduce noise and ensure Copilot references up-to-date information. </a:t>
            </a:r>
          </a:p>
          <a:p>
            <a:pPr marL="171450" marR="0" lvl="0" indent="-171450" algn="l" defTabSz="932472" rtl="0" eaLnBrk="1" fontAlgn="base" latinLnBrk="0" hangingPunct="1">
              <a:lnSpc>
                <a:spcPct val="100000"/>
              </a:lnSpc>
              <a:spcBef>
                <a:spcPct val="0"/>
              </a:spcBef>
              <a:spcAft>
                <a:spcPts val="12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Audit sharing settings and permissions to identify content that may be overexposed across your organization, limiting access to only those who need it. </a:t>
            </a:r>
          </a:p>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Protect business-critical information</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Classify sensitive data using labels and policies that determine who can view or edit specific types of content. </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Implement safeguards that prevent accidental sharing of financial data, legal files, or other confidential material.</a:t>
            </a:r>
          </a:p>
        </p:txBody>
      </p:sp>
      <p:sp>
        <p:nvSpPr>
          <p:cNvPr id="5" name="Text Placeholder 4">
            <a:extLst>
              <a:ext uri="{FF2B5EF4-FFF2-40B4-BE49-F238E27FC236}">
                <a16:creationId xmlns:a16="http://schemas.microsoft.com/office/drawing/2014/main" id="{A9843CC5-E0BE-DE32-0E8E-93C72F1F335A}"/>
              </a:ext>
            </a:extLst>
          </p:cNvPr>
          <p:cNvSpPr txBox="1">
            <a:spLocks/>
          </p:cNvSpPr>
          <p:nvPr/>
        </p:nvSpPr>
        <p:spPr>
          <a:xfrm>
            <a:off x="4157128" y="1711882"/>
            <a:ext cx="2895881" cy="32162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Establish a healthy permission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and collaboration baseline</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Assign site owners to every SharePoint location to ensure there's accountability for keeping access current and relevant. </a:t>
            </a:r>
          </a:p>
          <a:p>
            <a:pPr marL="171450" marR="0" lvl="0" indent="-171450" algn="l" defTabSz="932472" rtl="0" eaLnBrk="1" fontAlgn="base" latinLnBrk="0" hangingPunct="1">
              <a:lnSpc>
                <a:spcPct val="100000"/>
              </a:lnSpc>
              <a:spcBef>
                <a:spcPct val="0"/>
              </a:spcBef>
              <a:spcAft>
                <a:spcPts val="12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Conduct regular access reviews so that content permissions reflect actual job needs—reducing the risk of users seeing information they shouldn’t. </a:t>
            </a:r>
          </a:p>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Monitor for unexpected changes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and maintain alignment</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Track who changed what, when, and why—especially when it comes to site permissions and access controls. </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Enact ongoing change reviews to help flag potential oversharing issues before they affect the ability of Copilot to deliver relevant, secure results. </a:t>
            </a:r>
          </a:p>
        </p:txBody>
      </p:sp>
      <p:sp>
        <p:nvSpPr>
          <p:cNvPr id="6" name="Title 3">
            <a:extLst>
              <a:ext uri="{FF2B5EF4-FFF2-40B4-BE49-F238E27FC236}">
                <a16:creationId xmlns:a16="http://schemas.microsoft.com/office/drawing/2014/main" id="{CAA701DB-8476-9C6B-E76F-A214D59AF579}"/>
              </a:ext>
            </a:extLst>
          </p:cNvPr>
          <p:cNvSpPr txBox="1">
            <a:spLocks/>
          </p:cNvSpPr>
          <p:nvPr/>
        </p:nvSpPr>
        <p:spPr>
          <a:xfrm>
            <a:off x="8248014" y="596534"/>
            <a:ext cx="3359786" cy="49244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Readiness check: Microsoft 365 Copilot Optimization Assessment</a:t>
            </a:r>
          </a:p>
        </p:txBody>
      </p:sp>
      <p:sp>
        <p:nvSpPr>
          <p:cNvPr id="7" name="Text Placeholder 4">
            <a:extLst>
              <a:ext uri="{FF2B5EF4-FFF2-40B4-BE49-F238E27FC236}">
                <a16:creationId xmlns:a16="http://schemas.microsoft.com/office/drawing/2014/main" id="{E0F59368-C0C2-7D1F-398F-3FEE83EA41D1}"/>
              </a:ext>
            </a:extLst>
          </p:cNvPr>
          <p:cNvSpPr txBox="1">
            <a:spLocks/>
          </p:cNvSpPr>
          <p:nvPr/>
        </p:nvSpPr>
        <p:spPr>
          <a:xfrm>
            <a:off x="8248014" y="1353250"/>
            <a:ext cx="3359786" cy="291105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Want to validate your technical readiness?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Use the </a:t>
            </a: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hlinkClick r:id="rId7">
                  <a:extLst>
                    <a:ext uri="{A12FA001-AC4F-418D-AE19-62706E023703}">
                      <ahyp:hlinkClr xmlns:ahyp="http://schemas.microsoft.com/office/drawing/2018/hyperlinkcolor" val="tx"/>
                    </a:ext>
                  </a:extLst>
                </a:hlinkClick>
              </a:rPr>
              <a:t>Copilot Optimization Assessment</a:t>
            </a: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a:t>
            </a:r>
          </a:p>
          <a:p>
            <a:pPr marL="171450" marR="0" lvl="0" indent="-171450" algn="l" defTabSz="932472" rtl="0" eaLnBrk="1" fontAlgn="base" latinLnBrk="0" hangingPunct="1">
              <a:lnSpc>
                <a:spcPct val="100000"/>
              </a:lnSpc>
              <a:spcBef>
                <a:spcPts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Identify blockers related to licensing, usage, and oversharing.</a:t>
            </a:r>
          </a:p>
          <a:p>
            <a:pPr marL="171450" marR="0" lvl="0" indent="-171450" algn="l" defTabSz="932472" rtl="0" eaLnBrk="1" fontAlgn="base" latinLnBrk="0" hangingPunct="1">
              <a:lnSpc>
                <a:spcPct val="100000"/>
              </a:lnSpc>
              <a:spcBef>
                <a:spcPts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Assess your collaboration footprint, security posture, and content lifecycle.</a:t>
            </a:r>
          </a:p>
          <a:p>
            <a:pPr marL="171450" marR="0" lvl="0" indent="-171450" algn="l" defTabSz="932472" rtl="0" eaLnBrk="1" fontAlgn="base" latinLnBrk="0" hangingPunct="1">
              <a:lnSpc>
                <a:spcPct val="100000"/>
              </a:lnSpc>
              <a:spcBef>
                <a:spcPts val="0"/>
              </a:spcBef>
              <a:spcAft>
                <a:spcPts val="12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Get a tailored deployment path based on your current Microsoft 365 setup.</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This 30-minute self-assessment is a valuable starting point for CIOs looking to move from planning to deployment with confidence.</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Once your Microsoft 365 data is properly prepped and aligned, you’re ready to layer in robust security and governance controls, ensuring that generative AI is not only powerful but protected from the start.</a:t>
            </a:r>
          </a:p>
        </p:txBody>
      </p:sp>
      <p:grpSp>
        <p:nvGrpSpPr>
          <p:cNvPr id="25" name="Group 24">
            <a:extLst>
              <a:ext uri="{FF2B5EF4-FFF2-40B4-BE49-F238E27FC236}">
                <a16:creationId xmlns:a16="http://schemas.microsoft.com/office/drawing/2014/main" id="{27EE1E4A-DE73-7340-E1BB-064E6EE9EAC3}"/>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26" name="Title 3">
              <a:hlinkClick r:id="rId8" action="ppaction://hlinksldjump"/>
              <a:extLst>
                <a:ext uri="{FF2B5EF4-FFF2-40B4-BE49-F238E27FC236}">
                  <a16:creationId xmlns:a16="http://schemas.microsoft.com/office/drawing/2014/main" id="{CA5A786E-200E-A1AA-2F1B-BAB38C62C9D4}"/>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27" name="Rectangle 26">
              <a:hlinkClick r:id="rId9" action="ppaction://hlinksldjump"/>
              <a:extLst>
                <a:ext uri="{FF2B5EF4-FFF2-40B4-BE49-F238E27FC236}">
                  <a16:creationId xmlns:a16="http://schemas.microsoft.com/office/drawing/2014/main" id="{915DC00C-CC3B-7DB5-6D89-E99F281D48BB}"/>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5C143210-837B-8D8F-995A-DA4C1BBD362D}"/>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29" name="Title 3">
              <a:hlinkClick r:id="rId8" action="ppaction://hlinksldjump"/>
              <a:extLst>
                <a:ext uri="{FF2B5EF4-FFF2-40B4-BE49-F238E27FC236}">
                  <a16:creationId xmlns:a16="http://schemas.microsoft.com/office/drawing/2014/main" id="{9141A606-C944-B1EE-67C2-7DE284E71494}"/>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30" name="Rectangle 29">
              <a:hlinkClick r:id="rId10" action="ppaction://hlinksldjump"/>
              <a:extLst>
                <a:ext uri="{FF2B5EF4-FFF2-40B4-BE49-F238E27FC236}">
                  <a16:creationId xmlns:a16="http://schemas.microsoft.com/office/drawing/2014/main" id="{9C6A20C6-A996-2114-7B73-3E56617E8B23}"/>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 name="Group 7">
            <a:extLst>
              <a:ext uri="{FF2B5EF4-FFF2-40B4-BE49-F238E27FC236}">
                <a16:creationId xmlns:a16="http://schemas.microsoft.com/office/drawing/2014/main" id="{90712999-8DB6-8FAB-37A0-7563A0EBAECC}"/>
              </a:ext>
              <a:ext uri="{C183D7F6-B498-43B3-948B-1728B52AA6E4}">
                <adec:decorative xmlns:adec="http://schemas.microsoft.com/office/drawing/2017/decorative" val="1"/>
              </a:ext>
            </a:extLst>
          </p:cNvPr>
          <p:cNvGrpSpPr/>
          <p:nvPr/>
        </p:nvGrpSpPr>
        <p:grpSpPr>
          <a:xfrm>
            <a:off x="4359511" y="6331795"/>
            <a:ext cx="134289" cy="526205"/>
            <a:chOff x="4142794" y="6331795"/>
            <a:chExt cx="134289" cy="526205"/>
          </a:xfrm>
        </p:grpSpPr>
        <p:sp>
          <p:nvSpPr>
            <p:cNvPr id="51" name="Title 3">
              <a:hlinkClick r:id="rId8" action="ppaction://hlinksldjump"/>
              <a:extLst>
                <a:ext uri="{FF2B5EF4-FFF2-40B4-BE49-F238E27FC236}">
                  <a16:creationId xmlns:a16="http://schemas.microsoft.com/office/drawing/2014/main" id="{2DDCB89A-81E9-57F6-CAB7-06D7AF7132E7}"/>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52" name="Rectangle 51">
              <a:hlinkClick r:id="rId11" action="ppaction://hlinksldjump"/>
              <a:extLst>
                <a:ext uri="{FF2B5EF4-FFF2-40B4-BE49-F238E27FC236}">
                  <a16:creationId xmlns:a16="http://schemas.microsoft.com/office/drawing/2014/main" id="{1C7159D8-29BB-4C43-B0F0-442CA4B257A4}"/>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3" name="Group 52">
            <a:extLst>
              <a:ext uri="{FF2B5EF4-FFF2-40B4-BE49-F238E27FC236}">
                <a16:creationId xmlns:a16="http://schemas.microsoft.com/office/drawing/2014/main" id="{82012CBA-283B-4579-61E1-EE997AA60728}"/>
              </a:ext>
              <a:ext uri="{C183D7F6-B498-43B3-948B-1728B52AA6E4}">
                <adec:decorative xmlns:adec="http://schemas.microsoft.com/office/drawing/2017/decorative" val="1"/>
              </a:ext>
            </a:extLst>
          </p:cNvPr>
          <p:cNvGrpSpPr/>
          <p:nvPr/>
        </p:nvGrpSpPr>
        <p:grpSpPr>
          <a:xfrm>
            <a:off x="5217558" y="6331794"/>
            <a:ext cx="137489" cy="526205"/>
            <a:chOff x="4894229" y="6331794"/>
            <a:chExt cx="137489" cy="526205"/>
          </a:xfrm>
        </p:grpSpPr>
        <p:sp>
          <p:nvSpPr>
            <p:cNvPr id="54" name="Title 3">
              <a:hlinkClick r:id="rId8" action="ppaction://hlinksldjump"/>
              <a:extLst>
                <a:ext uri="{FF2B5EF4-FFF2-40B4-BE49-F238E27FC236}">
                  <a16:creationId xmlns:a16="http://schemas.microsoft.com/office/drawing/2014/main" id="{15641EB3-8ED6-3646-926A-62A416FB6881}"/>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55" name="Rectangle 54">
              <a:hlinkClick r:id="rId12" action="ppaction://hlinksldjump"/>
              <a:extLst>
                <a:ext uri="{FF2B5EF4-FFF2-40B4-BE49-F238E27FC236}">
                  <a16:creationId xmlns:a16="http://schemas.microsoft.com/office/drawing/2014/main" id="{AD05ED6C-365D-5E85-F0D4-B25424BCC47E}"/>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6" name="Group 55">
            <a:extLst>
              <a:ext uri="{FF2B5EF4-FFF2-40B4-BE49-F238E27FC236}">
                <a16:creationId xmlns:a16="http://schemas.microsoft.com/office/drawing/2014/main" id="{153D6B97-5476-F366-0C6E-E4673A8C1BF2}"/>
              </a:ext>
              <a:ext uri="{C183D7F6-B498-43B3-948B-1728B52AA6E4}">
                <adec:decorative xmlns:adec="http://schemas.microsoft.com/office/drawing/2017/decorative" val="1"/>
              </a:ext>
            </a:extLst>
          </p:cNvPr>
          <p:cNvGrpSpPr/>
          <p:nvPr/>
        </p:nvGrpSpPr>
        <p:grpSpPr>
          <a:xfrm>
            <a:off x="6078805" y="6331794"/>
            <a:ext cx="131427" cy="526206"/>
            <a:chOff x="5648780" y="6331794"/>
            <a:chExt cx="131427" cy="526206"/>
          </a:xfrm>
        </p:grpSpPr>
        <p:sp>
          <p:nvSpPr>
            <p:cNvPr id="57" name="Title 3">
              <a:hlinkClick r:id="rId8" action="ppaction://hlinksldjump"/>
              <a:extLst>
                <a:ext uri="{FF2B5EF4-FFF2-40B4-BE49-F238E27FC236}">
                  <a16:creationId xmlns:a16="http://schemas.microsoft.com/office/drawing/2014/main" id="{E1B99402-3646-C5BF-D4D9-823D51966171}"/>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58" name="Rectangle 57">
              <a:hlinkClick r:id="rId13" action="ppaction://hlinksldjump"/>
              <a:extLst>
                <a:ext uri="{FF2B5EF4-FFF2-40B4-BE49-F238E27FC236}">
                  <a16:creationId xmlns:a16="http://schemas.microsoft.com/office/drawing/2014/main" id="{1E42C2F1-EC20-1483-248C-391719854EE2}"/>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9" name="Group 58">
            <a:extLst>
              <a:ext uri="{FF2B5EF4-FFF2-40B4-BE49-F238E27FC236}">
                <a16:creationId xmlns:a16="http://schemas.microsoft.com/office/drawing/2014/main" id="{23DD737B-CAE5-6E9C-A2A9-47BBAFE79841}"/>
              </a:ext>
              <a:ext uri="{C183D7F6-B498-43B3-948B-1728B52AA6E4}">
                <adec:decorative xmlns:adec="http://schemas.microsoft.com/office/drawing/2017/decorative" val="1"/>
              </a:ext>
            </a:extLst>
          </p:cNvPr>
          <p:cNvGrpSpPr/>
          <p:nvPr/>
        </p:nvGrpSpPr>
        <p:grpSpPr>
          <a:xfrm>
            <a:off x="6933990" y="6331794"/>
            <a:ext cx="137489" cy="559730"/>
            <a:chOff x="6405392" y="6331794"/>
            <a:chExt cx="137489" cy="559730"/>
          </a:xfrm>
        </p:grpSpPr>
        <p:sp>
          <p:nvSpPr>
            <p:cNvPr id="60" name="Title 3">
              <a:hlinkClick r:id="rId8" action="ppaction://hlinksldjump"/>
              <a:extLst>
                <a:ext uri="{FF2B5EF4-FFF2-40B4-BE49-F238E27FC236}">
                  <a16:creationId xmlns:a16="http://schemas.microsoft.com/office/drawing/2014/main" id="{DF9613CB-C7AE-69D0-13F2-98CB10646461}"/>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61" name="Rectangle 60">
              <a:hlinkClick r:id="rId14" action="ppaction://hlinksldjump"/>
              <a:extLst>
                <a:ext uri="{FF2B5EF4-FFF2-40B4-BE49-F238E27FC236}">
                  <a16:creationId xmlns:a16="http://schemas.microsoft.com/office/drawing/2014/main" id="{FF225F45-2463-BAB1-329C-8DF0E27FEC37}"/>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2" name="Group 61">
            <a:extLst>
              <a:ext uri="{FF2B5EF4-FFF2-40B4-BE49-F238E27FC236}">
                <a16:creationId xmlns:a16="http://schemas.microsoft.com/office/drawing/2014/main" id="{F7B4C9E0-CCF0-D58E-5214-DCDB0B7D13C9}"/>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63" name="Title 3">
              <a:hlinkClick r:id="rId8" action="ppaction://hlinksldjump"/>
              <a:extLst>
                <a:ext uri="{FF2B5EF4-FFF2-40B4-BE49-F238E27FC236}">
                  <a16:creationId xmlns:a16="http://schemas.microsoft.com/office/drawing/2014/main" id="{5A3B1538-3FF9-9FBF-6DB6-A941AAC28037}"/>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64" name="Rectangle 63">
              <a:hlinkClick r:id="rId15" action="ppaction://hlinksldjump"/>
              <a:extLst>
                <a:ext uri="{FF2B5EF4-FFF2-40B4-BE49-F238E27FC236}">
                  <a16:creationId xmlns:a16="http://schemas.microsoft.com/office/drawing/2014/main" id="{1E83FCA4-05F4-9CC4-BC10-197BF5FB6E96}"/>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5" name="Group 64">
            <a:extLst>
              <a:ext uri="{FF2B5EF4-FFF2-40B4-BE49-F238E27FC236}">
                <a16:creationId xmlns:a16="http://schemas.microsoft.com/office/drawing/2014/main" id="{532FED4A-0E98-9B4D-A14C-1DE71052797C}"/>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66" name="Title 3">
              <a:hlinkClick r:id="rId8" action="ppaction://hlinksldjump"/>
              <a:extLst>
                <a:ext uri="{FF2B5EF4-FFF2-40B4-BE49-F238E27FC236}">
                  <a16:creationId xmlns:a16="http://schemas.microsoft.com/office/drawing/2014/main" id="{4D03B394-BEA7-E14E-819D-E1AA995D041E}"/>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67" name="Rectangle 66">
              <a:hlinkClick r:id="rId16" action="ppaction://hlinksldjump"/>
              <a:extLst>
                <a:ext uri="{FF2B5EF4-FFF2-40B4-BE49-F238E27FC236}">
                  <a16:creationId xmlns:a16="http://schemas.microsoft.com/office/drawing/2014/main" id="{E811BAD3-14AA-3DA2-59BE-73B2F87D6FC3}"/>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19046593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6E2F2FB-99CA-BF9D-8EEB-0F2853C00BB7}"/>
              </a:ext>
              <a:ext uri="{C183D7F6-B498-43B3-948B-1728B52AA6E4}">
                <adec:decorative xmlns:adec="http://schemas.microsoft.com/office/drawing/2017/decorative" val="1"/>
              </a:ext>
            </a:extLst>
          </p:cNvPr>
          <p:cNvSpPr/>
          <p:nvPr/>
        </p:nvSpPr>
        <p:spPr bwMode="auto">
          <a:xfrm rot="16200000" flipV="1">
            <a:off x="2927148" y="-2927148"/>
            <a:ext cx="6337706" cy="12192001"/>
          </a:xfrm>
          <a:prstGeom prst="rect">
            <a:avLst/>
          </a:prstGeom>
          <a:gradFill flip="none" rotWithShape="1">
            <a:gsLst>
              <a:gs pos="0">
                <a:schemeClr val="bg1">
                  <a:alpha val="2100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46" name="Picture 45">
            <a:extLst>
              <a:ext uri="{FF2B5EF4-FFF2-40B4-BE49-F238E27FC236}">
                <a16:creationId xmlns:a16="http://schemas.microsoft.com/office/drawing/2014/main" id="{F81A02EB-D8EA-BE16-A3E3-F1B5C10CA1A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V="1">
            <a:off x="6698515" y="3822737"/>
            <a:ext cx="5493485" cy="2509051"/>
          </a:xfrm>
          <a:prstGeom prst="rect">
            <a:avLst/>
          </a:prstGeom>
        </p:spPr>
      </p:pic>
      <p:sp>
        <p:nvSpPr>
          <p:cNvPr id="16" name="Rectangle: Rounded Corners 15">
            <a:extLst>
              <a:ext uri="{FF2B5EF4-FFF2-40B4-BE49-F238E27FC236}">
                <a16:creationId xmlns:a16="http://schemas.microsoft.com/office/drawing/2014/main" id="{AEE55155-F273-76DD-6661-D0C2332B3B83}"/>
              </a:ext>
              <a:ext uri="{C183D7F6-B498-43B3-948B-1728B52AA6E4}">
                <adec:decorative xmlns:adec="http://schemas.microsoft.com/office/drawing/2017/decorative" val="1"/>
              </a:ext>
            </a:extLst>
          </p:cNvPr>
          <p:cNvSpPr/>
          <p:nvPr/>
        </p:nvSpPr>
        <p:spPr bwMode="auto">
          <a:xfrm rot="16200000">
            <a:off x="4147554" y="3390181"/>
            <a:ext cx="4600897" cy="255453"/>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6CEAFA93-F21D-8FEC-D380-D4E46993F1FC}"/>
              </a:ext>
              <a:ext uri="{C183D7F6-B498-43B3-948B-1728B52AA6E4}">
                <adec:decorative xmlns:adec="http://schemas.microsoft.com/office/drawing/2017/decorative" val="1"/>
              </a:ext>
            </a:extLst>
          </p:cNvPr>
          <p:cNvSpPr/>
          <p:nvPr/>
        </p:nvSpPr>
        <p:spPr bwMode="auto">
          <a:xfrm>
            <a:off x="6377449" y="1123680"/>
            <a:ext cx="5230350" cy="4812944"/>
          </a:xfrm>
          <a:prstGeom prst="roundRect">
            <a:avLst>
              <a:gd name="adj" fmla="val 356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grpSp>
        <p:nvGrpSpPr>
          <p:cNvPr id="3" name="Group 2">
            <a:extLst>
              <a:ext uri="{FF2B5EF4-FFF2-40B4-BE49-F238E27FC236}">
                <a16:creationId xmlns:a16="http://schemas.microsoft.com/office/drawing/2014/main" id="{176A03FE-4325-6C65-1322-F87F20D3B203}"/>
              </a:ext>
              <a:ext uri="{C183D7F6-B498-43B3-948B-1728B52AA6E4}">
                <adec:decorative xmlns:adec="http://schemas.microsoft.com/office/drawing/2017/decorative" val="1"/>
              </a:ext>
            </a:extLst>
          </p:cNvPr>
          <p:cNvGrpSpPr/>
          <p:nvPr/>
        </p:nvGrpSpPr>
        <p:grpSpPr>
          <a:xfrm>
            <a:off x="3146717" y="6331796"/>
            <a:ext cx="1351933" cy="526204"/>
            <a:chOff x="3694394" y="5630756"/>
            <a:chExt cx="1351933" cy="526204"/>
          </a:xfrm>
        </p:grpSpPr>
        <p:sp>
          <p:nvSpPr>
            <p:cNvPr id="4" name="Rectangle: Top Corners Rounded 12">
              <a:extLst>
                <a:ext uri="{FF2B5EF4-FFF2-40B4-BE49-F238E27FC236}">
                  <a16:creationId xmlns:a16="http://schemas.microsoft.com/office/drawing/2014/main" id="{0AA87C98-6444-A7BC-E6FC-D15CACE0E951}"/>
                </a:ext>
              </a:extLst>
            </p:cNvPr>
            <p:cNvSpPr/>
            <p:nvPr/>
          </p:nvSpPr>
          <p:spPr bwMode="auto">
            <a:xfrm rot="5400000">
              <a:off x="4111772" y="5222405"/>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5" name="Title 3">
              <a:extLst>
                <a:ext uri="{FF2B5EF4-FFF2-40B4-BE49-F238E27FC236}">
                  <a16:creationId xmlns:a16="http://schemas.microsoft.com/office/drawing/2014/main" id="{FEDA92B0-880E-E107-E633-FAC8958C6562}"/>
                </a:ext>
              </a:extLst>
            </p:cNvPr>
            <p:cNvSpPr txBox="1">
              <a:spLocks/>
            </p:cNvSpPr>
            <p:nvPr/>
          </p:nvSpPr>
          <p:spPr>
            <a:xfrm>
              <a:off x="3796272" y="5686111"/>
              <a:ext cx="115719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Establish security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and governance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generative AI</a:t>
              </a:r>
            </a:p>
          </p:txBody>
        </p:sp>
        <p:cxnSp>
          <p:nvCxnSpPr>
            <p:cNvPr id="6" name="Straight Connector 5">
              <a:extLst>
                <a:ext uri="{FF2B5EF4-FFF2-40B4-BE49-F238E27FC236}">
                  <a16:creationId xmlns:a16="http://schemas.microsoft.com/office/drawing/2014/main" id="{789A3751-D5D6-0F00-63A5-D5A0C7748E08}"/>
                </a:ext>
              </a:extLst>
            </p:cNvPr>
            <p:cNvCxnSpPr/>
            <p:nvPr/>
          </p:nvCxnSpPr>
          <p:spPr>
            <a:xfrm>
              <a:off x="3694394" y="5630756"/>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9467A31-6F07-D640-87C7-B39964D6D774}"/>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3" name="Title 3">
              <a:hlinkClick r:id="rId3" action="ppaction://hlinksldjump"/>
              <a:extLst>
                <a:ext uri="{FF2B5EF4-FFF2-40B4-BE49-F238E27FC236}">
                  <a16:creationId xmlns:a16="http://schemas.microsoft.com/office/drawing/2014/main" id="{D4119B56-C87E-DFCF-7A34-9A6D210AC43D}"/>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12.</a:t>
              </a:r>
            </a:p>
          </p:txBody>
        </p:sp>
        <p:sp>
          <p:nvSpPr>
            <p:cNvPr id="34" name="Title 3">
              <a:hlinkClick r:id="" action="ppaction://hlinkshowjump?jump=previousslide"/>
              <a:extLst>
                <a:ext uri="{FF2B5EF4-FFF2-40B4-BE49-F238E27FC236}">
                  <a16:creationId xmlns:a16="http://schemas.microsoft.com/office/drawing/2014/main" id="{9AF1F377-34A7-0B75-A822-6B4BD219D452}"/>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35" name="Title 3">
              <a:hlinkClick r:id="" action="ppaction://hlinkshowjump?jump=nextslide"/>
              <a:extLst>
                <a:ext uri="{FF2B5EF4-FFF2-40B4-BE49-F238E27FC236}">
                  <a16:creationId xmlns:a16="http://schemas.microsoft.com/office/drawing/2014/main" id="{174E8C4E-5B7F-1987-BF3E-CF31A9E7C206}"/>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9" name="Title 3">
            <a:extLst>
              <a:ext uri="{FF2B5EF4-FFF2-40B4-BE49-F238E27FC236}">
                <a16:creationId xmlns:a16="http://schemas.microsoft.com/office/drawing/2014/main" id="{568E11B1-C04C-DB32-EEAF-5CCFAAA9172A}"/>
              </a:ext>
            </a:extLst>
          </p:cNvPr>
          <p:cNvSpPr txBox="1">
            <a:spLocks noGrp="1"/>
          </p:cNvSpPr>
          <p:nvPr>
            <p:ph type="title" idx="4294967295"/>
          </p:nvPr>
        </p:nvSpPr>
        <p:spPr>
          <a:xfrm>
            <a:off x="584199" y="521018"/>
            <a:ext cx="721103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4. Establish security and governance for generative AI</a:t>
            </a:r>
          </a:p>
        </p:txBody>
      </p:sp>
      <p:sp>
        <p:nvSpPr>
          <p:cNvPr id="40" name="Text Placeholder 4">
            <a:extLst>
              <a:ext uri="{FF2B5EF4-FFF2-40B4-BE49-F238E27FC236}">
                <a16:creationId xmlns:a16="http://schemas.microsoft.com/office/drawing/2014/main" id="{45FEBCB6-0FDB-BD32-A050-96D9EDBAB8D5}"/>
              </a:ext>
            </a:extLst>
          </p:cNvPr>
          <p:cNvSpPr txBox="1">
            <a:spLocks/>
          </p:cNvSpPr>
          <p:nvPr/>
        </p:nvSpPr>
        <p:spPr>
          <a:xfrm>
            <a:off x="584201" y="1123679"/>
            <a:ext cx="5087701" cy="256993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Generative AI adoption introduces new and amplified security challenges, including data access risks, compliance concerns, and new attack surfaces. It is critical that organizations deploying Copilot implement robust security measures to protect sensitive data, prevent AI misuse, and comply with existing and emerging regulations.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Security should be one of the highest priorities in any generative AI strategy and must be built in from the first step of your integration and adoption journey. As CIOs lay a secure and governed foundation for AI adoption, they set up their teams for immediate success and sustained innovation. To achieve this outcome, choosing a trustworthy and reliable solution provider is paramount.</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Generative AI’s lasting impact depends on trust. Copilot provides built-in enterprise-grade data protection and extensive security and governance controls, so your team can innovate with confidence and peace of mind. Customers trust Microsoft with their sensitive data because of the controls the company makes directly available and its commitments to protect customers. </a:t>
            </a:r>
          </a:p>
        </p:txBody>
      </p:sp>
      <p:pic>
        <p:nvPicPr>
          <p:cNvPr id="48" name="Picture 47" descr="A person sitting on a bench looking at a computer">
            <a:extLst>
              <a:ext uri="{FF2B5EF4-FFF2-40B4-BE49-F238E27FC236}">
                <a16:creationId xmlns:a16="http://schemas.microsoft.com/office/drawing/2014/main" id="{CE2AF9D7-9A80-95F8-0C2A-583D37C3921B}"/>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4199" y="3878421"/>
            <a:ext cx="5246145" cy="2058203"/>
          </a:xfrm>
          <a:prstGeom prst="roundRect">
            <a:avLst>
              <a:gd name="adj" fmla="val 4039"/>
            </a:avLst>
          </a:prstGeom>
        </p:spPr>
      </p:pic>
      <p:grpSp>
        <p:nvGrpSpPr>
          <p:cNvPr id="49" name="Group 48">
            <a:extLst>
              <a:ext uri="{FF2B5EF4-FFF2-40B4-BE49-F238E27FC236}">
                <a16:creationId xmlns:a16="http://schemas.microsoft.com/office/drawing/2014/main" id="{84B16ADA-AE21-4DE5-7A8A-5ACD0A59BC2A}"/>
              </a:ext>
              <a:ext uri="{C183D7F6-B498-43B3-948B-1728B52AA6E4}">
                <adec:decorative xmlns:adec="http://schemas.microsoft.com/office/drawing/2017/decorative" val="1"/>
              </a:ext>
            </a:extLst>
          </p:cNvPr>
          <p:cNvGrpSpPr/>
          <p:nvPr/>
        </p:nvGrpSpPr>
        <p:grpSpPr>
          <a:xfrm>
            <a:off x="546386" y="6331791"/>
            <a:ext cx="170674" cy="526209"/>
            <a:chOff x="3358636" y="6331791"/>
            <a:chExt cx="170674" cy="526209"/>
          </a:xfrm>
        </p:grpSpPr>
        <p:sp>
          <p:nvSpPr>
            <p:cNvPr id="50" name="Title 3">
              <a:extLst>
                <a:ext uri="{FF2B5EF4-FFF2-40B4-BE49-F238E27FC236}">
                  <a16:creationId xmlns:a16="http://schemas.microsoft.com/office/drawing/2014/main" id="{635D91F2-BC94-2F48-0ECD-0445E307DA4B}"/>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51" name="Rectangle 50">
              <a:hlinkClick r:id="rId5" action="ppaction://hlinksldjump"/>
              <a:extLst>
                <a:ext uri="{FF2B5EF4-FFF2-40B4-BE49-F238E27FC236}">
                  <a16:creationId xmlns:a16="http://schemas.microsoft.com/office/drawing/2014/main" id="{CACF1EE2-1F19-7291-43E6-9ADD217E6D14}"/>
                </a:ext>
              </a:extLst>
            </p:cNvPr>
            <p:cNvSpPr/>
            <p:nvPr/>
          </p:nvSpPr>
          <p:spPr bwMode="auto">
            <a:xfrm>
              <a:off x="3358636"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DA6675AD-CB46-4887-9A17-F42175572C29}"/>
              </a:ext>
              <a:ext uri="{C183D7F6-B498-43B3-948B-1728B52AA6E4}">
                <adec:decorative xmlns:adec="http://schemas.microsoft.com/office/drawing/2017/decorative" val="1"/>
              </a:ext>
            </a:extLst>
          </p:cNvPr>
          <p:cNvGrpSpPr/>
          <p:nvPr/>
        </p:nvGrpSpPr>
        <p:grpSpPr>
          <a:xfrm>
            <a:off x="5187754" y="6331794"/>
            <a:ext cx="164262" cy="526205"/>
            <a:chOff x="4864425" y="6331794"/>
            <a:chExt cx="164262" cy="526205"/>
          </a:xfrm>
        </p:grpSpPr>
        <p:sp>
          <p:nvSpPr>
            <p:cNvPr id="7" name="Title 3">
              <a:extLst>
                <a:ext uri="{FF2B5EF4-FFF2-40B4-BE49-F238E27FC236}">
                  <a16:creationId xmlns:a16="http://schemas.microsoft.com/office/drawing/2014/main" id="{B964ED5C-2346-AD65-3688-E3C26E981E59}"/>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8" name="Rectangle 7">
              <a:hlinkClick r:id="rId6" action="ppaction://hlinksldjump"/>
              <a:extLst>
                <a:ext uri="{FF2B5EF4-FFF2-40B4-BE49-F238E27FC236}">
                  <a16:creationId xmlns:a16="http://schemas.microsoft.com/office/drawing/2014/main" id="{A411BECA-C158-B9EC-73A2-0B7DD928DF85}"/>
                </a:ext>
              </a:extLst>
            </p:cNvPr>
            <p:cNvSpPr/>
            <p:nvPr/>
          </p:nvSpPr>
          <p:spPr bwMode="auto">
            <a:xfrm>
              <a:off x="4864425"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6ED5A581-112B-1C91-C89F-9E4C9F3E7FF0}"/>
              </a:ext>
              <a:ext uri="{C183D7F6-B498-43B3-948B-1728B52AA6E4}">
                <adec:decorative xmlns:adec="http://schemas.microsoft.com/office/drawing/2017/decorative" val="1"/>
              </a:ext>
            </a:extLst>
          </p:cNvPr>
          <p:cNvGrpSpPr/>
          <p:nvPr/>
        </p:nvGrpSpPr>
        <p:grpSpPr>
          <a:xfrm>
            <a:off x="6038488" y="6331794"/>
            <a:ext cx="171744" cy="526206"/>
            <a:chOff x="5608463" y="6331794"/>
            <a:chExt cx="171744" cy="526206"/>
          </a:xfrm>
        </p:grpSpPr>
        <p:sp>
          <p:nvSpPr>
            <p:cNvPr id="10" name="Title 3">
              <a:extLst>
                <a:ext uri="{FF2B5EF4-FFF2-40B4-BE49-F238E27FC236}">
                  <a16:creationId xmlns:a16="http://schemas.microsoft.com/office/drawing/2014/main" id="{EA763865-3D0D-672E-EABA-D6D7E9591671}"/>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1" name="Rectangle 10">
              <a:hlinkClick r:id="rId7" action="ppaction://hlinksldjump"/>
              <a:extLst>
                <a:ext uri="{FF2B5EF4-FFF2-40B4-BE49-F238E27FC236}">
                  <a16:creationId xmlns:a16="http://schemas.microsoft.com/office/drawing/2014/main" id="{CB90716E-2C7F-B032-C7F8-92F04E8C91CA}"/>
                </a:ext>
              </a:extLst>
            </p:cNvPr>
            <p:cNvSpPr/>
            <p:nvPr/>
          </p:nvSpPr>
          <p:spPr bwMode="auto">
            <a:xfrm>
              <a:off x="5608463"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98B602F0-A1A8-8AA8-30B9-13DB32221D9A}"/>
              </a:ext>
              <a:ext uri="{C183D7F6-B498-43B3-948B-1728B52AA6E4}">
                <adec:decorative xmlns:adec="http://schemas.microsoft.com/office/drawing/2017/decorative" val="1"/>
              </a:ext>
            </a:extLst>
          </p:cNvPr>
          <p:cNvGrpSpPr/>
          <p:nvPr/>
        </p:nvGrpSpPr>
        <p:grpSpPr>
          <a:xfrm>
            <a:off x="6904309" y="6331794"/>
            <a:ext cx="164139" cy="559730"/>
            <a:chOff x="6375711" y="6331794"/>
            <a:chExt cx="164139" cy="559730"/>
          </a:xfrm>
        </p:grpSpPr>
        <p:sp>
          <p:nvSpPr>
            <p:cNvPr id="13" name="Title 3">
              <a:extLst>
                <a:ext uri="{FF2B5EF4-FFF2-40B4-BE49-F238E27FC236}">
                  <a16:creationId xmlns:a16="http://schemas.microsoft.com/office/drawing/2014/main" id="{7347C0A2-DB11-801F-F347-C3F8CFF21FD7}"/>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4" name="Rectangle 13">
              <a:hlinkClick r:id="rId8" action="ppaction://hlinksldjump"/>
              <a:extLst>
                <a:ext uri="{FF2B5EF4-FFF2-40B4-BE49-F238E27FC236}">
                  <a16:creationId xmlns:a16="http://schemas.microsoft.com/office/drawing/2014/main" id="{11FE6077-0ACF-6F5C-CCA0-9232B2C5DB60}"/>
                </a:ext>
              </a:extLst>
            </p:cNvPr>
            <p:cNvSpPr/>
            <p:nvPr/>
          </p:nvSpPr>
          <p:spPr bwMode="auto">
            <a:xfrm>
              <a:off x="6375711"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8" name="Group 17">
            <a:extLst>
              <a:ext uri="{FF2B5EF4-FFF2-40B4-BE49-F238E27FC236}">
                <a16:creationId xmlns:a16="http://schemas.microsoft.com/office/drawing/2014/main" id="{2B4E0D69-AB21-EC81-6695-739A4DFEFA38}"/>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19" name="Title 3">
              <a:hlinkClick r:id="rId9" action="ppaction://hlinksldjump"/>
              <a:extLst>
                <a:ext uri="{FF2B5EF4-FFF2-40B4-BE49-F238E27FC236}">
                  <a16:creationId xmlns:a16="http://schemas.microsoft.com/office/drawing/2014/main" id="{429A9266-C553-F4A0-7B02-11E8B1E649B6}"/>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0" name="Rectangle 19">
              <a:hlinkClick r:id="rId10" action="ppaction://hlinksldjump"/>
              <a:extLst>
                <a:ext uri="{FF2B5EF4-FFF2-40B4-BE49-F238E27FC236}">
                  <a16:creationId xmlns:a16="http://schemas.microsoft.com/office/drawing/2014/main" id="{C24792D4-CBF8-ADC7-6F24-E3990BB2D90A}"/>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1318404-F6FB-A011-52AB-314F7441BDF0}"/>
              </a:ext>
              <a:ext uri="{C183D7F6-B498-43B3-948B-1728B52AA6E4}">
                <adec:decorative xmlns:adec="http://schemas.microsoft.com/office/drawing/2017/decorative" val="1"/>
              </a:ext>
            </a:extLst>
          </p:cNvPr>
          <p:cNvGrpSpPr/>
          <p:nvPr/>
        </p:nvGrpSpPr>
        <p:grpSpPr>
          <a:xfrm>
            <a:off x="1409960" y="6331796"/>
            <a:ext cx="162285" cy="526204"/>
            <a:chOff x="2609170" y="6331796"/>
            <a:chExt cx="162285" cy="526204"/>
          </a:xfrm>
        </p:grpSpPr>
        <p:sp>
          <p:nvSpPr>
            <p:cNvPr id="22" name="Title 3">
              <a:extLst>
                <a:ext uri="{FF2B5EF4-FFF2-40B4-BE49-F238E27FC236}">
                  <a16:creationId xmlns:a16="http://schemas.microsoft.com/office/drawing/2014/main" id="{9A5AE0C7-46E3-F22D-9B2E-D37061A1B2D0}"/>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23" name="Rectangle 22">
              <a:hlinkClick r:id="rId11" action="ppaction://hlinksldjump"/>
              <a:extLst>
                <a:ext uri="{FF2B5EF4-FFF2-40B4-BE49-F238E27FC236}">
                  <a16:creationId xmlns:a16="http://schemas.microsoft.com/office/drawing/2014/main" id="{18E4D8DB-04E7-4377-A23A-CF740B69DA15}"/>
                </a:ext>
              </a:extLst>
            </p:cNvPr>
            <p:cNvSpPr/>
            <p:nvPr/>
          </p:nvSpPr>
          <p:spPr bwMode="auto">
            <a:xfrm>
              <a:off x="2609170"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37BE6B44-8D51-450B-0ED6-69BA5047BD58}"/>
              </a:ext>
              <a:ext uri="{C183D7F6-B498-43B3-948B-1728B52AA6E4}">
                <adec:decorative xmlns:adec="http://schemas.microsoft.com/office/drawing/2017/decorative" val="1"/>
              </a:ext>
            </a:extLst>
          </p:cNvPr>
          <p:cNvGrpSpPr/>
          <p:nvPr/>
        </p:nvGrpSpPr>
        <p:grpSpPr>
          <a:xfrm>
            <a:off x="2267632" y="6331795"/>
            <a:ext cx="168722" cy="526205"/>
            <a:chOff x="3360588" y="6331795"/>
            <a:chExt cx="168722" cy="526205"/>
          </a:xfrm>
        </p:grpSpPr>
        <p:sp>
          <p:nvSpPr>
            <p:cNvPr id="25" name="Title 3">
              <a:extLst>
                <a:ext uri="{FF2B5EF4-FFF2-40B4-BE49-F238E27FC236}">
                  <a16:creationId xmlns:a16="http://schemas.microsoft.com/office/drawing/2014/main" id="{F2E75C90-5032-2D04-46B3-F42787DEE942}"/>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26" name="Rectangle 25">
              <a:hlinkClick r:id="rId12" action="ppaction://hlinksldjump"/>
              <a:extLst>
                <a:ext uri="{FF2B5EF4-FFF2-40B4-BE49-F238E27FC236}">
                  <a16:creationId xmlns:a16="http://schemas.microsoft.com/office/drawing/2014/main" id="{D65F13D8-8A50-977F-D7CA-4B14D7FA778B}"/>
                </a:ext>
              </a:extLst>
            </p:cNvPr>
            <p:cNvSpPr/>
            <p:nvPr/>
          </p:nvSpPr>
          <p:spPr bwMode="auto">
            <a:xfrm>
              <a:off x="3360588"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FC43898E-A211-00B8-D775-FD050707192F}"/>
              </a:ext>
              <a:ext uri="{C183D7F6-B498-43B3-948B-1728B52AA6E4}">
                <adec:decorative xmlns:adec="http://schemas.microsoft.com/office/drawing/2017/decorative" val="1"/>
              </a:ext>
            </a:extLst>
          </p:cNvPr>
          <p:cNvGrpSpPr/>
          <p:nvPr/>
        </p:nvGrpSpPr>
        <p:grpSpPr>
          <a:xfrm>
            <a:off x="7761207" y="6331791"/>
            <a:ext cx="169204" cy="526201"/>
            <a:chOff x="7122966" y="6331791"/>
            <a:chExt cx="169204" cy="526201"/>
          </a:xfrm>
        </p:grpSpPr>
        <p:sp>
          <p:nvSpPr>
            <p:cNvPr id="28" name="Title 3">
              <a:extLst>
                <a:ext uri="{FF2B5EF4-FFF2-40B4-BE49-F238E27FC236}">
                  <a16:creationId xmlns:a16="http://schemas.microsoft.com/office/drawing/2014/main" id="{AE60F492-EBDD-A3A1-B53C-C6753464FC22}"/>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9" name="Rectangle 28">
              <a:hlinkClick r:id="rId13" action="ppaction://hlinksldjump"/>
              <a:extLst>
                <a:ext uri="{FF2B5EF4-FFF2-40B4-BE49-F238E27FC236}">
                  <a16:creationId xmlns:a16="http://schemas.microsoft.com/office/drawing/2014/main" id="{6B889823-F31A-4AE4-1EDC-D732ED2704CF}"/>
                </a:ext>
              </a:extLst>
            </p:cNvPr>
            <p:cNvSpPr/>
            <p:nvPr/>
          </p:nvSpPr>
          <p:spPr bwMode="auto">
            <a:xfrm>
              <a:off x="712296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30" name="Text Placeholder 4">
            <a:extLst>
              <a:ext uri="{FF2B5EF4-FFF2-40B4-BE49-F238E27FC236}">
                <a16:creationId xmlns:a16="http://schemas.microsoft.com/office/drawing/2014/main" id="{FA98EF96-8BE0-51E0-F44D-8301BEE308BC}"/>
              </a:ext>
            </a:extLst>
          </p:cNvPr>
          <p:cNvSpPr txBox="1">
            <a:spLocks/>
          </p:cNvSpPr>
          <p:nvPr/>
        </p:nvSpPr>
        <p:spPr>
          <a:xfrm>
            <a:off x="6632902" y="1391190"/>
            <a:ext cx="4934861"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600" spc="-50">
                <a:ln w="3175">
                  <a:noFill/>
                </a:ln>
                <a:solidFill>
                  <a:srgbClr val="0078D4">
                    <a:lumMod val="50000"/>
                  </a:srgbClr>
                </a:solidFill>
                <a:latin typeface="Segoe Sans Display Semibold"/>
              </a:rPr>
              <a:t>Some of the foundational assurances </a:t>
            </a:r>
            <a:br>
              <a:rPr lang="en-US" sz="1600" spc="-50">
                <a:ln w="3175">
                  <a:noFill/>
                </a:ln>
                <a:solidFill>
                  <a:srgbClr val="0078D4">
                    <a:lumMod val="50000"/>
                  </a:srgbClr>
                </a:solidFill>
                <a:latin typeface="Segoe Sans Display Semibold"/>
              </a:rPr>
            </a:br>
            <a:r>
              <a:rPr lang="en-US" sz="1600" spc="-50">
                <a:ln w="3175">
                  <a:noFill/>
                </a:ln>
                <a:solidFill>
                  <a:srgbClr val="0078D4">
                    <a:lumMod val="50000"/>
                  </a:srgbClr>
                </a:solidFill>
                <a:latin typeface="Segoe Sans Display Semibold"/>
              </a:rPr>
              <a:t>Microsoft has made are: </a:t>
            </a:r>
          </a:p>
        </p:txBody>
      </p:sp>
      <p:sp>
        <p:nvSpPr>
          <p:cNvPr id="15" name="Text Placeholder 4">
            <a:extLst>
              <a:ext uri="{FF2B5EF4-FFF2-40B4-BE49-F238E27FC236}">
                <a16:creationId xmlns:a16="http://schemas.microsoft.com/office/drawing/2014/main" id="{950868B1-CD02-05BF-DC0F-EC98CC31BE09}"/>
              </a:ext>
            </a:extLst>
          </p:cNvPr>
          <p:cNvSpPr txBox="1">
            <a:spLocks/>
          </p:cNvSpPr>
          <p:nvPr/>
        </p:nvSpPr>
        <p:spPr>
          <a:xfrm>
            <a:off x="6635897" y="2139592"/>
            <a:ext cx="4319054" cy="24622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defTabSz="932472" fontAlgn="base">
              <a:spcBef>
                <a:spcPts val="0"/>
              </a:spcBef>
              <a:spcAft>
                <a:spcPts val="300"/>
              </a:spcAft>
              <a:buClr>
                <a:srgbClr val="C03BC4">
                  <a:lumMod val="50000"/>
                </a:srgbClr>
              </a:buClr>
              <a:buSzPct val="110000"/>
              <a:defRPr/>
            </a:pPr>
            <a:r>
              <a:rPr lang="en-US" sz="1600">
                <a:gradFill flip="none" rotWithShape="1">
                  <a:gsLst>
                    <a:gs pos="0">
                      <a:srgbClr val="0078D4">
                        <a:lumMod val="50000"/>
                      </a:srgbClr>
                    </a:gs>
                    <a:gs pos="100000">
                      <a:srgbClr val="C03BC4">
                        <a:lumMod val="50000"/>
                      </a:srgbClr>
                    </a:gs>
                  </a:gsLst>
                  <a:lin ang="0" scaled="1"/>
                  <a:tileRect/>
                </a:gradFill>
                <a:latin typeface="Segoe Sans Display"/>
              </a:rPr>
              <a:t>Your data is </a:t>
            </a:r>
            <a:r>
              <a:rPr lang="en-US" sz="1600">
                <a:gradFill flip="none" rotWithShape="1">
                  <a:gsLst>
                    <a:gs pos="0">
                      <a:srgbClr val="0078D4">
                        <a:lumMod val="50000"/>
                      </a:srgbClr>
                    </a:gs>
                    <a:gs pos="100000">
                      <a:srgbClr val="C03BC4">
                        <a:lumMod val="50000"/>
                      </a:srgbClr>
                    </a:gs>
                  </a:gsLst>
                  <a:lin ang="0" scaled="1"/>
                  <a:tileRect/>
                </a:gradFill>
                <a:latin typeface="+mj-lt"/>
              </a:rPr>
              <a:t>secured at rest and in transit. </a:t>
            </a:r>
          </a:p>
        </p:txBody>
      </p:sp>
      <p:sp>
        <p:nvSpPr>
          <p:cNvPr id="38" name="Text Placeholder 4">
            <a:extLst>
              <a:ext uri="{FF2B5EF4-FFF2-40B4-BE49-F238E27FC236}">
                <a16:creationId xmlns:a16="http://schemas.microsoft.com/office/drawing/2014/main" id="{F9A6D487-3137-233F-8133-C62CA54A3BC6}"/>
              </a:ext>
            </a:extLst>
          </p:cNvPr>
          <p:cNvSpPr txBox="1">
            <a:spLocks/>
          </p:cNvSpPr>
          <p:nvPr/>
        </p:nvSpPr>
        <p:spPr>
          <a:xfrm>
            <a:off x="6632902" y="2598513"/>
            <a:ext cx="4586277"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defTabSz="932472" fontAlgn="base">
              <a:spcBef>
                <a:spcPts val="0"/>
              </a:spcBef>
              <a:spcAft>
                <a:spcPts val="300"/>
              </a:spcAft>
              <a:buClr>
                <a:srgbClr val="C03BC4">
                  <a:lumMod val="50000"/>
                </a:srgbClr>
              </a:buClr>
              <a:buSzPct val="110000"/>
              <a:defRPr/>
            </a:pPr>
            <a:r>
              <a:rPr lang="en-US" sz="1600">
                <a:gradFill flip="none" rotWithShape="1">
                  <a:gsLst>
                    <a:gs pos="0">
                      <a:srgbClr val="0078D4">
                        <a:lumMod val="50000"/>
                      </a:srgbClr>
                    </a:gs>
                    <a:gs pos="100000">
                      <a:srgbClr val="C03BC4">
                        <a:lumMod val="50000"/>
                      </a:srgbClr>
                    </a:gs>
                  </a:gsLst>
                  <a:lin ang="0" scaled="1"/>
                  <a:tileRect/>
                </a:gradFill>
                <a:latin typeface="Segoe Sans Display"/>
              </a:rPr>
              <a:t>Your data is </a:t>
            </a:r>
            <a:r>
              <a:rPr lang="en-US" sz="1600">
                <a:gradFill flip="none" rotWithShape="1">
                  <a:gsLst>
                    <a:gs pos="0">
                      <a:srgbClr val="0078D4">
                        <a:lumMod val="50000"/>
                      </a:srgbClr>
                    </a:gs>
                    <a:gs pos="100000">
                      <a:srgbClr val="C03BC4">
                        <a:lumMod val="50000"/>
                      </a:srgbClr>
                    </a:gs>
                  </a:gsLst>
                  <a:lin ang="0" scaled="1"/>
                  <a:tileRect/>
                </a:gradFill>
                <a:latin typeface="+mj-lt"/>
              </a:rPr>
              <a:t>not used to train or enrich </a:t>
            </a:r>
            <a:br>
              <a:rPr lang="en-US" sz="1600">
                <a:gradFill flip="none" rotWithShape="1">
                  <a:gsLst>
                    <a:gs pos="0">
                      <a:srgbClr val="0078D4">
                        <a:lumMod val="50000"/>
                      </a:srgbClr>
                    </a:gs>
                    <a:gs pos="100000">
                      <a:srgbClr val="C03BC4">
                        <a:lumMod val="50000"/>
                      </a:srgbClr>
                    </a:gs>
                  </a:gsLst>
                  <a:lin ang="0" scaled="1"/>
                  <a:tileRect/>
                </a:gradFill>
                <a:latin typeface="+mj-lt"/>
              </a:rPr>
            </a:br>
            <a:r>
              <a:rPr lang="en-US" sz="1600">
                <a:gradFill flip="none" rotWithShape="1">
                  <a:gsLst>
                    <a:gs pos="0">
                      <a:srgbClr val="0078D4">
                        <a:lumMod val="50000"/>
                      </a:srgbClr>
                    </a:gs>
                    <a:gs pos="100000">
                      <a:srgbClr val="C03BC4">
                        <a:lumMod val="50000"/>
                      </a:srgbClr>
                    </a:gs>
                  </a:gsLst>
                  <a:lin ang="0" scaled="1"/>
                  <a:tileRect/>
                </a:gradFill>
                <a:latin typeface="+mj-lt"/>
              </a:rPr>
              <a:t>foundational models.</a:t>
            </a:r>
          </a:p>
        </p:txBody>
      </p:sp>
      <p:sp>
        <p:nvSpPr>
          <p:cNvPr id="41" name="Text Placeholder 4">
            <a:extLst>
              <a:ext uri="{FF2B5EF4-FFF2-40B4-BE49-F238E27FC236}">
                <a16:creationId xmlns:a16="http://schemas.microsoft.com/office/drawing/2014/main" id="{17EBF63C-5864-343F-6DDB-AFC03A537F0E}"/>
              </a:ext>
            </a:extLst>
          </p:cNvPr>
          <p:cNvSpPr txBox="1">
            <a:spLocks/>
          </p:cNvSpPr>
          <p:nvPr/>
        </p:nvSpPr>
        <p:spPr>
          <a:xfrm>
            <a:off x="6635897" y="3303656"/>
            <a:ext cx="4583282"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defTabSz="932472" fontAlgn="base">
              <a:spcBef>
                <a:spcPts val="0"/>
              </a:spcBef>
              <a:spcAft>
                <a:spcPts val="300"/>
              </a:spcAft>
              <a:buClr>
                <a:srgbClr val="C03BC4">
                  <a:lumMod val="50000"/>
                </a:srgbClr>
              </a:buClr>
              <a:buSzPct val="110000"/>
              <a:defRPr/>
            </a:pPr>
            <a:r>
              <a:rPr lang="en-US" sz="1600">
                <a:gradFill flip="none" rotWithShape="1">
                  <a:gsLst>
                    <a:gs pos="0">
                      <a:srgbClr val="0078D4">
                        <a:lumMod val="50000"/>
                      </a:srgbClr>
                    </a:gs>
                    <a:gs pos="100000">
                      <a:srgbClr val="C03BC4">
                        <a:lumMod val="50000"/>
                      </a:srgbClr>
                    </a:gs>
                  </a:gsLst>
                  <a:lin ang="0" scaled="1"/>
                  <a:tileRect/>
                </a:gradFill>
                <a:latin typeface="+mj-lt"/>
              </a:rPr>
              <a:t>You control your data </a:t>
            </a:r>
            <a:r>
              <a:rPr lang="en-US" sz="1600">
                <a:gradFill flip="none" rotWithShape="1">
                  <a:gsLst>
                    <a:gs pos="0">
                      <a:srgbClr val="0078D4">
                        <a:lumMod val="50000"/>
                      </a:srgbClr>
                    </a:gs>
                    <a:gs pos="100000">
                      <a:srgbClr val="C03BC4">
                        <a:lumMod val="50000"/>
                      </a:srgbClr>
                    </a:gs>
                  </a:gsLst>
                  <a:lin ang="0" scaled="1"/>
                  <a:tileRect/>
                </a:gradFill>
                <a:latin typeface="Segoe Sans Display"/>
              </a:rPr>
              <a:t>and have control </a:t>
            </a:r>
            <a:br>
              <a:rPr lang="en-US" sz="1600">
                <a:gradFill flip="none" rotWithShape="1">
                  <a:gsLst>
                    <a:gs pos="0">
                      <a:srgbClr val="0078D4">
                        <a:lumMod val="50000"/>
                      </a:srgbClr>
                    </a:gs>
                    <a:gs pos="100000">
                      <a:srgbClr val="C03BC4">
                        <a:lumMod val="50000"/>
                      </a:srgbClr>
                    </a:gs>
                  </a:gsLst>
                  <a:lin ang="0" scaled="1"/>
                  <a:tileRect/>
                </a:gradFill>
                <a:latin typeface="Segoe Sans Display"/>
              </a:rPr>
            </a:br>
            <a:r>
              <a:rPr lang="en-US" sz="1600">
                <a:gradFill flip="none" rotWithShape="1">
                  <a:gsLst>
                    <a:gs pos="0">
                      <a:srgbClr val="0078D4">
                        <a:lumMod val="50000"/>
                      </a:srgbClr>
                    </a:gs>
                    <a:gs pos="100000">
                      <a:srgbClr val="C03BC4">
                        <a:lumMod val="50000"/>
                      </a:srgbClr>
                    </a:gs>
                  </a:gsLst>
                  <a:lin ang="0" scaled="1"/>
                  <a:tileRect/>
                </a:gradFill>
                <a:latin typeface="Segoe Sans Display"/>
              </a:rPr>
              <a:t>over what information goes into the cloud. </a:t>
            </a:r>
          </a:p>
        </p:txBody>
      </p:sp>
      <p:sp>
        <p:nvSpPr>
          <p:cNvPr id="44" name="Text Placeholder 4">
            <a:extLst>
              <a:ext uri="{FF2B5EF4-FFF2-40B4-BE49-F238E27FC236}">
                <a16:creationId xmlns:a16="http://schemas.microsoft.com/office/drawing/2014/main" id="{C79AB029-6014-48CF-98E2-94B741995FE9}"/>
              </a:ext>
            </a:extLst>
          </p:cNvPr>
          <p:cNvSpPr txBox="1">
            <a:spLocks/>
          </p:cNvSpPr>
          <p:nvPr/>
        </p:nvSpPr>
        <p:spPr>
          <a:xfrm>
            <a:off x="6635897" y="4008799"/>
            <a:ext cx="4583282"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defTabSz="932472" fontAlgn="base">
              <a:spcBef>
                <a:spcPts val="0"/>
              </a:spcBef>
              <a:spcAft>
                <a:spcPts val="300"/>
              </a:spcAft>
              <a:buClr>
                <a:srgbClr val="C03BC4">
                  <a:lumMod val="50000"/>
                </a:srgbClr>
              </a:buClr>
              <a:buSzPct val="110000"/>
              <a:defRPr/>
            </a:pPr>
            <a:r>
              <a:rPr lang="en-US" sz="1600">
                <a:gradFill flip="none" rotWithShape="1">
                  <a:gsLst>
                    <a:gs pos="0">
                      <a:srgbClr val="0078D4">
                        <a:lumMod val="50000"/>
                      </a:srgbClr>
                    </a:gs>
                    <a:gs pos="100000">
                      <a:srgbClr val="C03BC4">
                        <a:lumMod val="50000"/>
                      </a:srgbClr>
                    </a:gs>
                  </a:gsLst>
                  <a:lin ang="0" scaled="1"/>
                  <a:tileRect/>
                </a:gradFill>
                <a:latin typeface="Segoe Sans Display"/>
              </a:rPr>
              <a:t>You are </a:t>
            </a:r>
            <a:r>
              <a:rPr lang="en-US" sz="1600">
                <a:gradFill flip="none" rotWithShape="1">
                  <a:gsLst>
                    <a:gs pos="0">
                      <a:srgbClr val="0078D4">
                        <a:lumMod val="50000"/>
                      </a:srgbClr>
                    </a:gs>
                    <a:gs pos="100000">
                      <a:srgbClr val="C03BC4">
                        <a:lumMod val="50000"/>
                      </a:srgbClr>
                    </a:gs>
                  </a:gsLst>
                  <a:lin ang="0" scaled="1"/>
                  <a:tileRect/>
                </a:gradFill>
                <a:latin typeface="+mj-lt"/>
              </a:rPr>
              <a:t>protected against AI security </a:t>
            </a:r>
            <a:br>
              <a:rPr lang="en-US" sz="1600">
                <a:gradFill flip="none" rotWithShape="1">
                  <a:gsLst>
                    <a:gs pos="0">
                      <a:srgbClr val="0078D4">
                        <a:lumMod val="50000"/>
                      </a:srgbClr>
                    </a:gs>
                    <a:gs pos="100000">
                      <a:srgbClr val="C03BC4">
                        <a:lumMod val="50000"/>
                      </a:srgbClr>
                    </a:gs>
                  </a:gsLst>
                  <a:lin ang="0" scaled="1"/>
                  <a:tileRect/>
                </a:gradFill>
                <a:latin typeface="+mj-lt"/>
              </a:rPr>
            </a:br>
            <a:r>
              <a:rPr lang="en-US" sz="1600">
                <a:gradFill flip="none" rotWithShape="1">
                  <a:gsLst>
                    <a:gs pos="0">
                      <a:srgbClr val="0078D4">
                        <a:lumMod val="50000"/>
                      </a:srgbClr>
                    </a:gs>
                    <a:gs pos="100000">
                      <a:srgbClr val="C03BC4">
                        <a:lumMod val="50000"/>
                      </a:srgbClr>
                    </a:gs>
                  </a:gsLst>
                  <a:lin ang="0" scaled="1"/>
                  <a:tileRect/>
                </a:gradFill>
                <a:latin typeface="+mj-lt"/>
              </a:rPr>
              <a:t>and copyright risks.</a:t>
            </a:r>
          </a:p>
        </p:txBody>
      </p:sp>
      <p:sp>
        <p:nvSpPr>
          <p:cNvPr id="37" name="Text Placeholder 4">
            <a:extLst>
              <a:ext uri="{FF2B5EF4-FFF2-40B4-BE49-F238E27FC236}">
                <a16:creationId xmlns:a16="http://schemas.microsoft.com/office/drawing/2014/main" id="{3407CE8E-62F1-BF8D-DF69-F5C048E72205}"/>
              </a:ext>
            </a:extLst>
          </p:cNvPr>
          <p:cNvSpPr txBox="1">
            <a:spLocks/>
          </p:cNvSpPr>
          <p:nvPr/>
        </p:nvSpPr>
        <p:spPr>
          <a:xfrm>
            <a:off x="6635897" y="4781572"/>
            <a:ext cx="4637692" cy="80791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From the onset, CIOs need to offer their security, compliance, and legal teams a seat at the table and integrate them intimately into the cross-organization generative AI workstream. This partnership among CIOs and their peer organizations drives integrated security and compliance into every stage of AI deployment, from initial strategy discussions to business-wide adoption. </a:t>
            </a:r>
          </a:p>
        </p:txBody>
      </p:sp>
      <p:sp>
        <p:nvSpPr>
          <p:cNvPr id="52" name="Graphic 46">
            <a:extLst>
              <a:ext uri="{FF2B5EF4-FFF2-40B4-BE49-F238E27FC236}">
                <a16:creationId xmlns:a16="http://schemas.microsoft.com/office/drawing/2014/main" id="{D0333705-963E-460A-069A-DD7A62879D86}"/>
              </a:ext>
              <a:ext uri="{C183D7F6-B498-43B3-948B-1728B52AA6E4}">
                <adec:decorative xmlns:adec="http://schemas.microsoft.com/office/drawing/2017/decorative" val="1"/>
              </a:ext>
            </a:extLst>
          </p:cNvPr>
          <p:cNvSpPr/>
          <p:nvPr/>
        </p:nvSpPr>
        <p:spPr>
          <a:xfrm>
            <a:off x="10812195" y="1333822"/>
            <a:ext cx="461468" cy="615293"/>
          </a:xfrm>
          <a:custGeom>
            <a:avLst/>
            <a:gdLst>
              <a:gd name="connsiteX0" fmla="*/ 252810 w 433388"/>
              <a:gd name="connsiteY0" fmla="*/ 397273 h 577851"/>
              <a:gd name="connsiteX1" fmla="*/ 249920 w 433388"/>
              <a:gd name="connsiteY1" fmla="*/ 411398 h 577851"/>
              <a:gd name="connsiteX2" fmla="*/ 242376 w 433388"/>
              <a:gd name="connsiteY2" fmla="*/ 422634 h 577851"/>
              <a:gd name="connsiteX3" fmla="*/ 230819 w 433388"/>
              <a:gd name="connsiteY3" fmla="*/ 430499 h 577851"/>
              <a:gd name="connsiteX4" fmla="*/ 216694 w 433388"/>
              <a:gd name="connsiteY4" fmla="*/ 433388 h 577851"/>
              <a:gd name="connsiteX5" fmla="*/ 202569 w 433388"/>
              <a:gd name="connsiteY5" fmla="*/ 430499 h 577851"/>
              <a:gd name="connsiteX6" fmla="*/ 191012 w 433388"/>
              <a:gd name="connsiteY6" fmla="*/ 422955 h 577851"/>
              <a:gd name="connsiteX7" fmla="*/ 183468 w 433388"/>
              <a:gd name="connsiteY7" fmla="*/ 411719 h 577851"/>
              <a:gd name="connsiteX8" fmla="*/ 180578 w 433388"/>
              <a:gd name="connsiteY8" fmla="*/ 397273 h 577851"/>
              <a:gd name="connsiteX9" fmla="*/ 183468 w 433388"/>
              <a:gd name="connsiteY9" fmla="*/ 383147 h 577851"/>
              <a:gd name="connsiteX10" fmla="*/ 191012 w 433388"/>
              <a:gd name="connsiteY10" fmla="*/ 371911 h 577851"/>
              <a:gd name="connsiteX11" fmla="*/ 202569 w 433388"/>
              <a:gd name="connsiteY11" fmla="*/ 364046 h 577851"/>
              <a:gd name="connsiteX12" fmla="*/ 216694 w 433388"/>
              <a:gd name="connsiteY12" fmla="*/ 361157 h 577851"/>
              <a:gd name="connsiteX13" fmla="*/ 230498 w 433388"/>
              <a:gd name="connsiteY13" fmla="*/ 364046 h 577851"/>
              <a:gd name="connsiteX14" fmla="*/ 242055 w 433388"/>
              <a:gd name="connsiteY14" fmla="*/ 371590 h 577851"/>
              <a:gd name="connsiteX15" fmla="*/ 249920 w 433388"/>
              <a:gd name="connsiteY15" fmla="*/ 383147 h 577851"/>
              <a:gd name="connsiteX16" fmla="*/ 252810 w 433388"/>
              <a:gd name="connsiteY16" fmla="*/ 397273 h 577851"/>
              <a:gd name="connsiteX17" fmla="*/ 397272 w 433388"/>
              <a:gd name="connsiteY17" fmla="*/ 288926 h 577851"/>
              <a:gd name="connsiteX18" fmla="*/ 394383 w 433388"/>
              <a:gd name="connsiteY18" fmla="*/ 275121 h 577851"/>
              <a:gd name="connsiteX19" fmla="*/ 386839 w 433388"/>
              <a:gd name="connsiteY19" fmla="*/ 263564 h 577851"/>
              <a:gd name="connsiteX20" fmla="*/ 375282 w 433388"/>
              <a:gd name="connsiteY20" fmla="*/ 255699 h 577851"/>
              <a:gd name="connsiteX21" fmla="*/ 361157 w 433388"/>
              <a:gd name="connsiteY21" fmla="*/ 252810 h 577851"/>
              <a:gd name="connsiteX22" fmla="*/ 72231 w 433388"/>
              <a:gd name="connsiteY22" fmla="*/ 252810 h 577851"/>
              <a:gd name="connsiteX23" fmla="*/ 58106 w 433388"/>
              <a:gd name="connsiteY23" fmla="*/ 255699 h 577851"/>
              <a:gd name="connsiteX24" fmla="*/ 46870 w 433388"/>
              <a:gd name="connsiteY24" fmla="*/ 263243 h 577851"/>
              <a:gd name="connsiteX25" fmla="*/ 39005 w 433388"/>
              <a:gd name="connsiteY25" fmla="*/ 274800 h 577851"/>
              <a:gd name="connsiteX26" fmla="*/ 36116 w 433388"/>
              <a:gd name="connsiteY26" fmla="*/ 288926 h 577851"/>
              <a:gd name="connsiteX27" fmla="*/ 36116 w 433388"/>
              <a:gd name="connsiteY27" fmla="*/ 505620 h 577851"/>
              <a:gd name="connsiteX28" fmla="*/ 39005 w 433388"/>
              <a:gd name="connsiteY28" fmla="*/ 519745 h 577851"/>
              <a:gd name="connsiteX29" fmla="*/ 46549 w 433388"/>
              <a:gd name="connsiteY29" fmla="*/ 531302 h 577851"/>
              <a:gd name="connsiteX30" fmla="*/ 57785 w 433388"/>
              <a:gd name="connsiteY30" fmla="*/ 538846 h 577851"/>
              <a:gd name="connsiteX31" fmla="*/ 72231 w 433388"/>
              <a:gd name="connsiteY31" fmla="*/ 541735 h 577851"/>
              <a:gd name="connsiteX32" fmla="*/ 361157 w 433388"/>
              <a:gd name="connsiteY32" fmla="*/ 541735 h 577851"/>
              <a:gd name="connsiteX33" fmla="*/ 375282 w 433388"/>
              <a:gd name="connsiteY33" fmla="*/ 538846 h 577851"/>
              <a:gd name="connsiteX34" fmla="*/ 386518 w 433388"/>
              <a:gd name="connsiteY34" fmla="*/ 531302 h 577851"/>
              <a:gd name="connsiteX35" fmla="*/ 394383 w 433388"/>
              <a:gd name="connsiteY35" fmla="*/ 519745 h 577851"/>
              <a:gd name="connsiteX36" fmla="*/ 397272 w 433388"/>
              <a:gd name="connsiteY36" fmla="*/ 505620 h 577851"/>
              <a:gd name="connsiteX37" fmla="*/ 397272 w 433388"/>
              <a:gd name="connsiteY37" fmla="*/ 288926 h 577851"/>
              <a:gd name="connsiteX38" fmla="*/ 108347 w 433388"/>
              <a:gd name="connsiteY38" fmla="*/ 216694 h 577851"/>
              <a:gd name="connsiteX39" fmla="*/ 325041 w 433388"/>
              <a:gd name="connsiteY39" fmla="*/ 216694 h 577851"/>
              <a:gd name="connsiteX40" fmla="*/ 325041 w 433388"/>
              <a:gd name="connsiteY40" fmla="*/ 144463 h 577851"/>
              <a:gd name="connsiteX41" fmla="*/ 316534 w 433388"/>
              <a:gd name="connsiteY41" fmla="*/ 102087 h 577851"/>
              <a:gd name="connsiteX42" fmla="*/ 293420 w 433388"/>
              <a:gd name="connsiteY42" fmla="*/ 67737 h 577851"/>
              <a:gd name="connsiteX43" fmla="*/ 259070 w 433388"/>
              <a:gd name="connsiteY43" fmla="*/ 44623 h 577851"/>
              <a:gd name="connsiteX44" fmla="*/ 216694 w 433388"/>
              <a:gd name="connsiteY44" fmla="*/ 36116 h 577851"/>
              <a:gd name="connsiteX45" fmla="*/ 174318 w 433388"/>
              <a:gd name="connsiteY45" fmla="*/ 44623 h 577851"/>
              <a:gd name="connsiteX46" fmla="*/ 139968 w 433388"/>
              <a:gd name="connsiteY46" fmla="*/ 67737 h 577851"/>
              <a:gd name="connsiteX47" fmla="*/ 116854 w 433388"/>
              <a:gd name="connsiteY47" fmla="*/ 102087 h 577851"/>
              <a:gd name="connsiteX48" fmla="*/ 108347 w 433388"/>
              <a:gd name="connsiteY48" fmla="*/ 144463 h 577851"/>
              <a:gd name="connsiteX49" fmla="*/ 108347 w 433388"/>
              <a:gd name="connsiteY49" fmla="*/ 216694 h 577851"/>
              <a:gd name="connsiteX50" fmla="*/ 433388 w 433388"/>
              <a:gd name="connsiteY50" fmla="*/ 288926 h 577851"/>
              <a:gd name="connsiteX51" fmla="*/ 433388 w 433388"/>
              <a:gd name="connsiteY51" fmla="*/ 505620 h 577851"/>
              <a:gd name="connsiteX52" fmla="*/ 427770 w 433388"/>
              <a:gd name="connsiteY52" fmla="*/ 533549 h 577851"/>
              <a:gd name="connsiteX53" fmla="*/ 412200 w 433388"/>
              <a:gd name="connsiteY53" fmla="*/ 556663 h 577851"/>
              <a:gd name="connsiteX54" fmla="*/ 389407 w 433388"/>
              <a:gd name="connsiteY54" fmla="*/ 572233 h 577851"/>
              <a:gd name="connsiteX55" fmla="*/ 361157 w 433388"/>
              <a:gd name="connsiteY55" fmla="*/ 577851 h 577851"/>
              <a:gd name="connsiteX56" fmla="*/ 72231 w 433388"/>
              <a:gd name="connsiteY56" fmla="*/ 577851 h 577851"/>
              <a:gd name="connsiteX57" fmla="*/ 44302 w 433388"/>
              <a:gd name="connsiteY57" fmla="*/ 572233 h 577851"/>
              <a:gd name="connsiteX58" fmla="*/ 21188 w 433388"/>
              <a:gd name="connsiteY58" fmla="*/ 556663 h 577851"/>
              <a:gd name="connsiteX59" fmla="*/ 5618 w 433388"/>
              <a:gd name="connsiteY59" fmla="*/ 533870 h 577851"/>
              <a:gd name="connsiteX60" fmla="*/ 0 w 433388"/>
              <a:gd name="connsiteY60" fmla="*/ 505620 h 577851"/>
              <a:gd name="connsiteX61" fmla="*/ 0 w 433388"/>
              <a:gd name="connsiteY61" fmla="*/ 288926 h 577851"/>
              <a:gd name="connsiteX62" fmla="*/ 5618 w 433388"/>
              <a:gd name="connsiteY62" fmla="*/ 260996 h 577851"/>
              <a:gd name="connsiteX63" fmla="*/ 21188 w 433388"/>
              <a:gd name="connsiteY63" fmla="*/ 237882 h 577851"/>
              <a:gd name="connsiteX64" fmla="*/ 43981 w 433388"/>
              <a:gd name="connsiteY64" fmla="*/ 222312 h 577851"/>
              <a:gd name="connsiteX65" fmla="*/ 72231 w 433388"/>
              <a:gd name="connsiteY65" fmla="*/ 216694 h 577851"/>
              <a:gd name="connsiteX66" fmla="*/ 72231 w 433388"/>
              <a:gd name="connsiteY66" fmla="*/ 144463 h 577851"/>
              <a:gd name="connsiteX67" fmla="*/ 83467 w 433388"/>
              <a:gd name="connsiteY67" fmla="*/ 88283 h 577851"/>
              <a:gd name="connsiteX68" fmla="*/ 114286 w 433388"/>
              <a:gd name="connsiteY68" fmla="*/ 42215 h 577851"/>
              <a:gd name="connsiteX69" fmla="*/ 160193 w 433388"/>
              <a:gd name="connsiteY69" fmla="*/ 11236 h 577851"/>
              <a:gd name="connsiteX70" fmla="*/ 216694 w 433388"/>
              <a:gd name="connsiteY70" fmla="*/ 0 h 577851"/>
              <a:gd name="connsiteX71" fmla="*/ 272874 w 433388"/>
              <a:gd name="connsiteY71" fmla="*/ 11236 h 577851"/>
              <a:gd name="connsiteX72" fmla="*/ 318781 w 433388"/>
              <a:gd name="connsiteY72" fmla="*/ 42055 h 577851"/>
              <a:gd name="connsiteX73" fmla="*/ 349760 w 433388"/>
              <a:gd name="connsiteY73" fmla="*/ 88122 h 577851"/>
              <a:gd name="connsiteX74" fmla="*/ 360996 w 433388"/>
              <a:gd name="connsiteY74" fmla="*/ 144623 h 577851"/>
              <a:gd name="connsiteX75" fmla="*/ 360996 w 433388"/>
              <a:gd name="connsiteY75" fmla="*/ 216855 h 577851"/>
              <a:gd name="connsiteX76" fmla="*/ 388926 w 433388"/>
              <a:gd name="connsiteY76" fmla="*/ 222473 h 577851"/>
              <a:gd name="connsiteX77" fmla="*/ 412040 w 433388"/>
              <a:gd name="connsiteY77" fmla="*/ 238043 h 577851"/>
              <a:gd name="connsiteX78" fmla="*/ 427609 w 433388"/>
              <a:gd name="connsiteY78" fmla="*/ 260836 h 577851"/>
              <a:gd name="connsiteX79" fmla="*/ 433227 w 433388"/>
              <a:gd name="connsiteY79" fmla="*/ 289086 h 57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388" h="577851">
                <a:moveTo>
                  <a:pt x="252810" y="397273"/>
                </a:moveTo>
                <a:cubicBezTo>
                  <a:pt x="252810" y="402409"/>
                  <a:pt x="251847" y="407064"/>
                  <a:pt x="249920" y="411398"/>
                </a:cubicBezTo>
                <a:cubicBezTo>
                  <a:pt x="247994" y="415732"/>
                  <a:pt x="245426" y="419424"/>
                  <a:pt x="242376" y="422634"/>
                </a:cubicBezTo>
                <a:cubicBezTo>
                  <a:pt x="239166" y="425844"/>
                  <a:pt x="235314" y="428412"/>
                  <a:pt x="230819" y="430499"/>
                </a:cubicBezTo>
                <a:cubicBezTo>
                  <a:pt x="226325" y="432586"/>
                  <a:pt x="221670" y="433549"/>
                  <a:pt x="216694" y="433388"/>
                </a:cubicBezTo>
                <a:cubicBezTo>
                  <a:pt x="211558" y="433388"/>
                  <a:pt x="206903" y="432425"/>
                  <a:pt x="202569" y="430499"/>
                </a:cubicBezTo>
                <a:cubicBezTo>
                  <a:pt x="198235" y="428573"/>
                  <a:pt x="194383" y="426165"/>
                  <a:pt x="191012" y="422955"/>
                </a:cubicBezTo>
                <a:cubicBezTo>
                  <a:pt x="187641" y="419745"/>
                  <a:pt x="185073" y="416053"/>
                  <a:pt x="183468" y="411719"/>
                </a:cubicBezTo>
                <a:cubicBezTo>
                  <a:pt x="181702" y="407385"/>
                  <a:pt x="180899" y="402570"/>
                  <a:pt x="180578" y="397273"/>
                </a:cubicBezTo>
                <a:cubicBezTo>
                  <a:pt x="180578" y="392136"/>
                  <a:pt x="181541" y="387481"/>
                  <a:pt x="183468" y="383147"/>
                </a:cubicBezTo>
                <a:cubicBezTo>
                  <a:pt x="185394" y="378813"/>
                  <a:pt x="187962" y="375122"/>
                  <a:pt x="191012" y="371911"/>
                </a:cubicBezTo>
                <a:cubicBezTo>
                  <a:pt x="194222" y="368701"/>
                  <a:pt x="198074" y="366133"/>
                  <a:pt x="202569" y="364046"/>
                </a:cubicBezTo>
                <a:cubicBezTo>
                  <a:pt x="207063" y="361959"/>
                  <a:pt x="211718" y="360996"/>
                  <a:pt x="216694" y="361157"/>
                </a:cubicBezTo>
                <a:cubicBezTo>
                  <a:pt x="221509" y="361157"/>
                  <a:pt x="226164" y="362120"/>
                  <a:pt x="230498" y="364046"/>
                </a:cubicBezTo>
                <a:cubicBezTo>
                  <a:pt x="234832" y="365972"/>
                  <a:pt x="238684" y="368380"/>
                  <a:pt x="242055" y="371590"/>
                </a:cubicBezTo>
                <a:cubicBezTo>
                  <a:pt x="245426" y="374801"/>
                  <a:pt x="248155" y="378653"/>
                  <a:pt x="249920" y="383147"/>
                </a:cubicBezTo>
                <a:cubicBezTo>
                  <a:pt x="251847" y="387642"/>
                  <a:pt x="252810" y="392297"/>
                  <a:pt x="252810" y="397273"/>
                </a:cubicBezTo>
                <a:moveTo>
                  <a:pt x="397272" y="288926"/>
                </a:moveTo>
                <a:cubicBezTo>
                  <a:pt x="397272" y="284110"/>
                  <a:pt x="396309" y="279455"/>
                  <a:pt x="394383" y="275121"/>
                </a:cubicBezTo>
                <a:cubicBezTo>
                  <a:pt x="392457" y="270787"/>
                  <a:pt x="389889" y="266935"/>
                  <a:pt x="386839" y="263564"/>
                </a:cubicBezTo>
                <a:cubicBezTo>
                  <a:pt x="383629" y="260193"/>
                  <a:pt x="379776" y="257465"/>
                  <a:pt x="375282" y="255699"/>
                </a:cubicBezTo>
                <a:cubicBezTo>
                  <a:pt x="370788" y="253933"/>
                  <a:pt x="366133" y="252810"/>
                  <a:pt x="361157" y="252810"/>
                </a:cubicBezTo>
                <a:lnTo>
                  <a:pt x="72231" y="252810"/>
                </a:lnTo>
                <a:cubicBezTo>
                  <a:pt x="67095" y="252810"/>
                  <a:pt x="62440" y="253773"/>
                  <a:pt x="58106" y="255699"/>
                </a:cubicBezTo>
                <a:cubicBezTo>
                  <a:pt x="53772" y="257625"/>
                  <a:pt x="50080" y="260033"/>
                  <a:pt x="46870" y="263243"/>
                </a:cubicBezTo>
                <a:cubicBezTo>
                  <a:pt x="43660" y="266454"/>
                  <a:pt x="41092" y="270306"/>
                  <a:pt x="39005" y="274800"/>
                </a:cubicBezTo>
                <a:cubicBezTo>
                  <a:pt x="36918" y="279295"/>
                  <a:pt x="35955" y="283950"/>
                  <a:pt x="36116" y="288926"/>
                </a:cubicBezTo>
                <a:lnTo>
                  <a:pt x="36116" y="505620"/>
                </a:lnTo>
                <a:cubicBezTo>
                  <a:pt x="36116" y="510756"/>
                  <a:pt x="37079" y="515411"/>
                  <a:pt x="39005" y="519745"/>
                </a:cubicBezTo>
                <a:cubicBezTo>
                  <a:pt x="40931" y="524079"/>
                  <a:pt x="43499" y="527931"/>
                  <a:pt x="46549" y="531302"/>
                </a:cubicBezTo>
                <a:cubicBezTo>
                  <a:pt x="49759" y="534673"/>
                  <a:pt x="53451" y="537241"/>
                  <a:pt x="57785" y="538846"/>
                </a:cubicBezTo>
                <a:cubicBezTo>
                  <a:pt x="62119" y="540612"/>
                  <a:pt x="66934" y="541414"/>
                  <a:pt x="72231" y="541735"/>
                </a:cubicBezTo>
                <a:lnTo>
                  <a:pt x="361157" y="541735"/>
                </a:lnTo>
                <a:cubicBezTo>
                  <a:pt x="366293" y="541735"/>
                  <a:pt x="370948" y="540772"/>
                  <a:pt x="375282" y="538846"/>
                </a:cubicBezTo>
                <a:cubicBezTo>
                  <a:pt x="379616" y="536920"/>
                  <a:pt x="383308" y="534512"/>
                  <a:pt x="386518" y="531302"/>
                </a:cubicBezTo>
                <a:cubicBezTo>
                  <a:pt x="389728" y="528092"/>
                  <a:pt x="392296" y="524239"/>
                  <a:pt x="394383" y="519745"/>
                </a:cubicBezTo>
                <a:cubicBezTo>
                  <a:pt x="396470" y="515250"/>
                  <a:pt x="397433" y="510596"/>
                  <a:pt x="397272" y="505620"/>
                </a:cubicBezTo>
                <a:lnTo>
                  <a:pt x="397272" y="288926"/>
                </a:lnTo>
                <a:close/>
                <a:moveTo>
                  <a:pt x="108347" y="216694"/>
                </a:moveTo>
                <a:lnTo>
                  <a:pt x="325041" y="216694"/>
                </a:lnTo>
                <a:lnTo>
                  <a:pt x="325041" y="144463"/>
                </a:lnTo>
                <a:cubicBezTo>
                  <a:pt x="325041" y="129374"/>
                  <a:pt x="322152" y="115249"/>
                  <a:pt x="316534" y="102087"/>
                </a:cubicBezTo>
                <a:cubicBezTo>
                  <a:pt x="310916" y="88925"/>
                  <a:pt x="303211" y="77368"/>
                  <a:pt x="293420" y="67737"/>
                </a:cubicBezTo>
                <a:cubicBezTo>
                  <a:pt x="283628" y="57946"/>
                  <a:pt x="272232" y="50241"/>
                  <a:pt x="259070" y="44623"/>
                </a:cubicBezTo>
                <a:cubicBezTo>
                  <a:pt x="245908" y="39005"/>
                  <a:pt x="231782" y="36116"/>
                  <a:pt x="216694" y="36116"/>
                </a:cubicBezTo>
                <a:cubicBezTo>
                  <a:pt x="201606" y="36116"/>
                  <a:pt x="187480" y="39005"/>
                  <a:pt x="174318" y="44623"/>
                </a:cubicBezTo>
                <a:cubicBezTo>
                  <a:pt x="161156" y="50241"/>
                  <a:pt x="149599" y="57946"/>
                  <a:pt x="139968" y="67737"/>
                </a:cubicBezTo>
                <a:cubicBezTo>
                  <a:pt x="130177" y="77528"/>
                  <a:pt x="122472" y="88925"/>
                  <a:pt x="116854" y="102087"/>
                </a:cubicBezTo>
                <a:cubicBezTo>
                  <a:pt x="111236" y="115249"/>
                  <a:pt x="108347" y="129374"/>
                  <a:pt x="108347" y="144463"/>
                </a:cubicBezTo>
                <a:lnTo>
                  <a:pt x="108347" y="216694"/>
                </a:lnTo>
                <a:close/>
                <a:moveTo>
                  <a:pt x="433388" y="288926"/>
                </a:moveTo>
                <a:lnTo>
                  <a:pt x="433388" y="505620"/>
                </a:lnTo>
                <a:cubicBezTo>
                  <a:pt x="433388" y="515572"/>
                  <a:pt x="431462" y="524881"/>
                  <a:pt x="427770" y="533549"/>
                </a:cubicBezTo>
                <a:cubicBezTo>
                  <a:pt x="424078" y="542217"/>
                  <a:pt x="418781" y="549922"/>
                  <a:pt x="412200" y="556663"/>
                </a:cubicBezTo>
                <a:cubicBezTo>
                  <a:pt x="405619" y="563405"/>
                  <a:pt x="398075" y="568541"/>
                  <a:pt x="389407" y="572233"/>
                </a:cubicBezTo>
                <a:cubicBezTo>
                  <a:pt x="380739" y="575764"/>
                  <a:pt x="371430" y="577691"/>
                  <a:pt x="361157" y="577851"/>
                </a:cubicBezTo>
                <a:lnTo>
                  <a:pt x="72231" y="577851"/>
                </a:lnTo>
                <a:cubicBezTo>
                  <a:pt x="62279" y="577851"/>
                  <a:pt x="52970" y="575925"/>
                  <a:pt x="44302" y="572233"/>
                </a:cubicBezTo>
                <a:cubicBezTo>
                  <a:pt x="35634" y="568541"/>
                  <a:pt x="27929" y="563244"/>
                  <a:pt x="21188" y="556663"/>
                </a:cubicBezTo>
                <a:cubicBezTo>
                  <a:pt x="14446" y="550082"/>
                  <a:pt x="9310" y="542538"/>
                  <a:pt x="5618" y="533870"/>
                </a:cubicBezTo>
                <a:cubicBezTo>
                  <a:pt x="2087" y="525202"/>
                  <a:pt x="161" y="515893"/>
                  <a:pt x="0" y="505620"/>
                </a:cubicBezTo>
                <a:lnTo>
                  <a:pt x="0" y="288926"/>
                </a:lnTo>
                <a:cubicBezTo>
                  <a:pt x="0" y="278974"/>
                  <a:pt x="1926" y="269664"/>
                  <a:pt x="5618" y="260996"/>
                </a:cubicBezTo>
                <a:cubicBezTo>
                  <a:pt x="9310" y="252328"/>
                  <a:pt x="14607" y="244624"/>
                  <a:pt x="21188" y="237882"/>
                </a:cubicBezTo>
                <a:cubicBezTo>
                  <a:pt x="27769" y="231140"/>
                  <a:pt x="35313" y="226004"/>
                  <a:pt x="43981" y="222312"/>
                </a:cubicBezTo>
                <a:cubicBezTo>
                  <a:pt x="52649" y="218781"/>
                  <a:pt x="61958" y="216855"/>
                  <a:pt x="72231" y="216694"/>
                </a:cubicBezTo>
                <a:lnTo>
                  <a:pt x="72231" y="144463"/>
                </a:lnTo>
                <a:cubicBezTo>
                  <a:pt x="72231" y="124559"/>
                  <a:pt x="75923" y="105779"/>
                  <a:pt x="83467" y="88283"/>
                </a:cubicBezTo>
                <a:cubicBezTo>
                  <a:pt x="91011" y="70787"/>
                  <a:pt x="101284" y="55377"/>
                  <a:pt x="114286" y="42215"/>
                </a:cubicBezTo>
                <a:cubicBezTo>
                  <a:pt x="127288" y="29053"/>
                  <a:pt x="142537" y="18780"/>
                  <a:pt x="160193" y="11236"/>
                </a:cubicBezTo>
                <a:cubicBezTo>
                  <a:pt x="177850" y="3692"/>
                  <a:pt x="196630" y="0"/>
                  <a:pt x="216694" y="0"/>
                </a:cubicBezTo>
                <a:cubicBezTo>
                  <a:pt x="236758" y="0"/>
                  <a:pt x="255378" y="3692"/>
                  <a:pt x="272874" y="11236"/>
                </a:cubicBezTo>
                <a:cubicBezTo>
                  <a:pt x="290370" y="18780"/>
                  <a:pt x="305619" y="29053"/>
                  <a:pt x="318781" y="42055"/>
                </a:cubicBezTo>
                <a:cubicBezTo>
                  <a:pt x="331943" y="55056"/>
                  <a:pt x="342216" y="70305"/>
                  <a:pt x="349760" y="88122"/>
                </a:cubicBezTo>
                <a:cubicBezTo>
                  <a:pt x="357304" y="105779"/>
                  <a:pt x="360996" y="124559"/>
                  <a:pt x="360996" y="144623"/>
                </a:cubicBezTo>
                <a:lnTo>
                  <a:pt x="360996" y="216855"/>
                </a:lnTo>
                <a:cubicBezTo>
                  <a:pt x="370948" y="216855"/>
                  <a:pt x="380258" y="218781"/>
                  <a:pt x="388926" y="222473"/>
                </a:cubicBezTo>
                <a:cubicBezTo>
                  <a:pt x="397593" y="226164"/>
                  <a:pt x="405298" y="231461"/>
                  <a:pt x="412040" y="238043"/>
                </a:cubicBezTo>
                <a:cubicBezTo>
                  <a:pt x="418781" y="244624"/>
                  <a:pt x="423918" y="252168"/>
                  <a:pt x="427609" y="260836"/>
                </a:cubicBezTo>
                <a:cubicBezTo>
                  <a:pt x="431141" y="269503"/>
                  <a:pt x="433067" y="278813"/>
                  <a:pt x="433227" y="289086"/>
                </a:cubicBezTo>
              </a:path>
            </a:pathLst>
          </a:custGeom>
          <a:gradFill>
            <a:gsLst>
              <a:gs pos="0">
                <a:schemeClr val="accent1">
                  <a:lumMod val="50000"/>
                </a:schemeClr>
              </a:gs>
              <a:gs pos="100000">
                <a:schemeClr val="accent2">
                  <a:lumMod val="75000"/>
                </a:schemeClr>
              </a:gs>
            </a:gsLst>
            <a:lin ang="2700000" scaled="1"/>
          </a:gradFill>
          <a:ln w="15875" cap="flat">
            <a:noFill/>
            <a:prstDash val="solid"/>
            <a:miter/>
          </a:ln>
        </p:spPr>
        <p:txBody>
          <a:bodyPr rtlCol="0" anchor="ctr"/>
          <a:lstStyle/>
          <a:p>
            <a:endParaRPr lang="en-US"/>
          </a:p>
        </p:txBody>
      </p:sp>
    </p:spTree>
    <p:extLst>
      <p:ext uri="{BB962C8B-B14F-4D97-AF65-F5344CB8AC3E}">
        <p14:creationId xmlns:p14="http://schemas.microsoft.com/office/powerpoint/2010/main" val="31389002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9440E-5868-30B2-C988-754AE8905D0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8CB108B4-FC05-66A4-E671-73B145AA20BA}"/>
              </a:ext>
              <a:ext uri="{C183D7F6-B498-43B3-948B-1728B52AA6E4}">
                <adec:decorative xmlns:adec="http://schemas.microsoft.com/office/drawing/2017/decorative" val="1"/>
              </a:ext>
            </a:extLst>
          </p:cNvPr>
          <p:cNvPicPr>
            <a:picLocks noChangeAspect="1"/>
          </p:cNvPicPr>
          <p:nvPr/>
        </p:nvPicPr>
        <p:blipFill>
          <a:blip r:embed="rId2" cstate="screen">
            <a:alphaModFix amt="65000"/>
            <a:extLst>
              <a:ext uri="{28A0092B-C50C-407E-A947-70E740481C1C}">
                <a14:useLocalDpi xmlns:a14="http://schemas.microsoft.com/office/drawing/2010/main"/>
              </a:ext>
            </a:extLst>
          </a:blip>
          <a:srcRect l="20325" t="20325"/>
          <a:stretch/>
        </p:blipFill>
        <p:spPr>
          <a:xfrm flipH="1" flipV="1">
            <a:off x="-1" y="1848025"/>
            <a:ext cx="12191997" cy="4483765"/>
          </a:xfrm>
          <a:prstGeom prst="rect">
            <a:avLst/>
          </a:prstGeom>
        </p:spPr>
      </p:pic>
      <p:sp>
        <p:nvSpPr>
          <p:cNvPr id="30" name="Rectangle 29">
            <a:extLst>
              <a:ext uri="{FF2B5EF4-FFF2-40B4-BE49-F238E27FC236}">
                <a16:creationId xmlns:a16="http://schemas.microsoft.com/office/drawing/2014/main" id="{79E64D35-EB58-EB7A-7B42-9E5DC37FA26F}"/>
              </a:ext>
              <a:ext uri="{C183D7F6-B498-43B3-948B-1728B52AA6E4}">
                <adec:decorative xmlns:adec="http://schemas.microsoft.com/office/drawing/2017/decorative" val="1"/>
              </a:ext>
            </a:extLst>
          </p:cNvPr>
          <p:cNvSpPr/>
          <p:nvPr/>
        </p:nvSpPr>
        <p:spPr bwMode="auto">
          <a:xfrm rot="5400000" flipV="1">
            <a:off x="2930110" y="-2930105"/>
            <a:ext cx="6331792" cy="12192001"/>
          </a:xfrm>
          <a:prstGeom prst="rect">
            <a:avLst/>
          </a:prstGeom>
          <a:gradFill flip="none" rotWithShape="1">
            <a:gsLst>
              <a:gs pos="0">
                <a:schemeClr val="bg1">
                  <a:alpha val="21000"/>
                </a:schemeClr>
              </a:gs>
              <a:gs pos="33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 name="Group 2">
            <a:extLst>
              <a:ext uri="{FF2B5EF4-FFF2-40B4-BE49-F238E27FC236}">
                <a16:creationId xmlns:a16="http://schemas.microsoft.com/office/drawing/2014/main" id="{0F8EDCF1-2ACC-785B-0BBB-29DD3FA53355}"/>
              </a:ext>
              <a:ext uri="{C183D7F6-B498-43B3-948B-1728B52AA6E4}">
                <adec:decorative xmlns:adec="http://schemas.microsoft.com/office/drawing/2017/decorative" val="1"/>
              </a:ext>
            </a:extLst>
          </p:cNvPr>
          <p:cNvGrpSpPr/>
          <p:nvPr/>
        </p:nvGrpSpPr>
        <p:grpSpPr>
          <a:xfrm>
            <a:off x="3146717" y="6331796"/>
            <a:ext cx="1351933" cy="526204"/>
            <a:chOff x="3694394" y="5630756"/>
            <a:chExt cx="1351933" cy="526204"/>
          </a:xfrm>
        </p:grpSpPr>
        <p:sp>
          <p:nvSpPr>
            <p:cNvPr id="4" name="Rectangle: Top Corners Rounded 12">
              <a:extLst>
                <a:ext uri="{FF2B5EF4-FFF2-40B4-BE49-F238E27FC236}">
                  <a16:creationId xmlns:a16="http://schemas.microsoft.com/office/drawing/2014/main" id="{94592A81-813D-9828-987E-A6DE452CFC6D}"/>
                </a:ext>
              </a:extLst>
            </p:cNvPr>
            <p:cNvSpPr/>
            <p:nvPr/>
          </p:nvSpPr>
          <p:spPr bwMode="auto">
            <a:xfrm rot="5400000">
              <a:off x="4111772" y="5222405"/>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5" name="Title 3">
              <a:extLst>
                <a:ext uri="{FF2B5EF4-FFF2-40B4-BE49-F238E27FC236}">
                  <a16:creationId xmlns:a16="http://schemas.microsoft.com/office/drawing/2014/main" id="{919927DB-75DB-94F7-5EA5-6C5DBD65A137}"/>
                </a:ext>
              </a:extLst>
            </p:cNvPr>
            <p:cNvSpPr txBox="1">
              <a:spLocks/>
            </p:cNvSpPr>
            <p:nvPr/>
          </p:nvSpPr>
          <p:spPr>
            <a:xfrm>
              <a:off x="3796272" y="5686111"/>
              <a:ext cx="115719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Establish security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and governance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generative AI</a:t>
              </a:r>
            </a:p>
          </p:txBody>
        </p:sp>
        <p:cxnSp>
          <p:nvCxnSpPr>
            <p:cNvPr id="6" name="Straight Connector 5">
              <a:extLst>
                <a:ext uri="{FF2B5EF4-FFF2-40B4-BE49-F238E27FC236}">
                  <a16:creationId xmlns:a16="http://schemas.microsoft.com/office/drawing/2014/main" id="{6EE5C360-D046-C421-F1A4-351AA8BF344D}"/>
                </a:ext>
              </a:extLst>
            </p:cNvPr>
            <p:cNvCxnSpPr/>
            <p:nvPr/>
          </p:nvCxnSpPr>
          <p:spPr>
            <a:xfrm>
              <a:off x="3694394" y="5630756"/>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7CFDA5E-CCC0-A212-5F82-154BAF10986F}"/>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3" name="Title 3">
              <a:hlinkClick r:id="rId3" action="ppaction://hlinksldjump"/>
              <a:extLst>
                <a:ext uri="{FF2B5EF4-FFF2-40B4-BE49-F238E27FC236}">
                  <a16:creationId xmlns:a16="http://schemas.microsoft.com/office/drawing/2014/main" id="{66CB7D29-82F1-0D16-EE48-74C77F113A49}"/>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13.</a:t>
              </a:r>
            </a:p>
          </p:txBody>
        </p:sp>
        <p:sp>
          <p:nvSpPr>
            <p:cNvPr id="34" name="Title 3">
              <a:hlinkClick r:id="" action="ppaction://hlinkshowjump?jump=previousslide"/>
              <a:extLst>
                <a:ext uri="{FF2B5EF4-FFF2-40B4-BE49-F238E27FC236}">
                  <a16:creationId xmlns:a16="http://schemas.microsoft.com/office/drawing/2014/main" id="{9766A93F-DA49-17A0-5FE3-BBB7E657DE38}"/>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35" name="Title 3">
              <a:hlinkClick r:id="" action="ppaction://hlinkshowjump?jump=nextslide"/>
              <a:extLst>
                <a:ext uri="{FF2B5EF4-FFF2-40B4-BE49-F238E27FC236}">
                  <a16:creationId xmlns:a16="http://schemas.microsoft.com/office/drawing/2014/main" id="{FE1E32A3-1151-6EF5-0A09-B460D2F900C3}"/>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9" name="Title 3">
            <a:extLst>
              <a:ext uri="{FF2B5EF4-FFF2-40B4-BE49-F238E27FC236}">
                <a16:creationId xmlns:a16="http://schemas.microsoft.com/office/drawing/2014/main" id="{84C46C43-0105-1B52-1D87-721ED8D358A5}"/>
              </a:ext>
            </a:extLst>
          </p:cNvPr>
          <p:cNvSpPr txBox="1">
            <a:spLocks noGrp="1"/>
          </p:cNvSpPr>
          <p:nvPr>
            <p:ph type="title" idx="4294967295"/>
          </p:nvPr>
        </p:nvSpPr>
        <p:spPr>
          <a:xfrm>
            <a:off x="584199" y="521018"/>
            <a:ext cx="721103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4. Establish security and governance for generative AI</a:t>
            </a:r>
          </a:p>
        </p:txBody>
      </p:sp>
      <p:sp>
        <p:nvSpPr>
          <p:cNvPr id="42" name="Title 3">
            <a:extLst>
              <a:ext uri="{FF2B5EF4-FFF2-40B4-BE49-F238E27FC236}">
                <a16:creationId xmlns:a16="http://schemas.microsoft.com/office/drawing/2014/main" id="{DE54C42B-6716-0571-C8F3-40958E04E339}"/>
              </a:ext>
            </a:extLst>
          </p:cNvPr>
          <p:cNvSpPr txBox="1">
            <a:spLocks/>
          </p:cNvSpPr>
          <p:nvPr/>
        </p:nvSpPr>
        <p:spPr>
          <a:xfrm>
            <a:off x="584199" y="1123679"/>
            <a:ext cx="525099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Secure and govern your organization</a:t>
            </a:r>
          </a:p>
        </p:txBody>
      </p:sp>
      <p:sp>
        <p:nvSpPr>
          <p:cNvPr id="43" name="Text Placeholder 4">
            <a:extLst>
              <a:ext uri="{FF2B5EF4-FFF2-40B4-BE49-F238E27FC236}">
                <a16:creationId xmlns:a16="http://schemas.microsoft.com/office/drawing/2014/main" id="{1C191B7F-DFDB-1BA6-8939-9F506C08B4CA}"/>
              </a:ext>
            </a:extLst>
          </p:cNvPr>
          <p:cNvSpPr txBox="1">
            <a:spLocks/>
          </p:cNvSpPr>
          <p:nvPr/>
        </p:nvSpPr>
        <p:spPr>
          <a:xfrm>
            <a:off x="584199" y="1485768"/>
            <a:ext cx="5626033" cy="155683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 support secure and compliant generative AI operations, CIOs need a governance framework that protects sensitive data, enforces compliance policies, and mitigates insider risks. Copilot and Microsoft Purview provide integrated security and governance solutions, helping organizations safeguard AI usage while maintaining regulatory alignment.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 strong security posture starts with proper data access controls—a cornerstone for AI-first innovation. Generative AI excels at uncovering patterns and relationships within data, but many organizations have under-invested in data access governance, leaving sensitive information exposed. By identifying and reducing incorrect permissions, CIOs can mitigate the risk of unintended access and so their systems operate within well-defined security boundaries.</a:t>
            </a:r>
          </a:p>
        </p:txBody>
      </p:sp>
      <p:grpSp>
        <p:nvGrpSpPr>
          <p:cNvPr id="49" name="Group 48">
            <a:extLst>
              <a:ext uri="{FF2B5EF4-FFF2-40B4-BE49-F238E27FC236}">
                <a16:creationId xmlns:a16="http://schemas.microsoft.com/office/drawing/2014/main" id="{F140C514-5D61-F928-2E4B-3F9D4038C002}"/>
              </a:ext>
              <a:ext uri="{C183D7F6-B498-43B3-948B-1728B52AA6E4}">
                <adec:decorative xmlns:adec="http://schemas.microsoft.com/office/drawing/2017/decorative" val="1"/>
              </a:ext>
            </a:extLst>
          </p:cNvPr>
          <p:cNvGrpSpPr/>
          <p:nvPr/>
        </p:nvGrpSpPr>
        <p:grpSpPr>
          <a:xfrm>
            <a:off x="546386" y="6331791"/>
            <a:ext cx="170674" cy="526209"/>
            <a:chOff x="3358636" y="6331791"/>
            <a:chExt cx="170674" cy="526209"/>
          </a:xfrm>
        </p:grpSpPr>
        <p:sp>
          <p:nvSpPr>
            <p:cNvPr id="50" name="Title 3">
              <a:extLst>
                <a:ext uri="{FF2B5EF4-FFF2-40B4-BE49-F238E27FC236}">
                  <a16:creationId xmlns:a16="http://schemas.microsoft.com/office/drawing/2014/main" id="{2FB9A244-DAF9-EB82-DC77-85F01D2AC880}"/>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51" name="Rectangle 50">
              <a:hlinkClick r:id="rId4" action="ppaction://hlinksldjump"/>
              <a:extLst>
                <a:ext uri="{FF2B5EF4-FFF2-40B4-BE49-F238E27FC236}">
                  <a16:creationId xmlns:a16="http://schemas.microsoft.com/office/drawing/2014/main" id="{6706E3F2-6BDA-6B78-3188-3262872B615B}"/>
                </a:ext>
              </a:extLst>
            </p:cNvPr>
            <p:cNvSpPr/>
            <p:nvPr/>
          </p:nvSpPr>
          <p:spPr bwMode="auto">
            <a:xfrm>
              <a:off x="3358636"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1010EF75-3324-0625-5404-1390EDD7DD23}"/>
              </a:ext>
              <a:ext uri="{C183D7F6-B498-43B3-948B-1728B52AA6E4}">
                <adec:decorative xmlns:adec="http://schemas.microsoft.com/office/drawing/2017/decorative" val="1"/>
              </a:ext>
            </a:extLst>
          </p:cNvPr>
          <p:cNvGrpSpPr/>
          <p:nvPr/>
        </p:nvGrpSpPr>
        <p:grpSpPr>
          <a:xfrm>
            <a:off x="5187754" y="6331794"/>
            <a:ext cx="164262" cy="526205"/>
            <a:chOff x="4864425" y="6331794"/>
            <a:chExt cx="164262" cy="526205"/>
          </a:xfrm>
        </p:grpSpPr>
        <p:sp>
          <p:nvSpPr>
            <p:cNvPr id="7" name="Title 3">
              <a:extLst>
                <a:ext uri="{FF2B5EF4-FFF2-40B4-BE49-F238E27FC236}">
                  <a16:creationId xmlns:a16="http://schemas.microsoft.com/office/drawing/2014/main" id="{33871043-EE78-6295-365D-01778E27B76D}"/>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8" name="Rectangle 7">
              <a:hlinkClick r:id="rId5" action="ppaction://hlinksldjump"/>
              <a:extLst>
                <a:ext uri="{FF2B5EF4-FFF2-40B4-BE49-F238E27FC236}">
                  <a16:creationId xmlns:a16="http://schemas.microsoft.com/office/drawing/2014/main" id="{9242058C-7432-8A92-5C46-A802DCF362F1}"/>
                </a:ext>
              </a:extLst>
            </p:cNvPr>
            <p:cNvSpPr/>
            <p:nvPr/>
          </p:nvSpPr>
          <p:spPr bwMode="auto">
            <a:xfrm>
              <a:off x="4864425"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14E8336F-D1C3-0AB9-E8C0-CCE17A75EDBF}"/>
              </a:ext>
              <a:ext uri="{C183D7F6-B498-43B3-948B-1728B52AA6E4}">
                <adec:decorative xmlns:adec="http://schemas.microsoft.com/office/drawing/2017/decorative" val="1"/>
              </a:ext>
            </a:extLst>
          </p:cNvPr>
          <p:cNvGrpSpPr/>
          <p:nvPr/>
        </p:nvGrpSpPr>
        <p:grpSpPr>
          <a:xfrm>
            <a:off x="6038488" y="6331794"/>
            <a:ext cx="171744" cy="526206"/>
            <a:chOff x="5608463" y="6331794"/>
            <a:chExt cx="171744" cy="526206"/>
          </a:xfrm>
        </p:grpSpPr>
        <p:sp>
          <p:nvSpPr>
            <p:cNvPr id="10" name="Title 3">
              <a:extLst>
                <a:ext uri="{FF2B5EF4-FFF2-40B4-BE49-F238E27FC236}">
                  <a16:creationId xmlns:a16="http://schemas.microsoft.com/office/drawing/2014/main" id="{50E3BA99-FBCF-28E2-C20C-AF627D6D183B}"/>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1" name="Rectangle 10">
              <a:hlinkClick r:id="rId6" action="ppaction://hlinksldjump"/>
              <a:extLst>
                <a:ext uri="{FF2B5EF4-FFF2-40B4-BE49-F238E27FC236}">
                  <a16:creationId xmlns:a16="http://schemas.microsoft.com/office/drawing/2014/main" id="{0BF6B2BF-3E07-99F5-725E-2EFC2C43AF53}"/>
                </a:ext>
              </a:extLst>
            </p:cNvPr>
            <p:cNvSpPr/>
            <p:nvPr/>
          </p:nvSpPr>
          <p:spPr bwMode="auto">
            <a:xfrm>
              <a:off x="5608463"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AF1964EE-A132-DBEF-7718-0FBB65C98461}"/>
              </a:ext>
              <a:ext uri="{C183D7F6-B498-43B3-948B-1728B52AA6E4}">
                <adec:decorative xmlns:adec="http://schemas.microsoft.com/office/drawing/2017/decorative" val="1"/>
              </a:ext>
            </a:extLst>
          </p:cNvPr>
          <p:cNvGrpSpPr/>
          <p:nvPr/>
        </p:nvGrpSpPr>
        <p:grpSpPr>
          <a:xfrm>
            <a:off x="6904309" y="6331794"/>
            <a:ext cx="164139" cy="559730"/>
            <a:chOff x="6375711" y="6331794"/>
            <a:chExt cx="164139" cy="559730"/>
          </a:xfrm>
        </p:grpSpPr>
        <p:sp>
          <p:nvSpPr>
            <p:cNvPr id="13" name="Title 3">
              <a:extLst>
                <a:ext uri="{FF2B5EF4-FFF2-40B4-BE49-F238E27FC236}">
                  <a16:creationId xmlns:a16="http://schemas.microsoft.com/office/drawing/2014/main" id="{BEE1C66A-1E93-4D92-B84A-323A71D6C7D3}"/>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4" name="Rectangle 13">
              <a:hlinkClick r:id="rId7" action="ppaction://hlinksldjump"/>
              <a:extLst>
                <a:ext uri="{FF2B5EF4-FFF2-40B4-BE49-F238E27FC236}">
                  <a16:creationId xmlns:a16="http://schemas.microsoft.com/office/drawing/2014/main" id="{D490805D-FB0D-B412-A750-AAED834E7CB1}"/>
                </a:ext>
              </a:extLst>
            </p:cNvPr>
            <p:cNvSpPr/>
            <p:nvPr/>
          </p:nvSpPr>
          <p:spPr bwMode="auto">
            <a:xfrm>
              <a:off x="6375711"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8" name="Group 17">
            <a:extLst>
              <a:ext uri="{FF2B5EF4-FFF2-40B4-BE49-F238E27FC236}">
                <a16:creationId xmlns:a16="http://schemas.microsoft.com/office/drawing/2014/main" id="{B248A9DA-D45D-D04C-8BF3-DD189B513B5A}"/>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19" name="Title 3">
              <a:hlinkClick r:id="rId8" action="ppaction://hlinksldjump"/>
              <a:extLst>
                <a:ext uri="{FF2B5EF4-FFF2-40B4-BE49-F238E27FC236}">
                  <a16:creationId xmlns:a16="http://schemas.microsoft.com/office/drawing/2014/main" id="{D557153C-8BBC-B750-7018-E4E5397242AF}"/>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0" name="Rectangle 19">
              <a:hlinkClick r:id="rId9" action="ppaction://hlinksldjump"/>
              <a:extLst>
                <a:ext uri="{FF2B5EF4-FFF2-40B4-BE49-F238E27FC236}">
                  <a16:creationId xmlns:a16="http://schemas.microsoft.com/office/drawing/2014/main" id="{E17FF7F8-84A8-1E68-F326-AE2D95AC55E0}"/>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FF2F790-2EE9-91F4-5CD5-FF6B43DC7DDC}"/>
              </a:ext>
              <a:ext uri="{C183D7F6-B498-43B3-948B-1728B52AA6E4}">
                <adec:decorative xmlns:adec="http://schemas.microsoft.com/office/drawing/2017/decorative" val="1"/>
              </a:ext>
            </a:extLst>
          </p:cNvPr>
          <p:cNvGrpSpPr/>
          <p:nvPr/>
        </p:nvGrpSpPr>
        <p:grpSpPr>
          <a:xfrm>
            <a:off x="1409960" y="6331796"/>
            <a:ext cx="162285" cy="526204"/>
            <a:chOff x="2609170" y="6331796"/>
            <a:chExt cx="162285" cy="526204"/>
          </a:xfrm>
        </p:grpSpPr>
        <p:sp>
          <p:nvSpPr>
            <p:cNvPr id="22" name="Title 3">
              <a:extLst>
                <a:ext uri="{FF2B5EF4-FFF2-40B4-BE49-F238E27FC236}">
                  <a16:creationId xmlns:a16="http://schemas.microsoft.com/office/drawing/2014/main" id="{09AFF656-9D7B-1539-77B0-B59EF7E7FDC2}"/>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23" name="Rectangle 22">
              <a:hlinkClick r:id="rId10" action="ppaction://hlinksldjump"/>
              <a:extLst>
                <a:ext uri="{FF2B5EF4-FFF2-40B4-BE49-F238E27FC236}">
                  <a16:creationId xmlns:a16="http://schemas.microsoft.com/office/drawing/2014/main" id="{55728B7F-4211-B60C-C35B-61F858503A38}"/>
                </a:ext>
              </a:extLst>
            </p:cNvPr>
            <p:cNvSpPr/>
            <p:nvPr/>
          </p:nvSpPr>
          <p:spPr bwMode="auto">
            <a:xfrm>
              <a:off x="2609170"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1A8C6D08-2D83-EDC9-A1A7-69FAB8ED813F}"/>
              </a:ext>
              <a:ext uri="{C183D7F6-B498-43B3-948B-1728B52AA6E4}">
                <adec:decorative xmlns:adec="http://schemas.microsoft.com/office/drawing/2017/decorative" val="1"/>
              </a:ext>
            </a:extLst>
          </p:cNvPr>
          <p:cNvGrpSpPr/>
          <p:nvPr/>
        </p:nvGrpSpPr>
        <p:grpSpPr>
          <a:xfrm>
            <a:off x="2267632" y="6331795"/>
            <a:ext cx="168722" cy="526205"/>
            <a:chOff x="3360588" y="6331795"/>
            <a:chExt cx="168722" cy="526205"/>
          </a:xfrm>
        </p:grpSpPr>
        <p:sp>
          <p:nvSpPr>
            <p:cNvPr id="25" name="Title 3">
              <a:extLst>
                <a:ext uri="{FF2B5EF4-FFF2-40B4-BE49-F238E27FC236}">
                  <a16:creationId xmlns:a16="http://schemas.microsoft.com/office/drawing/2014/main" id="{56293CA0-97D6-51E3-C6AE-80FC69E22F09}"/>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26" name="Rectangle 25">
              <a:hlinkClick r:id="rId11" action="ppaction://hlinksldjump"/>
              <a:extLst>
                <a:ext uri="{FF2B5EF4-FFF2-40B4-BE49-F238E27FC236}">
                  <a16:creationId xmlns:a16="http://schemas.microsoft.com/office/drawing/2014/main" id="{2036A4BF-C5F8-749F-C771-744E9D4B914D}"/>
                </a:ext>
              </a:extLst>
            </p:cNvPr>
            <p:cNvSpPr/>
            <p:nvPr/>
          </p:nvSpPr>
          <p:spPr bwMode="auto">
            <a:xfrm>
              <a:off x="3360588"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F1EFD95C-E11B-C77C-4E07-063E5471532D}"/>
              </a:ext>
              <a:ext uri="{C183D7F6-B498-43B3-948B-1728B52AA6E4}">
                <adec:decorative xmlns:adec="http://schemas.microsoft.com/office/drawing/2017/decorative" val="1"/>
              </a:ext>
            </a:extLst>
          </p:cNvPr>
          <p:cNvGrpSpPr/>
          <p:nvPr/>
        </p:nvGrpSpPr>
        <p:grpSpPr>
          <a:xfrm>
            <a:off x="7761207" y="6331791"/>
            <a:ext cx="169204" cy="526201"/>
            <a:chOff x="7122966" y="6331791"/>
            <a:chExt cx="169204" cy="526201"/>
          </a:xfrm>
        </p:grpSpPr>
        <p:sp>
          <p:nvSpPr>
            <p:cNvPr id="28" name="Title 3">
              <a:extLst>
                <a:ext uri="{FF2B5EF4-FFF2-40B4-BE49-F238E27FC236}">
                  <a16:creationId xmlns:a16="http://schemas.microsoft.com/office/drawing/2014/main" id="{9D2EAC8D-3754-2F75-A4A1-B1AFA97853C3}"/>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9" name="Rectangle 28">
              <a:hlinkClick r:id="rId12" action="ppaction://hlinksldjump"/>
              <a:extLst>
                <a:ext uri="{FF2B5EF4-FFF2-40B4-BE49-F238E27FC236}">
                  <a16:creationId xmlns:a16="http://schemas.microsoft.com/office/drawing/2014/main" id="{C6520ED0-AA5B-103B-94B9-8579A3656877}"/>
                </a:ext>
              </a:extLst>
            </p:cNvPr>
            <p:cNvSpPr/>
            <p:nvPr/>
          </p:nvSpPr>
          <p:spPr bwMode="auto">
            <a:xfrm>
              <a:off x="712296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15" name="Title 3">
            <a:extLst>
              <a:ext uri="{FF2B5EF4-FFF2-40B4-BE49-F238E27FC236}">
                <a16:creationId xmlns:a16="http://schemas.microsoft.com/office/drawing/2014/main" id="{CDC55C9C-FDB5-FEDF-531E-EC4D35E339A0}"/>
              </a:ext>
            </a:extLst>
          </p:cNvPr>
          <p:cNvSpPr txBox="1">
            <a:spLocks/>
          </p:cNvSpPr>
          <p:nvPr/>
        </p:nvSpPr>
        <p:spPr>
          <a:xfrm>
            <a:off x="584202" y="3239693"/>
            <a:ext cx="525099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Address oversharing concerns</a:t>
            </a:r>
          </a:p>
        </p:txBody>
      </p:sp>
      <p:sp>
        <p:nvSpPr>
          <p:cNvPr id="16" name="Text Placeholder 4">
            <a:extLst>
              <a:ext uri="{FF2B5EF4-FFF2-40B4-BE49-F238E27FC236}">
                <a16:creationId xmlns:a16="http://schemas.microsoft.com/office/drawing/2014/main" id="{54C9A83D-999D-0487-CB85-1FDF218AB7DB}"/>
              </a:ext>
            </a:extLst>
          </p:cNvPr>
          <p:cNvSpPr txBox="1">
            <a:spLocks/>
          </p:cNvSpPr>
          <p:nvPr/>
        </p:nvSpPr>
        <p:spPr>
          <a:xfrm>
            <a:off x="584201" y="3601782"/>
            <a:ext cx="5511798" cy="242117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Oversharing occurs when employees have access to more information than necessary to do their jobs, increasing the risk of unintentional data access. By implementing the right access controls, CIOs can ensure Copilot and other generative AI solutions operate within secure data boundaries.</a:t>
            </a:r>
          </a:p>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Key actions: </a:t>
            </a:r>
          </a:p>
          <a:p>
            <a:pPr marL="171450" marR="0" lvl="0" indent="-171450" algn="l" defTabSz="932472" rtl="0" eaLnBrk="1" fontAlgn="base" latinLnBrk="0" hangingPunct="1">
              <a:lnSpc>
                <a:spcPct val="100000"/>
              </a:lnSpc>
              <a:spcBef>
                <a:spcPts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Restricted content discovery: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Flag sensitive sites to prevent them from appearing in organization-wide search results.</a:t>
            </a:r>
          </a:p>
          <a:p>
            <a:pPr marL="171450" marR="0" lvl="0" indent="-171450" algn="l" defTabSz="932472" rtl="0" eaLnBrk="1" fontAlgn="base" latinLnBrk="0" hangingPunct="1">
              <a:lnSpc>
                <a:spcPct val="100000"/>
              </a:lnSpc>
              <a:spcBef>
                <a:spcPts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Access management policies: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Enforce strict access controls to ensure employees only have access to information necessary to do their jobs. </a:t>
            </a:r>
          </a:p>
          <a:p>
            <a:pPr marL="171450" marR="0" lvl="0" indent="-171450" algn="l" defTabSz="932472" rtl="0" eaLnBrk="1" fontAlgn="base" latinLnBrk="0" hangingPunct="1">
              <a:lnSpc>
                <a:spcPct val="100000"/>
              </a:lnSpc>
              <a:spcBef>
                <a:spcPts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Site classification: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Limit access to organization-wide sharing by marking sites as private and giving access only to site members. </a:t>
            </a:r>
          </a:p>
          <a:p>
            <a:pPr marL="171450" marR="0" lvl="0" indent="-171450" algn="l" defTabSz="932472" rtl="0" eaLnBrk="1" fontAlgn="base" latinLnBrk="0" hangingPunct="1">
              <a:lnSpc>
                <a:spcPct val="100000"/>
              </a:lnSpc>
              <a:spcBef>
                <a:spcPts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Encryption and sensitivity labels: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Apply encryption to enforce data security and limit access based on user permissions.</a:t>
            </a:r>
          </a:p>
        </p:txBody>
      </p:sp>
      <p:sp>
        <p:nvSpPr>
          <p:cNvPr id="36" name="Title 3">
            <a:extLst>
              <a:ext uri="{FF2B5EF4-FFF2-40B4-BE49-F238E27FC236}">
                <a16:creationId xmlns:a16="http://schemas.microsoft.com/office/drawing/2014/main" id="{528D4260-C1F3-AA11-ED18-D92E0C58CDB3}"/>
              </a:ext>
            </a:extLst>
          </p:cNvPr>
          <p:cNvSpPr txBox="1">
            <a:spLocks/>
          </p:cNvSpPr>
          <p:nvPr/>
        </p:nvSpPr>
        <p:spPr>
          <a:xfrm>
            <a:off x="6557211" y="1123679"/>
            <a:ext cx="525099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Protect against data loss and insider risks</a:t>
            </a:r>
          </a:p>
        </p:txBody>
      </p:sp>
      <p:sp>
        <p:nvSpPr>
          <p:cNvPr id="37" name="Text Placeholder 4">
            <a:extLst>
              <a:ext uri="{FF2B5EF4-FFF2-40B4-BE49-F238E27FC236}">
                <a16:creationId xmlns:a16="http://schemas.microsoft.com/office/drawing/2014/main" id="{AB881BC2-F430-A3EB-E946-86EDCBA9FE5E}"/>
              </a:ext>
            </a:extLst>
          </p:cNvPr>
          <p:cNvSpPr txBox="1">
            <a:spLocks/>
          </p:cNvSpPr>
          <p:nvPr/>
        </p:nvSpPr>
        <p:spPr>
          <a:xfrm>
            <a:off x="6557211" y="1485768"/>
            <a:ext cx="5050588" cy="320087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Data loss and insider risks may occur without Copilot use. The productivity benefits of Copilot create opportunities for these risks to happen with less effort. CIOs must proactively enforce security measures to protect sensitive content and mitigate intentional or accidental misuse.</a:t>
            </a:r>
          </a:p>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Key actions: </a:t>
            </a:r>
          </a:p>
          <a:p>
            <a:pPr marL="228600" marR="0" lvl="0" indent="-228600"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Sensitive data monitoring: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Detect and view reports about sensitive files referenced in generative AI interactions to prevent unauthorized exposure.</a:t>
            </a:r>
          </a:p>
          <a:p>
            <a:pPr marL="228600" marR="0" lvl="0" indent="-228600"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Prompt injection protection: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Get reports about attempted AI prompt attacks to safeguard against system manipulation.</a:t>
            </a:r>
          </a:p>
          <a:p>
            <a:pPr marL="228600" marR="0" lvl="0" indent="-228600"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AI-usage auditing: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See user prompts, responses, and files accessed by employees to maintain visibility into AI interactions.</a:t>
            </a:r>
          </a:p>
          <a:p>
            <a:pPr marL="228600" marR="0" lvl="0" indent="-228600"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Sensitivity label enforcement: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Automatically classify sensitive content, ensuring AI-generated outputs inherit security protections and you can control how the data can be used.</a:t>
            </a:r>
          </a:p>
          <a:p>
            <a:pPr marL="228600" marR="0" lvl="0" indent="-228600"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Automated security policies: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Adjust access controls dynamically based on user risk patterns and behavioral anomalies.</a:t>
            </a:r>
          </a:p>
        </p:txBody>
      </p:sp>
    </p:spTree>
    <p:extLst>
      <p:ext uri="{BB962C8B-B14F-4D97-AF65-F5344CB8AC3E}">
        <p14:creationId xmlns:p14="http://schemas.microsoft.com/office/powerpoint/2010/main" val="213212446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75262-F0DA-8EEE-42CE-FB9B60B3BD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30E653-D285-9C11-1115-1891F105F8F1}"/>
              </a:ext>
              <a:ext uri="{C183D7F6-B498-43B3-948B-1728B52AA6E4}">
                <adec:decorative xmlns:adec="http://schemas.microsoft.com/office/drawing/2017/decorative" val="1"/>
              </a:ext>
            </a:extLst>
          </p:cNvPr>
          <p:cNvPicPr>
            <a:picLocks noChangeAspect="1"/>
          </p:cNvPicPr>
          <p:nvPr/>
        </p:nvPicPr>
        <p:blipFill>
          <a:blip r:embed="rId2" cstate="screen">
            <a:alphaModFix amt="65000"/>
            <a:extLst>
              <a:ext uri="{28A0092B-C50C-407E-A947-70E740481C1C}">
                <a14:useLocalDpi xmlns:a14="http://schemas.microsoft.com/office/drawing/2010/main"/>
              </a:ext>
            </a:extLst>
          </a:blip>
          <a:srcRect/>
          <a:stretch/>
        </p:blipFill>
        <p:spPr>
          <a:xfrm flipH="1" flipV="1">
            <a:off x="-1" y="1848025"/>
            <a:ext cx="12191997" cy="4483765"/>
          </a:xfrm>
          <a:prstGeom prst="rect">
            <a:avLst/>
          </a:prstGeom>
        </p:spPr>
      </p:pic>
      <p:grpSp>
        <p:nvGrpSpPr>
          <p:cNvPr id="3" name="Group 2">
            <a:extLst>
              <a:ext uri="{FF2B5EF4-FFF2-40B4-BE49-F238E27FC236}">
                <a16:creationId xmlns:a16="http://schemas.microsoft.com/office/drawing/2014/main" id="{A676F7D4-0173-3D13-1104-DD478DCF362F}"/>
              </a:ext>
              <a:ext uri="{C183D7F6-B498-43B3-948B-1728B52AA6E4}">
                <adec:decorative xmlns:adec="http://schemas.microsoft.com/office/drawing/2017/decorative" val="1"/>
              </a:ext>
            </a:extLst>
          </p:cNvPr>
          <p:cNvGrpSpPr/>
          <p:nvPr/>
        </p:nvGrpSpPr>
        <p:grpSpPr>
          <a:xfrm>
            <a:off x="3146717" y="6331796"/>
            <a:ext cx="1351933" cy="526204"/>
            <a:chOff x="3694394" y="5630756"/>
            <a:chExt cx="1351933" cy="526204"/>
          </a:xfrm>
        </p:grpSpPr>
        <p:sp>
          <p:nvSpPr>
            <p:cNvPr id="4" name="Rectangle: Top Corners Rounded 12">
              <a:extLst>
                <a:ext uri="{FF2B5EF4-FFF2-40B4-BE49-F238E27FC236}">
                  <a16:creationId xmlns:a16="http://schemas.microsoft.com/office/drawing/2014/main" id="{697F6B64-F591-5687-D589-F07E3D80C60B}"/>
                </a:ext>
              </a:extLst>
            </p:cNvPr>
            <p:cNvSpPr/>
            <p:nvPr/>
          </p:nvSpPr>
          <p:spPr bwMode="auto">
            <a:xfrm rot="5400000">
              <a:off x="4111772" y="5222405"/>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5" name="Title 3">
              <a:extLst>
                <a:ext uri="{FF2B5EF4-FFF2-40B4-BE49-F238E27FC236}">
                  <a16:creationId xmlns:a16="http://schemas.microsoft.com/office/drawing/2014/main" id="{BF38E17F-336A-D025-3507-A562137D4A4C}"/>
                </a:ext>
              </a:extLst>
            </p:cNvPr>
            <p:cNvSpPr txBox="1">
              <a:spLocks/>
            </p:cNvSpPr>
            <p:nvPr/>
          </p:nvSpPr>
          <p:spPr>
            <a:xfrm>
              <a:off x="3796272" y="5686111"/>
              <a:ext cx="115719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Establish security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and governance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generative AI</a:t>
              </a:r>
            </a:p>
          </p:txBody>
        </p:sp>
        <p:cxnSp>
          <p:nvCxnSpPr>
            <p:cNvPr id="6" name="Straight Connector 5">
              <a:extLst>
                <a:ext uri="{FF2B5EF4-FFF2-40B4-BE49-F238E27FC236}">
                  <a16:creationId xmlns:a16="http://schemas.microsoft.com/office/drawing/2014/main" id="{4AD63CAF-5861-9A97-50B9-E14A3B829907}"/>
                </a:ext>
              </a:extLst>
            </p:cNvPr>
            <p:cNvCxnSpPr/>
            <p:nvPr/>
          </p:nvCxnSpPr>
          <p:spPr>
            <a:xfrm>
              <a:off x="3694394" y="5630756"/>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1A3E0780-2A4C-DBCB-84EB-01CF7482C3A4}"/>
              </a:ext>
              <a:ext uri="{C183D7F6-B498-43B3-948B-1728B52AA6E4}">
                <adec:decorative xmlns:adec="http://schemas.microsoft.com/office/drawing/2017/decorative" val="1"/>
              </a:ext>
            </a:extLst>
          </p:cNvPr>
          <p:cNvSpPr/>
          <p:nvPr/>
        </p:nvSpPr>
        <p:spPr bwMode="auto">
          <a:xfrm rot="5400000" flipV="1">
            <a:off x="2930110" y="-2930106"/>
            <a:ext cx="6331790" cy="12192001"/>
          </a:xfrm>
          <a:prstGeom prst="rect">
            <a:avLst/>
          </a:prstGeom>
          <a:gradFill flip="none" rotWithShape="1">
            <a:gsLst>
              <a:gs pos="0">
                <a:schemeClr val="bg1">
                  <a:alpha val="21000"/>
                </a:schemeClr>
              </a:gs>
              <a:gs pos="33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2" name="Group 31">
            <a:extLst>
              <a:ext uri="{FF2B5EF4-FFF2-40B4-BE49-F238E27FC236}">
                <a16:creationId xmlns:a16="http://schemas.microsoft.com/office/drawing/2014/main" id="{7DE5DC79-DCE3-4FC9-2E60-E48BD3BE380B}"/>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3" name="Title 3">
              <a:hlinkClick r:id="rId3" action="ppaction://hlinksldjump"/>
              <a:extLst>
                <a:ext uri="{FF2B5EF4-FFF2-40B4-BE49-F238E27FC236}">
                  <a16:creationId xmlns:a16="http://schemas.microsoft.com/office/drawing/2014/main" id="{94A3A226-9991-80CE-B690-0B9077DE987A}"/>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14.</a:t>
              </a:r>
            </a:p>
          </p:txBody>
        </p:sp>
        <p:sp>
          <p:nvSpPr>
            <p:cNvPr id="34" name="Title 3">
              <a:hlinkClick r:id="" action="ppaction://hlinkshowjump?jump=previousslide"/>
              <a:extLst>
                <a:ext uri="{FF2B5EF4-FFF2-40B4-BE49-F238E27FC236}">
                  <a16:creationId xmlns:a16="http://schemas.microsoft.com/office/drawing/2014/main" id="{C0E88414-59F4-2B6F-5DFB-E5CEE53676CE}"/>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35" name="Title 3">
              <a:hlinkClick r:id="" action="ppaction://hlinkshowjump?jump=nextslide"/>
              <a:extLst>
                <a:ext uri="{FF2B5EF4-FFF2-40B4-BE49-F238E27FC236}">
                  <a16:creationId xmlns:a16="http://schemas.microsoft.com/office/drawing/2014/main" id="{3531E595-E712-18AF-4C76-EFAE4C1BEE25}"/>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9" name="Title 3">
            <a:extLst>
              <a:ext uri="{FF2B5EF4-FFF2-40B4-BE49-F238E27FC236}">
                <a16:creationId xmlns:a16="http://schemas.microsoft.com/office/drawing/2014/main" id="{9C0FD1D9-427C-5893-4C8F-ED4B64CC7DFF}"/>
              </a:ext>
            </a:extLst>
          </p:cNvPr>
          <p:cNvSpPr txBox="1">
            <a:spLocks noGrp="1"/>
          </p:cNvSpPr>
          <p:nvPr>
            <p:ph type="title" idx="4294967295"/>
          </p:nvPr>
        </p:nvSpPr>
        <p:spPr>
          <a:xfrm>
            <a:off x="584199" y="521018"/>
            <a:ext cx="8073716"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4. Establish security and governance for generative AI</a:t>
            </a:r>
          </a:p>
        </p:txBody>
      </p:sp>
      <p:sp>
        <p:nvSpPr>
          <p:cNvPr id="44" name="Title 3">
            <a:extLst>
              <a:ext uri="{FF2B5EF4-FFF2-40B4-BE49-F238E27FC236}">
                <a16:creationId xmlns:a16="http://schemas.microsoft.com/office/drawing/2014/main" id="{C8793AF6-2617-2666-165C-4F1D71454B13}"/>
              </a:ext>
            </a:extLst>
          </p:cNvPr>
          <p:cNvSpPr txBox="1">
            <a:spLocks/>
          </p:cNvSpPr>
          <p:nvPr/>
        </p:nvSpPr>
        <p:spPr>
          <a:xfrm>
            <a:off x="584202" y="1123679"/>
            <a:ext cx="525099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Govern AI use to meet regulations and policies</a:t>
            </a:r>
          </a:p>
        </p:txBody>
      </p:sp>
      <p:sp>
        <p:nvSpPr>
          <p:cNvPr id="45" name="Text Placeholder 4">
            <a:extLst>
              <a:ext uri="{FF2B5EF4-FFF2-40B4-BE49-F238E27FC236}">
                <a16:creationId xmlns:a16="http://schemas.microsoft.com/office/drawing/2014/main" id="{93AE7BFC-E0FA-2520-443C-FD6481E597DE}"/>
              </a:ext>
            </a:extLst>
          </p:cNvPr>
          <p:cNvSpPr txBox="1">
            <a:spLocks/>
          </p:cNvSpPr>
          <p:nvPr/>
        </p:nvSpPr>
        <p:spPr>
          <a:xfrm>
            <a:off x="584201" y="1485768"/>
            <a:ext cx="4318633" cy="80791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 AI adoption grows, organizations must ensure Copilot and AI usage comply with regulations and internal policies and that generated content is integrated into existing legal and compliance processes. A strong AI governance framework enables CIOs to manage compliance risks, enforce retention policies, and track adherence to global standards.</a:t>
            </a:r>
          </a:p>
        </p:txBody>
      </p:sp>
      <p:sp>
        <p:nvSpPr>
          <p:cNvPr id="79" name="Text Placeholder 4">
            <a:extLst>
              <a:ext uri="{FF2B5EF4-FFF2-40B4-BE49-F238E27FC236}">
                <a16:creationId xmlns:a16="http://schemas.microsoft.com/office/drawing/2014/main" id="{C1A6D92D-94CF-6BCB-3625-1B796D1D9147}"/>
              </a:ext>
            </a:extLst>
          </p:cNvPr>
          <p:cNvSpPr txBox="1">
            <a:spLocks/>
          </p:cNvSpPr>
          <p:nvPr/>
        </p:nvSpPr>
        <p:spPr>
          <a:xfrm>
            <a:off x="584201" y="2477067"/>
            <a:ext cx="4477482" cy="251094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Key actions: </a:t>
            </a:r>
          </a:p>
          <a:p>
            <a:pPr marL="171450" marR="0" lvl="0" indent="-171450" algn="l" defTabSz="932472" rtl="0" eaLnBrk="1" fontAlgn="base" latinLnBrk="0" hangingPunct="1">
              <a:lnSpc>
                <a:spcPct val="100000"/>
              </a:lnSpc>
              <a:spcBef>
                <a:spcPts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Audit AI interactions: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Log user prompts, responses, and user activity to create a trail of accountability and ensure users and admins are held responsible for their actions. </a:t>
            </a:r>
          </a:p>
          <a:p>
            <a:pPr marL="171450" marR="0" lvl="0" indent="-171450" algn="l" defTabSz="932472" rtl="0" eaLnBrk="1" fontAlgn="base" latinLnBrk="0" hangingPunct="1">
              <a:lnSpc>
                <a:spcPct val="100000"/>
              </a:lnSpc>
              <a:spcBef>
                <a:spcPts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Retention and legal holds: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Enforce policies to retain, delete, or place legal holds on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AI-generated content based on organizational requirements.</a:t>
            </a:r>
          </a:p>
          <a:p>
            <a:pPr marL="171450" marR="0" lvl="0" indent="-171450" algn="l" defTabSz="932472" rtl="0" eaLnBrk="1" fontAlgn="base" latinLnBrk="0" hangingPunct="1">
              <a:lnSpc>
                <a:spcPct val="100000"/>
              </a:lnSpc>
              <a:spcBef>
                <a:spcPts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Risk mitigation: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Detect and flag potential compliance violations for investigation,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such as insider trading or regulatory collusion.</a:t>
            </a:r>
          </a:p>
          <a:p>
            <a:pPr marL="171450" marR="0" lvl="0" indent="-171450" algn="l" defTabSz="932472" rtl="0" eaLnBrk="1" fontAlgn="base" latinLnBrk="0" hangingPunct="1">
              <a:lnSpc>
                <a:spcPct val="100000"/>
              </a:lnSpc>
              <a:spcBef>
                <a:spcPts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governance controls: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solution should support alignment with regulatory frameworks such as the EU AI Act and NIST AI Risk Management Framework.</a:t>
            </a:r>
          </a:p>
        </p:txBody>
      </p:sp>
      <p:sp>
        <p:nvSpPr>
          <p:cNvPr id="80" name="Rectangle: Rounded Corners 79">
            <a:extLst>
              <a:ext uri="{FF2B5EF4-FFF2-40B4-BE49-F238E27FC236}">
                <a16:creationId xmlns:a16="http://schemas.microsoft.com/office/drawing/2014/main" id="{210CF29B-7C1E-3FDC-3324-F7D4DD99D28D}"/>
              </a:ext>
              <a:ext uri="{C183D7F6-B498-43B3-948B-1728B52AA6E4}">
                <adec:decorative xmlns:adec="http://schemas.microsoft.com/office/drawing/2017/decorative" val="1"/>
              </a:ext>
            </a:extLst>
          </p:cNvPr>
          <p:cNvSpPr/>
          <p:nvPr/>
        </p:nvSpPr>
        <p:spPr bwMode="auto">
          <a:xfrm rot="16200000">
            <a:off x="3555104" y="3291726"/>
            <a:ext cx="4483765"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866B8D82-9053-37E5-7A93-6569B3A4E1B6}"/>
              </a:ext>
              <a:ext uri="{C183D7F6-B498-43B3-948B-1728B52AA6E4}">
                <adec:decorative xmlns:adec="http://schemas.microsoft.com/office/drawing/2017/decorative" val="1"/>
              </a:ext>
            </a:extLst>
          </p:cNvPr>
          <p:cNvSpPr/>
          <p:nvPr/>
        </p:nvSpPr>
        <p:spPr bwMode="auto">
          <a:xfrm>
            <a:off x="5703958" y="1088977"/>
            <a:ext cx="5903840" cy="4722519"/>
          </a:xfrm>
          <a:prstGeom prst="roundRect">
            <a:avLst>
              <a:gd name="adj" fmla="val 3132"/>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41" name="Text Placeholder 4">
            <a:extLst>
              <a:ext uri="{FF2B5EF4-FFF2-40B4-BE49-F238E27FC236}">
                <a16:creationId xmlns:a16="http://schemas.microsoft.com/office/drawing/2014/main" id="{3CD27ACC-E6D7-1603-DD58-E51B46CA20FC}"/>
              </a:ext>
            </a:extLst>
          </p:cNvPr>
          <p:cNvSpPr txBox="1">
            <a:spLocks/>
          </p:cNvSpPr>
          <p:nvPr/>
        </p:nvSpPr>
        <p:spPr>
          <a:xfrm>
            <a:off x="5981740" y="1326047"/>
            <a:ext cx="4672813" cy="10797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security is evolving rapidly, </a:t>
            </a:r>
            <a:br>
              <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and foundational controls are nonnegotiable.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 organizations scale AI adoption, CIOs must ensure security frameworks are continuously refined to keep pace with emerging threats to ensure generative AI remains a powerful yet protected enterprise asset.</a:t>
            </a:r>
          </a:p>
        </p:txBody>
      </p:sp>
      <p:grpSp>
        <p:nvGrpSpPr>
          <p:cNvPr id="46" name="Group 45">
            <a:extLst>
              <a:ext uri="{FF2B5EF4-FFF2-40B4-BE49-F238E27FC236}">
                <a16:creationId xmlns:a16="http://schemas.microsoft.com/office/drawing/2014/main" id="{91903050-189F-AD86-A8D3-0ED23D88F2B5}"/>
              </a:ext>
              <a:ext uri="{C183D7F6-B498-43B3-948B-1728B52AA6E4}">
                <adec:decorative xmlns:adec="http://schemas.microsoft.com/office/drawing/2017/decorative" val="1"/>
              </a:ext>
            </a:extLst>
          </p:cNvPr>
          <p:cNvGrpSpPr/>
          <p:nvPr/>
        </p:nvGrpSpPr>
        <p:grpSpPr>
          <a:xfrm>
            <a:off x="5981740" y="2687416"/>
            <a:ext cx="2362750" cy="246221"/>
            <a:chOff x="5388059" y="5181850"/>
            <a:chExt cx="2362750" cy="246221"/>
          </a:xfrm>
        </p:grpSpPr>
        <p:sp>
          <p:nvSpPr>
            <p:cNvPr id="47" name="Title 3">
              <a:extLst>
                <a:ext uri="{FF2B5EF4-FFF2-40B4-BE49-F238E27FC236}">
                  <a16:creationId xmlns:a16="http://schemas.microsoft.com/office/drawing/2014/main" id="{BBC8B90B-E31F-ACFB-917F-408D21051D6D}"/>
                </a:ext>
              </a:extLst>
            </p:cNvPr>
            <p:cNvSpPr txBox="1">
              <a:spLocks/>
            </p:cNvSpPr>
            <p:nvPr/>
          </p:nvSpPr>
          <p:spPr>
            <a:xfrm>
              <a:off x="5612195" y="5181850"/>
              <a:ext cx="2138614"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further exploration </a:t>
              </a:r>
            </a:p>
          </p:txBody>
        </p:sp>
        <p:sp>
          <p:nvSpPr>
            <p:cNvPr id="48" name="Rectangle: Rounded Corners 47">
              <a:extLst>
                <a:ext uri="{FF2B5EF4-FFF2-40B4-BE49-F238E27FC236}">
                  <a16:creationId xmlns:a16="http://schemas.microsoft.com/office/drawing/2014/main" id="{CE102CDD-864A-0ADF-153C-4E5D1511A02A}"/>
                </a:ext>
              </a:extLst>
            </p:cNvPr>
            <p:cNvSpPr/>
            <p:nvPr/>
          </p:nvSpPr>
          <p:spPr bwMode="auto">
            <a:xfrm>
              <a:off x="5388059" y="5241851"/>
              <a:ext cx="146120" cy="146120"/>
            </a:xfrm>
            <a:prstGeom prst="roundRect">
              <a:avLst/>
            </a:prstGeom>
            <a:solidFill>
              <a:schemeClr val="accent2">
                <a:lumMod val="50000"/>
              </a:schemeClr>
            </a:soli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49" name="Group 48">
            <a:extLst>
              <a:ext uri="{FF2B5EF4-FFF2-40B4-BE49-F238E27FC236}">
                <a16:creationId xmlns:a16="http://schemas.microsoft.com/office/drawing/2014/main" id="{26CDA5C1-EA87-74AB-4B61-A3971D249C0D}"/>
              </a:ext>
              <a:ext uri="{C183D7F6-B498-43B3-948B-1728B52AA6E4}">
                <adec:decorative xmlns:adec="http://schemas.microsoft.com/office/drawing/2017/decorative" val="1"/>
              </a:ext>
            </a:extLst>
          </p:cNvPr>
          <p:cNvGrpSpPr/>
          <p:nvPr/>
        </p:nvGrpSpPr>
        <p:grpSpPr>
          <a:xfrm>
            <a:off x="5981740" y="3159689"/>
            <a:ext cx="4229156" cy="241710"/>
            <a:chOff x="8384837" y="4199460"/>
            <a:chExt cx="4229156" cy="241710"/>
          </a:xfrm>
        </p:grpSpPr>
        <p:grpSp>
          <p:nvGrpSpPr>
            <p:cNvPr id="50" name="Group 49">
              <a:extLst>
                <a:ext uri="{FF2B5EF4-FFF2-40B4-BE49-F238E27FC236}">
                  <a16:creationId xmlns:a16="http://schemas.microsoft.com/office/drawing/2014/main" id="{3F647F1A-CDDB-3238-3EB6-5440AA22FC65}"/>
                </a:ext>
              </a:extLst>
            </p:cNvPr>
            <p:cNvGrpSpPr/>
            <p:nvPr/>
          </p:nvGrpSpPr>
          <p:grpSpPr>
            <a:xfrm>
              <a:off x="8384838" y="4212570"/>
              <a:ext cx="4229155" cy="228600"/>
              <a:chOff x="5794637" y="5091196"/>
              <a:chExt cx="4229155" cy="228600"/>
            </a:xfrm>
          </p:grpSpPr>
          <p:sp>
            <p:nvSpPr>
              <p:cNvPr id="52" name="Text Placeholder 4">
                <a:extLst>
                  <a:ext uri="{FF2B5EF4-FFF2-40B4-BE49-F238E27FC236}">
                    <a16:creationId xmlns:a16="http://schemas.microsoft.com/office/drawing/2014/main" id="{54FEBBE9-60CF-563D-E5F1-A5C5B85A1F29}"/>
                  </a:ext>
                </a:extLst>
              </p:cNvPr>
              <p:cNvSpPr txBox="1">
                <a:spLocks/>
              </p:cNvSpPr>
              <p:nvPr/>
            </p:nvSpPr>
            <p:spPr>
              <a:xfrm>
                <a:off x="6126929" y="5124704"/>
                <a:ext cx="3896863"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365 Copilot blueprint for oversharing</a:t>
                </a:r>
              </a:p>
            </p:txBody>
          </p:sp>
          <p:sp>
            <p:nvSpPr>
              <p:cNvPr id="53" name="Graphic 49">
                <a:extLst>
                  <a:ext uri="{FF2B5EF4-FFF2-40B4-BE49-F238E27FC236}">
                    <a16:creationId xmlns:a16="http://schemas.microsoft.com/office/drawing/2014/main" id="{9B3E872D-A968-813B-9216-60B95AF7121E}"/>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51" name="Rectangle 50">
              <a:hlinkClick r:id="rId4"/>
              <a:extLst>
                <a:ext uri="{FF2B5EF4-FFF2-40B4-BE49-F238E27FC236}">
                  <a16:creationId xmlns:a16="http://schemas.microsoft.com/office/drawing/2014/main" id="{CBA87D4A-F218-1CF9-59B2-EE9CA6C5C96F}"/>
                </a:ext>
              </a:extLst>
            </p:cNvPr>
            <p:cNvSpPr/>
            <p:nvPr/>
          </p:nvSpPr>
          <p:spPr bwMode="auto">
            <a:xfrm>
              <a:off x="8384837" y="4199460"/>
              <a:ext cx="3129616" cy="22860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9" name="Group 58">
            <a:extLst>
              <a:ext uri="{FF2B5EF4-FFF2-40B4-BE49-F238E27FC236}">
                <a16:creationId xmlns:a16="http://schemas.microsoft.com/office/drawing/2014/main" id="{349BC1B3-444A-F344-88BA-4FB67A3D6BEC}"/>
              </a:ext>
              <a:ext uri="{C183D7F6-B498-43B3-948B-1728B52AA6E4}">
                <adec:decorative xmlns:adec="http://schemas.microsoft.com/office/drawing/2017/decorative" val="1"/>
              </a:ext>
            </a:extLst>
          </p:cNvPr>
          <p:cNvGrpSpPr/>
          <p:nvPr/>
        </p:nvGrpSpPr>
        <p:grpSpPr>
          <a:xfrm>
            <a:off x="5981740" y="3601434"/>
            <a:ext cx="3848020" cy="228600"/>
            <a:chOff x="8384837" y="4212570"/>
            <a:chExt cx="3848020" cy="228600"/>
          </a:xfrm>
        </p:grpSpPr>
        <p:grpSp>
          <p:nvGrpSpPr>
            <p:cNvPr id="60" name="Group 59">
              <a:extLst>
                <a:ext uri="{FF2B5EF4-FFF2-40B4-BE49-F238E27FC236}">
                  <a16:creationId xmlns:a16="http://schemas.microsoft.com/office/drawing/2014/main" id="{DDA45B5A-1C29-64A3-1CCB-DC5A56A5059A}"/>
                </a:ext>
              </a:extLst>
            </p:cNvPr>
            <p:cNvGrpSpPr/>
            <p:nvPr/>
          </p:nvGrpSpPr>
          <p:grpSpPr>
            <a:xfrm>
              <a:off x="8384838" y="4212570"/>
              <a:ext cx="3848019" cy="228600"/>
              <a:chOff x="5794637" y="5091196"/>
              <a:chExt cx="3848019" cy="228600"/>
            </a:xfrm>
          </p:grpSpPr>
          <p:sp>
            <p:nvSpPr>
              <p:cNvPr id="62" name="Text Placeholder 4">
                <a:extLst>
                  <a:ext uri="{FF2B5EF4-FFF2-40B4-BE49-F238E27FC236}">
                    <a16:creationId xmlns:a16="http://schemas.microsoft.com/office/drawing/2014/main" id="{33E84646-1D2A-143B-55D7-BDC320B8DD71}"/>
                  </a:ext>
                </a:extLst>
              </p:cNvPr>
              <p:cNvSpPr txBox="1">
                <a:spLocks/>
              </p:cNvSpPr>
              <p:nvPr/>
            </p:nvSpPr>
            <p:spPr>
              <a:xfrm>
                <a:off x="6126930" y="5124704"/>
                <a:ext cx="351572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Learn about Microsoft Purview</a:t>
                </a:r>
              </a:p>
            </p:txBody>
          </p:sp>
          <p:sp>
            <p:nvSpPr>
              <p:cNvPr id="63" name="Graphic 49">
                <a:extLst>
                  <a:ext uri="{FF2B5EF4-FFF2-40B4-BE49-F238E27FC236}">
                    <a16:creationId xmlns:a16="http://schemas.microsoft.com/office/drawing/2014/main" id="{22209AEF-2E53-67F9-10B9-07C2E7697E2C}"/>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61" name="Rectangle 60">
              <a:hlinkClick r:id="rId5"/>
              <a:extLst>
                <a:ext uri="{FF2B5EF4-FFF2-40B4-BE49-F238E27FC236}">
                  <a16:creationId xmlns:a16="http://schemas.microsoft.com/office/drawing/2014/main" id="{D8AC0A7F-576F-F0FD-0141-B88A678904F3}"/>
                </a:ext>
              </a:extLst>
            </p:cNvPr>
            <p:cNvSpPr/>
            <p:nvPr/>
          </p:nvSpPr>
          <p:spPr bwMode="auto">
            <a:xfrm>
              <a:off x="8384837" y="4217856"/>
              <a:ext cx="2143653" cy="213352"/>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4" name="Group 63">
            <a:extLst>
              <a:ext uri="{FF2B5EF4-FFF2-40B4-BE49-F238E27FC236}">
                <a16:creationId xmlns:a16="http://schemas.microsoft.com/office/drawing/2014/main" id="{07D9ECF5-C521-D38A-163E-6F2D808E9C1B}"/>
              </a:ext>
              <a:ext uri="{C183D7F6-B498-43B3-948B-1728B52AA6E4}">
                <adec:decorative xmlns:adec="http://schemas.microsoft.com/office/drawing/2017/decorative" val="1"/>
              </a:ext>
            </a:extLst>
          </p:cNvPr>
          <p:cNvGrpSpPr/>
          <p:nvPr/>
        </p:nvGrpSpPr>
        <p:grpSpPr>
          <a:xfrm>
            <a:off x="5981740" y="4030069"/>
            <a:ext cx="4687129" cy="228600"/>
            <a:chOff x="8384838" y="4212570"/>
            <a:chExt cx="4687129" cy="228600"/>
          </a:xfrm>
        </p:grpSpPr>
        <p:grpSp>
          <p:nvGrpSpPr>
            <p:cNvPr id="65" name="Group 64">
              <a:extLst>
                <a:ext uri="{FF2B5EF4-FFF2-40B4-BE49-F238E27FC236}">
                  <a16:creationId xmlns:a16="http://schemas.microsoft.com/office/drawing/2014/main" id="{CD16C021-8112-1BE4-120B-5527DCBF6047}"/>
                </a:ext>
              </a:extLst>
            </p:cNvPr>
            <p:cNvGrpSpPr/>
            <p:nvPr/>
          </p:nvGrpSpPr>
          <p:grpSpPr>
            <a:xfrm>
              <a:off x="8384838" y="4212570"/>
              <a:ext cx="4687129" cy="228600"/>
              <a:chOff x="5794637" y="5091196"/>
              <a:chExt cx="4687129" cy="228600"/>
            </a:xfrm>
          </p:grpSpPr>
          <p:sp>
            <p:nvSpPr>
              <p:cNvPr id="67" name="Text Placeholder 4">
                <a:extLst>
                  <a:ext uri="{FF2B5EF4-FFF2-40B4-BE49-F238E27FC236}">
                    <a16:creationId xmlns:a16="http://schemas.microsoft.com/office/drawing/2014/main" id="{4ABC0E60-2BF3-A7F8-D7C8-05BD14B07824}"/>
                  </a:ext>
                </a:extLst>
              </p:cNvPr>
              <p:cNvSpPr txBox="1">
                <a:spLocks/>
              </p:cNvSpPr>
              <p:nvPr/>
            </p:nvSpPr>
            <p:spPr>
              <a:xfrm>
                <a:off x="6126930" y="5124704"/>
                <a:ext cx="435483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Data, Privacy, and Security for Microsoft 365 Copilot</a:t>
                </a:r>
              </a:p>
            </p:txBody>
          </p:sp>
          <p:sp>
            <p:nvSpPr>
              <p:cNvPr id="68" name="Graphic 49">
                <a:extLst>
                  <a:ext uri="{FF2B5EF4-FFF2-40B4-BE49-F238E27FC236}">
                    <a16:creationId xmlns:a16="http://schemas.microsoft.com/office/drawing/2014/main" id="{E1E8C7F6-2340-1322-1671-2531519B546A}"/>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66" name="Rectangle 65">
              <a:hlinkClick r:id="rId6"/>
              <a:extLst>
                <a:ext uri="{FF2B5EF4-FFF2-40B4-BE49-F238E27FC236}">
                  <a16:creationId xmlns:a16="http://schemas.microsoft.com/office/drawing/2014/main" id="{68AEC89B-976E-AE08-CC97-8BCFB207F944}"/>
                </a:ext>
              </a:extLst>
            </p:cNvPr>
            <p:cNvSpPr/>
            <p:nvPr/>
          </p:nvSpPr>
          <p:spPr bwMode="auto">
            <a:xfrm>
              <a:off x="8384838" y="4216401"/>
              <a:ext cx="3392008" cy="213352"/>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75DED06E-BE82-ADA5-9222-2D804B6E6D32}"/>
              </a:ext>
              <a:ext uri="{C183D7F6-B498-43B3-948B-1728B52AA6E4}">
                <adec:decorative xmlns:adec="http://schemas.microsoft.com/office/drawing/2017/decorative" val="1"/>
              </a:ext>
            </a:extLst>
          </p:cNvPr>
          <p:cNvGrpSpPr/>
          <p:nvPr/>
        </p:nvGrpSpPr>
        <p:grpSpPr>
          <a:xfrm>
            <a:off x="5981740" y="4458704"/>
            <a:ext cx="5276809" cy="229679"/>
            <a:chOff x="5981741" y="4699953"/>
            <a:chExt cx="5276809" cy="229679"/>
          </a:xfrm>
        </p:grpSpPr>
        <p:sp>
          <p:nvSpPr>
            <p:cNvPr id="72" name="Text Placeholder 4">
              <a:extLst>
                <a:ext uri="{FF2B5EF4-FFF2-40B4-BE49-F238E27FC236}">
                  <a16:creationId xmlns:a16="http://schemas.microsoft.com/office/drawing/2014/main" id="{E7D998CE-C987-61C0-D4AC-8CA185F030C0}"/>
                </a:ext>
              </a:extLst>
            </p:cNvPr>
            <p:cNvSpPr txBox="1">
              <a:spLocks/>
            </p:cNvSpPr>
            <p:nvPr/>
          </p:nvSpPr>
          <p:spPr>
            <a:xfrm>
              <a:off x="6314034" y="4731440"/>
              <a:ext cx="494451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Enterprise data protection in Microsoft 365 Copilot and Microsoft 365 Copilot Chat</a:t>
              </a:r>
            </a:p>
          </p:txBody>
        </p:sp>
        <p:sp>
          <p:nvSpPr>
            <p:cNvPr id="73" name="Graphic 49">
              <a:extLst>
                <a:ext uri="{FF2B5EF4-FFF2-40B4-BE49-F238E27FC236}">
                  <a16:creationId xmlns:a16="http://schemas.microsoft.com/office/drawing/2014/main" id="{9B7B3F64-89C7-2A23-5946-9A79B27B6421}"/>
                </a:ext>
              </a:extLst>
            </p:cNvPr>
            <p:cNvSpPr/>
            <p:nvPr/>
          </p:nvSpPr>
          <p:spPr>
            <a:xfrm>
              <a:off x="5981741" y="4701032"/>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1" name="Rectangle 70">
              <a:hlinkClick r:id="rId7"/>
              <a:extLst>
                <a:ext uri="{FF2B5EF4-FFF2-40B4-BE49-F238E27FC236}">
                  <a16:creationId xmlns:a16="http://schemas.microsoft.com/office/drawing/2014/main" id="{8F4154FE-45D2-4209-9D3F-97705090CC83}"/>
                </a:ext>
              </a:extLst>
            </p:cNvPr>
            <p:cNvSpPr/>
            <p:nvPr/>
          </p:nvSpPr>
          <p:spPr bwMode="auto">
            <a:xfrm>
              <a:off x="5996057" y="4699953"/>
              <a:ext cx="5262493" cy="22860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4" name="Group 73">
            <a:extLst>
              <a:ext uri="{FF2B5EF4-FFF2-40B4-BE49-F238E27FC236}">
                <a16:creationId xmlns:a16="http://schemas.microsoft.com/office/drawing/2014/main" id="{15A4FF41-F9AA-75EA-7330-B62798BF964D}"/>
              </a:ext>
              <a:ext uri="{C183D7F6-B498-43B3-948B-1728B52AA6E4}">
                <adec:decorative xmlns:adec="http://schemas.microsoft.com/office/drawing/2017/decorative" val="1"/>
              </a:ext>
            </a:extLst>
          </p:cNvPr>
          <p:cNvGrpSpPr/>
          <p:nvPr/>
        </p:nvGrpSpPr>
        <p:grpSpPr>
          <a:xfrm>
            <a:off x="5981740" y="4888418"/>
            <a:ext cx="3848019" cy="228600"/>
            <a:chOff x="8384838" y="4212570"/>
            <a:chExt cx="3848019" cy="228600"/>
          </a:xfrm>
        </p:grpSpPr>
        <p:grpSp>
          <p:nvGrpSpPr>
            <p:cNvPr id="75" name="Group 74">
              <a:extLst>
                <a:ext uri="{FF2B5EF4-FFF2-40B4-BE49-F238E27FC236}">
                  <a16:creationId xmlns:a16="http://schemas.microsoft.com/office/drawing/2014/main" id="{369E3A47-FC1D-031F-8700-D84050CF360C}"/>
                </a:ext>
              </a:extLst>
            </p:cNvPr>
            <p:cNvGrpSpPr/>
            <p:nvPr/>
          </p:nvGrpSpPr>
          <p:grpSpPr>
            <a:xfrm>
              <a:off x="8384838" y="4212570"/>
              <a:ext cx="3848019" cy="228600"/>
              <a:chOff x="5794637" y="5091196"/>
              <a:chExt cx="3848019" cy="228600"/>
            </a:xfrm>
          </p:grpSpPr>
          <p:sp>
            <p:nvSpPr>
              <p:cNvPr id="77" name="Text Placeholder 4">
                <a:extLst>
                  <a:ext uri="{FF2B5EF4-FFF2-40B4-BE49-F238E27FC236}">
                    <a16:creationId xmlns:a16="http://schemas.microsoft.com/office/drawing/2014/main" id="{A520DB94-C4B0-E16F-A0A6-36E53FB01D0D}"/>
                  </a:ext>
                </a:extLst>
              </p:cNvPr>
              <p:cNvSpPr txBox="1">
                <a:spLocks/>
              </p:cNvSpPr>
              <p:nvPr/>
            </p:nvSpPr>
            <p:spPr>
              <a:xfrm>
                <a:off x="6126930" y="5124704"/>
                <a:ext cx="351572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365 Copilot Risk Assessment QuickStart</a:t>
                </a:r>
              </a:p>
            </p:txBody>
          </p:sp>
          <p:sp>
            <p:nvSpPr>
              <p:cNvPr id="78" name="Graphic 49">
                <a:extLst>
                  <a:ext uri="{FF2B5EF4-FFF2-40B4-BE49-F238E27FC236}">
                    <a16:creationId xmlns:a16="http://schemas.microsoft.com/office/drawing/2014/main" id="{1FDB6D8B-179B-A45B-2967-C1C7842ADCDD}"/>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76" name="Rectangle 75">
              <a:hlinkClick r:id="rId8"/>
              <a:extLst>
                <a:ext uri="{FF2B5EF4-FFF2-40B4-BE49-F238E27FC236}">
                  <a16:creationId xmlns:a16="http://schemas.microsoft.com/office/drawing/2014/main" id="{42609EBE-E72B-93D2-5C1B-BA52352AD677}"/>
                </a:ext>
              </a:extLst>
            </p:cNvPr>
            <p:cNvSpPr/>
            <p:nvPr/>
          </p:nvSpPr>
          <p:spPr bwMode="auto">
            <a:xfrm>
              <a:off x="8384838" y="4220945"/>
              <a:ext cx="3352936" cy="21745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CA74985C-F194-B2B1-CCEC-E330DE7BB326}"/>
              </a:ext>
              <a:ext uri="{C183D7F6-B498-43B3-948B-1728B52AA6E4}">
                <adec:decorative xmlns:adec="http://schemas.microsoft.com/office/drawing/2017/decorative" val="1"/>
              </a:ext>
            </a:extLst>
          </p:cNvPr>
          <p:cNvGrpSpPr/>
          <p:nvPr/>
        </p:nvGrpSpPr>
        <p:grpSpPr>
          <a:xfrm>
            <a:off x="546386" y="6331791"/>
            <a:ext cx="170674" cy="526209"/>
            <a:chOff x="3358636" y="6331791"/>
            <a:chExt cx="170674" cy="526209"/>
          </a:xfrm>
        </p:grpSpPr>
        <p:sp>
          <p:nvSpPr>
            <p:cNvPr id="23" name="Title 3">
              <a:extLst>
                <a:ext uri="{FF2B5EF4-FFF2-40B4-BE49-F238E27FC236}">
                  <a16:creationId xmlns:a16="http://schemas.microsoft.com/office/drawing/2014/main" id="{19ADA68A-542E-0403-D189-902733D1AEE8}"/>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24" name="Rectangle 23">
              <a:hlinkClick r:id="rId9" action="ppaction://hlinksldjump"/>
              <a:extLst>
                <a:ext uri="{FF2B5EF4-FFF2-40B4-BE49-F238E27FC236}">
                  <a16:creationId xmlns:a16="http://schemas.microsoft.com/office/drawing/2014/main" id="{1B1C0957-AAE9-686D-DD85-BC63E7FFE36B}"/>
                </a:ext>
              </a:extLst>
            </p:cNvPr>
            <p:cNvSpPr/>
            <p:nvPr/>
          </p:nvSpPr>
          <p:spPr bwMode="auto">
            <a:xfrm>
              <a:off x="3358636"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5" name="Group 24">
            <a:extLst>
              <a:ext uri="{FF2B5EF4-FFF2-40B4-BE49-F238E27FC236}">
                <a16:creationId xmlns:a16="http://schemas.microsoft.com/office/drawing/2014/main" id="{3A7FC838-4298-2CB2-50DB-82BEB848EC78}"/>
              </a:ext>
              <a:ext uri="{C183D7F6-B498-43B3-948B-1728B52AA6E4}">
                <adec:decorative xmlns:adec="http://schemas.microsoft.com/office/drawing/2017/decorative" val="1"/>
              </a:ext>
            </a:extLst>
          </p:cNvPr>
          <p:cNvGrpSpPr/>
          <p:nvPr/>
        </p:nvGrpSpPr>
        <p:grpSpPr>
          <a:xfrm>
            <a:off x="5187754" y="6331794"/>
            <a:ext cx="164262" cy="526205"/>
            <a:chOff x="4864425" y="6331794"/>
            <a:chExt cx="164262" cy="526205"/>
          </a:xfrm>
        </p:grpSpPr>
        <p:sp>
          <p:nvSpPr>
            <p:cNvPr id="26" name="Title 3">
              <a:extLst>
                <a:ext uri="{FF2B5EF4-FFF2-40B4-BE49-F238E27FC236}">
                  <a16:creationId xmlns:a16="http://schemas.microsoft.com/office/drawing/2014/main" id="{F291536C-DB73-668F-7C1C-4837F0B1FCEF}"/>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27" name="Rectangle 26">
              <a:hlinkClick r:id="rId10" action="ppaction://hlinksldjump"/>
              <a:extLst>
                <a:ext uri="{FF2B5EF4-FFF2-40B4-BE49-F238E27FC236}">
                  <a16:creationId xmlns:a16="http://schemas.microsoft.com/office/drawing/2014/main" id="{9F10FBC0-B00C-6CF6-4729-0122AE97E19D}"/>
                </a:ext>
              </a:extLst>
            </p:cNvPr>
            <p:cNvSpPr/>
            <p:nvPr/>
          </p:nvSpPr>
          <p:spPr bwMode="auto">
            <a:xfrm>
              <a:off x="4864425"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86D763A8-B8F8-902D-AC70-566F1672F491}"/>
              </a:ext>
              <a:ext uri="{C183D7F6-B498-43B3-948B-1728B52AA6E4}">
                <adec:decorative xmlns:adec="http://schemas.microsoft.com/office/drawing/2017/decorative" val="1"/>
              </a:ext>
            </a:extLst>
          </p:cNvPr>
          <p:cNvGrpSpPr/>
          <p:nvPr/>
        </p:nvGrpSpPr>
        <p:grpSpPr>
          <a:xfrm>
            <a:off x="6038488" y="6331794"/>
            <a:ext cx="171744" cy="526206"/>
            <a:chOff x="5608463" y="6331794"/>
            <a:chExt cx="171744" cy="526206"/>
          </a:xfrm>
        </p:grpSpPr>
        <p:sp>
          <p:nvSpPr>
            <p:cNvPr id="29" name="Title 3">
              <a:extLst>
                <a:ext uri="{FF2B5EF4-FFF2-40B4-BE49-F238E27FC236}">
                  <a16:creationId xmlns:a16="http://schemas.microsoft.com/office/drawing/2014/main" id="{3DEF2A38-8264-D538-CF95-488E2B9787A0}"/>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30" name="Rectangle 29">
              <a:hlinkClick r:id="rId11" action="ppaction://hlinksldjump"/>
              <a:extLst>
                <a:ext uri="{FF2B5EF4-FFF2-40B4-BE49-F238E27FC236}">
                  <a16:creationId xmlns:a16="http://schemas.microsoft.com/office/drawing/2014/main" id="{320B5CD7-54AC-2E28-EBDF-E963B582E5A3}"/>
                </a:ext>
              </a:extLst>
            </p:cNvPr>
            <p:cNvSpPr/>
            <p:nvPr/>
          </p:nvSpPr>
          <p:spPr bwMode="auto">
            <a:xfrm>
              <a:off x="5608463"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6" name="Group 35">
            <a:extLst>
              <a:ext uri="{FF2B5EF4-FFF2-40B4-BE49-F238E27FC236}">
                <a16:creationId xmlns:a16="http://schemas.microsoft.com/office/drawing/2014/main" id="{3E128BD5-905D-08F7-C02D-3F3749E0EC9D}"/>
              </a:ext>
              <a:ext uri="{C183D7F6-B498-43B3-948B-1728B52AA6E4}">
                <adec:decorative xmlns:adec="http://schemas.microsoft.com/office/drawing/2017/decorative" val="1"/>
              </a:ext>
            </a:extLst>
          </p:cNvPr>
          <p:cNvGrpSpPr/>
          <p:nvPr/>
        </p:nvGrpSpPr>
        <p:grpSpPr>
          <a:xfrm>
            <a:off x="6904309" y="6331794"/>
            <a:ext cx="164139" cy="559730"/>
            <a:chOff x="6375711" y="6331794"/>
            <a:chExt cx="164139" cy="559730"/>
          </a:xfrm>
        </p:grpSpPr>
        <p:sp>
          <p:nvSpPr>
            <p:cNvPr id="37" name="Title 3">
              <a:extLst>
                <a:ext uri="{FF2B5EF4-FFF2-40B4-BE49-F238E27FC236}">
                  <a16:creationId xmlns:a16="http://schemas.microsoft.com/office/drawing/2014/main" id="{72D9C486-A716-79DE-BD1F-A18E4A4C40A4}"/>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38" name="Rectangle 37">
              <a:hlinkClick r:id="rId12" action="ppaction://hlinksldjump"/>
              <a:extLst>
                <a:ext uri="{FF2B5EF4-FFF2-40B4-BE49-F238E27FC236}">
                  <a16:creationId xmlns:a16="http://schemas.microsoft.com/office/drawing/2014/main" id="{2EAB7CAC-C74D-C100-40B2-A58515D8DFDD}"/>
                </a:ext>
              </a:extLst>
            </p:cNvPr>
            <p:cNvSpPr/>
            <p:nvPr/>
          </p:nvSpPr>
          <p:spPr bwMode="auto">
            <a:xfrm>
              <a:off x="6375711"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5" name="Group 54">
            <a:extLst>
              <a:ext uri="{FF2B5EF4-FFF2-40B4-BE49-F238E27FC236}">
                <a16:creationId xmlns:a16="http://schemas.microsoft.com/office/drawing/2014/main" id="{03182589-6624-3AB4-8F35-AA6E79A6E2BB}"/>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56" name="Title 3">
              <a:hlinkClick r:id="rId13" action="ppaction://hlinksldjump"/>
              <a:extLst>
                <a:ext uri="{FF2B5EF4-FFF2-40B4-BE49-F238E27FC236}">
                  <a16:creationId xmlns:a16="http://schemas.microsoft.com/office/drawing/2014/main" id="{0B35DECE-940B-C47C-2BEB-84B0D6BC39B8}"/>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57" name="Rectangle 56">
              <a:hlinkClick r:id="rId14" action="ppaction://hlinksldjump"/>
              <a:extLst>
                <a:ext uri="{FF2B5EF4-FFF2-40B4-BE49-F238E27FC236}">
                  <a16:creationId xmlns:a16="http://schemas.microsoft.com/office/drawing/2014/main" id="{F38AEE01-7671-9A1D-2D88-F328A54D0548}"/>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67D2C66A-F3BE-C925-3A32-7B23B348D5C0}"/>
              </a:ext>
              <a:ext uri="{C183D7F6-B498-43B3-948B-1728B52AA6E4}">
                <adec:decorative xmlns:adec="http://schemas.microsoft.com/office/drawing/2017/decorative" val="1"/>
              </a:ext>
            </a:extLst>
          </p:cNvPr>
          <p:cNvGrpSpPr/>
          <p:nvPr/>
        </p:nvGrpSpPr>
        <p:grpSpPr>
          <a:xfrm>
            <a:off x="1409960" y="6331796"/>
            <a:ext cx="162285" cy="526204"/>
            <a:chOff x="2609170" y="6331796"/>
            <a:chExt cx="162285" cy="526204"/>
          </a:xfrm>
        </p:grpSpPr>
        <p:sp>
          <p:nvSpPr>
            <p:cNvPr id="105" name="Title 3">
              <a:extLst>
                <a:ext uri="{FF2B5EF4-FFF2-40B4-BE49-F238E27FC236}">
                  <a16:creationId xmlns:a16="http://schemas.microsoft.com/office/drawing/2014/main" id="{AD24FEF3-E0AA-CB44-9F2E-DFF1272609AF}"/>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06" name="Rectangle 105">
              <a:hlinkClick r:id="rId15" action="ppaction://hlinksldjump"/>
              <a:extLst>
                <a:ext uri="{FF2B5EF4-FFF2-40B4-BE49-F238E27FC236}">
                  <a16:creationId xmlns:a16="http://schemas.microsoft.com/office/drawing/2014/main" id="{43F7A7C3-3F51-4873-FFB8-287E5E9D141D}"/>
                </a:ext>
              </a:extLst>
            </p:cNvPr>
            <p:cNvSpPr/>
            <p:nvPr/>
          </p:nvSpPr>
          <p:spPr bwMode="auto">
            <a:xfrm>
              <a:off x="2609170"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7" name="Group 106">
            <a:extLst>
              <a:ext uri="{FF2B5EF4-FFF2-40B4-BE49-F238E27FC236}">
                <a16:creationId xmlns:a16="http://schemas.microsoft.com/office/drawing/2014/main" id="{5F5BD8DB-B749-0B10-3375-AFDD2259DA3B}"/>
              </a:ext>
              <a:ext uri="{C183D7F6-B498-43B3-948B-1728B52AA6E4}">
                <adec:decorative xmlns:adec="http://schemas.microsoft.com/office/drawing/2017/decorative" val="1"/>
              </a:ext>
            </a:extLst>
          </p:cNvPr>
          <p:cNvGrpSpPr/>
          <p:nvPr/>
        </p:nvGrpSpPr>
        <p:grpSpPr>
          <a:xfrm>
            <a:off x="2267632" y="6331795"/>
            <a:ext cx="168722" cy="526205"/>
            <a:chOff x="3360588" y="6331795"/>
            <a:chExt cx="168722" cy="526205"/>
          </a:xfrm>
        </p:grpSpPr>
        <p:sp>
          <p:nvSpPr>
            <p:cNvPr id="108" name="Title 3">
              <a:extLst>
                <a:ext uri="{FF2B5EF4-FFF2-40B4-BE49-F238E27FC236}">
                  <a16:creationId xmlns:a16="http://schemas.microsoft.com/office/drawing/2014/main" id="{D9ADC772-8E5C-933A-7AD6-2F72A3696DD7}"/>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109" name="Rectangle 108">
              <a:hlinkClick r:id="rId16" action="ppaction://hlinksldjump"/>
              <a:extLst>
                <a:ext uri="{FF2B5EF4-FFF2-40B4-BE49-F238E27FC236}">
                  <a16:creationId xmlns:a16="http://schemas.microsoft.com/office/drawing/2014/main" id="{2D3B94CD-2923-EBBC-89C7-FA8962B6E669}"/>
                </a:ext>
              </a:extLst>
            </p:cNvPr>
            <p:cNvSpPr/>
            <p:nvPr/>
          </p:nvSpPr>
          <p:spPr bwMode="auto">
            <a:xfrm>
              <a:off x="3360588"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1DDD2757-93C1-5342-F029-85908D18D8D5}"/>
              </a:ext>
              <a:ext uri="{C183D7F6-B498-43B3-948B-1728B52AA6E4}">
                <adec:decorative xmlns:adec="http://schemas.microsoft.com/office/drawing/2017/decorative" val="1"/>
              </a:ext>
            </a:extLst>
          </p:cNvPr>
          <p:cNvGrpSpPr/>
          <p:nvPr/>
        </p:nvGrpSpPr>
        <p:grpSpPr>
          <a:xfrm>
            <a:off x="7761207" y="6331791"/>
            <a:ext cx="169204" cy="526201"/>
            <a:chOff x="7122966" y="6331791"/>
            <a:chExt cx="169204" cy="526201"/>
          </a:xfrm>
        </p:grpSpPr>
        <p:sp>
          <p:nvSpPr>
            <p:cNvPr id="8" name="Title 3">
              <a:extLst>
                <a:ext uri="{FF2B5EF4-FFF2-40B4-BE49-F238E27FC236}">
                  <a16:creationId xmlns:a16="http://schemas.microsoft.com/office/drawing/2014/main" id="{0B8E772C-9814-0853-B9A9-78230F962360}"/>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9" name="Rectangle 8">
              <a:hlinkClick r:id="rId17" action="ppaction://hlinksldjump"/>
              <a:extLst>
                <a:ext uri="{FF2B5EF4-FFF2-40B4-BE49-F238E27FC236}">
                  <a16:creationId xmlns:a16="http://schemas.microsoft.com/office/drawing/2014/main" id="{171DB098-4F41-F90E-EEF5-2135C4F020D4}"/>
                </a:ext>
              </a:extLst>
            </p:cNvPr>
            <p:cNvSpPr/>
            <p:nvPr/>
          </p:nvSpPr>
          <p:spPr bwMode="auto">
            <a:xfrm>
              <a:off x="712296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 name="Group 9">
            <a:extLst>
              <a:ext uri="{FF2B5EF4-FFF2-40B4-BE49-F238E27FC236}">
                <a16:creationId xmlns:a16="http://schemas.microsoft.com/office/drawing/2014/main" id="{DB0118B5-2625-18E8-51E6-56E72F70C49F}"/>
              </a:ext>
              <a:ext uri="{C183D7F6-B498-43B3-948B-1728B52AA6E4}">
                <adec:decorative xmlns:adec="http://schemas.microsoft.com/office/drawing/2017/decorative" val="1"/>
              </a:ext>
            </a:extLst>
          </p:cNvPr>
          <p:cNvGrpSpPr/>
          <p:nvPr/>
        </p:nvGrpSpPr>
        <p:grpSpPr>
          <a:xfrm>
            <a:off x="5981740" y="5317052"/>
            <a:ext cx="3848019" cy="228600"/>
            <a:chOff x="8384838" y="4212570"/>
            <a:chExt cx="3848019" cy="228600"/>
          </a:xfrm>
        </p:grpSpPr>
        <p:grpSp>
          <p:nvGrpSpPr>
            <p:cNvPr id="11" name="Group 10">
              <a:extLst>
                <a:ext uri="{FF2B5EF4-FFF2-40B4-BE49-F238E27FC236}">
                  <a16:creationId xmlns:a16="http://schemas.microsoft.com/office/drawing/2014/main" id="{CB00C7E3-01DD-619C-883F-D84149DE83EB}"/>
                </a:ext>
              </a:extLst>
            </p:cNvPr>
            <p:cNvGrpSpPr/>
            <p:nvPr/>
          </p:nvGrpSpPr>
          <p:grpSpPr>
            <a:xfrm>
              <a:off x="8384838" y="4212570"/>
              <a:ext cx="3848019" cy="228600"/>
              <a:chOff x="5794637" y="5091196"/>
              <a:chExt cx="3848019" cy="228600"/>
            </a:xfrm>
          </p:grpSpPr>
          <p:sp>
            <p:nvSpPr>
              <p:cNvPr id="13" name="Text Placeholder 4">
                <a:extLst>
                  <a:ext uri="{FF2B5EF4-FFF2-40B4-BE49-F238E27FC236}">
                    <a16:creationId xmlns:a16="http://schemas.microsoft.com/office/drawing/2014/main" id="{7B184C76-DCEF-2502-F913-F2DE3E6B8870}"/>
                  </a:ext>
                </a:extLst>
              </p:cNvPr>
              <p:cNvSpPr txBox="1">
                <a:spLocks/>
              </p:cNvSpPr>
              <p:nvPr/>
            </p:nvSpPr>
            <p:spPr>
              <a:xfrm>
                <a:off x="6126930" y="5124704"/>
                <a:ext cx="351572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Grow Your Business with AI You Can Trust</a:t>
                </a:r>
              </a:p>
            </p:txBody>
          </p:sp>
          <p:sp>
            <p:nvSpPr>
              <p:cNvPr id="14" name="Graphic 49">
                <a:extLst>
                  <a:ext uri="{FF2B5EF4-FFF2-40B4-BE49-F238E27FC236}">
                    <a16:creationId xmlns:a16="http://schemas.microsoft.com/office/drawing/2014/main" id="{46A7B6E4-21F1-9FF3-8140-EDC3AAEB9570}"/>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2" name="Rectangle 11">
              <a:hlinkClick r:id="rId18"/>
              <a:extLst>
                <a:ext uri="{FF2B5EF4-FFF2-40B4-BE49-F238E27FC236}">
                  <a16:creationId xmlns:a16="http://schemas.microsoft.com/office/drawing/2014/main" id="{78C9E470-260C-A1D0-2015-CD9037112C76}"/>
                </a:ext>
              </a:extLst>
            </p:cNvPr>
            <p:cNvSpPr/>
            <p:nvPr/>
          </p:nvSpPr>
          <p:spPr bwMode="auto">
            <a:xfrm>
              <a:off x="8384838" y="4212570"/>
              <a:ext cx="3352936" cy="22860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300048309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95414-6865-03EA-8007-EC4EE18CD21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E334F35-74ED-A2FD-DB73-23A6FDE006B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1465B49-AE8B-3387-A0B0-A9DD8A9E1E8B}"/>
              </a:ext>
              <a:ext uri="{C183D7F6-B498-43B3-948B-1728B52AA6E4}">
                <adec:decorative xmlns:adec="http://schemas.microsoft.com/office/drawing/2017/decorative" val="1"/>
              </a:ext>
            </a:extLst>
          </p:cNvPr>
          <p:cNvSpPr/>
          <p:nvPr/>
        </p:nvSpPr>
        <p:spPr bwMode="auto">
          <a:xfrm rot="10800000" flipH="1">
            <a:off x="-1" y="0"/>
            <a:ext cx="9143999" cy="6858000"/>
          </a:xfrm>
          <a:prstGeom prst="rect">
            <a:avLst/>
          </a:prstGeom>
          <a:gradFill flip="none" rotWithShape="1">
            <a:gsLst>
              <a:gs pos="0">
                <a:schemeClr val="bg1">
                  <a:alpha val="0"/>
                </a:schemeClr>
              </a:gs>
              <a:gs pos="78000">
                <a:srgbClr val="F4F1F0">
                  <a:alpha val="4300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Rectangle 1">
            <a:extLst>
              <a:ext uri="{FF2B5EF4-FFF2-40B4-BE49-F238E27FC236}">
                <a16:creationId xmlns:a16="http://schemas.microsoft.com/office/drawing/2014/main" id="{ADCC8058-947B-BAB1-966B-266208F6E856}"/>
              </a:ext>
              <a:ext uri="{C183D7F6-B498-43B3-948B-1728B52AA6E4}">
                <adec:decorative xmlns:adec="http://schemas.microsoft.com/office/drawing/2017/decorative" val="1"/>
              </a:ext>
            </a:extLst>
          </p:cNvPr>
          <p:cNvSpPr/>
          <p:nvPr/>
        </p:nvSpPr>
        <p:spPr bwMode="auto">
          <a:xfrm flipV="1">
            <a:off x="0" y="-2"/>
            <a:ext cx="6331792" cy="6858001"/>
          </a:xfrm>
          <a:prstGeom prst="rect">
            <a:avLst/>
          </a:prstGeom>
          <a:gradFill flip="none" rotWithShape="1">
            <a:gsLst>
              <a:gs pos="0">
                <a:schemeClr val="bg1">
                  <a:alpha val="0"/>
                </a:schemeClr>
              </a:gs>
              <a:gs pos="100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itle 3">
            <a:extLst>
              <a:ext uri="{FF2B5EF4-FFF2-40B4-BE49-F238E27FC236}">
                <a16:creationId xmlns:a16="http://schemas.microsoft.com/office/drawing/2014/main" id="{A6303DFA-B6C5-9525-B159-7EC25F9F1A1A}"/>
              </a:ext>
            </a:extLst>
          </p:cNvPr>
          <p:cNvSpPr txBox="1">
            <a:spLocks noGrp="1"/>
          </p:cNvSpPr>
          <p:nvPr>
            <p:ph type="title" idx="4294967295"/>
          </p:nvPr>
        </p:nvSpPr>
        <p:spPr>
          <a:xfrm>
            <a:off x="584199" y="2967335"/>
            <a:ext cx="8644642"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SECTION TWO </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Enable all employees with AI </a:t>
            </a:r>
          </a:p>
        </p:txBody>
      </p:sp>
      <p:grpSp>
        <p:nvGrpSpPr>
          <p:cNvPr id="3" name="Group 2">
            <a:extLst>
              <a:ext uri="{FF2B5EF4-FFF2-40B4-BE49-F238E27FC236}">
                <a16:creationId xmlns:a16="http://schemas.microsoft.com/office/drawing/2014/main" id="{3B06AD30-CD65-D2D0-31D9-3605218634D8}"/>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7" name="Title 3">
              <a:hlinkClick r:id="rId3" action="ppaction://hlinksldjump"/>
              <a:extLst>
                <a:ext uri="{FF2B5EF4-FFF2-40B4-BE49-F238E27FC236}">
                  <a16:creationId xmlns:a16="http://schemas.microsoft.com/office/drawing/2014/main" id="{F9324E8D-747D-8409-8482-F0DB449EEF73}"/>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15.</a:t>
              </a:r>
            </a:p>
          </p:txBody>
        </p:sp>
        <p:sp>
          <p:nvSpPr>
            <p:cNvPr id="8" name="Title 3">
              <a:hlinkClick r:id="" action="ppaction://hlinkshowjump?jump=previousslide"/>
              <a:extLst>
                <a:ext uri="{FF2B5EF4-FFF2-40B4-BE49-F238E27FC236}">
                  <a16:creationId xmlns:a16="http://schemas.microsoft.com/office/drawing/2014/main" id="{C646110E-B350-AF05-3DBC-CE6272095E06}"/>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9" name="Title 3">
              <a:hlinkClick r:id="" action="ppaction://hlinkshowjump?jump=nextslide"/>
              <a:extLst>
                <a:ext uri="{FF2B5EF4-FFF2-40B4-BE49-F238E27FC236}">
                  <a16:creationId xmlns:a16="http://schemas.microsoft.com/office/drawing/2014/main" id="{840E48AB-8CF3-D903-7684-4157A18B741A}"/>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Tree>
    <p:extLst>
      <p:ext uri="{BB962C8B-B14F-4D97-AF65-F5344CB8AC3E}">
        <p14:creationId xmlns:p14="http://schemas.microsoft.com/office/powerpoint/2010/main" val="363247544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34C62-DE6D-3559-F409-CC1A577F0811}"/>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DD4177B2-5609-ECC9-DE15-47B601B2455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flipV="1">
            <a:off x="-6" y="0"/>
            <a:ext cx="4136061" cy="6331786"/>
          </a:xfrm>
          <a:prstGeom prst="rect">
            <a:avLst/>
          </a:prstGeom>
        </p:spPr>
      </p:pic>
      <p:sp>
        <p:nvSpPr>
          <p:cNvPr id="43" name="Rectangle 42">
            <a:extLst>
              <a:ext uri="{FF2B5EF4-FFF2-40B4-BE49-F238E27FC236}">
                <a16:creationId xmlns:a16="http://schemas.microsoft.com/office/drawing/2014/main" id="{49D67A02-0D72-D034-F106-D3359A5E6E83}"/>
              </a:ext>
              <a:ext uri="{C183D7F6-B498-43B3-948B-1728B52AA6E4}">
                <adec:decorative xmlns:adec="http://schemas.microsoft.com/office/drawing/2017/decorative" val="1"/>
              </a:ext>
            </a:extLst>
          </p:cNvPr>
          <p:cNvSpPr/>
          <p:nvPr/>
        </p:nvSpPr>
        <p:spPr bwMode="auto">
          <a:xfrm rot="5400000" flipV="1">
            <a:off x="-1097859" y="1097862"/>
            <a:ext cx="6331786" cy="4136061"/>
          </a:xfrm>
          <a:prstGeom prst="rect">
            <a:avLst/>
          </a:prstGeom>
          <a:gradFill flip="none" rotWithShape="1">
            <a:gsLst>
              <a:gs pos="0">
                <a:schemeClr val="bg1">
                  <a:alpha val="0"/>
                </a:schemeClr>
              </a:gs>
              <a:gs pos="45000">
                <a:schemeClr val="bg1"/>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1" name="Rectangle 30">
            <a:extLst>
              <a:ext uri="{FF2B5EF4-FFF2-40B4-BE49-F238E27FC236}">
                <a16:creationId xmlns:a16="http://schemas.microsoft.com/office/drawing/2014/main" id="{5326E12F-BD65-1A5A-823C-33DB6440C972}"/>
              </a:ext>
              <a:ext uri="{C183D7F6-B498-43B3-948B-1728B52AA6E4}">
                <adec:decorative xmlns:adec="http://schemas.microsoft.com/office/drawing/2017/decorative" val="1"/>
              </a:ext>
            </a:extLst>
          </p:cNvPr>
          <p:cNvSpPr/>
          <p:nvPr/>
        </p:nvSpPr>
        <p:spPr bwMode="auto">
          <a:xfrm flipV="1">
            <a:off x="4136055" y="-17"/>
            <a:ext cx="8055939" cy="6331799"/>
          </a:xfrm>
          <a:prstGeom prst="rect">
            <a:avLst/>
          </a:prstGeom>
          <a:gradFill flip="none" rotWithShape="1">
            <a:gsLst>
              <a:gs pos="0">
                <a:schemeClr val="bg1">
                  <a:alpha val="21000"/>
                </a:schemeClr>
              </a:gs>
              <a:gs pos="33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2" name="Group 31">
            <a:extLst>
              <a:ext uri="{FF2B5EF4-FFF2-40B4-BE49-F238E27FC236}">
                <a16:creationId xmlns:a16="http://schemas.microsoft.com/office/drawing/2014/main" id="{C38D0788-357D-BC83-DF8F-BDF1A52195F6}"/>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3" name="Title 3">
              <a:hlinkClick r:id="rId3" action="ppaction://hlinksldjump"/>
              <a:extLst>
                <a:ext uri="{FF2B5EF4-FFF2-40B4-BE49-F238E27FC236}">
                  <a16:creationId xmlns:a16="http://schemas.microsoft.com/office/drawing/2014/main" id="{0BBFC86F-98FF-B543-DB22-F25F4C63708C}"/>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16.</a:t>
              </a:r>
            </a:p>
          </p:txBody>
        </p:sp>
        <p:sp>
          <p:nvSpPr>
            <p:cNvPr id="34" name="Title 3">
              <a:hlinkClick r:id="" action="ppaction://hlinkshowjump?jump=previousslide"/>
              <a:extLst>
                <a:ext uri="{FF2B5EF4-FFF2-40B4-BE49-F238E27FC236}">
                  <a16:creationId xmlns:a16="http://schemas.microsoft.com/office/drawing/2014/main" id="{CCAB57EF-D2C5-B428-5972-617364547121}"/>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35" name="Title 3">
              <a:hlinkClick r:id="" action="ppaction://hlinkshowjump?jump=nextslide"/>
              <a:extLst>
                <a:ext uri="{FF2B5EF4-FFF2-40B4-BE49-F238E27FC236}">
                  <a16:creationId xmlns:a16="http://schemas.microsoft.com/office/drawing/2014/main" id="{ED4D74C1-1991-C11C-2AAC-E180E754CE56}"/>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9" name="Title 3">
            <a:extLst>
              <a:ext uri="{FF2B5EF4-FFF2-40B4-BE49-F238E27FC236}">
                <a16:creationId xmlns:a16="http://schemas.microsoft.com/office/drawing/2014/main" id="{C5B90508-3AEE-4B4A-0116-56B6D1BD9744}"/>
              </a:ext>
            </a:extLst>
          </p:cNvPr>
          <p:cNvSpPr txBox="1">
            <a:spLocks noGrp="1"/>
          </p:cNvSpPr>
          <p:nvPr>
            <p:ph type="title" idx="4294967295"/>
          </p:nvPr>
        </p:nvSpPr>
        <p:spPr>
          <a:xfrm>
            <a:off x="4642558" y="521018"/>
            <a:ext cx="5500299"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5. Make AI work for everyone</a:t>
            </a:r>
          </a:p>
        </p:txBody>
      </p:sp>
      <p:sp>
        <p:nvSpPr>
          <p:cNvPr id="45" name="Text Placeholder 4">
            <a:extLst>
              <a:ext uri="{FF2B5EF4-FFF2-40B4-BE49-F238E27FC236}">
                <a16:creationId xmlns:a16="http://schemas.microsoft.com/office/drawing/2014/main" id="{22E0BE45-7C8C-5CAB-F02E-B3123C38D9B4}"/>
              </a:ext>
            </a:extLst>
          </p:cNvPr>
          <p:cNvSpPr txBox="1">
            <a:spLocks/>
          </p:cNvSpPr>
          <p:nvPr/>
        </p:nvSpPr>
        <p:spPr>
          <a:xfrm>
            <a:off x="584202" y="1062993"/>
            <a:ext cx="2973909" cy="321370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is transforming the way </a:t>
            </a:r>
            <a:br>
              <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6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we work, with the potential to make every employee more productive and every business process more efficient.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But unlocking this potential requires more than just technology, it requires employees who are confident, skilled, and ready to apply AI into their daily work.</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Creating a Frontier Firm is less about adding new tools and more about creating a culture where AI becomes a natural part of how people work. To make AI indispensable and its adoption effective, leaders must focus on equipping employees with the right skills and applications, embedding AI into workflows, and helping ensure responsible use.</a:t>
            </a:r>
          </a:p>
        </p:txBody>
      </p:sp>
      <p:sp>
        <p:nvSpPr>
          <p:cNvPr id="56" name="Text Placeholder 4">
            <a:extLst>
              <a:ext uri="{FF2B5EF4-FFF2-40B4-BE49-F238E27FC236}">
                <a16:creationId xmlns:a16="http://schemas.microsoft.com/office/drawing/2014/main" id="{868E80AC-B72B-48CC-1743-FDF40657D0F0}"/>
              </a:ext>
            </a:extLst>
          </p:cNvPr>
          <p:cNvSpPr txBox="1">
            <a:spLocks/>
          </p:cNvSpPr>
          <p:nvPr/>
        </p:nvSpPr>
        <p:spPr>
          <a:xfrm>
            <a:off x="4639614" y="1062993"/>
            <a:ext cx="3219355" cy="414216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Start with Microsoft 365 Copilot Chat.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Copilot Chat is the secure, easy-to-use front door to AI. It includes enterprise-grade data protection, IT controls, and pay-as-you-go agents, all built into the existing free chat experience for Microsoft 365 commercial customers. Free for all employees, Copilot Chat enables your entire workforce—from customer service representatives to marketing leads to frontline technicians—to start using Copilot and agents today. This is the entry point that allows employees to interact with AI in a way that feels natural, whether they are researching, summarizing reports, or brainstorming ideas.</a:t>
            </a:r>
          </a:p>
          <a:p>
            <a:pPr marL="0" marR="0" lvl="0" indent="0" algn="l" defTabSz="932742" rtl="0" eaLnBrk="1" fontAlgn="auto" latinLnBrk="0" hangingPunct="1">
              <a:lnSpc>
                <a:spcPct val="100000"/>
              </a:lnSpc>
              <a:spcBef>
                <a:spcPts val="0"/>
              </a:spcBef>
              <a:spcAft>
                <a:spcPts val="5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Use Copilot as the UI for AI.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While Copilot Chat is a powerful new on-ramp for everyone in your organization to build the AI habit, Microsoft 365 Copilot remains the best-in-class personal AI assistant for work. Microsoft 365 Copilot combines the power of the latest GPT in your work data—all your meetings, emails, chats, documents, and more—in the Microsoft 365 apps that millions rely on every day. Microsoft 365 Copilot empowers the organization to transform productivity, streamline workflows, automate business process, measure impact, and help ensure compliance, security, data privacy, and governance. </a:t>
            </a:r>
          </a:p>
        </p:txBody>
      </p:sp>
      <p:sp>
        <p:nvSpPr>
          <p:cNvPr id="57" name="Text Placeholder 4">
            <a:extLst>
              <a:ext uri="{FF2B5EF4-FFF2-40B4-BE49-F238E27FC236}">
                <a16:creationId xmlns:a16="http://schemas.microsoft.com/office/drawing/2014/main" id="{7331C035-0B14-2B17-595B-904A38D4E694}"/>
              </a:ext>
            </a:extLst>
          </p:cNvPr>
          <p:cNvSpPr txBox="1">
            <a:spLocks/>
          </p:cNvSpPr>
          <p:nvPr/>
        </p:nvSpPr>
        <p:spPr>
          <a:xfrm>
            <a:off x="8436913" y="1062993"/>
            <a:ext cx="3219355" cy="515525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Automate repetitive work.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AI-powered agents can manage repetitive tasks like retrieving data, answering common customer questions, and organizing projects. Within the Microsoft 365 Copilot chat interface and SharePoint, employees can automate processes and create their own agents tailored to their specific needs, freeing them up to focus on higher-value work.  </a:t>
            </a:r>
          </a:p>
          <a:p>
            <a:pPr marL="0" marR="0" lvl="0" indent="0" algn="l" defTabSz="932742" rtl="0" eaLnBrk="1" fontAlgn="auto" latinLnBrk="0" hangingPunct="1">
              <a:lnSpc>
                <a:spcPct val="100000"/>
              </a:lnSpc>
              <a:spcBef>
                <a:spcPts val="0"/>
              </a:spcBef>
              <a:spcAft>
                <a:spcPts val="5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Encourage responsible use of AI.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While AI boosts efficiency, organizations must also promote using it securely. IT leaders should establish clear guidelines to prevent the use of unauthorized AI tools that may pose security risks. Copilot provides built-in governance controls that help enforce compliance, protect sensitive data, and help ensure AI is used responsibly. </a:t>
            </a:r>
          </a:p>
          <a:p>
            <a:pPr marL="0" marR="0" lvl="0" indent="0" algn="l" defTabSz="932742" rtl="0" eaLnBrk="1" fontAlgn="auto" latinLnBrk="0" hangingPunct="1">
              <a:lnSpc>
                <a:spcPct val="100000"/>
              </a:lnSpc>
              <a:spcBef>
                <a:spcPts val="0"/>
              </a:spcBef>
              <a:spcAft>
                <a:spcPts val="5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Empower smarter decision-making.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Real-time insights and data-driven recommendations from AI can transform decision-making. Employees can use AI-powered analytics to quickly assess trends, identify opportunities, and act with confidence.</a:t>
            </a:r>
          </a:p>
          <a:p>
            <a:pPr marL="0" marR="0" lvl="0" indent="0" algn="l" defTabSz="932742" rtl="0" eaLnBrk="1" fontAlgn="auto" latinLnBrk="0" hangingPunct="1">
              <a:lnSpc>
                <a:spcPct val="100000"/>
              </a:lnSpc>
              <a:spcBef>
                <a:spcPts val="0"/>
              </a:spcBef>
              <a:spcAft>
                <a:spcPts val="5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Track AI adoption and optimize over time.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Successful AI adoption isn’t a one-time event; it’s an ongoing process. Organizations should track how employees are engaging with AI, gather feedback, and adjust strategies to maximize impact. Measuring adoption helps ensure AI investments lead to real productivity gains. By tailoring advanced, prebuilt Copilot reports with their business data or creating custom reports for deeper analysis—both available in Copilot Analytics—business and IT leaders can measure usage and business outcomes via KPIs of Copilot and agents.</a:t>
            </a:r>
          </a:p>
        </p:txBody>
      </p:sp>
      <p:grpSp>
        <p:nvGrpSpPr>
          <p:cNvPr id="58" name="Group 57">
            <a:extLst>
              <a:ext uri="{FF2B5EF4-FFF2-40B4-BE49-F238E27FC236}">
                <a16:creationId xmlns:a16="http://schemas.microsoft.com/office/drawing/2014/main" id="{65162AFC-B1DB-BAA4-3307-3214D13FB900}"/>
              </a:ext>
              <a:ext uri="{C183D7F6-B498-43B3-948B-1728B52AA6E4}">
                <adec:decorative xmlns:adec="http://schemas.microsoft.com/office/drawing/2017/decorative" val="1"/>
              </a:ext>
            </a:extLst>
          </p:cNvPr>
          <p:cNvGrpSpPr/>
          <p:nvPr/>
        </p:nvGrpSpPr>
        <p:grpSpPr>
          <a:xfrm>
            <a:off x="4150128" y="6331796"/>
            <a:ext cx="1351933" cy="526204"/>
            <a:chOff x="4445228" y="6331799"/>
            <a:chExt cx="1351933" cy="526204"/>
          </a:xfrm>
        </p:grpSpPr>
        <p:sp>
          <p:nvSpPr>
            <p:cNvPr id="79" name="Rectangle: Top Corners Rounded 12">
              <a:extLst>
                <a:ext uri="{FF2B5EF4-FFF2-40B4-BE49-F238E27FC236}">
                  <a16:creationId xmlns:a16="http://schemas.microsoft.com/office/drawing/2014/main" id="{28D57673-CFA6-0482-02F8-AB115EEEDBA9}"/>
                </a:ext>
              </a:extLst>
            </p:cNvPr>
            <p:cNvSpPr/>
            <p:nvPr/>
          </p:nvSpPr>
          <p:spPr bwMode="auto">
            <a:xfrm rot="5400000">
              <a:off x="4862606"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80" name="Title 3">
              <a:extLst>
                <a:ext uri="{FF2B5EF4-FFF2-40B4-BE49-F238E27FC236}">
                  <a16:creationId xmlns:a16="http://schemas.microsoft.com/office/drawing/2014/main" id="{4C2092DE-4B73-3A10-4227-2CF6CDD7FA28}"/>
                </a:ext>
              </a:extLst>
            </p:cNvPr>
            <p:cNvSpPr txBox="1">
              <a:spLocks/>
            </p:cNvSpPr>
            <p:nvPr/>
          </p:nvSpPr>
          <p:spPr>
            <a:xfrm>
              <a:off x="4547106"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Make AI work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everyone</a:t>
              </a:r>
            </a:p>
          </p:txBody>
        </p:sp>
        <p:cxnSp>
          <p:nvCxnSpPr>
            <p:cNvPr id="81" name="Straight Connector 80">
              <a:extLst>
                <a:ext uri="{FF2B5EF4-FFF2-40B4-BE49-F238E27FC236}">
                  <a16:creationId xmlns:a16="http://schemas.microsoft.com/office/drawing/2014/main" id="{3481565F-2CE6-9AA7-475E-30A76AEAD02C}"/>
                </a:ext>
              </a:extLst>
            </p:cNvPr>
            <p:cNvCxnSpPr/>
            <p:nvPr/>
          </p:nvCxnSpPr>
          <p:spPr>
            <a:xfrm>
              <a:off x="4445228"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4" name="Title 3">
            <a:hlinkClick r:id="rId4" action="ppaction://hlinksldjump"/>
            <a:extLst>
              <a:ext uri="{FF2B5EF4-FFF2-40B4-BE49-F238E27FC236}">
                <a16:creationId xmlns:a16="http://schemas.microsoft.com/office/drawing/2014/main" id="{4116FD70-0932-E93D-A2D8-A43F39535636}"/>
              </a:ext>
            </a:extLst>
          </p:cNvPr>
          <p:cNvSpPr txBox="1">
            <a:spLocks/>
          </p:cNvSpPr>
          <p:nvPr/>
        </p:nvSpPr>
        <p:spPr>
          <a:xfrm>
            <a:off x="3225174"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05" name="Rectangle 104">
            <a:extLst>
              <a:ext uri="{FF2B5EF4-FFF2-40B4-BE49-F238E27FC236}">
                <a16:creationId xmlns:a16="http://schemas.microsoft.com/office/drawing/2014/main" id="{C44293F3-B9D9-C6B9-4197-B8A93FAE0D8F}"/>
              </a:ext>
              <a:ext uri="{C183D7F6-B498-43B3-948B-1728B52AA6E4}">
                <adec:decorative xmlns:adec="http://schemas.microsoft.com/office/drawing/2017/decorative" val="1"/>
              </a:ext>
            </a:extLst>
          </p:cNvPr>
          <p:cNvSpPr/>
          <p:nvPr/>
        </p:nvSpPr>
        <p:spPr bwMode="auto">
          <a:xfrm>
            <a:off x="3223743"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4" name="Group 13">
            <a:extLst>
              <a:ext uri="{FF2B5EF4-FFF2-40B4-BE49-F238E27FC236}">
                <a16:creationId xmlns:a16="http://schemas.microsoft.com/office/drawing/2014/main" id="{A7E6D7C0-E043-CA7B-EBA2-D285DFE6793E}"/>
              </a:ext>
              <a:ext uri="{C183D7F6-B498-43B3-948B-1728B52AA6E4}">
                <adec:decorative xmlns:adec="http://schemas.microsoft.com/office/drawing/2017/decorative" val="1"/>
              </a:ext>
            </a:extLst>
          </p:cNvPr>
          <p:cNvGrpSpPr/>
          <p:nvPr/>
        </p:nvGrpSpPr>
        <p:grpSpPr>
          <a:xfrm>
            <a:off x="546386" y="6331791"/>
            <a:ext cx="170674" cy="526209"/>
            <a:chOff x="3358636" y="6331791"/>
            <a:chExt cx="170674" cy="526209"/>
          </a:xfrm>
        </p:grpSpPr>
        <p:sp>
          <p:nvSpPr>
            <p:cNvPr id="15" name="Title 3">
              <a:extLst>
                <a:ext uri="{FF2B5EF4-FFF2-40B4-BE49-F238E27FC236}">
                  <a16:creationId xmlns:a16="http://schemas.microsoft.com/office/drawing/2014/main" id="{11602931-D212-A805-CDE3-80C847A9A343}"/>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6" name="Rectangle 15">
              <a:hlinkClick r:id="rId5" action="ppaction://hlinksldjump"/>
              <a:extLst>
                <a:ext uri="{FF2B5EF4-FFF2-40B4-BE49-F238E27FC236}">
                  <a16:creationId xmlns:a16="http://schemas.microsoft.com/office/drawing/2014/main" id="{EE098697-38E4-A131-73DF-2DA70A4576F6}"/>
                </a:ext>
              </a:extLst>
            </p:cNvPr>
            <p:cNvSpPr/>
            <p:nvPr/>
          </p:nvSpPr>
          <p:spPr bwMode="auto">
            <a:xfrm>
              <a:off x="3358636"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CA9FD96F-8267-20EF-2B58-B81307F6DEEF}"/>
              </a:ext>
              <a:ext uri="{C183D7F6-B498-43B3-948B-1728B52AA6E4}">
                <adec:decorative xmlns:adec="http://schemas.microsoft.com/office/drawing/2017/decorative" val="1"/>
              </a:ext>
            </a:extLst>
          </p:cNvPr>
          <p:cNvGrpSpPr/>
          <p:nvPr/>
        </p:nvGrpSpPr>
        <p:grpSpPr>
          <a:xfrm>
            <a:off x="6038488" y="6331794"/>
            <a:ext cx="171744" cy="526206"/>
            <a:chOff x="5608463" y="6331794"/>
            <a:chExt cx="171744" cy="526206"/>
          </a:xfrm>
        </p:grpSpPr>
        <p:sp>
          <p:nvSpPr>
            <p:cNvPr id="18" name="Title 3">
              <a:extLst>
                <a:ext uri="{FF2B5EF4-FFF2-40B4-BE49-F238E27FC236}">
                  <a16:creationId xmlns:a16="http://schemas.microsoft.com/office/drawing/2014/main" id="{FDF84E5A-CD35-905C-42B5-1E561A0061F0}"/>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9" name="Rectangle 18">
              <a:hlinkClick r:id="rId6" action="ppaction://hlinksldjump"/>
              <a:extLst>
                <a:ext uri="{FF2B5EF4-FFF2-40B4-BE49-F238E27FC236}">
                  <a16:creationId xmlns:a16="http://schemas.microsoft.com/office/drawing/2014/main" id="{901D84FD-E796-C91A-3595-B5D3FAE06D3A}"/>
                </a:ext>
              </a:extLst>
            </p:cNvPr>
            <p:cNvSpPr/>
            <p:nvPr/>
          </p:nvSpPr>
          <p:spPr bwMode="auto">
            <a:xfrm>
              <a:off x="5608463"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27C1F074-52A2-67B2-5AE6-6FAD08EB696A}"/>
              </a:ext>
              <a:ext uri="{C183D7F6-B498-43B3-948B-1728B52AA6E4}">
                <adec:decorative xmlns:adec="http://schemas.microsoft.com/office/drawing/2017/decorative" val="1"/>
              </a:ext>
            </a:extLst>
          </p:cNvPr>
          <p:cNvGrpSpPr/>
          <p:nvPr/>
        </p:nvGrpSpPr>
        <p:grpSpPr>
          <a:xfrm>
            <a:off x="6904309" y="6331794"/>
            <a:ext cx="164139" cy="559730"/>
            <a:chOff x="6375711" y="6331794"/>
            <a:chExt cx="164139" cy="559730"/>
          </a:xfrm>
        </p:grpSpPr>
        <p:sp>
          <p:nvSpPr>
            <p:cNvPr id="21" name="Title 3">
              <a:extLst>
                <a:ext uri="{FF2B5EF4-FFF2-40B4-BE49-F238E27FC236}">
                  <a16:creationId xmlns:a16="http://schemas.microsoft.com/office/drawing/2014/main" id="{AE902B0F-DF9D-C1CF-6F65-23852E969445}"/>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22" name="Rectangle 21">
              <a:hlinkClick r:id="rId7" action="ppaction://hlinksldjump"/>
              <a:extLst>
                <a:ext uri="{FF2B5EF4-FFF2-40B4-BE49-F238E27FC236}">
                  <a16:creationId xmlns:a16="http://schemas.microsoft.com/office/drawing/2014/main" id="{9B31C9C3-EC64-930B-4773-13714ED3AF8A}"/>
                </a:ext>
              </a:extLst>
            </p:cNvPr>
            <p:cNvSpPr/>
            <p:nvPr/>
          </p:nvSpPr>
          <p:spPr bwMode="auto">
            <a:xfrm>
              <a:off x="6375711"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CE77D27A-0875-5E62-E185-8300644EB34C}"/>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27" name="Title 3">
              <a:hlinkClick r:id="rId4" action="ppaction://hlinksldjump"/>
              <a:extLst>
                <a:ext uri="{FF2B5EF4-FFF2-40B4-BE49-F238E27FC236}">
                  <a16:creationId xmlns:a16="http://schemas.microsoft.com/office/drawing/2014/main" id="{FDB0706A-EFD7-8D63-500C-5E91D4741D03}"/>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8" name="Rectangle 27">
              <a:hlinkClick r:id="rId8" action="ppaction://hlinksldjump"/>
              <a:extLst>
                <a:ext uri="{FF2B5EF4-FFF2-40B4-BE49-F238E27FC236}">
                  <a16:creationId xmlns:a16="http://schemas.microsoft.com/office/drawing/2014/main" id="{E043CFF5-EDD4-DECA-8BAE-1EBFCD7F932D}"/>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1F67F69D-42D2-3E0D-9A10-AC62C5A77024}"/>
              </a:ext>
              <a:ext uri="{C183D7F6-B498-43B3-948B-1728B52AA6E4}">
                <adec:decorative xmlns:adec="http://schemas.microsoft.com/office/drawing/2017/decorative" val="1"/>
              </a:ext>
            </a:extLst>
          </p:cNvPr>
          <p:cNvGrpSpPr/>
          <p:nvPr/>
        </p:nvGrpSpPr>
        <p:grpSpPr>
          <a:xfrm>
            <a:off x="1409960" y="6331796"/>
            <a:ext cx="162285" cy="526204"/>
            <a:chOff x="2609170" y="6331796"/>
            <a:chExt cx="162285" cy="526204"/>
          </a:xfrm>
        </p:grpSpPr>
        <p:sp>
          <p:nvSpPr>
            <p:cNvPr id="30" name="Title 3">
              <a:extLst>
                <a:ext uri="{FF2B5EF4-FFF2-40B4-BE49-F238E27FC236}">
                  <a16:creationId xmlns:a16="http://schemas.microsoft.com/office/drawing/2014/main" id="{94B15121-E283-4CC5-825B-643A815E97D4}"/>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36" name="Rectangle 35">
              <a:hlinkClick r:id="rId9" action="ppaction://hlinksldjump"/>
              <a:extLst>
                <a:ext uri="{FF2B5EF4-FFF2-40B4-BE49-F238E27FC236}">
                  <a16:creationId xmlns:a16="http://schemas.microsoft.com/office/drawing/2014/main" id="{305F4194-F721-0049-7282-B808C620FBEF}"/>
                </a:ext>
              </a:extLst>
            </p:cNvPr>
            <p:cNvSpPr/>
            <p:nvPr/>
          </p:nvSpPr>
          <p:spPr bwMode="auto">
            <a:xfrm>
              <a:off x="2609170"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434F2186-6804-FAB5-1E25-E6C1290BD72B}"/>
              </a:ext>
              <a:ext uri="{C183D7F6-B498-43B3-948B-1728B52AA6E4}">
                <adec:decorative xmlns:adec="http://schemas.microsoft.com/office/drawing/2017/decorative" val="1"/>
              </a:ext>
            </a:extLst>
          </p:cNvPr>
          <p:cNvGrpSpPr/>
          <p:nvPr/>
        </p:nvGrpSpPr>
        <p:grpSpPr>
          <a:xfrm>
            <a:off x="2267632" y="6331795"/>
            <a:ext cx="168722" cy="526205"/>
            <a:chOff x="3360588" y="6331795"/>
            <a:chExt cx="168722" cy="526205"/>
          </a:xfrm>
        </p:grpSpPr>
        <p:sp>
          <p:nvSpPr>
            <p:cNvPr id="38" name="Title 3">
              <a:extLst>
                <a:ext uri="{FF2B5EF4-FFF2-40B4-BE49-F238E27FC236}">
                  <a16:creationId xmlns:a16="http://schemas.microsoft.com/office/drawing/2014/main" id="{D0F9EF34-321F-CCD8-C08B-5890FC4CB4FA}"/>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40" name="Rectangle 39">
              <a:hlinkClick r:id="rId10" action="ppaction://hlinksldjump"/>
              <a:extLst>
                <a:ext uri="{FF2B5EF4-FFF2-40B4-BE49-F238E27FC236}">
                  <a16:creationId xmlns:a16="http://schemas.microsoft.com/office/drawing/2014/main" id="{A99CB0F5-0EA6-0824-DD57-8D01F353592A}"/>
                </a:ext>
              </a:extLst>
            </p:cNvPr>
            <p:cNvSpPr/>
            <p:nvPr/>
          </p:nvSpPr>
          <p:spPr bwMode="auto">
            <a:xfrm>
              <a:off x="3360588"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CAB58A9F-9137-5786-5198-06554D992C07}"/>
              </a:ext>
              <a:ext uri="{C183D7F6-B498-43B3-948B-1728B52AA6E4}">
                <adec:decorative xmlns:adec="http://schemas.microsoft.com/office/drawing/2017/decorative" val="1"/>
              </a:ext>
            </a:extLst>
          </p:cNvPr>
          <p:cNvGrpSpPr/>
          <p:nvPr/>
        </p:nvGrpSpPr>
        <p:grpSpPr>
          <a:xfrm>
            <a:off x="7761207" y="6331791"/>
            <a:ext cx="169204" cy="526201"/>
            <a:chOff x="7122966" y="6331791"/>
            <a:chExt cx="169204" cy="526201"/>
          </a:xfrm>
        </p:grpSpPr>
        <p:sp>
          <p:nvSpPr>
            <p:cNvPr id="3" name="Title 3">
              <a:extLst>
                <a:ext uri="{FF2B5EF4-FFF2-40B4-BE49-F238E27FC236}">
                  <a16:creationId xmlns:a16="http://schemas.microsoft.com/office/drawing/2014/main" id="{8D8AC430-C62F-DF6D-D604-DB328061255C}"/>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4" name="Rectangle 3">
              <a:hlinkClick r:id="rId11" action="ppaction://hlinksldjump"/>
              <a:extLst>
                <a:ext uri="{FF2B5EF4-FFF2-40B4-BE49-F238E27FC236}">
                  <a16:creationId xmlns:a16="http://schemas.microsoft.com/office/drawing/2014/main" id="{FE52CF55-C68C-DB5D-F139-D50EF00E0C2E}"/>
                </a:ext>
              </a:extLst>
            </p:cNvPr>
            <p:cNvSpPr/>
            <p:nvPr/>
          </p:nvSpPr>
          <p:spPr bwMode="auto">
            <a:xfrm>
              <a:off x="712296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327392795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8A3BC-327D-EFB5-BB75-91E7338E348B}"/>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7DE02CE5-B45D-73F9-97AF-610B5413994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flipV="1">
            <a:off x="0" y="0"/>
            <a:ext cx="12192000" cy="6331786"/>
          </a:xfrm>
          <a:prstGeom prst="rect">
            <a:avLst/>
          </a:prstGeom>
        </p:spPr>
      </p:pic>
      <p:sp>
        <p:nvSpPr>
          <p:cNvPr id="44" name="Rectangle 43">
            <a:extLst>
              <a:ext uri="{FF2B5EF4-FFF2-40B4-BE49-F238E27FC236}">
                <a16:creationId xmlns:a16="http://schemas.microsoft.com/office/drawing/2014/main" id="{9E34EB03-F0CB-26AB-1F75-03D578494A5D}"/>
              </a:ext>
              <a:ext uri="{C183D7F6-B498-43B3-948B-1728B52AA6E4}">
                <adec:decorative xmlns:adec="http://schemas.microsoft.com/office/drawing/2017/decorative" val="1"/>
              </a:ext>
            </a:extLst>
          </p:cNvPr>
          <p:cNvSpPr/>
          <p:nvPr/>
        </p:nvSpPr>
        <p:spPr bwMode="auto">
          <a:xfrm rot="5400000" flipV="1">
            <a:off x="2928978" y="-2931239"/>
            <a:ext cx="6331786" cy="12194263"/>
          </a:xfrm>
          <a:prstGeom prst="rect">
            <a:avLst/>
          </a:prstGeom>
          <a:gradFill flip="none" rotWithShape="1">
            <a:gsLst>
              <a:gs pos="0">
                <a:schemeClr val="bg1">
                  <a:alpha val="0"/>
                </a:schemeClr>
              </a:gs>
              <a:gs pos="45000">
                <a:schemeClr val="bg1"/>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2" name="Group 31">
            <a:extLst>
              <a:ext uri="{FF2B5EF4-FFF2-40B4-BE49-F238E27FC236}">
                <a16:creationId xmlns:a16="http://schemas.microsoft.com/office/drawing/2014/main" id="{946AD2F5-7E19-EA8C-ED3E-ACB1B5B3D8B2}"/>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3" name="Title 3">
              <a:hlinkClick r:id="rId3" action="ppaction://hlinksldjump"/>
              <a:extLst>
                <a:ext uri="{FF2B5EF4-FFF2-40B4-BE49-F238E27FC236}">
                  <a16:creationId xmlns:a16="http://schemas.microsoft.com/office/drawing/2014/main" id="{4B6B2CF6-C09E-B4C6-3603-5FE8ADC2FD00}"/>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17.</a:t>
              </a:r>
            </a:p>
          </p:txBody>
        </p:sp>
        <p:sp>
          <p:nvSpPr>
            <p:cNvPr id="34" name="Title 3">
              <a:hlinkClick r:id="" action="ppaction://hlinkshowjump?jump=previousslide"/>
              <a:extLst>
                <a:ext uri="{FF2B5EF4-FFF2-40B4-BE49-F238E27FC236}">
                  <a16:creationId xmlns:a16="http://schemas.microsoft.com/office/drawing/2014/main" id="{5AA7BE7D-36A4-8DAE-A8DD-776C74040842}"/>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35" name="Title 3">
              <a:hlinkClick r:id="" action="ppaction://hlinkshowjump?jump=nextslide"/>
              <a:extLst>
                <a:ext uri="{FF2B5EF4-FFF2-40B4-BE49-F238E27FC236}">
                  <a16:creationId xmlns:a16="http://schemas.microsoft.com/office/drawing/2014/main" id="{CC98DA4A-C9CC-259E-5722-0CE02A20B443}"/>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9" name="Title 3">
            <a:extLst>
              <a:ext uri="{FF2B5EF4-FFF2-40B4-BE49-F238E27FC236}">
                <a16:creationId xmlns:a16="http://schemas.microsoft.com/office/drawing/2014/main" id="{F88F06B3-5A87-3A01-9E2A-93AFA03C8B6E}"/>
              </a:ext>
            </a:extLst>
          </p:cNvPr>
          <p:cNvSpPr txBox="1">
            <a:spLocks noGrp="1"/>
          </p:cNvSpPr>
          <p:nvPr>
            <p:ph type="title" idx="4294967295"/>
          </p:nvPr>
        </p:nvSpPr>
        <p:spPr>
          <a:xfrm>
            <a:off x="584202" y="521018"/>
            <a:ext cx="5500299"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5. Make AI work for everyone</a:t>
            </a:r>
          </a:p>
        </p:txBody>
      </p:sp>
      <p:sp>
        <p:nvSpPr>
          <p:cNvPr id="40" name="Text Placeholder 4">
            <a:extLst>
              <a:ext uri="{FF2B5EF4-FFF2-40B4-BE49-F238E27FC236}">
                <a16:creationId xmlns:a16="http://schemas.microsoft.com/office/drawing/2014/main" id="{8CDC2135-7FD0-3028-B53D-39D087FFC8F2}"/>
              </a:ext>
            </a:extLst>
          </p:cNvPr>
          <p:cNvSpPr txBox="1">
            <a:spLocks/>
          </p:cNvSpPr>
          <p:nvPr/>
        </p:nvSpPr>
        <p:spPr>
          <a:xfrm>
            <a:off x="568179" y="1428786"/>
            <a:ext cx="5051054" cy="305468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tab pos="1084263" algn="l"/>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Develop AI skills for every role.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isn’t just for technical teams. Every employee should have the opportunity to learn how AI can enhance their work. In the Work Trends Index 2025, Microsoft found that 47% of leaders list upskilling existing employees as top workforce strategy for the next 12 to 18 months.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Offer structured learning paths.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Employees learn best when training is relevant to their role. Offer access to a variety of learning experiences from beginner to advanced, including on-the-job AI experimentation, interactive labs, prompt-a-thons, and guided courses like those available through Microsoft Learn. Provide clear, role-based learning experiences to help them see the direct value of AI.</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Encourage firsthand experimentation and advance a culture of continuous learning.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adoption flourishes when employees are given the space to experiment with AI tools in a safe, supportive environment.</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Tie AI training to business goals.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learning should be practical and connected to key business objectives, focusing on how AI can drive efficiency, innovation, and strategic advantage. Add AI training to existing corporate learning platforms such as Microsoft Learn, Viva Learning, and LinkedIn Learning to help AI fluency across different business functions. </a:t>
            </a:r>
          </a:p>
        </p:txBody>
      </p:sp>
      <p:grpSp>
        <p:nvGrpSpPr>
          <p:cNvPr id="60" name="Group 59">
            <a:extLst>
              <a:ext uri="{FF2B5EF4-FFF2-40B4-BE49-F238E27FC236}">
                <a16:creationId xmlns:a16="http://schemas.microsoft.com/office/drawing/2014/main" id="{0090CCC1-C8C2-99DA-4A6D-4BEA44D11591}"/>
              </a:ext>
              <a:ext uri="{C183D7F6-B498-43B3-948B-1728B52AA6E4}">
                <adec:decorative xmlns:adec="http://schemas.microsoft.com/office/drawing/2017/decorative" val="1"/>
              </a:ext>
            </a:extLst>
          </p:cNvPr>
          <p:cNvGrpSpPr/>
          <p:nvPr/>
        </p:nvGrpSpPr>
        <p:grpSpPr>
          <a:xfrm>
            <a:off x="469496" y="4634336"/>
            <a:ext cx="5304320" cy="1512684"/>
            <a:chOff x="517845" y="4250164"/>
            <a:chExt cx="5304320" cy="1512684"/>
          </a:xfrm>
        </p:grpSpPr>
        <p:sp>
          <p:nvSpPr>
            <p:cNvPr id="59" name="Rectangle: Rounded Corners 58">
              <a:extLst>
                <a:ext uri="{FF2B5EF4-FFF2-40B4-BE49-F238E27FC236}">
                  <a16:creationId xmlns:a16="http://schemas.microsoft.com/office/drawing/2014/main" id="{83F77A59-F8BC-0720-AE0F-2FD41B34159E}"/>
                </a:ext>
              </a:extLst>
            </p:cNvPr>
            <p:cNvSpPr/>
            <p:nvPr/>
          </p:nvSpPr>
          <p:spPr bwMode="auto">
            <a:xfrm rot="16200000">
              <a:off x="38740" y="4834654"/>
              <a:ext cx="1275230"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5" name="Rectangle: Rounded Corners 54">
              <a:extLst>
                <a:ext uri="{FF2B5EF4-FFF2-40B4-BE49-F238E27FC236}">
                  <a16:creationId xmlns:a16="http://schemas.microsoft.com/office/drawing/2014/main" id="{3A70D0D7-7380-FB8A-303E-745D29101C2D}"/>
                </a:ext>
              </a:extLst>
            </p:cNvPr>
            <p:cNvSpPr/>
            <p:nvPr/>
          </p:nvSpPr>
          <p:spPr bwMode="auto">
            <a:xfrm>
              <a:off x="571172" y="4250164"/>
              <a:ext cx="5250993" cy="1512684"/>
            </a:xfrm>
            <a:prstGeom prst="roundRect">
              <a:avLst>
                <a:gd name="adj" fmla="val 11882"/>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54" name="Text Placeholder 4">
              <a:extLst>
                <a:ext uri="{FF2B5EF4-FFF2-40B4-BE49-F238E27FC236}">
                  <a16:creationId xmlns:a16="http://schemas.microsoft.com/office/drawing/2014/main" id="{FB862CA4-8573-4993-ECE1-25F20F32209F}"/>
                </a:ext>
              </a:extLst>
            </p:cNvPr>
            <p:cNvSpPr txBox="1">
              <a:spLocks/>
            </p:cNvSpPr>
            <p:nvPr/>
          </p:nvSpPr>
          <p:spPr>
            <a:xfrm>
              <a:off x="744858" y="4490311"/>
              <a:ext cx="4861857" cy="99514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50" normalizeH="0" baseline="0" noProof="0">
                  <a:ln w="3175">
                    <a:noFill/>
                  </a:ln>
                  <a:solidFill>
                    <a:srgbClr val="C03BC4">
                      <a:lumMod val="50000"/>
                    </a:srgbClr>
                  </a:solidFill>
                  <a:effectLst/>
                  <a:uLnTx/>
                  <a:uFillTx/>
                  <a:latin typeface="Segoe Sans Display Semibold"/>
                  <a:ea typeface="+mn-ea"/>
                  <a:cs typeface="Segoe Sans Display" pitchFamily="2" charset="0"/>
                </a:rPr>
                <a:t>The future of work is AI-enabled</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isn’t just another workplace tool—it’s a force multiplier that enhances how employees work, collaborate, and innovate. By taking a structured, employee-first approach, organizations can create a workplace where AI isn’t seen as a disruption, but as an avid partner in getting work done.</a:t>
              </a:r>
            </a:p>
          </p:txBody>
        </p:sp>
      </p:grpSp>
      <p:sp>
        <p:nvSpPr>
          <p:cNvPr id="61" name="Rectangle: Rounded Corners 60">
            <a:extLst>
              <a:ext uri="{FF2B5EF4-FFF2-40B4-BE49-F238E27FC236}">
                <a16:creationId xmlns:a16="http://schemas.microsoft.com/office/drawing/2014/main" id="{B68A40C9-B5F4-FCC0-3AB2-6BA2FEB58716}"/>
              </a:ext>
              <a:ext uri="{C183D7F6-B498-43B3-948B-1728B52AA6E4}">
                <adec:decorative xmlns:adec="http://schemas.microsoft.com/office/drawing/2017/decorative" val="1"/>
              </a:ext>
            </a:extLst>
          </p:cNvPr>
          <p:cNvSpPr/>
          <p:nvPr/>
        </p:nvSpPr>
        <p:spPr bwMode="auto">
          <a:xfrm rot="16200000">
            <a:off x="4059439" y="3080197"/>
            <a:ext cx="4784143"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0" name="Rectangle: Rounded Corners 49">
            <a:extLst>
              <a:ext uri="{FF2B5EF4-FFF2-40B4-BE49-F238E27FC236}">
                <a16:creationId xmlns:a16="http://schemas.microsoft.com/office/drawing/2014/main" id="{356D590E-FEC0-631E-6004-4E5862451C13}"/>
              </a:ext>
              <a:ext uri="{C183D7F6-B498-43B3-948B-1728B52AA6E4}">
                <adec:decorative xmlns:adec="http://schemas.microsoft.com/office/drawing/2017/decorative" val="1"/>
              </a:ext>
            </a:extLst>
          </p:cNvPr>
          <p:cNvSpPr/>
          <p:nvPr/>
        </p:nvSpPr>
        <p:spPr bwMode="auto">
          <a:xfrm>
            <a:off x="6356804" y="705684"/>
            <a:ext cx="5250993" cy="5057163"/>
          </a:xfrm>
          <a:prstGeom prst="roundRect">
            <a:avLst>
              <a:gd name="adj" fmla="val 3132"/>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grpSp>
        <p:nvGrpSpPr>
          <p:cNvPr id="49" name="Group 48">
            <a:extLst>
              <a:ext uri="{FF2B5EF4-FFF2-40B4-BE49-F238E27FC236}">
                <a16:creationId xmlns:a16="http://schemas.microsoft.com/office/drawing/2014/main" id="{58C1E800-4DE3-78E5-7566-539E78E832E2}"/>
              </a:ext>
              <a:ext uri="{C183D7F6-B498-43B3-948B-1728B52AA6E4}">
                <adec:decorative xmlns:adec="http://schemas.microsoft.com/office/drawing/2017/decorative" val="1"/>
              </a:ext>
            </a:extLst>
          </p:cNvPr>
          <p:cNvGrpSpPr/>
          <p:nvPr/>
        </p:nvGrpSpPr>
        <p:grpSpPr>
          <a:xfrm>
            <a:off x="6589645" y="890350"/>
            <a:ext cx="4785309" cy="1982287"/>
            <a:chOff x="6923268" y="1278044"/>
            <a:chExt cx="4785309" cy="1982287"/>
          </a:xfrm>
        </p:grpSpPr>
        <p:sp>
          <p:nvSpPr>
            <p:cNvPr id="45" name="Text Placeholder 4">
              <a:extLst>
                <a:ext uri="{FF2B5EF4-FFF2-40B4-BE49-F238E27FC236}">
                  <a16:creationId xmlns:a16="http://schemas.microsoft.com/office/drawing/2014/main" id="{B5EB29AB-D8C8-B0FE-F61C-880553A9EF08}"/>
                </a:ext>
              </a:extLst>
            </p:cNvPr>
            <p:cNvSpPr txBox="1">
              <a:spLocks/>
            </p:cNvSpPr>
            <p:nvPr/>
          </p:nvSpPr>
          <p:spPr>
            <a:xfrm>
              <a:off x="6923269" y="1278044"/>
              <a:ext cx="4453108" cy="7566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Training is the key to </a:t>
              </a:r>
              <a:b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b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making AI adoption stick.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According to a Gartner survey, </a:t>
              </a:r>
            </a:p>
          </p:txBody>
        </p:sp>
        <p:sp>
          <p:nvSpPr>
            <p:cNvPr id="47" name="Text Placeholder 4">
              <a:extLst>
                <a:ext uri="{FF2B5EF4-FFF2-40B4-BE49-F238E27FC236}">
                  <a16:creationId xmlns:a16="http://schemas.microsoft.com/office/drawing/2014/main" id="{7F383A46-E72E-9EE9-1894-2241E2C894A5}"/>
                </a:ext>
              </a:extLst>
            </p:cNvPr>
            <p:cNvSpPr txBox="1">
              <a:spLocks/>
            </p:cNvSpPr>
            <p:nvPr/>
          </p:nvSpPr>
          <p:spPr>
            <a:xfrm>
              <a:off x="6923268" y="2074270"/>
              <a:ext cx="4785309" cy="92333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69% of CIOs plan to upskill employees </a:t>
              </a:r>
              <a:br>
                <a:rPr kumimoji="0" lang="en-US" sz="20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20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on AI, but only 15% of IT leaders believe their workforce is fully prepared</a:t>
              </a:r>
              <a:r>
                <a:rPr kumimoji="0" lang="en-US" sz="200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4</a:t>
              </a:r>
              <a:r>
                <a:rPr kumimoji="0" lang="en-US" sz="200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p>
          </p:txBody>
        </p:sp>
        <p:sp>
          <p:nvSpPr>
            <p:cNvPr id="48" name="Text Placeholder 4">
              <a:extLst>
                <a:ext uri="{FF2B5EF4-FFF2-40B4-BE49-F238E27FC236}">
                  <a16:creationId xmlns:a16="http://schemas.microsoft.com/office/drawing/2014/main" id="{5EFAA8C2-99EF-5B5F-8197-928519792F79}"/>
                </a:ext>
              </a:extLst>
            </p:cNvPr>
            <p:cNvSpPr txBox="1">
              <a:spLocks/>
            </p:cNvSpPr>
            <p:nvPr/>
          </p:nvSpPr>
          <p:spPr>
            <a:xfrm>
              <a:off x="6923269" y="3098748"/>
              <a:ext cx="4453108"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 close this gap, companies need a structured approach to AI learning.</a:t>
              </a:r>
            </a:p>
          </p:txBody>
        </p:sp>
      </p:grpSp>
      <p:pic>
        <p:nvPicPr>
          <p:cNvPr id="52" name="Picture 51">
            <a:extLst>
              <a:ext uri="{FF2B5EF4-FFF2-40B4-BE49-F238E27FC236}">
                <a16:creationId xmlns:a16="http://schemas.microsoft.com/office/drawing/2014/main" id="{C65928C0-321B-BC26-4EC8-237E5408D5E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9644" y="3065374"/>
            <a:ext cx="4785309" cy="2474189"/>
          </a:xfrm>
          <a:prstGeom prst="roundRect">
            <a:avLst>
              <a:gd name="adj" fmla="val 3312"/>
            </a:avLst>
          </a:prstGeom>
        </p:spPr>
      </p:pic>
      <p:grpSp>
        <p:nvGrpSpPr>
          <p:cNvPr id="62" name="Group 61">
            <a:extLst>
              <a:ext uri="{FF2B5EF4-FFF2-40B4-BE49-F238E27FC236}">
                <a16:creationId xmlns:a16="http://schemas.microsoft.com/office/drawing/2014/main" id="{80D57A63-A99A-38F3-4E62-8ABD973ABF2D}"/>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63" name="Title 3">
              <a:hlinkClick r:id="rId5" action="ppaction://hlinksldjump"/>
              <a:extLst>
                <a:ext uri="{FF2B5EF4-FFF2-40B4-BE49-F238E27FC236}">
                  <a16:creationId xmlns:a16="http://schemas.microsoft.com/office/drawing/2014/main" id="{B29D1E82-9FD9-9168-2D32-6F694541014E}"/>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64" name="Rectangle 63">
              <a:hlinkClick r:id="rId6" action="ppaction://hlinksldjump"/>
              <a:extLst>
                <a:ext uri="{FF2B5EF4-FFF2-40B4-BE49-F238E27FC236}">
                  <a16:creationId xmlns:a16="http://schemas.microsoft.com/office/drawing/2014/main" id="{4113BCE1-A00F-F0DF-E26E-03400568961B}"/>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6" name="Title 3">
            <a:extLst>
              <a:ext uri="{FF2B5EF4-FFF2-40B4-BE49-F238E27FC236}">
                <a16:creationId xmlns:a16="http://schemas.microsoft.com/office/drawing/2014/main" id="{E4B9B97C-645B-0135-236D-BA3140CEE926}"/>
              </a:ext>
            </a:extLst>
          </p:cNvPr>
          <p:cNvSpPr txBox="1">
            <a:spLocks/>
          </p:cNvSpPr>
          <p:nvPr/>
        </p:nvSpPr>
        <p:spPr>
          <a:xfrm>
            <a:off x="584202" y="1054163"/>
            <a:ext cx="525099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Build AI skills for long-term success</a:t>
            </a:r>
          </a:p>
        </p:txBody>
      </p:sp>
      <p:grpSp>
        <p:nvGrpSpPr>
          <p:cNvPr id="7" name="Group 6">
            <a:extLst>
              <a:ext uri="{FF2B5EF4-FFF2-40B4-BE49-F238E27FC236}">
                <a16:creationId xmlns:a16="http://schemas.microsoft.com/office/drawing/2014/main" id="{3FF78EEE-4F06-3559-C07E-29FBD347A2C0}"/>
              </a:ext>
              <a:ext uri="{C183D7F6-B498-43B3-948B-1728B52AA6E4}">
                <adec:decorative xmlns:adec="http://schemas.microsoft.com/office/drawing/2017/decorative" val="1"/>
              </a:ext>
            </a:extLst>
          </p:cNvPr>
          <p:cNvGrpSpPr/>
          <p:nvPr/>
        </p:nvGrpSpPr>
        <p:grpSpPr>
          <a:xfrm>
            <a:off x="4188228" y="6331796"/>
            <a:ext cx="1351933" cy="526204"/>
            <a:chOff x="4445228" y="6331799"/>
            <a:chExt cx="1351933" cy="526204"/>
          </a:xfrm>
        </p:grpSpPr>
        <p:sp>
          <p:nvSpPr>
            <p:cNvPr id="8" name="Rectangle: Top Corners Rounded 12">
              <a:extLst>
                <a:ext uri="{FF2B5EF4-FFF2-40B4-BE49-F238E27FC236}">
                  <a16:creationId xmlns:a16="http://schemas.microsoft.com/office/drawing/2014/main" id="{C38EA2DB-9BAB-6368-0303-58D51E3344DB}"/>
                </a:ext>
              </a:extLst>
            </p:cNvPr>
            <p:cNvSpPr/>
            <p:nvPr/>
          </p:nvSpPr>
          <p:spPr bwMode="auto">
            <a:xfrm rot="5400000">
              <a:off x="4862606"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9" name="Title 3">
              <a:extLst>
                <a:ext uri="{FF2B5EF4-FFF2-40B4-BE49-F238E27FC236}">
                  <a16:creationId xmlns:a16="http://schemas.microsoft.com/office/drawing/2014/main" id="{28E31B37-E6CB-9B56-0491-AB71AE2D1EC6}"/>
                </a:ext>
              </a:extLst>
            </p:cNvPr>
            <p:cNvSpPr txBox="1">
              <a:spLocks/>
            </p:cNvSpPr>
            <p:nvPr/>
          </p:nvSpPr>
          <p:spPr>
            <a:xfrm>
              <a:off x="4547106"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Make AI work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everyone</a:t>
              </a:r>
            </a:p>
          </p:txBody>
        </p:sp>
        <p:cxnSp>
          <p:nvCxnSpPr>
            <p:cNvPr id="10" name="Straight Connector 9">
              <a:extLst>
                <a:ext uri="{FF2B5EF4-FFF2-40B4-BE49-F238E27FC236}">
                  <a16:creationId xmlns:a16="http://schemas.microsoft.com/office/drawing/2014/main" id="{46DB939D-339B-9CA3-8AB6-633507404C34}"/>
                </a:ext>
              </a:extLst>
            </p:cNvPr>
            <p:cNvCxnSpPr/>
            <p:nvPr/>
          </p:nvCxnSpPr>
          <p:spPr>
            <a:xfrm>
              <a:off x="4445228"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7643C04-1561-E6EE-9B1F-5CA31E356506}"/>
              </a:ext>
              <a:ext uri="{C183D7F6-B498-43B3-948B-1728B52AA6E4}">
                <adec:decorative xmlns:adec="http://schemas.microsoft.com/office/drawing/2017/decorative" val="1"/>
              </a:ext>
            </a:extLst>
          </p:cNvPr>
          <p:cNvGrpSpPr/>
          <p:nvPr/>
        </p:nvGrpSpPr>
        <p:grpSpPr>
          <a:xfrm>
            <a:off x="546386" y="6331791"/>
            <a:ext cx="170674" cy="526209"/>
            <a:chOff x="3358636" y="6331791"/>
            <a:chExt cx="170674" cy="526209"/>
          </a:xfrm>
        </p:grpSpPr>
        <p:sp>
          <p:nvSpPr>
            <p:cNvPr id="3" name="Title 3">
              <a:extLst>
                <a:ext uri="{FF2B5EF4-FFF2-40B4-BE49-F238E27FC236}">
                  <a16:creationId xmlns:a16="http://schemas.microsoft.com/office/drawing/2014/main" id="{90E26DAA-A944-E6A7-2DCE-20B32C78C5BC}"/>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4" name="Rectangle 3">
              <a:hlinkClick r:id="rId7" action="ppaction://hlinksldjump"/>
              <a:extLst>
                <a:ext uri="{FF2B5EF4-FFF2-40B4-BE49-F238E27FC236}">
                  <a16:creationId xmlns:a16="http://schemas.microsoft.com/office/drawing/2014/main" id="{FF6EE569-15EE-DBF2-7937-41E67C3ADE70}"/>
                </a:ext>
              </a:extLst>
            </p:cNvPr>
            <p:cNvSpPr/>
            <p:nvPr/>
          </p:nvSpPr>
          <p:spPr bwMode="auto">
            <a:xfrm>
              <a:off x="3358636"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 name="Group 4">
            <a:extLst>
              <a:ext uri="{FF2B5EF4-FFF2-40B4-BE49-F238E27FC236}">
                <a16:creationId xmlns:a16="http://schemas.microsoft.com/office/drawing/2014/main" id="{0E1EE0DD-FC95-75CF-811E-B7588B7842A5}"/>
              </a:ext>
              <a:ext uri="{C183D7F6-B498-43B3-948B-1728B52AA6E4}">
                <adec:decorative xmlns:adec="http://schemas.microsoft.com/office/drawing/2017/decorative" val="1"/>
              </a:ext>
            </a:extLst>
          </p:cNvPr>
          <p:cNvGrpSpPr/>
          <p:nvPr/>
        </p:nvGrpSpPr>
        <p:grpSpPr>
          <a:xfrm>
            <a:off x="6038488" y="6331794"/>
            <a:ext cx="171744" cy="526206"/>
            <a:chOff x="5608463" y="6331794"/>
            <a:chExt cx="171744" cy="526206"/>
          </a:xfrm>
        </p:grpSpPr>
        <p:sp>
          <p:nvSpPr>
            <p:cNvPr id="14" name="Title 3">
              <a:extLst>
                <a:ext uri="{FF2B5EF4-FFF2-40B4-BE49-F238E27FC236}">
                  <a16:creationId xmlns:a16="http://schemas.microsoft.com/office/drawing/2014/main" id="{D28E72E7-AF00-8307-CAFF-2710ED08A118}"/>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5" name="Rectangle 14">
              <a:hlinkClick r:id="rId8" action="ppaction://hlinksldjump"/>
              <a:extLst>
                <a:ext uri="{FF2B5EF4-FFF2-40B4-BE49-F238E27FC236}">
                  <a16:creationId xmlns:a16="http://schemas.microsoft.com/office/drawing/2014/main" id="{0376C026-4000-0D3C-5554-5405E63FEBC7}"/>
                </a:ext>
              </a:extLst>
            </p:cNvPr>
            <p:cNvSpPr/>
            <p:nvPr/>
          </p:nvSpPr>
          <p:spPr bwMode="auto">
            <a:xfrm>
              <a:off x="5608463"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E9DBC4D5-B0EA-DD96-79A3-DA02FDA179BC}"/>
              </a:ext>
              <a:ext uri="{C183D7F6-B498-43B3-948B-1728B52AA6E4}">
                <adec:decorative xmlns:adec="http://schemas.microsoft.com/office/drawing/2017/decorative" val="1"/>
              </a:ext>
            </a:extLst>
          </p:cNvPr>
          <p:cNvGrpSpPr/>
          <p:nvPr/>
        </p:nvGrpSpPr>
        <p:grpSpPr>
          <a:xfrm>
            <a:off x="6904309" y="6331794"/>
            <a:ext cx="164139" cy="559730"/>
            <a:chOff x="6375711" y="6331794"/>
            <a:chExt cx="164139" cy="559730"/>
          </a:xfrm>
        </p:grpSpPr>
        <p:sp>
          <p:nvSpPr>
            <p:cNvPr id="17" name="Title 3">
              <a:extLst>
                <a:ext uri="{FF2B5EF4-FFF2-40B4-BE49-F238E27FC236}">
                  <a16:creationId xmlns:a16="http://schemas.microsoft.com/office/drawing/2014/main" id="{372EF83B-BAD1-02F4-F64C-1F942286D461}"/>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8" name="Rectangle 17">
              <a:hlinkClick r:id="rId9" action="ppaction://hlinksldjump"/>
              <a:extLst>
                <a:ext uri="{FF2B5EF4-FFF2-40B4-BE49-F238E27FC236}">
                  <a16:creationId xmlns:a16="http://schemas.microsoft.com/office/drawing/2014/main" id="{7F960228-2363-4949-3AE0-ED78FE856390}"/>
                </a:ext>
              </a:extLst>
            </p:cNvPr>
            <p:cNvSpPr/>
            <p:nvPr/>
          </p:nvSpPr>
          <p:spPr bwMode="auto">
            <a:xfrm>
              <a:off x="6375711"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C1D64996-90D4-B914-971B-DF743F5FF9D7}"/>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23" name="Title 3">
              <a:hlinkClick r:id="rId5" action="ppaction://hlinksldjump"/>
              <a:extLst>
                <a:ext uri="{FF2B5EF4-FFF2-40B4-BE49-F238E27FC236}">
                  <a16:creationId xmlns:a16="http://schemas.microsoft.com/office/drawing/2014/main" id="{B4189A60-190F-4BAA-3AFF-1F45E96FC38C}"/>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4" name="Rectangle 23">
              <a:hlinkClick r:id="rId10" action="ppaction://hlinksldjump"/>
              <a:extLst>
                <a:ext uri="{FF2B5EF4-FFF2-40B4-BE49-F238E27FC236}">
                  <a16:creationId xmlns:a16="http://schemas.microsoft.com/office/drawing/2014/main" id="{A851D9D3-9A3F-E251-2F65-42BADDC90EA2}"/>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5" name="Group 24">
            <a:extLst>
              <a:ext uri="{FF2B5EF4-FFF2-40B4-BE49-F238E27FC236}">
                <a16:creationId xmlns:a16="http://schemas.microsoft.com/office/drawing/2014/main" id="{30C9E1AB-CD1A-03F5-2816-9F41278BE6FF}"/>
              </a:ext>
              <a:ext uri="{C183D7F6-B498-43B3-948B-1728B52AA6E4}">
                <adec:decorative xmlns:adec="http://schemas.microsoft.com/office/drawing/2017/decorative" val="1"/>
              </a:ext>
            </a:extLst>
          </p:cNvPr>
          <p:cNvGrpSpPr/>
          <p:nvPr/>
        </p:nvGrpSpPr>
        <p:grpSpPr>
          <a:xfrm>
            <a:off x="1409960" y="6331796"/>
            <a:ext cx="162285" cy="526204"/>
            <a:chOff x="2609170" y="6331796"/>
            <a:chExt cx="162285" cy="526204"/>
          </a:xfrm>
        </p:grpSpPr>
        <p:sp>
          <p:nvSpPr>
            <p:cNvPr id="26" name="Title 3">
              <a:extLst>
                <a:ext uri="{FF2B5EF4-FFF2-40B4-BE49-F238E27FC236}">
                  <a16:creationId xmlns:a16="http://schemas.microsoft.com/office/drawing/2014/main" id="{1344E510-F052-A8C9-7529-0B1801C91C17}"/>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27" name="Rectangle 26">
              <a:hlinkClick r:id="rId11" action="ppaction://hlinksldjump"/>
              <a:extLst>
                <a:ext uri="{FF2B5EF4-FFF2-40B4-BE49-F238E27FC236}">
                  <a16:creationId xmlns:a16="http://schemas.microsoft.com/office/drawing/2014/main" id="{01664D38-9102-6E85-1BB0-7671ABE2EB4F}"/>
                </a:ext>
              </a:extLst>
            </p:cNvPr>
            <p:cNvSpPr/>
            <p:nvPr/>
          </p:nvSpPr>
          <p:spPr bwMode="auto">
            <a:xfrm>
              <a:off x="2609170"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8152E2CC-32A7-C955-D3D1-5398BE3487A2}"/>
              </a:ext>
              <a:ext uri="{C183D7F6-B498-43B3-948B-1728B52AA6E4}">
                <adec:decorative xmlns:adec="http://schemas.microsoft.com/office/drawing/2017/decorative" val="1"/>
              </a:ext>
            </a:extLst>
          </p:cNvPr>
          <p:cNvGrpSpPr/>
          <p:nvPr/>
        </p:nvGrpSpPr>
        <p:grpSpPr>
          <a:xfrm>
            <a:off x="2267632" y="6331795"/>
            <a:ext cx="168722" cy="526205"/>
            <a:chOff x="3360588" y="6331795"/>
            <a:chExt cx="168722" cy="526205"/>
          </a:xfrm>
        </p:grpSpPr>
        <p:sp>
          <p:nvSpPr>
            <p:cNvPr id="29" name="Title 3">
              <a:extLst>
                <a:ext uri="{FF2B5EF4-FFF2-40B4-BE49-F238E27FC236}">
                  <a16:creationId xmlns:a16="http://schemas.microsoft.com/office/drawing/2014/main" id="{2D1CC6AA-5E97-9239-50D6-CBF4691B2EF3}"/>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30" name="Rectangle 29">
              <a:hlinkClick r:id="rId12" action="ppaction://hlinksldjump"/>
              <a:extLst>
                <a:ext uri="{FF2B5EF4-FFF2-40B4-BE49-F238E27FC236}">
                  <a16:creationId xmlns:a16="http://schemas.microsoft.com/office/drawing/2014/main" id="{A5AFB104-FDB0-45D5-B596-E318FB8D3A12}"/>
                </a:ext>
              </a:extLst>
            </p:cNvPr>
            <p:cNvSpPr/>
            <p:nvPr/>
          </p:nvSpPr>
          <p:spPr bwMode="auto">
            <a:xfrm>
              <a:off x="3360588"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CEEC41F4-95C6-2AA2-0E61-00ACBF44D647}"/>
              </a:ext>
              <a:ext uri="{C183D7F6-B498-43B3-948B-1728B52AA6E4}">
                <adec:decorative xmlns:adec="http://schemas.microsoft.com/office/drawing/2017/decorative" val="1"/>
              </a:ext>
            </a:extLst>
          </p:cNvPr>
          <p:cNvGrpSpPr/>
          <p:nvPr/>
        </p:nvGrpSpPr>
        <p:grpSpPr>
          <a:xfrm>
            <a:off x="7761207" y="6331791"/>
            <a:ext cx="169204" cy="526201"/>
            <a:chOff x="7122966" y="6331791"/>
            <a:chExt cx="169204" cy="526201"/>
          </a:xfrm>
        </p:grpSpPr>
        <p:sp>
          <p:nvSpPr>
            <p:cNvPr id="12" name="Title 3">
              <a:extLst>
                <a:ext uri="{FF2B5EF4-FFF2-40B4-BE49-F238E27FC236}">
                  <a16:creationId xmlns:a16="http://schemas.microsoft.com/office/drawing/2014/main" id="{1C5A7DED-2151-B106-8CE9-36273F097D20}"/>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13" name="Rectangle 12">
              <a:hlinkClick r:id="rId13" action="ppaction://hlinksldjump"/>
              <a:extLst>
                <a:ext uri="{FF2B5EF4-FFF2-40B4-BE49-F238E27FC236}">
                  <a16:creationId xmlns:a16="http://schemas.microsoft.com/office/drawing/2014/main" id="{F6096076-4D12-21EC-CFDB-F026067B1687}"/>
                </a:ext>
              </a:extLst>
            </p:cNvPr>
            <p:cNvSpPr/>
            <p:nvPr/>
          </p:nvSpPr>
          <p:spPr bwMode="auto">
            <a:xfrm>
              <a:off x="712296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7540485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320A-DFFF-6A85-F6A2-D43E4F1E7AF8}"/>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26A602AD-87FB-4249-6399-B9DFC6FDE15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l="7673" t="7673"/>
          <a:stretch/>
        </p:blipFill>
        <p:spPr>
          <a:xfrm flipV="1">
            <a:off x="0" y="0"/>
            <a:ext cx="12192000" cy="6331786"/>
          </a:xfrm>
          <a:prstGeom prst="rect">
            <a:avLst/>
          </a:prstGeom>
        </p:spPr>
      </p:pic>
      <p:sp>
        <p:nvSpPr>
          <p:cNvPr id="44" name="Rectangle 43">
            <a:extLst>
              <a:ext uri="{FF2B5EF4-FFF2-40B4-BE49-F238E27FC236}">
                <a16:creationId xmlns:a16="http://schemas.microsoft.com/office/drawing/2014/main" id="{AB789D42-4C70-60FA-091B-321E128BD6FC}"/>
              </a:ext>
              <a:ext uri="{C183D7F6-B498-43B3-948B-1728B52AA6E4}">
                <adec:decorative xmlns:adec="http://schemas.microsoft.com/office/drawing/2017/decorative" val="1"/>
              </a:ext>
            </a:extLst>
          </p:cNvPr>
          <p:cNvSpPr/>
          <p:nvPr/>
        </p:nvSpPr>
        <p:spPr bwMode="auto">
          <a:xfrm rot="5400000" flipV="1">
            <a:off x="2928979" y="-2931239"/>
            <a:ext cx="6331787" cy="12194263"/>
          </a:xfrm>
          <a:prstGeom prst="rect">
            <a:avLst/>
          </a:prstGeom>
          <a:gradFill flip="none" rotWithShape="1">
            <a:gsLst>
              <a:gs pos="0">
                <a:schemeClr val="bg1">
                  <a:alpha val="0"/>
                </a:schemeClr>
              </a:gs>
              <a:gs pos="45000">
                <a:schemeClr val="bg1"/>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2" name="Group 31">
            <a:extLst>
              <a:ext uri="{FF2B5EF4-FFF2-40B4-BE49-F238E27FC236}">
                <a16:creationId xmlns:a16="http://schemas.microsoft.com/office/drawing/2014/main" id="{73B2B907-C77F-4CD3-24AA-954A37ECF019}"/>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3" name="Title 3">
              <a:hlinkClick r:id="rId3" action="ppaction://hlinksldjump"/>
              <a:extLst>
                <a:ext uri="{FF2B5EF4-FFF2-40B4-BE49-F238E27FC236}">
                  <a16:creationId xmlns:a16="http://schemas.microsoft.com/office/drawing/2014/main" id="{6CA7D630-6334-24A2-24A3-08B027F08499}"/>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18.</a:t>
              </a:r>
            </a:p>
          </p:txBody>
        </p:sp>
        <p:sp>
          <p:nvSpPr>
            <p:cNvPr id="34" name="Title 3">
              <a:hlinkClick r:id="" action="ppaction://hlinkshowjump?jump=previousslide"/>
              <a:extLst>
                <a:ext uri="{FF2B5EF4-FFF2-40B4-BE49-F238E27FC236}">
                  <a16:creationId xmlns:a16="http://schemas.microsoft.com/office/drawing/2014/main" id="{05E5A964-3177-A08F-A53F-5A25049C8F95}"/>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35" name="Title 3">
              <a:hlinkClick r:id="" action="ppaction://hlinkshowjump?jump=nextslide"/>
              <a:extLst>
                <a:ext uri="{FF2B5EF4-FFF2-40B4-BE49-F238E27FC236}">
                  <a16:creationId xmlns:a16="http://schemas.microsoft.com/office/drawing/2014/main" id="{A4C416D9-5C7C-5027-E04D-3563E01B843D}"/>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9" name="Title 3">
            <a:extLst>
              <a:ext uri="{FF2B5EF4-FFF2-40B4-BE49-F238E27FC236}">
                <a16:creationId xmlns:a16="http://schemas.microsoft.com/office/drawing/2014/main" id="{907B43F6-CE83-833E-1315-8484CBFA0F40}"/>
              </a:ext>
            </a:extLst>
          </p:cNvPr>
          <p:cNvSpPr txBox="1">
            <a:spLocks noGrp="1"/>
          </p:cNvSpPr>
          <p:nvPr>
            <p:ph type="title" idx="4294967295"/>
          </p:nvPr>
        </p:nvSpPr>
        <p:spPr>
          <a:xfrm>
            <a:off x="584202" y="521018"/>
            <a:ext cx="5972543"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5. Make AI work for everyone</a:t>
            </a:r>
          </a:p>
        </p:txBody>
      </p:sp>
      <p:sp>
        <p:nvSpPr>
          <p:cNvPr id="2" name="Title 3">
            <a:extLst>
              <a:ext uri="{FF2B5EF4-FFF2-40B4-BE49-F238E27FC236}">
                <a16:creationId xmlns:a16="http://schemas.microsoft.com/office/drawing/2014/main" id="{2C551008-0CC8-E172-F854-6659E4BBAF68}"/>
              </a:ext>
            </a:extLst>
          </p:cNvPr>
          <p:cNvSpPr txBox="1">
            <a:spLocks/>
          </p:cNvSpPr>
          <p:nvPr/>
        </p:nvSpPr>
        <p:spPr>
          <a:xfrm>
            <a:off x="584202" y="1109786"/>
            <a:ext cx="525099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Align leadership for sustained AI success </a:t>
            </a:r>
          </a:p>
        </p:txBody>
      </p:sp>
      <p:sp>
        <p:nvSpPr>
          <p:cNvPr id="40" name="Text Placeholder 4">
            <a:extLst>
              <a:ext uri="{FF2B5EF4-FFF2-40B4-BE49-F238E27FC236}">
                <a16:creationId xmlns:a16="http://schemas.microsoft.com/office/drawing/2014/main" id="{AE9EAC55-C38A-99D6-D576-0C6210AECC52}"/>
              </a:ext>
            </a:extLst>
          </p:cNvPr>
          <p:cNvSpPr txBox="1">
            <a:spLocks/>
          </p:cNvSpPr>
          <p:nvPr/>
        </p:nvSpPr>
        <p:spPr>
          <a:xfrm>
            <a:off x="584202" y="1575443"/>
            <a:ext cx="4363575" cy="196720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tab pos="1084263" algn="l"/>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adoption is a company-wide transformation. To ensure AI delivers lasting impact, leaders should take an active role in driving AI enablement:</a:t>
            </a:r>
          </a:p>
          <a:p>
            <a:pPr marL="169863" marR="0" lvl="0" indent="-169863"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CIOs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define the AI strategy and strengthen business alignment.</a:t>
            </a:r>
          </a:p>
          <a:p>
            <a:pPr marL="169863" marR="0" lvl="0" indent="-169863"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IT leaders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manage AI infrastructure and support secure deployment.</a:t>
            </a:r>
          </a:p>
          <a:p>
            <a:pPr marL="169863" marR="0" lvl="0" indent="-169863"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Functional leaders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organize user adoption teams by function and serve as a sponsor, partner, and champion.</a:t>
            </a:r>
          </a:p>
          <a:p>
            <a:pPr marL="169863" marR="0" lvl="0" indent="-169863"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User adoption teams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lead AI training and engagement programs.</a:t>
            </a:r>
          </a:p>
          <a:p>
            <a:pPr marL="169863" marR="0" lvl="0" indent="-169863"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Security and compliance teams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oversee AI governance, security,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and risk management.</a:t>
            </a:r>
          </a:p>
        </p:txBody>
      </p:sp>
      <p:sp>
        <p:nvSpPr>
          <p:cNvPr id="90" name="Graphic 49">
            <a:extLst>
              <a:ext uri="{FF2B5EF4-FFF2-40B4-BE49-F238E27FC236}">
                <a16:creationId xmlns:a16="http://schemas.microsoft.com/office/drawing/2014/main" id="{F5EA8A49-C886-88C5-7439-03324A95E0A9}"/>
              </a:ext>
              <a:ext uri="{C183D7F6-B498-43B3-948B-1728B52AA6E4}">
                <adec:decorative xmlns:adec="http://schemas.microsoft.com/office/drawing/2017/decorative" val="1"/>
              </a:ext>
            </a:extLst>
          </p:cNvPr>
          <p:cNvSpPr/>
          <p:nvPr/>
        </p:nvSpPr>
        <p:spPr>
          <a:xfrm>
            <a:off x="12383617" y="4203790"/>
            <a:ext cx="268572" cy="257976"/>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95" name="Group 94">
            <a:extLst>
              <a:ext uri="{FF2B5EF4-FFF2-40B4-BE49-F238E27FC236}">
                <a16:creationId xmlns:a16="http://schemas.microsoft.com/office/drawing/2014/main" id="{21E4CD72-655B-CF4A-6295-506082F2528A}"/>
              </a:ext>
              <a:ext uri="{C183D7F6-B498-43B3-948B-1728B52AA6E4}">
                <adec:decorative xmlns:adec="http://schemas.microsoft.com/office/drawing/2017/decorative" val="1"/>
              </a:ext>
            </a:extLst>
          </p:cNvPr>
          <p:cNvGrpSpPr/>
          <p:nvPr/>
        </p:nvGrpSpPr>
        <p:grpSpPr>
          <a:xfrm>
            <a:off x="5907246" y="3692258"/>
            <a:ext cx="2418607" cy="246221"/>
            <a:chOff x="5388059" y="5181237"/>
            <a:chExt cx="2418607" cy="246221"/>
          </a:xfrm>
        </p:grpSpPr>
        <p:sp>
          <p:nvSpPr>
            <p:cNvPr id="96" name="Title 3">
              <a:extLst>
                <a:ext uri="{FF2B5EF4-FFF2-40B4-BE49-F238E27FC236}">
                  <a16:creationId xmlns:a16="http://schemas.microsoft.com/office/drawing/2014/main" id="{691F455A-2233-D0B3-9201-5CACB7D90333}"/>
                </a:ext>
              </a:extLst>
            </p:cNvPr>
            <p:cNvSpPr txBox="1">
              <a:spLocks/>
            </p:cNvSpPr>
            <p:nvPr/>
          </p:nvSpPr>
          <p:spPr>
            <a:xfrm>
              <a:off x="5612195" y="5181237"/>
              <a:ext cx="2194471"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further exploration </a:t>
              </a:r>
            </a:p>
          </p:txBody>
        </p:sp>
        <p:sp>
          <p:nvSpPr>
            <p:cNvPr id="97" name="Rectangle: Rounded Corners 96">
              <a:extLst>
                <a:ext uri="{FF2B5EF4-FFF2-40B4-BE49-F238E27FC236}">
                  <a16:creationId xmlns:a16="http://schemas.microsoft.com/office/drawing/2014/main" id="{2B556FFE-8BBF-1609-C2C5-ABE2AB7B198C}"/>
                </a:ext>
              </a:extLst>
            </p:cNvPr>
            <p:cNvSpPr/>
            <p:nvPr/>
          </p:nvSpPr>
          <p:spPr bwMode="auto">
            <a:xfrm>
              <a:off x="5388059" y="5241851"/>
              <a:ext cx="146120" cy="146120"/>
            </a:xfrm>
            <a:prstGeom prst="roundRect">
              <a:avLst/>
            </a:prstGeom>
            <a:solidFill>
              <a:schemeClr val="accent2">
                <a:lumMod val="50000"/>
              </a:schemeClr>
            </a:soli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98" name="Group 97">
            <a:extLst>
              <a:ext uri="{FF2B5EF4-FFF2-40B4-BE49-F238E27FC236}">
                <a16:creationId xmlns:a16="http://schemas.microsoft.com/office/drawing/2014/main" id="{2226562A-92A8-62F0-F26D-7134160419C0}"/>
              </a:ext>
              <a:ext uri="{C183D7F6-B498-43B3-948B-1728B52AA6E4}">
                <adec:decorative xmlns:adec="http://schemas.microsoft.com/office/drawing/2017/decorative" val="1"/>
              </a:ext>
            </a:extLst>
          </p:cNvPr>
          <p:cNvGrpSpPr/>
          <p:nvPr/>
        </p:nvGrpSpPr>
        <p:grpSpPr>
          <a:xfrm>
            <a:off x="5892929" y="4006810"/>
            <a:ext cx="4229156" cy="323198"/>
            <a:chOff x="8384837" y="4166141"/>
            <a:chExt cx="4229156" cy="323198"/>
          </a:xfrm>
        </p:grpSpPr>
        <p:grpSp>
          <p:nvGrpSpPr>
            <p:cNvPr id="99" name="Group 98">
              <a:extLst>
                <a:ext uri="{FF2B5EF4-FFF2-40B4-BE49-F238E27FC236}">
                  <a16:creationId xmlns:a16="http://schemas.microsoft.com/office/drawing/2014/main" id="{9719DF2C-B326-E386-51FB-A182180CFF9D}"/>
                </a:ext>
              </a:extLst>
            </p:cNvPr>
            <p:cNvGrpSpPr/>
            <p:nvPr/>
          </p:nvGrpSpPr>
          <p:grpSpPr>
            <a:xfrm>
              <a:off x="8384838" y="4212570"/>
              <a:ext cx="4229155" cy="228600"/>
              <a:chOff x="5794637" y="5091196"/>
              <a:chExt cx="4229155" cy="228600"/>
            </a:xfrm>
          </p:grpSpPr>
          <p:sp>
            <p:nvSpPr>
              <p:cNvPr id="101" name="Text Placeholder 4">
                <a:extLst>
                  <a:ext uri="{FF2B5EF4-FFF2-40B4-BE49-F238E27FC236}">
                    <a16:creationId xmlns:a16="http://schemas.microsoft.com/office/drawing/2014/main" id="{7A09F8E4-933C-CB2D-D740-4F10E1BFE837}"/>
                  </a:ext>
                </a:extLst>
              </p:cNvPr>
              <p:cNvSpPr txBox="1">
                <a:spLocks/>
              </p:cNvSpPr>
              <p:nvPr/>
            </p:nvSpPr>
            <p:spPr>
              <a:xfrm>
                <a:off x="6126929" y="5124704"/>
                <a:ext cx="3896863"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10 best practices to accelerate your employees' AI skills</a:t>
                </a:r>
              </a:p>
            </p:txBody>
          </p:sp>
          <p:sp>
            <p:nvSpPr>
              <p:cNvPr id="102" name="Graphic 49">
                <a:extLst>
                  <a:ext uri="{FF2B5EF4-FFF2-40B4-BE49-F238E27FC236}">
                    <a16:creationId xmlns:a16="http://schemas.microsoft.com/office/drawing/2014/main" id="{716E8045-67B4-5149-058C-AFA1A02D71BF}"/>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00" name="Rectangle 99">
              <a:hlinkClick r:id="rId4"/>
              <a:extLst>
                <a:ext uri="{FF2B5EF4-FFF2-40B4-BE49-F238E27FC236}">
                  <a16:creationId xmlns:a16="http://schemas.microsoft.com/office/drawing/2014/main" id="{F4CA56E2-17D1-B67D-53FB-5CF2B35BCA3D}"/>
                </a:ext>
              </a:extLst>
            </p:cNvPr>
            <p:cNvSpPr/>
            <p:nvPr/>
          </p:nvSpPr>
          <p:spPr bwMode="auto">
            <a:xfrm>
              <a:off x="8384837" y="4166141"/>
              <a:ext cx="3624321"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3" name="Group 102">
            <a:extLst>
              <a:ext uri="{FF2B5EF4-FFF2-40B4-BE49-F238E27FC236}">
                <a16:creationId xmlns:a16="http://schemas.microsoft.com/office/drawing/2014/main" id="{3849CC2C-7191-CE88-8D40-1BFCDAB0DC6A}"/>
              </a:ext>
              <a:ext uri="{C183D7F6-B498-43B3-948B-1728B52AA6E4}">
                <adec:decorative xmlns:adec="http://schemas.microsoft.com/office/drawing/2017/decorative" val="1"/>
              </a:ext>
            </a:extLst>
          </p:cNvPr>
          <p:cNvGrpSpPr/>
          <p:nvPr/>
        </p:nvGrpSpPr>
        <p:grpSpPr>
          <a:xfrm>
            <a:off x="5892929" y="4388303"/>
            <a:ext cx="3848020" cy="323198"/>
            <a:chOff x="8384837" y="4166141"/>
            <a:chExt cx="3848020" cy="323198"/>
          </a:xfrm>
        </p:grpSpPr>
        <p:grpSp>
          <p:nvGrpSpPr>
            <p:cNvPr id="104" name="Group 103">
              <a:extLst>
                <a:ext uri="{FF2B5EF4-FFF2-40B4-BE49-F238E27FC236}">
                  <a16:creationId xmlns:a16="http://schemas.microsoft.com/office/drawing/2014/main" id="{58ADB2EF-EEF4-23A6-DBDE-6A13841BBE63}"/>
                </a:ext>
              </a:extLst>
            </p:cNvPr>
            <p:cNvGrpSpPr/>
            <p:nvPr/>
          </p:nvGrpSpPr>
          <p:grpSpPr>
            <a:xfrm>
              <a:off x="8384838" y="4212570"/>
              <a:ext cx="3848019" cy="228600"/>
              <a:chOff x="5794637" y="5091196"/>
              <a:chExt cx="3848019" cy="228600"/>
            </a:xfrm>
          </p:grpSpPr>
          <p:sp>
            <p:nvSpPr>
              <p:cNvPr id="106" name="Text Placeholder 4">
                <a:extLst>
                  <a:ext uri="{FF2B5EF4-FFF2-40B4-BE49-F238E27FC236}">
                    <a16:creationId xmlns:a16="http://schemas.microsoft.com/office/drawing/2014/main" id="{F75F1DB6-CAC9-4363-3ED4-C97BBA431827}"/>
                  </a:ext>
                </a:extLst>
              </p:cNvPr>
              <p:cNvSpPr txBox="1">
                <a:spLocks/>
              </p:cNvSpPr>
              <p:nvPr/>
            </p:nvSpPr>
            <p:spPr>
              <a:xfrm>
                <a:off x="6126930" y="5124704"/>
                <a:ext cx="351572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Copilot for all: Introducing Microsoft 365 Copilot Chat</a:t>
                </a:r>
              </a:p>
            </p:txBody>
          </p:sp>
          <p:sp>
            <p:nvSpPr>
              <p:cNvPr id="107" name="Graphic 49">
                <a:extLst>
                  <a:ext uri="{FF2B5EF4-FFF2-40B4-BE49-F238E27FC236}">
                    <a16:creationId xmlns:a16="http://schemas.microsoft.com/office/drawing/2014/main" id="{AD9ABA76-8A12-71C9-3292-744A97E45708}"/>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05" name="Rectangle 104">
              <a:hlinkClick r:id="rId5"/>
              <a:extLst>
                <a:ext uri="{FF2B5EF4-FFF2-40B4-BE49-F238E27FC236}">
                  <a16:creationId xmlns:a16="http://schemas.microsoft.com/office/drawing/2014/main" id="{BE4B515E-48DC-E7F7-0E0C-C2967074C5E2}"/>
                </a:ext>
              </a:extLst>
            </p:cNvPr>
            <p:cNvSpPr/>
            <p:nvPr/>
          </p:nvSpPr>
          <p:spPr bwMode="auto">
            <a:xfrm>
              <a:off x="8384837" y="4166141"/>
              <a:ext cx="3515726"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113" name="Rectangle: Rounded Corners 112">
            <a:extLst>
              <a:ext uri="{FF2B5EF4-FFF2-40B4-BE49-F238E27FC236}">
                <a16:creationId xmlns:a16="http://schemas.microsoft.com/office/drawing/2014/main" id="{196BA984-32F0-42C0-16EC-9450D601199A}"/>
              </a:ext>
              <a:ext uri="{C183D7F6-B498-43B3-948B-1728B52AA6E4}">
                <adec:decorative xmlns:adec="http://schemas.microsoft.com/office/drawing/2017/decorative" val="1"/>
              </a:ext>
            </a:extLst>
          </p:cNvPr>
          <p:cNvSpPr/>
          <p:nvPr/>
        </p:nvSpPr>
        <p:spPr bwMode="auto">
          <a:xfrm rot="16200000">
            <a:off x="4427441" y="1828441"/>
            <a:ext cx="2619404"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5" name="Rectangle: Rounded Corners 74">
            <a:extLst>
              <a:ext uri="{FF2B5EF4-FFF2-40B4-BE49-F238E27FC236}">
                <a16:creationId xmlns:a16="http://schemas.microsoft.com/office/drawing/2014/main" id="{4988F48D-4A9E-2FBE-35AC-E743EB30010C}"/>
              </a:ext>
              <a:ext uri="{C183D7F6-B498-43B3-948B-1728B52AA6E4}">
                <adec:decorative xmlns:adec="http://schemas.microsoft.com/office/drawing/2017/decorative" val="1"/>
              </a:ext>
            </a:extLst>
          </p:cNvPr>
          <p:cNvSpPr/>
          <p:nvPr/>
        </p:nvSpPr>
        <p:spPr bwMode="auto">
          <a:xfrm>
            <a:off x="5635254" y="521019"/>
            <a:ext cx="5972543" cy="2907982"/>
          </a:xfrm>
          <a:prstGeom prst="roundRect">
            <a:avLst>
              <a:gd name="adj" fmla="val 4017"/>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77" name="Text Placeholder 4">
            <a:extLst>
              <a:ext uri="{FF2B5EF4-FFF2-40B4-BE49-F238E27FC236}">
                <a16:creationId xmlns:a16="http://schemas.microsoft.com/office/drawing/2014/main" id="{7F6F5FA7-7D96-3B7C-F335-9E85B00CB8B8}"/>
              </a:ext>
            </a:extLst>
          </p:cNvPr>
          <p:cNvSpPr txBox="1">
            <a:spLocks/>
          </p:cNvSpPr>
          <p:nvPr/>
        </p:nvSpPr>
        <p:spPr>
          <a:xfrm>
            <a:off x="5907246" y="741552"/>
            <a:ext cx="5424517"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AI-powered companies are gaining an edge—and redefining the rules of business</a:t>
            </a:r>
          </a:p>
        </p:txBody>
      </p:sp>
      <p:grpSp>
        <p:nvGrpSpPr>
          <p:cNvPr id="93" name="Group 92">
            <a:extLst>
              <a:ext uri="{FF2B5EF4-FFF2-40B4-BE49-F238E27FC236}">
                <a16:creationId xmlns:a16="http://schemas.microsoft.com/office/drawing/2014/main" id="{857B9FA5-4BA5-FBE1-2B21-F15CBF2F188E}"/>
              </a:ext>
              <a:ext uri="{C183D7F6-B498-43B3-948B-1728B52AA6E4}">
                <adec:decorative xmlns:adec="http://schemas.microsoft.com/office/drawing/2017/decorative" val="1"/>
              </a:ext>
            </a:extLst>
          </p:cNvPr>
          <p:cNvGrpSpPr/>
          <p:nvPr/>
        </p:nvGrpSpPr>
        <p:grpSpPr>
          <a:xfrm>
            <a:off x="9220380" y="1336143"/>
            <a:ext cx="2111384" cy="1909627"/>
            <a:chOff x="9220380" y="776558"/>
            <a:chExt cx="2111384" cy="1909627"/>
          </a:xfrm>
        </p:grpSpPr>
        <p:sp>
          <p:nvSpPr>
            <p:cNvPr id="80" name="Text Placeholder 4">
              <a:extLst>
                <a:ext uri="{FF2B5EF4-FFF2-40B4-BE49-F238E27FC236}">
                  <a16:creationId xmlns:a16="http://schemas.microsoft.com/office/drawing/2014/main" id="{A6C92A76-5160-DC99-7F67-0E9B028173D7}"/>
                </a:ext>
              </a:extLst>
            </p:cNvPr>
            <p:cNvSpPr txBox="1">
              <a:spLocks/>
            </p:cNvSpPr>
            <p:nvPr/>
          </p:nvSpPr>
          <p:spPr>
            <a:xfrm>
              <a:off x="9220384" y="2363020"/>
              <a:ext cx="1188890"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Learn more: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Agents of Change</a:t>
              </a:r>
            </a:p>
          </p:txBody>
        </p:sp>
        <p:pic>
          <p:nvPicPr>
            <p:cNvPr id="82" name="Picture 81">
              <a:extLst>
                <a:ext uri="{FF2B5EF4-FFF2-40B4-BE49-F238E27FC236}">
                  <a16:creationId xmlns:a16="http://schemas.microsoft.com/office/drawing/2014/main" id="{02D07F24-1D02-AA89-ACF7-B48AD5A42E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0384" y="776573"/>
              <a:ext cx="2111380" cy="1480958"/>
            </a:xfrm>
            <a:prstGeom prst="roundRect">
              <a:avLst>
                <a:gd name="adj" fmla="val 3881"/>
              </a:avLst>
            </a:prstGeom>
          </p:spPr>
        </p:pic>
        <p:sp>
          <p:nvSpPr>
            <p:cNvPr id="91" name="Graphic 49">
              <a:extLst>
                <a:ext uri="{FF2B5EF4-FFF2-40B4-BE49-F238E27FC236}">
                  <a16:creationId xmlns:a16="http://schemas.microsoft.com/office/drawing/2014/main" id="{35072F8E-FFE8-1696-0E71-19862B66E0FF}"/>
                </a:ext>
              </a:extLst>
            </p:cNvPr>
            <p:cNvSpPr/>
            <p:nvPr/>
          </p:nvSpPr>
          <p:spPr>
            <a:xfrm>
              <a:off x="11063192" y="2395614"/>
              <a:ext cx="268572" cy="257976"/>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2" name="Rectangle 91">
              <a:hlinkClick r:id="rId7"/>
              <a:extLst>
                <a:ext uri="{FF2B5EF4-FFF2-40B4-BE49-F238E27FC236}">
                  <a16:creationId xmlns:a16="http://schemas.microsoft.com/office/drawing/2014/main" id="{CCDB07AE-7301-ECAF-A868-0988F531B566}"/>
                </a:ext>
              </a:extLst>
            </p:cNvPr>
            <p:cNvSpPr/>
            <p:nvPr/>
          </p:nvSpPr>
          <p:spPr bwMode="auto">
            <a:xfrm>
              <a:off x="9220380" y="776558"/>
              <a:ext cx="2111383" cy="1909627"/>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94" name="Text Placeholder 4">
            <a:extLst>
              <a:ext uri="{FF2B5EF4-FFF2-40B4-BE49-F238E27FC236}">
                <a16:creationId xmlns:a16="http://schemas.microsoft.com/office/drawing/2014/main" id="{AD4D7179-DBE7-1FDC-607D-0016AB090D58}"/>
              </a:ext>
            </a:extLst>
          </p:cNvPr>
          <p:cNvSpPr txBox="1">
            <a:spLocks/>
          </p:cNvSpPr>
          <p:nvPr/>
        </p:nvSpPr>
        <p:spPr>
          <a:xfrm>
            <a:off x="5907246" y="1330162"/>
            <a:ext cx="2728931" cy="161582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Organizations of every size, across industries, and around the world are using Copilot and agents to make big gains from their AI investments, bending the AI adoption curve, reshaping business processes, reinventing customer engagement, and enhancing employee productivity. Their stories offer a blueprint for every leader and organization looking to apply the transformative capabilities of AI to become Frontier Firms.</a:t>
            </a:r>
          </a:p>
        </p:txBody>
      </p:sp>
      <p:grpSp>
        <p:nvGrpSpPr>
          <p:cNvPr id="117" name="Group 116">
            <a:extLst>
              <a:ext uri="{FF2B5EF4-FFF2-40B4-BE49-F238E27FC236}">
                <a16:creationId xmlns:a16="http://schemas.microsoft.com/office/drawing/2014/main" id="{91FD305B-766D-0779-9A75-201C3813E851}"/>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118" name="Title 3">
              <a:hlinkClick r:id="rId8" action="ppaction://hlinksldjump"/>
              <a:extLst>
                <a:ext uri="{FF2B5EF4-FFF2-40B4-BE49-F238E27FC236}">
                  <a16:creationId xmlns:a16="http://schemas.microsoft.com/office/drawing/2014/main" id="{52DF65A8-2218-6BCA-4451-B211B51AA6B0}"/>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19" name="Rectangle 118">
              <a:hlinkClick r:id="rId9" action="ppaction://hlinksldjump"/>
              <a:extLst>
                <a:ext uri="{FF2B5EF4-FFF2-40B4-BE49-F238E27FC236}">
                  <a16:creationId xmlns:a16="http://schemas.microsoft.com/office/drawing/2014/main" id="{F7DCFAC4-7A9B-EDFB-174B-27E59106A5D6}"/>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1468C3D8-68F9-A408-F3BF-8270A4D68CE0}"/>
              </a:ext>
              <a:ext uri="{C183D7F6-B498-43B3-948B-1728B52AA6E4}">
                <adec:decorative xmlns:adec="http://schemas.microsoft.com/office/drawing/2017/decorative" val="1"/>
              </a:ext>
            </a:extLst>
          </p:cNvPr>
          <p:cNvGrpSpPr/>
          <p:nvPr/>
        </p:nvGrpSpPr>
        <p:grpSpPr>
          <a:xfrm>
            <a:off x="4197753" y="6331796"/>
            <a:ext cx="1351933" cy="526204"/>
            <a:chOff x="4445228" y="6331799"/>
            <a:chExt cx="1351933" cy="526204"/>
          </a:xfrm>
        </p:grpSpPr>
        <p:sp>
          <p:nvSpPr>
            <p:cNvPr id="8" name="Rectangle: Top Corners Rounded 12">
              <a:extLst>
                <a:ext uri="{FF2B5EF4-FFF2-40B4-BE49-F238E27FC236}">
                  <a16:creationId xmlns:a16="http://schemas.microsoft.com/office/drawing/2014/main" id="{FBD28106-30DE-89EB-9736-A5A186E3CB04}"/>
                </a:ext>
              </a:extLst>
            </p:cNvPr>
            <p:cNvSpPr/>
            <p:nvPr/>
          </p:nvSpPr>
          <p:spPr bwMode="auto">
            <a:xfrm rot="5400000">
              <a:off x="4862606"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9" name="Title 3">
              <a:extLst>
                <a:ext uri="{FF2B5EF4-FFF2-40B4-BE49-F238E27FC236}">
                  <a16:creationId xmlns:a16="http://schemas.microsoft.com/office/drawing/2014/main" id="{BE76CAEF-146B-7A1A-4A1D-6C36CBA949E7}"/>
                </a:ext>
              </a:extLst>
            </p:cNvPr>
            <p:cNvSpPr txBox="1">
              <a:spLocks/>
            </p:cNvSpPr>
            <p:nvPr/>
          </p:nvSpPr>
          <p:spPr>
            <a:xfrm>
              <a:off x="4547106"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Make AI work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everyone</a:t>
              </a:r>
            </a:p>
          </p:txBody>
        </p:sp>
        <p:cxnSp>
          <p:nvCxnSpPr>
            <p:cNvPr id="10" name="Straight Connector 9">
              <a:extLst>
                <a:ext uri="{FF2B5EF4-FFF2-40B4-BE49-F238E27FC236}">
                  <a16:creationId xmlns:a16="http://schemas.microsoft.com/office/drawing/2014/main" id="{9B1F58B5-FF16-3D94-7C15-53ACDEEA99D2}"/>
                </a:ext>
              </a:extLst>
            </p:cNvPr>
            <p:cNvCxnSpPr/>
            <p:nvPr/>
          </p:nvCxnSpPr>
          <p:spPr>
            <a:xfrm>
              <a:off x="4445228"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BDECA28-3C91-9537-5169-5CD1C1944FF9}"/>
              </a:ext>
              <a:ext uri="{C183D7F6-B498-43B3-948B-1728B52AA6E4}">
                <adec:decorative xmlns:adec="http://schemas.microsoft.com/office/drawing/2017/decorative" val="1"/>
              </a:ext>
            </a:extLst>
          </p:cNvPr>
          <p:cNvGrpSpPr/>
          <p:nvPr/>
        </p:nvGrpSpPr>
        <p:grpSpPr>
          <a:xfrm>
            <a:off x="546386" y="6331791"/>
            <a:ext cx="170674" cy="526209"/>
            <a:chOff x="3358636" y="6331791"/>
            <a:chExt cx="170674" cy="526209"/>
          </a:xfrm>
        </p:grpSpPr>
        <p:sp>
          <p:nvSpPr>
            <p:cNvPr id="4" name="Title 3">
              <a:extLst>
                <a:ext uri="{FF2B5EF4-FFF2-40B4-BE49-F238E27FC236}">
                  <a16:creationId xmlns:a16="http://schemas.microsoft.com/office/drawing/2014/main" id="{DC999C6B-CE98-962E-E133-98D19462DD92}"/>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5" name="Rectangle 4">
              <a:hlinkClick r:id="rId10" action="ppaction://hlinksldjump"/>
              <a:extLst>
                <a:ext uri="{FF2B5EF4-FFF2-40B4-BE49-F238E27FC236}">
                  <a16:creationId xmlns:a16="http://schemas.microsoft.com/office/drawing/2014/main" id="{83B102F2-A9E5-004E-3C14-19F1CD709DEC}"/>
                </a:ext>
              </a:extLst>
            </p:cNvPr>
            <p:cNvSpPr/>
            <p:nvPr/>
          </p:nvSpPr>
          <p:spPr bwMode="auto">
            <a:xfrm>
              <a:off x="3358636"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6FB52969-F41C-9FF9-03EA-523612EDAC8A}"/>
              </a:ext>
              <a:ext uri="{C183D7F6-B498-43B3-948B-1728B52AA6E4}">
                <adec:decorative xmlns:adec="http://schemas.microsoft.com/office/drawing/2017/decorative" val="1"/>
              </a:ext>
            </a:extLst>
          </p:cNvPr>
          <p:cNvGrpSpPr/>
          <p:nvPr/>
        </p:nvGrpSpPr>
        <p:grpSpPr>
          <a:xfrm>
            <a:off x="6038488" y="6331794"/>
            <a:ext cx="171744" cy="526206"/>
            <a:chOff x="5608463" y="6331794"/>
            <a:chExt cx="171744" cy="526206"/>
          </a:xfrm>
        </p:grpSpPr>
        <p:sp>
          <p:nvSpPr>
            <p:cNvPr id="17" name="Title 3">
              <a:extLst>
                <a:ext uri="{FF2B5EF4-FFF2-40B4-BE49-F238E27FC236}">
                  <a16:creationId xmlns:a16="http://schemas.microsoft.com/office/drawing/2014/main" id="{955674A0-6FCA-6B9C-2838-83553855B8AF}"/>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8" name="Rectangle 17">
              <a:hlinkClick r:id="rId11" action="ppaction://hlinksldjump"/>
              <a:extLst>
                <a:ext uri="{FF2B5EF4-FFF2-40B4-BE49-F238E27FC236}">
                  <a16:creationId xmlns:a16="http://schemas.microsoft.com/office/drawing/2014/main" id="{CC1380ED-E138-D016-6DF3-A17A68D7F474}"/>
                </a:ext>
              </a:extLst>
            </p:cNvPr>
            <p:cNvSpPr/>
            <p:nvPr/>
          </p:nvSpPr>
          <p:spPr bwMode="auto">
            <a:xfrm>
              <a:off x="5608463"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9" name="Group 18">
            <a:extLst>
              <a:ext uri="{FF2B5EF4-FFF2-40B4-BE49-F238E27FC236}">
                <a16:creationId xmlns:a16="http://schemas.microsoft.com/office/drawing/2014/main" id="{F7966041-C215-816D-A4AA-57EFDAB58CB3}"/>
              </a:ext>
              <a:ext uri="{C183D7F6-B498-43B3-948B-1728B52AA6E4}">
                <adec:decorative xmlns:adec="http://schemas.microsoft.com/office/drawing/2017/decorative" val="1"/>
              </a:ext>
            </a:extLst>
          </p:cNvPr>
          <p:cNvGrpSpPr/>
          <p:nvPr/>
        </p:nvGrpSpPr>
        <p:grpSpPr>
          <a:xfrm>
            <a:off x="6904309" y="6331794"/>
            <a:ext cx="164139" cy="559730"/>
            <a:chOff x="6375711" y="6331794"/>
            <a:chExt cx="164139" cy="559730"/>
          </a:xfrm>
        </p:grpSpPr>
        <p:sp>
          <p:nvSpPr>
            <p:cNvPr id="20" name="Title 3">
              <a:extLst>
                <a:ext uri="{FF2B5EF4-FFF2-40B4-BE49-F238E27FC236}">
                  <a16:creationId xmlns:a16="http://schemas.microsoft.com/office/drawing/2014/main" id="{A9710F09-0CF3-9362-E648-389BA585CE52}"/>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21" name="Rectangle 20">
              <a:hlinkClick r:id="rId12" action="ppaction://hlinksldjump"/>
              <a:extLst>
                <a:ext uri="{FF2B5EF4-FFF2-40B4-BE49-F238E27FC236}">
                  <a16:creationId xmlns:a16="http://schemas.microsoft.com/office/drawing/2014/main" id="{A42E8DC5-2298-E5B5-2C3D-B8D6CB740636}"/>
                </a:ext>
              </a:extLst>
            </p:cNvPr>
            <p:cNvSpPr/>
            <p:nvPr/>
          </p:nvSpPr>
          <p:spPr bwMode="auto">
            <a:xfrm>
              <a:off x="6375711"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667E6351-41CC-D606-4565-20BE5121BA50}"/>
              </a:ext>
              <a:ext uri="{C183D7F6-B498-43B3-948B-1728B52AA6E4}">
                <adec:decorative xmlns:adec="http://schemas.microsoft.com/office/drawing/2017/decorative" val="1"/>
              </a:ext>
            </a:extLst>
          </p:cNvPr>
          <p:cNvGrpSpPr/>
          <p:nvPr/>
        </p:nvGrpSpPr>
        <p:grpSpPr>
          <a:xfrm>
            <a:off x="7761207" y="6331791"/>
            <a:ext cx="169204" cy="526201"/>
            <a:chOff x="7122966" y="6331791"/>
            <a:chExt cx="169204" cy="526201"/>
          </a:xfrm>
        </p:grpSpPr>
        <p:sp>
          <p:nvSpPr>
            <p:cNvPr id="23" name="Title 3">
              <a:extLst>
                <a:ext uri="{FF2B5EF4-FFF2-40B4-BE49-F238E27FC236}">
                  <a16:creationId xmlns:a16="http://schemas.microsoft.com/office/drawing/2014/main" id="{57D13010-EAEA-6C7B-3E79-CE5C6792347B}"/>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4" name="Rectangle 23">
              <a:hlinkClick r:id="rId13" action="ppaction://hlinksldjump"/>
              <a:extLst>
                <a:ext uri="{FF2B5EF4-FFF2-40B4-BE49-F238E27FC236}">
                  <a16:creationId xmlns:a16="http://schemas.microsoft.com/office/drawing/2014/main" id="{48CEAADB-F672-325A-6836-679399A1CF88}"/>
                </a:ext>
              </a:extLst>
            </p:cNvPr>
            <p:cNvSpPr/>
            <p:nvPr/>
          </p:nvSpPr>
          <p:spPr bwMode="auto">
            <a:xfrm>
              <a:off x="712296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5" name="Group 24">
            <a:extLst>
              <a:ext uri="{FF2B5EF4-FFF2-40B4-BE49-F238E27FC236}">
                <a16:creationId xmlns:a16="http://schemas.microsoft.com/office/drawing/2014/main" id="{8398F605-FADB-14B2-F24B-56ADB2856942}"/>
              </a:ext>
              <a:ext uri="{C183D7F6-B498-43B3-948B-1728B52AA6E4}">
                <adec:decorative xmlns:adec="http://schemas.microsoft.com/office/drawing/2017/decorative" val="1"/>
              </a:ext>
            </a:extLst>
          </p:cNvPr>
          <p:cNvGrpSpPr/>
          <p:nvPr/>
        </p:nvGrpSpPr>
        <p:grpSpPr>
          <a:xfrm>
            <a:off x="8621869" y="6331791"/>
            <a:ext cx="171220" cy="526210"/>
            <a:chOff x="7873985" y="6331791"/>
            <a:chExt cx="171220" cy="526210"/>
          </a:xfrm>
        </p:grpSpPr>
        <p:sp>
          <p:nvSpPr>
            <p:cNvPr id="26" name="Title 3">
              <a:extLst>
                <a:ext uri="{FF2B5EF4-FFF2-40B4-BE49-F238E27FC236}">
                  <a16:creationId xmlns:a16="http://schemas.microsoft.com/office/drawing/2014/main" id="{FAB1152B-32A2-543C-B711-F208F17CF54F}"/>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7" name="Rectangle 26">
              <a:hlinkClick r:id="rId14" action="ppaction://hlinksldjump"/>
              <a:extLst>
                <a:ext uri="{FF2B5EF4-FFF2-40B4-BE49-F238E27FC236}">
                  <a16:creationId xmlns:a16="http://schemas.microsoft.com/office/drawing/2014/main" id="{F412F770-F60D-B45D-37EF-A532C490672D}"/>
                </a:ext>
              </a:extLst>
            </p:cNvPr>
            <p:cNvSpPr/>
            <p:nvPr/>
          </p:nvSpPr>
          <p:spPr bwMode="auto">
            <a:xfrm>
              <a:off x="7873985"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4C19DE84-C06A-CD9C-B75A-F63601617F3B}"/>
              </a:ext>
              <a:ext uri="{C183D7F6-B498-43B3-948B-1728B52AA6E4}">
                <adec:decorative xmlns:adec="http://schemas.microsoft.com/office/drawing/2017/decorative" val="1"/>
              </a:ext>
            </a:extLst>
          </p:cNvPr>
          <p:cNvGrpSpPr/>
          <p:nvPr/>
        </p:nvGrpSpPr>
        <p:grpSpPr>
          <a:xfrm>
            <a:off x="1409960" y="6331796"/>
            <a:ext cx="162285" cy="526204"/>
            <a:chOff x="2609170" y="6331796"/>
            <a:chExt cx="162285" cy="526204"/>
          </a:xfrm>
        </p:grpSpPr>
        <p:sp>
          <p:nvSpPr>
            <p:cNvPr id="29" name="Title 3">
              <a:extLst>
                <a:ext uri="{FF2B5EF4-FFF2-40B4-BE49-F238E27FC236}">
                  <a16:creationId xmlns:a16="http://schemas.microsoft.com/office/drawing/2014/main" id="{8D00C671-EB9B-0879-BAD9-A19DE8AB8347}"/>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30" name="Rectangle 29">
              <a:hlinkClick r:id="rId15" action="ppaction://hlinksldjump"/>
              <a:extLst>
                <a:ext uri="{FF2B5EF4-FFF2-40B4-BE49-F238E27FC236}">
                  <a16:creationId xmlns:a16="http://schemas.microsoft.com/office/drawing/2014/main" id="{CE9E5D5D-C974-D1DF-7BCF-1CBF069B2EC7}"/>
                </a:ext>
              </a:extLst>
            </p:cNvPr>
            <p:cNvSpPr/>
            <p:nvPr/>
          </p:nvSpPr>
          <p:spPr bwMode="auto">
            <a:xfrm>
              <a:off x="2609170"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1" name="Group 30">
            <a:extLst>
              <a:ext uri="{FF2B5EF4-FFF2-40B4-BE49-F238E27FC236}">
                <a16:creationId xmlns:a16="http://schemas.microsoft.com/office/drawing/2014/main" id="{F5A2F80C-8F16-B932-6A14-7EF17D1A767C}"/>
              </a:ext>
              <a:ext uri="{C183D7F6-B498-43B3-948B-1728B52AA6E4}">
                <adec:decorative xmlns:adec="http://schemas.microsoft.com/office/drawing/2017/decorative" val="1"/>
              </a:ext>
            </a:extLst>
          </p:cNvPr>
          <p:cNvGrpSpPr/>
          <p:nvPr/>
        </p:nvGrpSpPr>
        <p:grpSpPr>
          <a:xfrm>
            <a:off x="2267632" y="6331795"/>
            <a:ext cx="168722" cy="526205"/>
            <a:chOff x="3360588" y="6331795"/>
            <a:chExt cx="168722" cy="526205"/>
          </a:xfrm>
        </p:grpSpPr>
        <p:sp>
          <p:nvSpPr>
            <p:cNvPr id="36" name="Title 3">
              <a:extLst>
                <a:ext uri="{FF2B5EF4-FFF2-40B4-BE49-F238E27FC236}">
                  <a16:creationId xmlns:a16="http://schemas.microsoft.com/office/drawing/2014/main" id="{97D22213-FB31-496E-A9F1-8A352EBDEE36}"/>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37" name="Rectangle 36">
              <a:hlinkClick r:id="rId16" action="ppaction://hlinksldjump"/>
              <a:extLst>
                <a:ext uri="{FF2B5EF4-FFF2-40B4-BE49-F238E27FC236}">
                  <a16:creationId xmlns:a16="http://schemas.microsoft.com/office/drawing/2014/main" id="{65527616-5635-89D3-FF16-C40EA8EE5F50}"/>
                </a:ext>
              </a:extLst>
            </p:cNvPr>
            <p:cNvSpPr/>
            <p:nvPr/>
          </p:nvSpPr>
          <p:spPr bwMode="auto">
            <a:xfrm>
              <a:off x="3360588"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466A7FAF-3794-4F52-2E00-83393D996E95}"/>
              </a:ext>
              <a:ext uri="{C183D7F6-B498-43B3-948B-1728B52AA6E4}">
                <adec:decorative xmlns:adec="http://schemas.microsoft.com/office/drawing/2017/decorative" val="1"/>
              </a:ext>
            </a:extLst>
          </p:cNvPr>
          <p:cNvGrpSpPr/>
          <p:nvPr/>
        </p:nvGrpSpPr>
        <p:grpSpPr>
          <a:xfrm>
            <a:off x="5892929" y="4769796"/>
            <a:ext cx="4229156" cy="323198"/>
            <a:chOff x="8384837" y="4166141"/>
            <a:chExt cx="4229156" cy="323198"/>
          </a:xfrm>
        </p:grpSpPr>
        <p:grpSp>
          <p:nvGrpSpPr>
            <p:cNvPr id="12" name="Group 11">
              <a:extLst>
                <a:ext uri="{FF2B5EF4-FFF2-40B4-BE49-F238E27FC236}">
                  <a16:creationId xmlns:a16="http://schemas.microsoft.com/office/drawing/2014/main" id="{50FAA9FC-565F-18A2-D735-17444BE4967C}"/>
                </a:ext>
              </a:extLst>
            </p:cNvPr>
            <p:cNvGrpSpPr/>
            <p:nvPr/>
          </p:nvGrpSpPr>
          <p:grpSpPr>
            <a:xfrm>
              <a:off x="8384838" y="4212570"/>
              <a:ext cx="4229155" cy="228600"/>
              <a:chOff x="5794637" y="5091196"/>
              <a:chExt cx="4229155" cy="228600"/>
            </a:xfrm>
          </p:grpSpPr>
          <p:sp>
            <p:nvSpPr>
              <p:cNvPr id="14" name="Text Placeholder 4">
                <a:extLst>
                  <a:ext uri="{FF2B5EF4-FFF2-40B4-BE49-F238E27FC236}">
                    <a16:creationId xmlns:a16="http://schemas.microsoft.com/office/drawing/2014/main" id="{A65C0474-6248-48BE-9ADC-62E51AF4BCBB}"/>
                  </a:ext>
                </a:extLst>
              </p:cNvPr>
              <p:cNvSpPr txBox="1">
                <a:spLocks/>
              </p:cNvSpPr>
              <p:nvPr/>
            </p:nvSpPr>
            <p:spPr>
              <a:xfrm>
                <a:off x="6126929" y="5124704"/>
                <a:ext cx="3896863"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Conor Grennan on Moving Beyond the “Search Engine Mindset”</a:t>
                </a:r>
              </a:p>
            </p:txBody>
          </p:sp>
          <p:sp>
            <p:nvSpPr>
              <p:cNvPr id="15" name="Graphic 49">
                <a:extLst>
                  <a:ext uri="{FF2B5EF4-FFF2-40B4-BE49-F238E27FC236}">
                    <a16:creationId xmlns:a16="http://schemas.microsoft.com/office/drawing/2014/main" id="{7390472E-ABCE-9373-3513-01FB0B935850}"/>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13" name="Rectangle 12">
              <a:hlinkClick r:id="rId17"/>
              <a:extLst>
                <a:ext uri="{FF2B5EF4-FFF2-40B4-BE49-F238E27FC236}">
                  <a16:creationId xmlns:a16="http://schemas.microsoft.com/office/drawing/2014/main" id="{EB93960E-6E5C-DDFE-D258-5FFA005941DA}"/>
                </a:ext>
              </a:extLst>
            </p:cNvPr>
            <p:cNvSpPr/>
            <p:nvPr/>
          </p:nvSpPr>
          <p:spPr bwMode="auto">
            <a:xfrm>
              <a:off x="8384837" y="4166141"/>
              <a:ext cx="4084053"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64AAFF4A-725C-66CA-4B9B-545609348554}"/>
              </a:ext>
              <a:ext uri="{C183D7F6-B498-43B3-948B-1728B52AA6E4}">
                <adec:decorative xmlns:adec="http://schemas.microsoft.com/office/drawing/2017/decorative" val="1"/>
              </a:ext>
            </a:extLst>
          </p:cNvPr>
          <p:cNvGrpSpPr/>
          <p:nvPr/>
        </p:nvGrpSpPr>
        <p:grpSpPr>
          <a:xfrm>
            <a:off x="5892929" y="5151289"/>
            <a:ext cx="4229156" cy="323198"/>
            <a:chOff x="8384837" y="4166141"/>
            <a:chExt cx="4229156" cy="323198"/>
          </a:xfrm>
        </p:grpSpPr>
        <p:grpSp>
          <p:nvGrpSpPr>
            <p:cNvPr id="38" name="Group 37">
              <a:extLst>
                <a:ext uri="{FF2B5EF4-FFF2-40B4-BE49-F238E27FC236}">
                  <a16:creationId xmlns:a16="http://schemas.microsoft.com/office/drawing/2014/main" id="{7F106B8F-EE71-1279-15A1-FE0CD854927C}"/>
                </a:ext>
              </a:extLst>
            </p:cNvPr>
            <p:cNvGrpSpPr/>
            <p:nvPr/>
          </p:nvGrpSpPr>
          <p:grpSpPr>
            <a:xfrm>
              <a:off x="8384838" y="4212570"/>
              <a:ext cx="4229155" cy="228600"/>
              <a:chOff x="5794637" y="5091196"/>
              <a:chExt cx="4229155" cy="228600"/>
            </a:xfrm>
          </p:grpSpPr>
          <p:sp>
            <p:nvSpPr>
              <p:cNvPr id="43" name="Text Placeholder 4">
                <a:extLst>
                  <a:ext uri="{FF2B5EF4-FFF2-40B4-BE49-F238E27FC236}">
                    <a16:creationId xmlns:a16="http://schemas.microsoft.com/office/drawing/2014/main" id="{F0A92DDF-D0A7-458E-AD4F-D12829F30687}"/>
                  </a:ext>
                </a:extLst>
              </p:cNvPr>
              <p:cNvSpPr txBox="1">
                <a:spLocks/>
              </p:cNvSpPr>
              <p:nvPr/>
            </p:nvSpPr>
            <p:spPr>
              <a:xfrm>
                <a:off x="6126929" y="5124704"/>
                <a:ext cx="3896863"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User Experience Strategy Overview for Microsoft 365 Copilot</a:t>
                </a:r>
              </a:p>
            </p:txBody>
          </p:sp>
          <p:sp>
            <p:nvSpPr>
              <p:cNvPr id="71" name="Graphic 49">
                <a:extLst>
                  <a:ext uri="{FF2B5EF4-FFF2-40B4-BE49-F238E27FC236}">
                    <a16:creationId xmlns:a16="http://schemas.microsoft.com/office/drawing/2014/main" id="{76D6C19C-DEF3-40E5-49D0-0DF3D5921A8B}"/>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1" name="Rectangle 40">
              <a:hlinkClick r:id="rId18"/>
              <a:extLst>
                <a:ext uri="{FF2B5EF4-FFF2-40B4-BE49-F238E27FC236}">
                  <a16:creationId xmlns:a16="http://schemas.microsoft.com/office/drawing/2014/main" id="{8642E877-EFD2-A789-5ABC-AA5FADC51619}"/>
                </a:ext>
              </a:extLst>
            </p:cNvPr>
            <p:cNvSpPr/>
            <p:nvPr/>
          </p:nvSpPr>
          <p:spPr bwMode="auto">
            <a:xfrm>
              <a:off x="8384837" y="4166141"/>
              <a:ext cx="3896863"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2" name="Group 71">
            <a:extLst>
              <a:ext uri="{FF2B5EF4-FFF2-40B4-BE49-F238E27FC236}">
                <a16:creationId xmlns:a16="http://schemas.microsoft.com/office/drawing/2014/main" id="{4E229BAF-3DE9-9A83-45DE-001348B5B54E}"/>
              </a:ext>
              <a:ext uri="{C183D7F6-B498-43B3-948B-1728B52AA6E4}">
                <adec:decorative xmlns:adec="http://schemas.microsoft.com/office/drawing/2017/decorative" val="1"/>
              </a:ext>
            </a:extLst>
          </p:cNvPr>
          <p:cNvGrpSpPr/>
          <p:nvPr/>
        </p:nvGrpSpPr>
        <p:grpSpPr>
          <a:xfrm>
            <a:off x="5891235" y="5532781"/>
            <a:ext cx="4229155" cy="323198"/>
            <a:chOff x="8384838" y="4166141"/>
            <a:chExt cx="4229155" cy="323198"/>
          </a:xfrm>
        </p:grpSpPr>
        <p:grpSp>
          <p:nvGrpSpPr>
            <p:cNvPr id="73" name="Group 72">
              <a:extLst>
                <a:ext uri="{FF2B5EF4-FFF2-40B4-BE49-F238E27FC236}">
                  <a16:creationId xmlns:a16="http://schemas.microsoft.com/office/drawing/2014/main" id="{157E9563-B68C-A7C0-CC40-1C8F95A74882}"/>
                </a:ext>
              </a:extLst>
            </p:cNvPr>
            <p:cNvGrpSpPr/>
            <p:nvPr/>
          </p:nvGrpSpPr>
          <p:grpSpPr>
            <a:xfrm>
              <a:off x="8384838" y="4212570"/>
              <a:ext cx="4229155" cy="228600"/>
              <a:chOff x="5794637" y="5091196"/>
              <a:chExt cx="4229155" cy="228600"/>
            </a:xfrm>
          </p:grpSpPr>
          <p:sp>
            <p:nvSpPr>
              <p:cNvPr id="46" name="Text Placeholder 4">
                <a:extLst>
                  <a:ext uri="{FF2B5EF4-FFF2-40B4-BE49-F238E27FC236}">
                    <a16:creationId xmlns:a16="http://schemas.microsoft.com/office/drawing/2014/main" id="{CCD2A81F-11FE-66B6-028D-A5AAED1E9EEB}"/>
                  </a:ext>
                </a:extLst>
              </p:cNvPr>
              <p:cNvSpPr txBox="1">
                <a:spLocks/>
              </p:cNvSpPr>
              <p:nvPr/>
            </p:nvSpPr>
            <p:spPr>
              <a:xfrm>
                <a:off x="6126929" y="5124704"/>
                <a:ext cx="3896863"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365 Copilot user engagement tools and templates</a:t>
                </a:r>
              </a:p>
            </p:txBody>
          </p:sp>
          <p:sp>
            <p:nvSpPr>
              <p:cNvPr id="83" name="Graphic 49">
                <a:extLst>
                  <a:ext uri="{FF2B5EF4-FFF2-40B4-BE49-F238E27FC236}">
                    <a16:creationId xmlns:a16="http://schemas.microsoft.com/office/drawing/2014/main" id="{2222DCAB-5AE0-C2C1-85DC-08D601D8D334}"/>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5" name="Rectangle 44">
              <a:hlinkClick r:id="rId19"/>
              <a:extLst>
                <a:ext uri="{FF2B5EF4-FFF2-40B4-BE49-F238E27FC236}">
                  <a16:creationId xmlns:a16="http://schemas.microsoft.com/office/drawing/2014/main" id="{FB9D31BD-7DEC-C6E4-6762-3BCA30A736B5}"/>
                </a:ext>
              </a:extLst>
            </p:cNvPr>
            <p:cNvSpPr/>
            <p:nvPr/>
          </p:nvSpPr>
          <p:spPr bwMode="auto">
            <a:xfrm>
              <a:off x="8384838" y="4166141"/>
              <a:ext cx="3896862" cy="32319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7590461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C4F37-1B8D-CCFF-21E9-FE0415A7DA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8F227D-E114-45FC-84B4-0CFE9F9BF32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t="5911" r="591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E653C66-D6A0-AAE9-2FB0-43C0C8D739D3}"/>
              </a:ext>
              <a:ext uri="{C183D7F6-B498-43B3-948B-1728B52AA6E4}">
                <adec:decorative xmlns:adec="http://schemas.microsoft.com/office/drawing/2017/decorative" val="1"/>
              </a:ext>
            </a:extLst>
          </p:cNvPr>
          <p:cNvSpPr/>
          <p:nvPr/>
        </p:nvSpPr>
        <p:spPr bwMode="auto">
          <a:xfrm rot="10800000" flipH="1">
            <a:off x="-1" y="0"/>
            <a:ext cx="9143999" cy="6858000"/>
          </a:xfrm>
          <a:prstGeom prst="rect">
            <a:avLst/>
          </a:prstGeom>
          <a:gradFill flip="none" rotWithShape="1">
            <a:gsLst>
              <a:gs pos="0">
                <a:schemeClr val="bg1">
                  <a:alpha val="0"/>
                </a:schemeClr>
              </a:gs>
              <a:gs pos="78000">
                <a:srgbClr val="F4F1F0">
                  <a:alpha val="4300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6" name="Rectangle 45">
            <a:extLst>
              <a:ext uri="{FF2B5EF4-FFF2-40B4-BE49-F238E27FC236}">
                <a16:creationId xmlns:a16="http://schemas.microsoft.com/office/drawing/2014/main" id="{894E2108-47D2-C05B-4C30-C1603E8C7D34}"/>
              </a:ext>
              <a:ext uri="{C183D7F6-B498-43B3-948B-1728B52AA6E4}">
                <adec:decorative xmlns:adec="http://schemas.microsoft.com/office/drawing/2017/decorative" val="1"/>
              </a:ext>
            </a:extLst>
          </p:cNvPr>
          <p:cNvSpPr/>
          <p:nvPr/>
        </p:nvSpPr>
        <p:spPr bwMode="auto">
          <a:xfrm flipV="1">
            <a:off x="0" y="-3"/>
            <a:ext cx="8734926" cy="6858001"/>
          </a:xfrm>
          <a:prstGeom prst="rect">
            <a:avLst/>
          </a:prstGeom>
          <a:gradFill flip="none" rotWithShape="1">
            <a:gsLst>
              <a:gs pos="0">
                <a:schemeClr val="bg1">
                  <a:alpha val="0"/>
                </a:schemeClr>
              </a:gs>
              <a:gs pos="100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itle 3">
            <a:extLst>
              <a:ext uri="{FF2B5EF4-FFF2-40B4-BE49-F238E27FC236}">
                <a16:creationId xmlns:a16="http://schemas.microsoft.com/office/drawing/2014/main" id="{0682CBBC-FD43-8266-032A-53ECDD4B4633}"/>
              </a:ext>
            </a:extLst>
          </p:cNvPr>
          <p:cNvSpPr txBox="1">
            <a:spLocks noGrp="1"/>
          </p:cNvSpPr>
          <p:nvPr>
            <p:ph type="title" idx="4294967295"/>
          </p:nvPr>
        </p:nvSpPr>
        <p:spPr>
          <a:xfrm>
            <a:off x="584199" y="2351782"/>
            <a:ext cx="8644642" cy="21544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SECTION THREE </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AI in Action: </a:t>
            </a:r>
            <a:br>
              <a:rPr kumimoji="0" lang="en-US" sz="4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br>
            <a:r>
              <a:rPr kumimoji="0" lang="en-US" sz="4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From functional workflows </a:t>
            </a:r>
            <a:br>
              <a:rPr kumimoji="0" lang="en-US" sz="4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br>
            <a:r>
              <a:rPr kumimoji="0" lang="en-US" sz="4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to intelligent agents</a:t>
            </a:r>
          </a:p>
        </p:txBody>
      </p:sp>
      <p:grpSp>
        <p:nvGrpSpPr>
          <p:cNvPr id="47" name="Group 46">
            <a:extLst>
              <a:ext uri="{FF2B5EF4-FFF2-40B4-BE49-F238E27FC236}">
                <a16:creationId xmlns:a16="http://schemas.microsoft.com/office/drawing/2014/main" id="{7FA0FA8F-414E-7604-432E-560B4F96FEC4}"/>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48" name="Title 3">
              <a:hlinkClick r:id="rId3" action="ppaction://hlinksldjump"/>
              <a:extLst>
                <a:ext uri="{FF2B5EF4-FFF2-40B4-BE49-F238E27FC236}">
                  <a16:creationId xmlns:a16="http://schemas.microsoft.com/office/drawing/2014/main" id="{884C4150-D842-F0CE-0CBA-8BA9A3A94371}"/>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a:t>
              </a:r>
              <a:r>
                <a:rPr lang="da-DK" sz="900" spc="0">
                  <a:solidFill>
                    <a:srgbClr val="091F2C"/>
                  </a:solidFill>
                  <a:latin typeface="Segoe Sans Display"/>
                </a:rPr>
                <a:t>19</a:t>
              </a: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t>
              </a:r>
            </a:p>
          </p:txBody>
        </p:sp>
        <p:sp>
          <p:nvSpPr>
            <p:cNvPr id="49" name="Title 3">
              <a:hlinkClick r:id="" action="ppaction://hlinkshowjump?jump=previousslide"/>
              <a:extLst>
                <a:ext uri="{FF2B5EF4-FFF2-40B4-BE49-F238E27FC236}">
                  <a16:creationId xmlns:a16="http://schemas.microsoft.com/office/drawing/2014/main" id="{35A002B4-874F-2FE9-0AD2-2C6C301234F6}"/>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50" name="Title 3">
              <a:hlinkClick r:id="" action="ppaction://hlinkshowjump?jump=nextslide"/>
              <a:extLst>
                <a:ext uri="{FF2B5EF4-FFF2-40B4-BE49-F238E27FC236}">
                  <a16:creationId xmlns:a16="http://schemas.microsoft.com/office/drawing/2014/main" id="{CA666002-6D04-758F-4801-06BF9EF16673}"/>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Tree>
    <p:extLst>
      <p:ext uri="{BB962C8B-B14F-4D97-AF65-F5344CB8AC3E}">
        <p14:creationId xmlns:p14="http://schemas.microsoft.com/office/powerpoint/2010/main" val="27449811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alpha val="0"/>
              </a:schemeClr>
            </a:gs>
            <a:gs pos="100000">
              <a:srgbClr val="CDC6C3">
                <a:alpha val="50000"/>
              </a:srgbClr>
            </a:gs>
          </a:gsLst>
          <a:lin ang="18900000" scaled="1"/>
          <a:tileRect/>
        </a:gradFill>
        <a:effectLst/>
      </p:bgPr>
    </p:bg>
    <p:spTree>
      <p:nvGrpSpPr>
        <p:cNvPr id="1" name="">
          <a:extLst>
            <a:ext uri="{FF2B5EF4-FFF2-40B4-BE49-F238E27FC236}">
              <a16:creationId xmlns:a16="http://schemas.microsoft.com/office/drawing/2014/main" id="{B1DEDD08-FEC0-963B-3D30-9B3601C0937E}"/>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BD865145-F6DF-AC9D-A33D-5BFFCAFF0B9B}"/>
              </a:ext>
              <a:ext uri="{C183D7F6-B498-43B3-948B-1728B52AA6E4}">
                <adec:decorative xmlns:adec="http://schemas.microsoft.com/office/drawing/2017/decorative" val="1"/>
              </a:ext>
            </a:extLst>
          </p:cNvPr>
          <p:cNvGrpSpPr/>
          <p:nvPr/>
        </p:nvGrpSpPr>
        <p:grpSpPr>
          <a:xfrm flipH="1">
            <a:off x="-1" y="0"/>
            <a:ext cx="12192000" cy="6858000"/>
            <a:chOff x="-1" y="0"/>
            <a:chExt cx="12192000" cy="6858000"/>
          </a:xfrm>
        </p:grpSpPr>
        <p:pic>
          <p:nvPicPr>
            <p:cNvPr id="7" name="Picture 6" descr="Close-up of a colorful object&#10;&#10;AI-generated content may be incorrect.">
              <a:extLst>
                <a:ext uri="{FF2B5EF4-FFF2-40B4-BE49-F238E27FC236}">
                  <a16:creationId xmlns:a16="http://schemas.microsoft.com/office/drawing/2014/main" id="{16D8B5E4-5DC2-4895-23D8-2EA977081EB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25" name="Rectangle 24">
              <a:extLst>
                <a:ext uri="{FF2B5EF4-FFF2-40B4-BE49-F238E27FC236}">
                  <a16:creationId xmlns:a16="http://schemas.microsoft.com/office/drawing/2014/main" id="{E8134E97-B3CB-E822-9361-76C2F91994FE}"/>
                </a:ext>
              </a:extLst>
            </p:cNvPr>
            <p:cNvSpPr/>
            <p:nvPr/>
          </p:nvSpPr>
          <p:spPr bwMode="auto">
            <a:xfrm rot="10800000">
              <a:off x="3048000" y="0"/>
              <a:ext cx="9143999" cy="6858000"/>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pic>
        <p:nvPicPr>
          <p:cNvPr id="9" name="Picture 8">
            <a:extLst>
              <a:ext uri="{FF2B5EF4-FFF2-40B4-BE49-F238E27FC236}">
                <a16:creationId xmlns:a16="http://schemas.microsoft.com/office/drawing/2014/main" id="{42A35F15-D310-0AEB-7B58-7D5D864CE1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3569205" y="3254505"/>
            <a:ext cx="5489743" cy="3603495"/>
          </a:xfrm>
          <a:prstGeom prst="rect">
            <a:avLst/>
          </a:prstGeom>
        </p:spPr>
      </p:pic>
      <p:sp>
        <p:nvSpPr>
          <p:cNvPr id="26" name="Text Placeholder 4">
            <a:extLst>
              <a:ext uri="{FF2B5EF4-FFF2-40B4-BE49-F238E27FC236}">
                <a16:creationId xmlns:a16="http://schemas.microsoft.com/office/drawing/2014/main" id="{652872A6-A0B2-1814-7F80-B27427B23142}"/>
              </a:ext>
            </a:extLst>
          </p:cNvPr>
          <p:cNvSpPr txBox="1">
            <a:spLocks noGrp="1"/>
          </p:cNvSpPr>
          <p:nvPr>
            <p:ph type="title" idx="4294967295"/>
          </p:nvPr>
        </p:nvSpPr>
        <p:spPr>
          <a:xfrm>
            <a:off x="584201" y="1487614"/>
            <a:ext cx="4754294" cy="32624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Sans Display" pitchFamily="2" charset="0"/>
              </a:rPr>
              <a:t>“AI continues to transform how we work; the rapid rate of change presents new challenges and exciting opportunities for business leaders—especially chief information officers.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Sans Display" pitchFamily="2" charset="0"/>
              </a:rPr>
              <a:t>As companies strive to harness AI, CIOs are in the middle of the action. And they’re under immense pressure to chart their AI roadmaps, drive cross-functional innovation, and shape the future of their organizations.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Sans Display" pitchFamily="2" charset="0"/>
              </a:rPr>
              <a:t>Whether you're just starting or looking to scale your efforts, this asset is your go-to resource to understand how to embark on your AI journey.”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chemeClr val="accent2">
                    <a:lumMod val="50000"/>
                  </a:schemeClr>
                </a:solidFill>
                <a:effectLst/>
                <a:uLnTx/>
                <a:uFillTx/>
                <a:latin typeface="+mj-lt"/>
                <a:ea typeface="+mn-ea"/>
                <a:cs typeface="Segoe Sans Display" pitchFamily="2" charset="0"/>
              </a:rPr>
              <a:t>Jared Spataro </a:t>
            </a:r>
            <a:br>
              <a:rPr kumimoji="0" lang="en-US" sz="1400" b="0" i="0" u="none" strike="noStrike" kern="1200" cap="none" spc="0" normalizeH="0" baseline="0" noProof="0">
                <a:ln>
                  <a:noFill/>
                </a:ln>
                <a:solidFill>
                  <a:schemeClr val="tx1"/>
                </a:solidFill>
                <a:effectLst/>
                <a:uLnTx/>
                <a:uFillTx/>
                <a:latin typeface="+mn-lt"/>
                <a:ea typeface="+mn-ea"/>
                <a:cs typeface="Segoe Sans Display" pitchFamily="2" charset="0"/>
              </a:rPr>
            </a:br>
            <a:r>
              <a:rPr kumimoji="0" lang="en-US" sz="1400" b="0" i="0" u="none" strike="noStrike" kern="1200" cap="none" spc="0" normalizeH="0" baseline="0" noProof="0">
                <a:ln>
                  <a:noFill/>
                </a:ln>
                <a:solidFill>
                  <a:schemeClr val="tx1"/>
                </a:solidFill>
                <a:effectLst/>
                <a:uLnTx/>
                <a:uFillTx/>
                <a:latin typeface="+mn-lt"/>
                <a:ea typeface="+mn-ea"/>
                <a:cs typeface="Segoe Sans Display" pitchFamily="2" charset="0"/>
              </a:rPr>
              <a:t>Chief Marketing Officer of AI at Work </a:t>
            </a:r>
            <a:br>
              <a:rPr kumimoji="0" lang="en-US" sz="1400" b="0" i="0" u="none" strike="noStrike" kern="1200" cap="none" spc="0" normalizeH="0" baseline="0" noProof="0">
                <a:ln>
                  <a:noFill/>
                </a:ln>
                <a:solidFill>
                  <a:schemeClr val="tx1"/>
                </a:solidFill>
                <a:effectLst/>
                <a:uLnTx/>
                <a:uFillTx/>
                <a:latin typeface="+mn-lt"/>
                <a:ea typeface="+mn-ea"/>
                <a:cs typeface="Segoe Sans Display" pitchFamily="2" charset="0"/>
              </a:rPr>
            </a:br>
            <a:r>
              <a:rPr kumimoji="0" lang="en-US" sz="1400" b="0" i="0" u="none" strike="noStrike" kern="1200" cap="none" spc="0" normalizeH="0" baseline="0" noProof="0">
                <a:ln>
                  <a:noFill/>
                </a:ln>
                <a:solidFill>
                  <a:schemeClr val="tx1"/>
                </a:solidFill>
                <a:effectLst/>
                <a:uLnTx/>
                <a:uFillTx/>
                <a:latin typeface="+mn-lt"/>
                <a:ea typeface="+mn-ea"/>
                <a:cs typeface="Segoe Sans Display" pitchFamily="2" charset="0"/>
              </a:rPr>
              <a:t>Microsoft </a:t>
            </a:r>
          </a:p>
        </p:txBody>
      </p:sp>
      <p:grpSp>
        <p:nvGrpSpPr>
          <p:cNvPr id="17" name="Group 16">
            <a:extLst>
              <a:ext uri="{FF2B5EF4-FFF2-40B4-BE49-F238E27FC236}">
                <a16:creationId xmlns:a16="http://schemas.microsoft.com/office/drawing/2014/main" id="{190857F8-7620-204D-5979-2347DB2AAED1}"/>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16" name="Title 3">
              <a:hlinkClick r:id="rId4" action="ppaction://hlinksldjump"/>
              <a:extLst>
                <a:ext uri="{FF2B5EF4-FFF2-40B4-BE49-F238E27FC236}">
                  <a16:creationId xmlns:a16="http://schemas.microsoft.com/office/drawing/2014/main" id="{3D072EA8-3955-96BE-3EED-64C0E52618C5}"/>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a:t>
              </a:r>
            </a:p>
          </p:txBody>
        </p:sp>
        <p:sp>
          <p:nvSpPr>
            <p:cNvPr id="13" name="Title 3">
              <a:hlinkClick r:id="" action="ppaction://hlinkshowjump?jump=previousslide"/>
              <a:extLst>
                <a:ext uri="{FF2B5EF4-FFF2-40B4-BE49-F238E27FC236}">
                  <a16:creationId xmlns:a16="http://schemas.microsoft.com/office/drawing/2014/main" id="{70DB98B9-A3EE-6047-0731-972FAAC08130}"/>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4" name="Title 3">
              <a:hlinkClick r:id="" action="ppaction://hlinkshowjump?jump=nextslide"/>
              <a:extLst>
                <a:ext uri="{FF2B5EF4-FFF2-40B4-BE49-F238E27FC236}">
                  <a16:creationId xmlns:a16="http://schemas.microsoft.com/office/drawing/2014/main" id="{01DF4AD9-C2C3-14C7-DBAA-18DEF7A5FF3A}"/>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pic>
        <p:nvPicPr>
          <p:cNvPr id="5" name="Picture 4" descr="Image of Jared Spataro">
            <a:extLst>
              <a:ext uri="{FF2B5EF4-FFF2-40B4-BE49-F238E27FC236}">
                <a16:creationId xmlns:a16="http://schemas.microsoft.com/office/drawing/2014/main" id="{44DB500A-2E03-7863-C597-096B6BEEB8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39946" y="577516"/>
            <a:ext cx="3805504" cy="6280484"/>
          </a:xfrm>
          <a:prstGeom prst="rect">
            <a:avLst/>
          </a:prstGeom>
        </p:spPr>
      </p:pic>
      <p:pic>
        <p:nvPicPr>
          <p:cNvPr id="11" name="Picture 10" descr="A close-up of a colorful object">
            <a:extLst>
              <a:ext uri="{FF2B5EF4-FFF2-40B4-BE49-F238E27FC236}">
                <a16:creationId xmlns:a16="http://schemas.microsoft.com/office/drawing/2014/main" id="{AF75719D-F309-53A7-16EA-9ECD1852B0CD}"/>
              </a:ext>
            </a:extLst>
          </p:cNvPr>
          <p:cNvPicPr>
            <a:picLocks noChangeAspect="1"/>
          </p:cNvPicPr>
          <p:nvPr/>
        </p:nvPicPr>
        <p:blipFill>
          <a:blip r:embed="rId6">
            <a:extLst>
              <a:ext uri="{28A0092B-C50C-407E-A947-70E740481C1C}">
                <a14:useLocalDpi xmlns:a14="http://schemas.microsoft.com/office/drawing/2010/main" val="0"/>
              </a:ext>
            </a:extLst>
          </a:blip>
          <a:srcRect r="18275" b="13729"/>
          <a:stretch/>
        </p:blipFill>
        <p:spPr>
          <a:xfrm>
            <a:off x="4340232" y="1263252"/>
            <a:ext cx="7851768" cy="5594748"/>
          </a:xfrm>
          <a:prstGeom prst="rect">
            <a:avLst/>
          </a:prstGeom>
        </p:spPr>
      </p:pic>
    </p:spTree>
    <p:extLst>
      <p:ext uri="{BB962C8B-B14F-4D97-AF65-F5344CB8AC3E}">
        <p14:creationId xmlns:p14="http://schemas.microsoft.com/office/powerpoint/2010/main" val="32768348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BF256BD9-4F8C-04E9-AA27-5D9A83FC26F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2033910" y="0"/>
            <a:ext cx="10158090" cy="6858000"/>
          </a:xfrm>
          <a:prstGeom prst="rect">
            <a:avLst/>
          </a:prstGeom>
        </p:spPr>
      </p:pic>
      <p:sp>
        <p:nvSpPr>
          <p:cNvPr id="73" name="Rectangle 72">
            <a:extLst>
              <a:ext uri="{FF2B5EF4-FFF2-40B4-BE49-F238E27FC236}">
                <a16:creationId xmlns:a16="http://schemas.microsoft.com/office/drawing/2014/main" id="{0750EEF1-BAE1-69F0-07ED-95025BA0466E}"/>
              </a:ext>
              <a:ext uri="{C183D7F6-B498-43B3-948B-1728B52AA6E4}">
                <adec:decorative xmlns:adec="http://schemas.microsoft.com/office/drawing/2017/decorative" val="1"/>
              </a:ext>
            </a:extLst>
          </p:cNvPr>
          <p:cNvSpPr/>
          <p:nvPr/>
        </p:nvSpPr>
        <p:spPr bwMode="auto">
          <a:xfrm>
            <a:off x="2033905" y="0"/>
            <a:ext cx="9468283" cy="6331796"/>
          </a:xfrm>
          <a:prstGeom prst="rect">
            <a:avLst/>
          </a:prstGeom>
          <a:gradFill flip="none" rotWithShape="1">
            <a:gsLst>
              <a:gs pos="33003">
                <a:srgbClr val="FFFFFF">
                  <a:alpha val="70000"/>
                </a:srgbClr>
              </a:gs>
              <a:gs pos="0">
                <a:schemeClr val="bg1">
                  <a:alpha val="0"/>
                </a:schemeClr>
              </a:gs>
              <a:gs pos="57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Rectangle 2">
            <a:extLst>
              <a:ext uri="{FF2B5EF4-FFF2-40B4-BE49-F238E27FC236}">
                <a16:creationId xmlns:a16="http://schemas.microsoft.com/office/drawing/2014/main" id="{32883365-B0CE-CF5B-D0F0-05D253FA99D3}"/>
              </a:ext>
              <a:ext uri="{C183D7F6-B498-43B3-948B-1728B52AA6E4}">
                <adec:decorative xmlns:adec="http://schemas.microsoft.com/office/drawing/2017/decorative" val="1"/>
              </a:ext>
            </a:extLst>
          </p:cNvPr>
          <p:cNvSpPr/>
          <p:nvPr/>
        </p:nvSpPr>
        <p:spPr bwMode="auto">
          <a:xfrm>
            <a:off x="10738" y="0"/>
            <a:ext cx="9641686" cy="6331791"/>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63514617-074E-3BA5-90BE-BD6A1B6FBEE0}"/>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Title 3">
            <a:extLst>
              <a:ext uri="{FF2B5EF4-FFF2-40B4-BE49-F238E27FC236}">
                <a16:creationId xmlns:a16="http://schemas.microsoft.com/office/drawing/2014/main" id="{92AB8CD6-1D32-6A8E-56AC-5E9A11D64C38}"/>
              </a:ext>
            </a:extLst>
          </p:cNvPr>
          <p:cNvSpPr txBox="1">
            <a:spLocks noGrp="1"/>
          </p:cNvSpPr>
          <p:nvPr>
            <p:ph type="title" idx="4294967295"/>
          </p:nvPr>
        </p:nvSpPr>
        <p:spPr>
          <a:xfrm>
            <a:off x="584199" y="521018"/>
            <a:ext cx="9526986"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6. Business first: Prioritize workflows with the most impact</a:t>
            </a:r>
          </a:p>
        </p:txBody>
      </p:sp>
      <p:sp>
        <p:nvSpPr>
          <p:cNvPr id="6" name="Text Placeholder 4">
            <a:extLst>
              <a:ext uri="{FF2B5EF4-FFF2-40B4-BE49-F238E27FC236}">
                <a16:creationId xmlns:a16="http://schemas.microsoft.com/office/drawing/2014/main" id="{4C8EE748-F44D-0135-6641-444E7F753CF9}"/>
              </a:ext>
            </a:extLst>
          </p:cNvPr>
          <p:cNvSpPr txBox="1">
            <a:spLocks/>
          </p:cNvSpPr>
          <p:nvPr/>
        </p:nvSpPr>
        <p:spPr>
          <a:xfrm>
            <a:off x="584200" y="1184935"/>
            <a:ext cx="3902959" cy="417806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Once AI strategy is aligned with business goals, CIOs need to determine which AI projects to prioritize for maximum impact. AI is not a one-size-fits-all solution. CIOs do well when they prioritize high-impact AI projects that align with business objectives while balancing innovation with risk management.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is now a core business driver, yet many organizations struggle to quantify its impact. Despite widespread investment,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47% of CIOs report that AI has not met their ROI expectations</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3</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As AI adoption accelerates, CIOs ought to establish clear frameworks to measure AI’s effectiveness, optimize investments, and drive continuous improvement.</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 bolster AI’s measurable value, CIOs can focus on tracking AI adoption and usage trends, quantifying financial and operational ROI, and continuously optimizing AI deployments based on real-time data.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“Through 2025, 30 percent of GenAI projects will be abandoned after proof of concept due to poor data quality, inadequate risk controls, escalating costs or unclear business value.”</a:t>
            </a:r>
            <a:r>
              <a:rPr kumimoji="0" lang="en-US" sz="1050" b="0" i="0" u="none" strike="noStrike" kern="1200" cap="none" spc="0" normalizeH="0" baseline="30000" noProof="0">
                <a:ln>
                  <a:noFill/>
                </a:ln>
                <a:solidFill>
                  <a:srgbClr val="C03BC4">
                    <a:lumMod val="50000"/>
                  </a:srgbClr>
                </a:solidFill>
                <a:effectLst/>
                <a:uLnTx/>
                <a:uFillTx/>
                <a:latin typeface="Segoe Sans Display Semibold"/>
                <a:ea typeface="+mn-ea"/>
                <a:cs typeface="Segoe Sans Display" pitchFamily="2" charset="0"/>
              </a:rPr>
              <a:t>5</a:t>
            </a:r>
            <a:endParaRPr lang="en-US" sz="1050" baseline="30000">
              <a:solidFill>
                <a:srgbClr val="091F2C"/>
              </a:solidFill>
              <a:latin typeface="Segoe Sans Display"/>
            </a:endParaRP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best approach is business first, confirming AI projects are selected based on their ability to drive tangible outcomes. By applying structured measurement strategies, organizations can refine AI implementations to optimize business outcomes and align investments with long-term objectives.</a:t>
            </a:r>
          </a:p>
        </p:txBody>
      </p:sp>
      <p:grpSp>
        <p:nvGrpSpPr>
          <p:cNvPr id="7" name="Group 6">
            <a:extLst>
              <a:ext uri="{FF2B5EF4-FFF2-40B4-BE49-F238E27FC236}">
                <a16:creationId xmlns:a16="http://schemas.microsoft.com/office/drawing/2014/main" id="{ED788A80-9766-F3C8-81FA-99F2C8EC2672}"/>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3" action="ppaction://hlinksldjump"/>
              <a:extLst>
                <a:ext uri="{FF2B5EF4-FFF2-40B4-BE49-F238E27FC236}">
                  <a16:creationId xmlns:a16="http://schemas.microsoft.com/office/drawing/2014/main" id="{D10A6687-1D94-0AF2-14C1-53EEA4F1CDEE}"/>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a:t>
              </a:r>
              <a:r>
                <a:rPr lang="da-DK" sz="900" spc="0">
                  <a:solidFill>
                    <a:srgbClr val="091F2C"/>
                  </a:solidFill>
                  <a:latin typeface="Segoe Sans Display"/>
                </a:rPr>
                <a:t>20</a:t>
              </a: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t>
              </a:r>
            </a:p>
          </p:txBody>
        </p:sp>
        <p:sp>
          <p:nvSpPr>
            <p:cNvPr id="9" name="Title 3">
              <a:hlinkClick r:id="" action="ppaction://hlinkshowjump?jump=previousslide"/>
              <a:extLst>
                <a:ext uri="{FF2B5EF4-FFF2-40B4-BE49-F238E27FC236}">
                  <a16:creationId xmlns:a16="http://schemas.microsoft.com/office/drawing/2014/main" id="{5F94C124-70BA-3E8A-BD6B-15031B83A2A0}"/>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1667FC88-14C2-3DB9-9B27-23E1B459BDBC}"/>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11" name="Text Placeholder 4">
            <a:extLst>
              <a:ext uri="{FF2B5EF4-FFF2-40B4-BE49-F238E27FC236}">
                <a16:creationId xmlns:a16="http://schemas.microsoft.com/office/drawing/2014/main" id="{1954CD5E-AEEE-B522-8F07-9C37F5DD3E49}"/>
              </a:ext>
            </a:extLst>
          </p:cNvPr>
          <p:cNvSpPr txBox="1">
            <a:spLocks/>
          </p:cNvSpPr>
          <p:nvPr/>
        </p:nvSpPr>
        <p:spPr>
          <a:xfrm>
            <a:off x="5069156" y="1184935"/>
            <a:ext cx="4006606" cy="389850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recommends creating a cross-functional AI council led by a central team to greenlight AI projects, ensuring each project has a quantifiable metric to measure the project’s success. Undertaking smaller projects can be less formal when a firm already knows how to run proof-of-concept experiments. AI investments should be linked to at least one of the following: </a:t>
            </a:r>
          </a:p>
          <a:p>
            <a:pPr marL="169863" marR="0" lvl="0" indent="-169863"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Revenue growth: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AI-enabled personalization, intelligent sales automation.</a:t>
            </a:r>
          </a:p>
          <a:p>
            <a:pPr marL="169863" marR="0" lvl="0" indent="-169863" algn="l" defTabSz="932742" rtl="0" eaLnBrk="1" fontAlgn="auto" latinLnBrk="0" hangingPunct="1">
              <a:lnSpc>
                <a:spcPct val="100000"/>
              </a:lnSpc>
              <a:spcBef>
                <a:spcPts val="0"/>
              </a:spcBef>
              <a:spcAft>
                <a:spcPts val="8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Cost efficiency: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Process automation, AI-supported forecasting.</a:t>
            </a:r>
          </a:p>
          <a:p>
            <a:pPr marL="169863" marR="0" lvl="0" indent="-169863" algn="l" defTabSz="932742" rtl="0" eaLnBrk="1" fontAlgn="auto" latinLnBrk="0" hangingPunct="1">
              <a:lnSpc>
                <a:spcPct val="100000"/>
              </a:lnSpc>
              <a:spcBef>
                <a:spcPts val="0"/>
              </a:spcBef>
              <a:spcAft>
                <a:spcPts val="1200"/>
              </a:spcAft>
              <a:buClr>
                <a:srgbClr val="C03BC4">
                  <a:lumMod val="50000"/>
                </a:srgbClr>
              </a:buClr>
              <a:buSzPct val="10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Risk mitigation: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AI-powered cybersecurity, fraud detection.</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Now is the time to lead with purpose, ensuring AI delivers lasting value and competitive advantage.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is a transformative force, but to realize its full potential, it must be integrated into business processes in a strategic and measurable way. Organizations that successfully embed AI into their workflows unlock greater efficiencies, enhance decision-making, and drive measurable business value. AI is most powerful when it drives bona fide business outcomes, not just technological change. The CIOs who embed AI into core business strategy will set their organizations apart.</a:t>
            </a:r>
          </a:p>
        </p:txBody>
      </p:sp>
      <p:grpSp>
        <p:nvGrpSpPr>
          <p:cNvPr id="78" name="Group 77">
            <a:extLst>
              <a:ext uri="{FF2B5EF4-FFF2-40B4-BE49-F238E27FC236}">
                <a16:creationId xmlns:a16="http://schemas.microsoft.com/office/drawing/2014/main" id="{DDEB4E0E-8B8E-4A95-9C13-004F42294F43}"/>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79" name="Title 3">
              <a:hlinkClick r:id="rId4" action="ppaction://hlinksldjump"/>
              <a:extLst>
                <a:ext uri="{FF2B5EF4-FFF2-40B4-BE49-F238E27FC236}">
                  <a16:creationId xmlns:a16="http://schemas.microsoft.com/office/drawing/2014/main" id="{0948BB25-73FF-BCB5-313D-C2CFB347CFD8}"/>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80" name="Rectangle 79">
              <a:hlinkClick r:id="rId5" action="ppaction://hlinksldjump"/>
              <a:extLst>
                <a:ext uri="{FF2B5EF4-FFF2-40B4-BE49-F238E27FC236}">
                  <a16:creationId xmlns:a16="http://schemas.microsoft.com/office/drawing/2014/main" id="{EF8B4A47-EBE4-E61F-B85B-4BE7D14FA53C}"/>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1" name="Group 80">
            <a:extLst>
              <a:ext uri="{FF2B5EF4-FFF2-40B4-BE49-F238E27FC236}">
                <a16:creationId xmlns:a16="http://schemas.microsoft.com/office/drawing/2014/main" id="{7C099746-9639-82D2-98B3-707D47AB900A}"/>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82" name="Title 3">
              <a:hlinkClick r:id="rId4" action="ppaction://hlinksldjump"/>
              <a:extLst>
                <a:ext uri="{FF2B5EF4-FFF2-40B4-BE49-F238E27FC236}">
                  <a16:creationId xmlns:a16="http://schemas.microsoft.com/office/drawing/2014/main" id="{A245428F-DD7B-F5B4-F9C3-A5D5DA19643D}"/>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83" name="Rectangle 82">
              <a:hlinkClick r:id="rId6" action="ppaction://hlinksldjump"/>
              <a:extLst>
                <a:ext uri="{FF2B5EF4-FFF2-40B4-BE49-F238E27FC236}">
                  <a16:creationId xmlns:a16="http://schemas.microsoft.com/office/drawing/2014/main" id="{D3C6450E-69D8-29D1-CD4A-244326629634}"/>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4" name="Group 83">
            <a:extLst>
              <a:ext uri="{FF2B5EF4-FFF2-40B4-BE49-F238E27FC236}">
                <a16:creationId xmlns:a16="http://schemas.microsoft.com/office/drawing/2014/main" id="{6743D794-D182-B706-5D71-8FFC3DEEA4C2}"/>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85" name="Title 3">
              <a:hlinkClick r:id="rId4" action="ppaction://hlinksldjump"/>
              <a:extLst>
                <a:ext uri="{FF2B5EF4-FFF2-40B4-BE49-F238E27FC236}">
                  <a16:creationId xmlns:a16="http://schemas.microsoft.com/office/drawing/2014/main" id="{C021117A-0BE4-476F-6ADB-AA1D0D554CB8}"/>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86" name="Rectangle 85">
              <a:hlinkClick r:id="rId7" action="ppaction://hlinksldjump"/>
              <a:extLst>
                <a:ext uri="{FF2B5EF4-FFF2-40B4-BE49-F238E27FC236}">
                  <a16:creationId xmlns:a16="http://schemas.microsoft.com/office/drawing/2014/main" id="{C27CB725-68A1-551F-494A-414B4BD51C0A}"/>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7" name="Group 86">
            <a:extLst>
              <a:ext uri="{FF2B5EF4-FFF2-40B4-BE49-F238E27FC236}">
                <a16:creationId xmlns:a16="http://schemas.microsoft.com/office/drawing/2014/main" id="{E8764A49-BE59-133C-8A4C-17B2EE656CD6}"/>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88" name="Title 3">
              <a:hlinkClick r:id="rId4" action="ppaction://hlinksldjump"/>
              <a:extLst>
                <a:ext uri="{FF2B5EF4-FFF2-40B4-BE49-F238E27FC236}">
                  <a16:creationId xmlns:a16="http://schemas.microsoft.com/office/drawing/2014/main" id="{883A62A8-ED64-E4D9-ADB3-16988F1C2D94}"/>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89" name="Rectangle 88">
              <a:hlinkClick r:id="rId8" action="ppaction://hlinksldjump"/>
              <a:extLst>
                <a:ext uri="{FF2B5EF4-FFF2-40B4-BE49-F238E27FC236}">
                  <a16:creationId xmlns:a16="http://schemas.microsoft.com/office/drawing/2014/main" id="{FA4A92B5-431F-6273-323A-06C0E7FF9DC5}"/>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0" name="Group 89">
            <a:extLst>
              <a:ext uri="{FF2B5EF4-FFF2-40B4-BE49-F238E27FC236}">
                <a16:creationId xmlns:a16="http://schemas.microsoft.com/office/drawing/2014/main" id="{F79B3B3F-F1FD-5885-2602-A9F5F272036F}"/>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91" name="Title 3">
              <a:hlinkClick r:id="rId4" action="ppaction://hlinksldjump"/>
              <a:extLst>
                <a:ext uri="{FF2B5EF4-FFF2-40B4-BE49-F238E27FC236}">
                  <a16:creationId xmlns:a16="http://schemas.microsoft.com/office/drawing/2014/main" id="{D06564E7-087E-2913-5652-82F05ACD16D3}"/>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92" name="Rectangle 91">
              <a:hlinkClick r:id="rId9" action="ppaction://hlinksldjump"/>
              <a:extLst>
                <a:ext uri="{FF2B5EF4-FFF2-40B4-BE49-F238E27FC236}">
                  <a16:creationId xmlns:a16="http://schemas.microsoft.com/office/drawing/2014/main" id="{0250BF02-6897-2B55-746B-5C9F685F8EE7}"/>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F0926173-4B24-5D72-9F4D-09ADD714F0E7}"/>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15" name="Title 3">
              <a:hlinkClick r:id="rId4" action="ppaction://hlinksldjump"/>
              <a:extLst>
                <a:ext uri="{FF2B5EF4-FFF2-40B4-BE49-F238E27FC236}">
                  <a16:creationId xmlns:a16="http://schemas.microsoft.com/office/drawing/2014/main" id="{D166DD67-FEA1-E659-72EB-5EB2C0CF77E9}"/>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16" name="Rectangle 15">
              <a:hlinkClick r:id="rId10" action="ppaction://hlinksldjump"/>
              <a:extLst>
                <a:ext uri="{FF2B5EF4-FFF2-40B4-BE49-F238E27FC236}">
                  <a16:creationId xmlns:a16="http://schemas.microsoft.com/office/drawing/2014/main" id="{42F3F64C-C7AD-CA15-1D19-61E4EE15F159}"/>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6B70517B-098B-BE1F-0668-37E6A086B33E}"/>
              </a:ext>
              <a:ext uri="{C183D7F6-B498-43B3-948B-1728B52AA6E4}">
                <adec:decorative xmlns:adec="http://schemas.microsoft.com/office/drawing/2017/decorative" val="1"/>
              </a:ext>
            </a:extLst>
          </p:cNvPr>
          <p:cNvGrpSpPr/>
          <p:nvPr/>
        </p:nvGrpSpPr>
        <p:grpSpPr>
          <a:xfrm>
            <a:off x="6948699" y="6321371"/>
            <a:ext cx="137489" cy="559730"/>
            <a:chOff x="6405392" y="6331794"/>
            <a:chExt cx="137489" cy="559730"/>
          </a:xfrm>
        </p:grpSpPr>
        <p:sp>
          <p:nvSpPr>
            <p:cNvPr id="22" name="Title 3">
              <a:hlinkClick r:id="rId4" action="ppaction://hlinksldjump"/>
              <a:extLst>
                <a:ext uri="{FF2B5EF4-FFF2-40B4-BE49-F238E27FC236}">
                  <a16:creationId xmlns:a16="http://schemas.microsoft.com/office/drawing/2014/main" id="{71F91E08-6938-2EC0-BFD5-1926CD54141F}"/>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23" name="Rectangle 22">
              <a:hlinkClick r:id="rId11" action="ppaction://hlinksldjump"/>
              <a:extLst>
                <a:ext uri="{FF2B5EF4-FFF2-40B4-BE49-F238E27FC236}">
                  <a16:creationId xmlns:a16="http://schemas.microsoft.com/office/drawing/2014/main" id="{6D717A11-7530-8D23-9215-E32FB438422F}"/>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54C98EC2-F06D-A3C1-F2E0-4B5F66D0687B}"/>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25" name="Title 3">
              <a:hlinkClick r:id="rId4" action="ppaction://hlinksldjump"/>
              <a:extLst>
                <a:ext uri="{FF2B5EF4-FFF2-40B4-BE49-F238E27FC236}">
                  <a16:creationId xmlns:a16="http://schemas.microsoft.com/office/drawing/2014/main" id="{53BEE14B-8450-D0FB-3D59-118351A56E06}"/>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6" name="Rectangle 25">
              <a:hlinkClick r:id="rId12" action="ppaction://hlinksldjump"/>
              <a:extLst>
                <a:ext uri="{FF2B5EF4-FFF2-40B4-BE49-F238E27FC236}">
                  <a16:creationId xmlns:a16="http://schemas.microsoft.com/office/drawing/2014/main" id="{0352DC5E-BCAD-CF05-7B70-BE8D455858C6}"/>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259A7A50-84E3-37C8-439F-C1469CD69157}"/>
              </a:ext>
              <a:ext uri="{C183D7F6-B498-43B3-948B-1728B52AA6E4}">
                <adec:decorative xmlns:adec="http://schemas.microsoft.com/office/drawing/2017/decorative" val="1"/>
              </a:ext>
            </a:extLst>
          </p:cNvPr>
          <p:cNvGrpSpPr/>
          <p:nvPr/>
        </p:nvGrpSpPr>
        <p:grpSpPr>
          <a:xfrm>
            <a:off x="4875685" y="6331796"/>
            <a:ext cx="1490346" cy="526204"/>
            <a:chOff x="6652474" y="6331799"/>
            <a:chExt cx="1490346" cy="526204"/>
          </a:xfrm>
        </p:grpSpPr>
        <p:sp>
          <p:nvSpPr>
            <p:cNvPr id="12" name="Rectangle: Top Corners Rounded 12">
              <a:extLst>
                <a:ext uri="{FF2B5EF4-FFF2-40B4-BE49-F238E27FC236}">
                  <a16:creationId xmlns:a16="http://schemas.microsoft.com/office/drawing/2014/main" id="{ED1D8A2D-52A0-09F6-B30A-ADEFE0A6ACD2}"/>
                </a:ext>
              </a:extLst>
            </p:cNvPr>
            <p:cNvSpPr/>
            <p:nvPr/>
          </p:nvSpPr>
          <p:spPr bwMode="auto">
            <a:xfrm rot="5400000">
              <a:off x="7139058" y="5854241"/>
              <a:ext cx="526199" cy="1481325"/>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3" name="Title 3">
              <a:extLst>
                <a:ext uri="{FF2B5EF4-FFF2-40B4-BE49-F238E27FC236}">
                  <a16:creationId xmlns:a16="http://schemas.microsoft.com/office/drawing/2014/main" id="{2A43ABAC-3528-D1C2-97BB-3A8384F451B3}"/>
                </a:ext>
              </a:extLst>
            </p:cNvPr>
            <p:cNvSpPr txBox="1">
              <a:spLocks/>
            </p:cNvSpPr>
            <p:nvPr/>
          </p:nvSpPr>
          <p:spPr>
            <a:xfrm>
              <a:off x="6754352" y="6387154"/>
              <a:ext cx="134290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Business first: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Prioritize workflows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with the most impact</a:t>
              </a:r>
            </a:p>
          </p:txBody>
        </p:sp>
        <p:cxnSp>
          <p:nvCxnSpPr>
            <p:cNvPr id="27" name="Straight Connector 26">
              <a:extLst>
                <a:ext uri="{FF2B5EF4-FFF2-40B4-BE49-F238E27FC236}">
                  <a16:creationId xmlns:a16="http://schemas.microsoft.com/office/drawing/2014/main" id="{3E53CCEC-A3FD-6691-74F2-95C1F1264B00}"/>
                </a:ext>
              </a:extLst>
            </p:cNvPr>
            <p:cNvCxnSpPr/>
            <p:nvPr/>
          </p:nvCxnSpPr>
          <p:spPr>
            <a:xfrm>
              <a:off x="6652474"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84370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DB734-2EFE-7443-BFC2-E6768E13DB3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F41CB61E-84BF-05E6-BCF3-E0B5A03C7EA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5004" y="0"/>
            <a:ext cx="10287000" cy="6858000"/>
          </a:xfrm>
          <a:prstGeom prst="rect">
            <a:avLst/>
          </a:prstGeom>
        </p:spPr>
      </p:pic>
      <p:sp>
        <p:nvSpPr>
          <p:cNvPr id="20" name="Rectangle 19">
            <a:extLst>
              <a:ext uri="{FF2B5EF4-FFF2-40B4-BE49-F238E27FC236}">
                <a16:creationId xmlns:a16="http://schemas.microsoft.com/office/drawing/2014/main" id="{CB30C225-64BB-BEC4-7E3E-1C4FD1C1FF3E}"/>
              </a:ext>
              <a:ext uri="{C183D7F6-B498-43B3-948B-1728B52AA6E4}">
                <adec:decorative xmlns:adec="http://schemas.microsoft.com/office/drawing/2017/decorative" val="1"/>
              </a:ext>
            </a:extLst>
          </p:cNvPr>
          <p:cNvSpPr/>
          <p:nvPr/>
        </p:nvSpPr>
        <p:spPr bwMode="auto">
          <a:xfrm>
            <a:off x="1905003" y="0"/>
            <a:ext cx="9728201" cy="6331796"/>
          </a:xfrm>
          <a:prstGeom prst="rect">
            <a:avLst/>
          </a:prstGeom>
          <a:gradFill flip="none" rotWithShape="1">
            <a:gsLst>
              <a:gs pos="33003">
                <a:srgbClr val="FFFFFF">
                  <a:alpha val="72000"/>
                </a:srgbClr>
              </a:gs>
              <a:gs pos="0">
                <a:schemeClr val="bg1">
                  <a:alpha val="0"/>
                </a:schemeClr>
              </a:gs>
              <a:gs pos="57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3" name="Rectangle 72">
            <a:extLst>
              <a:ext uri="{FF2B5EF4-FFF2-40B4-BE49-F238E27FC236}">
                <a16:creationId xmlns:a16="http://schemas.microsoft.com/office/drawing/2014/main" id="{00A353CD-1A66-5EF8-A5BF-6A627377162F}"/>
              </a:ext>
              <a:ext uri="{C183D7F6-B498-43B3-948B-1728B52AA6E4}">
                <adec:decorative xmlns:adec="http://schemas.microsoft.com/office/drawing/2017/decorative" val="1"/>
              </a:ext>
            </a:extLst>
          </p:cNvPr>
          <p:cNvSpPr/>
          <p:nvPr/>
        </p:nvSpPr>
        <p:spPr bwMode="auto">
          <a:xfrm>
            <a:off x="2033905" y="0"/>
            <a:ext cx="9468283" cy="6331796"/>
          </a:xfrm>
          <a:prstGeom prst="rect">
            <a:avLst/>
          </a:prstGeom>
          <a:gradFill flip="none" rotWithShape="1">
            <a:gsLst>
              <a:gs pos="33003">
                <a:srgbClr val="FFFFFF">
                  <a:alpha val="70000"/>
                </a:srgbClr>
              </a:gs>
              <a:gs pos="0">
                <a:schemeClr val="bg1">
                  <a:alpha val="0"/>
                </a:schemeClr>
              </a:gs>
              <a:gs pos="57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Rectangle 2">
            <a:extLst>
              <a:ext uri="{FF2B5EF4-FFF2-40B4-BE49-F238E27FC236}">
                <a16:creationId xmlns:a16="http://schemas.microsoft.com/office/drawing/2014/main" id="{E9930B05-7DC7-675E-70C1-C392C49A9E0A}"/>
              </a:ext>
              <a:ext uri="{C183D7F6-B498-43B3-948B-1728B52AA6E4}">
                <adec:decorative xmlns:adec="http://schemas.microsoft.com/office/drawing/2017/decorative" val="1"/>
              </a:ext>
            </a:extLst>
          </p:cNvPr>
          <p:cNvSpPr/>
          <p:nvPr/>
        </p:nvSpPr>
        <p:spPr bwMode="auto">
          <a:xfrm>
            <a:off x="10738" y="0"/>
            <a:ext cx="9641686" cy="6331791"/>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C5B8FEDE-63E2-C334-0F01-157ABE021C9C}"/>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Title 3">
            <a:extLst>
              <a:ext uri="{FF2B5EF4-FFF2-40B4-BE49-F238E27FC236}">
                <a16:creationId xmlns:a16="http://schemas.microsoft.com/office/drawing/2014/main" id="{4F80ED06-C01C-3308-26DD-C4F89E1F64DC}"/>
              </a:ext>
            </a:extLst>
          </p:cNvPr>
          <p:cNvSpPr txBox="1">
            <a:spLocks noGrp="1"/>
          </p:cNvSpPr>
          <p:nvPr>
            <p:ph type="title" idx="4294967295"/>
          </p:nvPr>
        </p:nvSpPr>
        <p:spPr>
          <a:xfrm>
            <a:off x="584199" y="521018"/>
            <a:ext cx="9526986"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6. Business first: Prioritize workflows with the most impact</a:t>
            </a:r>
          </a:p>
        </p:txBody>
      </p:sp>
      <p:sp>
        <p:nvSpPr>
          <p:cNvPr id="6" name="Text Placeholder 4">
            <a:extLst>
              <a:ext uri="{FF2B5EF4-FFF2-40B4-BE49-F238E27FC236}">
                <a16:creationId xmlns:a16="http://schemas.microsoft.com/office/drawing/2014/main" id="{77E3F156-344C-6B69-042E-C05B2E819719}"/>
              </a:ext>
            </a:extLst>
          </p:cNvPr>
          <p:cNvSpPr txBox="1">
            <a:spLocks/>
          </p:cNvSpPr>
          <p:nvPr/>
        </p:nvSpPr>
        <p:spPr>
          <a:xfrm>
            <a:off x="584199" y="1538734"/>
            <a:ext cx="4774288" cy="256993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Automate routine tasks.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AI-enabled automation can manage repetitive processes, allowing employees to focus on strategic, high-value tasks. From customer support to automated financial reconciliation, AI can eliminate inefficiencies across multiple functions.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Enhance decision-making.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AI-enabled analytics provide real-time insights, improving decision-making in areas such as customer service, finance, and supply chain management. Predictive analytics help organizations forecast trends, mitigate risks, and respond proactively to market shifts.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Measure AI’s ROI.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Success should be tracked through hard metrics such as revenue growth and cost reduction, along with soft metrics such as productivity gains and employee satisfaction. CIOs should implement measurement frameworks that assess AI adoption, engagement, and its direct impact on business outcomes.</a:t>
            </a:r>
          </a:p>
        </p:txBody>
      </p:sp>
      <p:grpSp>
        <p:nvGrpSpPr>
          <p:cNvPr id="7" name="Group 6">
            <a:extLst>
              <a:ext uri="{FF2B5EF4-FFF2-40B4-BE49-F238E27FC236}">
                <a16:creationId xmlns:a16="http://schemas.microsoft.com/office/drawing/2014/main" id="{2DDEA222-E05B-0ACE-14DC-E6101773DB6A}"/>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4703F7C6-0392-2A6C-5B2B-E869C72D4116}"/>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a:t>
              </a:r>
              <a:r>
                <a:rPr lang="da-DK" sz="900" spc="0">
                  <a:solidFill>
                    <a:srgbClr val="091F2C"/>
                  </a:solidFill>
                  <a:latin typeface="Segoe Sans Display"/>
                </a:rPr>
                <a:t>21</a:t>
              </a: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t>
              </a:r>
            </a:p>
          </p:txBody>
        </p:sp>
        <p:sp>
          <p:nvSpPr>
            <p:cNvPr id="9" name="Title 3">
              <a:hlinkClick r:id="" action="ppaction://hlinkshowjump?jump=previousslide"/>
              <a:extLst>
                <a:ext uri="{FF2B5EF4-FFF2-40B4-BE49-F238E27FC236}">
                  <a16:creationId xmlns:a16="http://schemas.microsoft.com/office/drawing/2014/main" id="{2B8A198B-C66E-4FEB-2453-DD94BC533161}"/>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A6B88758-372D-8C53-8CD7-2AFC2C404822}"/>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12" name="Text Placeholder 4">
            <a:extLst>
              <a:ext uri="{FF2B5EF4-FFF2-40B4-BE49-F238E27FC236}">
                <a16:creationId xmlns:a16="http://schemas.microsoft.com/office/drawing/2014/main" id="{CFF47521-87C3-EFA6-0059-82E58043DE57}"/>
              </a:ext>
            </a:extLst>
          </p:cNvPr>
          <p:cNvSpPr txBox="1">
            <a:spLocks/>
          </p:cNvSpPr>
          <p:nvPr/>
        </p:nvSpPr>
        <p:spPr>
          <a:xfrm>
            <a:off x="584200" y="1149822"/>
            <a:ext cx="4997735" cy="24622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Maximize AI’s business impact</a:t>
            </a:r>
          </a:p>
        </p:txBody>
      </p:sp>
      <p:pic>
        <p:nvPicPr>
          <p:cNvPr id="22" name="Picture 21">
            <a:extLst>
              <a:ext uri="{FF2B5EF4-FFF2-40B4-BE49-F238E27FC236}">
                <a16:creationId xmlns:a16="http://schemas.microsoft.com/office/drawing/2014/main" id="{3C58ADAC-F7E8-DA7E-48D2-B08D3C946CA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08296" y="3753853"/>
            <a:ext cx="5138640" cy="1732547"/>
          </a:xfrm>
          <a:prstGeom prst="roundRect">
            <a:avLst>
              <a:gd name="adj" fmla="val 4806"/>
            </a:avLst>
          </a:prstGeom>
        </p:spPr>
      </p:pic>
      <p:sp>
        <p:nvSpPr>
          <p:cNvPr id="23" name="Rectangle: Rounded Corners 22">
            <a:extLst>
              <a:ext uri="{FF2B5EF4-FFF2-40B4-BE49-F238E27FC236}">
                <a16:creationId xmlns:a16="http://schemas.microsoft.com/office/drawing/2014/main" id="{12E7983B-9B40-4B92-FED8-6DBA5976A728}"/>
              </a:ext>
              <a:ext uri="{C183D7F6-B498-43B3-948B-1728B52AA6E4}">
                <adec:decorative xmlns:adec="http://schemas.microsoft.com/office/drawing/2017/decorative" val="1"/>
              </a:ext>
            </a:extLst>
          </p:cNvPr>
          <p:cNvSpPr/>
          <p:nvPr/>
        </p:nvSpPr>
        <p:spPr bwMode="auto">
          <a:xfrm rot="16200000">
            <a:off x="3869857" y="3332879"/>
            <a:ext cx="4298235"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8" name="Group 17">
            <a:extLst>
              <a:ext uri="{FF2B5EF4-FFF2-40B4-BE49-F238E27FC236}">
                <a16:creationId xmlns:a16="http://schemas.microsoft.com/office/drawing/2014/main" id="{899F4A5E-33EC-FD7B-CFA2-537A3A62A4EC}"/>
              </a:ext>
              <a:ext uri="{C183D7F6-B498-43B3-948B-1728B52AA6E4}">
                <adec:decorative xmlns:adec="http://schemas.microsoft.com/office/drawing/2017/decorative" val="1"/>
              </a:ext>
            </a:extLst>
          </p:cNvPr>
          <p:cNvGrpSpPr/>
          <p:nvPr/>
        </p:nvGrpSpPr>
        <p:grpSpPr>
          <a:xfrm>
            <a:off x="5917287" y="1222578"/>
            <a:ext cx="5690510" cy="4537622"/>
            <a:chOff x="5917287" y="548587"/>
            <a:chExt cx="5690510" cy="4537622"/>
          </a:xfrm>
        </p:grpSpPr>
        <p:sp>
          <p:nvSpPr>
            <p:cNvPr id="15" name="Rectangle: Rounded Corners 14">
              <a:extLst>
                <a:ext uri="{FF2B5EF4-FFF2-40B4-BE49-F238E27FC236}">
                  <a16:creationId xmlns:a16="http://schemas.microsoft.com/office/drawing/2014/main" id="{D59320BE-2F95-CF64-02F9-27407C819913}"/>
                </a:ext>
              </a:extLst>
            </p:cNvPr>
            <p:cNvSpPr/>
            <p:nvPr/>
          </p:nvSpPr>
          <p:spPr bwMode="auto">
            <a:xfrm>
              <a:off x="5917287" y="548587"/>
              <a:ext cx="5690510" cy="4537622"/>
            </a:xfrm>
            <a:prstGeom prst="roundRect">
              <a:avLst>
                <a:gd name="adj" fmla="val 319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grpSp>
          <p:nvGrpSpPr>
            <p:cNvPr id="17" name="Group 16">
              <a:extLst>
                <a:ext uri="{FF2B5EF4-FFF2-40B4-BE49-F238E27FC236}">
                  <a16:creationId xmlns:a16="http://schemas.microsoft.com/office/drawing/2014/main" id="{AB644674-9F86-C621-200B-7AC306666A22}"/>
                </a:ext>
              </a:extLst>
            </p:cNvPr>
            <p:cNvGrpSpPr/>
            <p:nvPr/>
          </p:nvGrpSpPr>
          <p:grpSpPr>
            <a:xfrm>
              <a:off x="6208295" y="750583"/>
              <a:ext cx="5108494" cy="4070422"/>
              <a:chOff x="6195694" y="732789"/>
              <a:chExt cx="5108494" cy="4070422"/>
            </a:xfrm>
          </p:grpSpPr>
          <p:sp>
            <p:nvSpPr>
              <p:cNvPr id="13" name="Text Placeholder 4">
                <a:extLst>
                  <a:ext uri="{FF2B5EF4-FFF2-40B4-BE49-F238E27FC236}">
                    <a16:creationId xmlns:a16="http://schemas.microsoft.com/office/drawing/2014/main" id="{DA7EC055-C44A-4AFA-4726-9569E3D8A75F}"/>
                  </a:ext>
                </a:extLst>
              </p:cNvPr>
              <p:cNvSpPr txBox="1">
                <a:spLocks/>
              </p:cNvSpPr>
              <p:nvPr/>
            </p:nvSpPr>
            <p:spPr>
              <a:xfrm>
                <a:off x="6195694" y="1121701"/>
                <a:ext cx="5108494" cy="80791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Translate AI strategy into quantifiable success and maximize business value based on real KPIs with the </a:t>
                </a: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rPr>
                  <a:t>Copilot Business Impact Report in Copilot Analytics</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The Business Impact Report allows organizations to customize analyses based on specific teams, metrics, and data sources. This flexibility enables a detailed understanding of how various levels of Copilot usage correlate with key business outcomes. </a:t>
                </a:r>
              </a:p>
            </p:txBody>
          </p:sp>
          <p:sp>
            <p:nvSpPr>
              <p:cNvPr id="14" name="Text Placeholder 4">
                <a:extLst>
                  <a:ext uri="{FF2B5EF4-FFF2-40B4-BE49-F238E27FC236}">
                    <a16:creationId xmlns:a16="http://schemas.microsoft.com/office/drawing/2014/main" id="{FCC6C219-BEB1-35D2-7A29-F6370052F11B}"/>
                  </a:ext>
                </a:extLst>
              </p:cNvPr>
              <p:cNvSpPr txBox="1">
                <a:spLocks/>
              </p:cNvSpPr>
              <p:nvPr/>
            </p:nvSpPr>
            <p:spPr>
              <a:xfrm>
                <a:off x="6195694" y="732789"/>
                <a:ext cx="4997735" cy="24622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Demonstrate AI’s business value with metrics that matter</a:t>
                </a:r>
              </a:p>
            </p:txBody>
          </p:sp>
          <p:sp>
            <p:nvSpPr>
              <p:cNvPr id="16" name="Text Placeholder 4">
                <a:extLst>
                  <a:ext uri="{FF2B5EF4-FFF2-40B4-BE49-F238E27FC236}">
                    <a16:creationId xmlns:a16="http://schemas.microsoft.com/office/drawing/2014/main" id="{A6847469-45B8-990F-2B71-4571FFCC8800}"/>
                  </a:ext>
                </a:extLst>
              </p:cNvPr>
              <p:cNvSpPr txBox="1">
                <a:spLocks/>
              </p:cNvSpPr>
              <p:nvPr/>
            </p:nvSpPr>
            <p:spPr>
              <a:xfrm>
                <a:off x="6221707" y="2056305"/>
                <a:ext cx="2733229" cy="274690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 the process of generating the Copilot Business Impact Report, you identify the functional business areas, outcome metrics, and data sources relevant to your organization. Securing executive support during this stage is crucial for aligning goals and resources. You then gather the necessary data and use Copilot Analytics to run the report, analyzing how Copilot usage influences the identified metrics. Analysts can upload their business metrics into Viva Insights (for more details on uploading data please refer to this </a:t>
                </a:r>
                <a:r>
                  <a:rPr lang="en-US" sz="1050">
                    <a:solidFill>
                      <a:srgbClr val="C03BC4">
                        <a:lumMod val="50000"/>
                      </a:srgbClr>
                    </a:solidFill>
                    <a:latin typeface="Segoe Sans Display"/>
                    <a:hlinkClick r:id="rId6">
                      <a:extLst>
                        <a:ext uri="{A12FA001-AC4F-418D-AE19-62706E023703}">
                          <ahyp:hlinkClr xmlns:ahyp="http://schemas.microsoft.com/office/drawing/2018/hyperlinkcolor" val="tx"/>
                        </a:ext>
                      </a:extLst>
                    </a:hlinkClick>
                  </a:rPr>
                  <a:t>Learn article</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You can review the results to understand the relationship between Copilot usage and business outcomes and implement strategies to enhance AI adoption and effectiveness based on these insights.</a:t>
                </a:r>
              </a:p>
            </p:txBody>
          </p:sp>
        </p:grpSp>
      </p:grpSp>
      <p:pic>
        <p:nvPicPr>
          <p:cNvPr id="25" name="Picture 24">
            <a:extLst>
              <a:ext uri="{FF2B5EF4-FFF2-40B4-BE49-F238E27FC236}">
                <a16:creationId xmlns:a16="http://schemas.microsoft.com/office/drawing/2014/main" id="{29D83AF4-3930-5778-92C4-6C1AAEBFF5A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31137" r="16487"/>
          <a:stretch/>
        </p:blipFill>
        <p:spPr>
          <a:xfrm>
            <a:off x="9185046" y="2780643"/>
            <a:ext cx="2146815" cy="2734038"/>
          </a:xfrm>
          <a:prstGeom prst="roundRect">
            <a:avLst>
              <a:gd name="adj" fmla="val 7164"/>
            </a:avLst>
          </a:prstGeom>
        </p:spPr>
      </p:pic>
      <p:grpSp>
        <p:nvGrpSpPr>
          <p:cNvPr id="32" name="Group 31">
            <a:extLst>
              <a:ext uri="{FF2B5EF4-FFF2-40B4-BE49-F238E27FC236}">
                <a16:creationId xmlns:a16="http://schemas.microsoft.com/office/drawing/2014/main" id="{B15170D0-1FAD-5DCA-697F-AA30EFA60696}"/>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33" name="Title 3">
              <a:hlinkClick r:id="rId8" action="ppaction://hlinksldjump"/>
              <a:extLst>
                <a:ext uri="{FF2B5EF4-FFF2-40B4-BE49-F238E27FC236}">
                  <a16:creationId xmlns:a16="http://schemas.microsoft.com/office/drawing/2014/main" id="{604B88B0-A97C-3B77-6577-F643F916372E}"/>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34" name="Rectangle 33">
              <a:hlinkClick r:id="rId9" action="ppaction://hlinksldjump"/>
              <a:extLst>
                <a:ext uri="{FF2B5EF4-FFF2-40B4-BE49-F238E27FC236}">
                  <a16:creationId xmlns:a16="http://schemas.microsoft.com/office/drawing/2014/main" id="{0441D17B-E42A-2295-D84D-1A1E99861332}"/>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77E2BEF4-C9F7-51E1-F664-6714696110DF}"/>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36" name="Title 3">
              <a:hlinkClick r:id="rId8" action="ppaction://hlinksldjump"/>
              <a:extLst>
                <a:ext uri="{FF2B5EF4-FFF2-40B4-BE49-F238E27FC236}">
                  <a16:creationId xmlns:a16="http://schemas.microsoft.com/office/drawing/2014/main" id="{FBD85C74-2964-43D2-701D-9E1D783C9D1C}"/>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37" name="Rectangle 36">
              <a:hlinkClick r:id="rId10" action="ppaction://hlinksldjump"/>
              <a:extLst>
                <a:ext uri="{FF2B5EF4-FFF2-40B4-BE49-F238E27FC236}">
                  <a16:creationId xmlns:a16="http://schemas.microsoft.com/office/drawing/2014/main" id="{72EE3259-F34C-FFA5-C98B-583A75900476}"/>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93EC0868-3627-6F1D-E5EC-52DE19F10C1E}"/>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39" name="Title 3">
              <a:hlinkClick r:id="rId8" action="ppaction://hlinksldjump"/>
              <a:extLst>
                <a:ext uri="{FF2B5EF4-FFF2-40B4-BE49-F238E27FC236}">
                  <a16:creationId xmlns:a16="http://schemas.microsoft.com/office/drawing/2014/main" id="{93772154-BF54-0104-0405-35CC3233E60E}"/>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71" name="Rectangle 70">
              <a:hlinkClick r:id="rId11" action="ppaction://hlinksldjump"/>
              <a:extLst>
                <a:ext uri="{FF2B5EF4-FFF2-40B4-BE49-F238E27FC236}">
                  <a16:creationId xmlns:a16="http://schemas.microsoft.com/office/drawing/2014/main" id="{A7048F2E-0127-04C8-081D-5A805BE7AB9A}"/>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4" name="Group 73">
            <a:extLst>
              <a:ext uri="{FF2B5EF4-FFF2-40B4-BE49-F238E27FC236}">
                <a16:creationId xmlns:a16="http://schemas.microsoft.com/office/drawing/2014/main" id="{81BF06FE-9CE5-CEAA-96B6-5B29BD0006EB}"/>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75" name="Title 3">
              <a:hlinkClick r:id="rId8" action="ppaction://hlinksldjump"/>
              <a:extLst>
                <a:ext uri="{FF2B5EF4-FFF2-40B4-BE49-F238E27FC236}">
                  <a16:creationId xmlns:a16="http://schemas.microsoft.com/office/drawing/2014/main" id="{4580D49E-9218-3739-9D36-C5A4ED29A6ED}"/>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76" name="Rectangle 75">
              <a:hlinkClick r:id="rId12" action="ppaction://hlinksldjump"/>
              <a:extLst>
                <a:ext uri="{FF2B5EF4-FFF2-40B4-BE49-F238E27FC236}">
                  <a16:creationId xmlns:a16="http://schemas.microsoft.com/office/drawing/2014/main" id="{E353816A-1959-5EDC-EB16-892A445E9209}"/>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7" name="Group 76">
            <a:extLst>
              <a:ext uri="{FF2B5EF4-FFF2-40B4-BE49-F238E27FC236}">
                <a16:creationId xmlns:a16="http://schemas.microsoft.com/office/drawing/2014/main" id="{ED5EF266-2792-4C76-746D-5C71AC82B5A1}"/>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78" name="Title 3">
              <a:hlinkClick r:id="rId8" action="ppaction://hlinksldjump"/>
              <a:extLst>
                <a:ext uri="{FF2B5EF4-FFF2-40B4-BE49-F238E27FC236}">
                  <a16:creationId xmlns:a16="http://schemas.microsoft.com/office/drawing/2014/main" id="{D1699D00-BF65-BB77-24EB-E8A3AAFFA509}"/>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79" name="Rectangle 78">
              <a:hlinkClick r:id="rId13" action="ppaction://hlinksldjump"/>
              <a:extLst>
                <a:ext uri="{FF2B5EF4-FFF2-40B4-BE49-F238E27FC236}">
                  <a16:creationId xmlns:a16="http://schemas.microsoft.com/office/drawing/2014/main" id="{8F1F5934-D3C2-6C2D-64C4-C72A0220B860}"/>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B3859FAE-3876-90D6-9B93-BAF00ED1B06F}"/>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5" name="Title 3">
              <a:hlinkClick r:id="rId8" action="ppaction://hlinksldjump"/>
              <a:extLst>
                <a:ext uri="{FF2B5EF4-FFF2-40B4-BE49-F238E27FC236}">
                  <a16:creationId xmlns:a16="http://schemas.microsoft.com/office/drawing/2014/main" id="{FDAC88FC-5B2C-1A66-BFF1-C073C326798A}"/>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11" name="Rectangle 10">
              <a:hlinkClick r:id="rId14" action="ppaction://hlinksldjump"/>
              <a:extLst>
                <a:ext uri="{FF2B5EF4-FFF2-40B4-BE49-F238E27FC236}">
                  <a16:creationId xmlns:a16="http://schemas.microsoft.com/office/drawing/2014/main" id="{28398D58-C7DE-8304-8E15-8DCBC28FF884}"/>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1DCB9C80-EE5B-3248-D53F-3E5F7BE270EC}"/>
              </a:ext>
              <a:ext uri="{C183D7F6-B498-43B3-948B-1728B52AA6E4}">
                <adec:decorative xmlns:adec="http://schemas.microsoft.com/office/drawing/2017/decorative" val="1"/>
              </a:ext>
            </a:extLst>
          </p:cNvPr>
          <p:cNvGrpSpPr/>
          <p:nvPr/>
        </p:nvGrpSpPr>
        <p:grpSpPr>
          <a:xfrm>
            <a:off x="6948699" y="6321371"/>
            <a:ext cx="137489" cy="559730"/>
            <a:chOff x="6405392" y="6331794"/>
            <a:chExt cx="137489" cy="559730"/>
          </a:xfrm>
        </p:grpSpPr>
        <p:sp>
          <p:nvSpPr>
            <p:cNvPr id="27" name="Title 3">
              <a:hlinkClick r:id="rId8" action="ppaction://hlinksldjump"/>
              <a:extLst>
                <a:ext uri="{FF2B5EF4-FFF2-40B4-BE49-F238E27FC236}">
                  <a16:creationId xmlns:a16="http://schemas.microsoft.com/office/drawing/2014/main" id="{136CFD4D-D01B-2373-513D-4B2F8514406C}"/>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28" name="Rectangle 27">
              <a:hlinkClick r:id="rId15" action="ppaction://hlinksldjump"/>
              <a:extLst>
                <a:ext uri="{FF2B5EF4-FFF2-40B4-BE49-F238E27FC236}">
                  <a16:creationId xmlns:a16="http://schemas.microsoft.com/office/drawing/2014/main" id="{777D5014-92AD-B2F1-0611-73FBEC72BD66}"/>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453AFABF-AC59-BF90-92D5-F848321EBFF9}"/>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44" name="Title 3">
              <a:hlinkClick r:id="rId8" action="ppaction://hlinksldjump"/>
              <a:extLst>
                <a:ext uri="{FF2B5EF4-FFF2-40B4-BE49-F238E27FC236}">
                  <a16:creationId xmlns:a16="http://schemas.microsoft.com/office/drawing/2014/main" id="{27D6EAF3-E0C2-4BC9-C8D9-8EE6212439DC}"/>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45" name="Rectangle 44">
              <a:hlinkClick r:id="rId16" action="ppaction://hlinksldjump"/>
              <a:extLst>
                <a:ext uri="{FF2B5EF4-FFF2-40B4-BE49-F238E27FC236}">
                  <a16:creationId xmlns:a16="http://schemas.microsoft.com/office/drawing/2014/main" id="{9D1B010A-CB01-2D21-8724-2EC5B1FF94F3}"/>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71CD1D00-9491-373A-EC3D-24B09BEA4FD5}"/>
              </a:ext>
              <a:ext uri="{C183D7F6-B498-43B3-948B-1728B52AA6E4}">
                <adec:decorative xmlns:adec="http://schemas.microsoft.com/office/drawing/2017/decorative" val="1"/>
              </a:ext>
            </a:extLst>
          </p:cNvPr>
          <p:cNvGrpSpPr/>
          <p:nvPr/>
        </p:nvGrpSpPr>
        <p:grpSpPr>
          <a:xfrm>
            <a:off x="4875685" y="6331796"/>
            <a:ext cx="1490346" cy="526204"/>
            <a:chOff x="6652474" y="6331799"/>
            <a:chExt cx="1490346" cy="526204"/>
          </a:xfrm>
        </p:grpSpPr>
        <p:sp>
          <p:nvSpPr>
            <p:cNvPr id="29" name="Rectangle: Top Corners Rounded 12">
              <a:extLst>
                <a:ext uri="{FF2B5EF4-FFF2-40B4-BE49-F238E27FC236}">
                  <a16:creationId xmlns:a16="http://schemas.microsoft.com/office/drawing/2014/main" id="{50EC7D92-D37C-97B3-2AB3-C46168CE4C05}"/>
                </a:ext>
              </a:extLst>
            </p:cNvPr>
            <p:cNvSpPr/>
            <p:nvPr/>
          </p:nvSpPr>
          <p:spPr bwMode="auto">
            <a:xfrm rot="5400000">
              <a:off x="7139058" y="5854241"/>
              <a:ext cx="526199" cy="1481325"/>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42" name="Title 3">
              <a:extLst>
                <a:ext uri="{FF2B5EF4-FFF2-40B4-BE49-F238E27FC236}">
                  <a16:creationId xmlns:a16="http://schemas.microsoft.com/office/drawing/2014/main" id="{8DDA9C52-032F-E356-B572-0AD683C9DD07}"/>
                </a:ext>
              </a:extLst>
            </p:cNvPr>
            <p:cNvSpPr txBox="1">
              <a:spLocks/>
            </p:cNvSpPr>
            <p:nvPr/>
          </p:nvSpPr>
          <p:spPr>
            <a:xfrm>
              <a:off x="6754352" y="6387154"/>
              <a:ext cx="134290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Business first: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Prioritize workflows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with the most impact</a:t>
              </a:r>
            </a:p>
          </p:txBody>
        </p:sp>
        <p:cxnSp>
          <p:nvCxnSpPr>
            <p:cNvPr id="46" name="Straight Connector 45">
              <a:extLst>
                <a:ext uri="{FF2B5EF4-FFF2-40B4-BE49-F238E27FC236}">
                  <a16:creationId xmlns:a16="http://schemas.microsoft.com/office/drawing/2014/main" id="{4BAF7A06-C519-15C5-54EA-4FF4700DB026}"/>
                </a:ext>
              </a:extLst>
            </p:cNvPr>
            <p:cNvCxnSpPr/>
            <p:nvPr/>
          </p:nvCxnSpPr>
          <p:spPr>
            <a:xfrm>
              <a:off x="6652474"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6877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5F419-4B09-F499-38CB-8AD021E2770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DDE3C5E-1835-D2AA-E0D4-53CA1AE000BC}"/>
              </a:ext>
              <a:ext uri="{C183D7F6-B498-43B3-948B-1728B52AA6E4}">
                <adec:decorative xmlns:adec="http://schemas.microsoft.com/office/drawing/2017/decorative" val="1"/>
              </a:ext>
            </a:extLst>
          </p:cNvPr>
          <p:cNvSpPr/>
          <p:nvPr/>
        </p:nvSpPr>
        <p:spPr bwMode="auto">
          <a:xfrm>
            <a:off x="1905003" y="0"/>
            <a:ext cx="9728201" cy="6331796"/>
          </a:xfrm>
          <a:prstGeom prst="rect">
            <a:avLst/>
          </a:prstGeom>
          <a:gradFill flip="none" rotWithShape="1">
            <a:gsLst>
              <a:gs pos="33003">
                <a:srgbClr val="FFFFFF">
                  <a:alpha val="72000"/>
                </a:srgbClr>
              </a:gs>
              <a:gs pos="0">
                <a:schemeClr val="bg1">
                  <a:alpha val="0"/>
                </a:schemeClr>
              </a:gs>
              <a:gs pos="57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Rectangle 2">
            <a:extLst>
              <a:ext uri="{FF2B5EF4-FFF2-40B4-BE49-F238E27FC236}">
                <a16:creationId xmlns:a16="http://schemas.microsoft.com/office/drawing/2014/main" id="{60D92F5B-DE52-E245-BAF5-A8195205BB4A}"/>
              </a:ext>
              <a:ext uri="{C183D7F6-B498-43B3-948B-1728B52AA6E4}">
                <adec:decorative xmlns:adec="http://schemas.microsoft.com/office/drawing/2017/decorative" val="1"/>
              </a:ext>
            </a:extLst>
          </p:cNvPr>
          <p:cNvSpPr/>
          <p:nvPr/>
        </p:nvSpPr>
        <p:spPr bwMode="auto">
          <a:xfrm>
            <a:off x="10738" y="0"/>
            <a:ext cx="9641686" cy="6331791"/>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7E4B3E9A-6CEE-1EBE-0B1C-6C1C5EF6CC3C}"/>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F454285C-28E5-69CB-8EEB-31E8EE83D60C}"/>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3" action="ppaction://hlinksldjump"/>
              <a:extLst>
                <a:ext uri="{FF2B5EF4-FFF2-40B4-BE49-F238E27FC236}">
                  <a16:creationId xmlns:a16="http://schemas.microsoft.com/office/drawing/2014/main" id="{CD9F7928-E80D-5895-EF58-70DF112224C5}"/>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22.</a:t>
              </a:r>
            </a:p>
          </p:txBody>
        </p:sp>
        <p:sp>
          <p:nvSpPr>
            <p:cNvPr id="9" name="Title 3">
              <a:hlinkClick r:id="" action="ppaction://hlinkshowjump?jump=previousslide"/>
              <a:extLst>
                <a:ext uri="{FF2B5EF4-FFF2-40B4-BE49-F238E27FC236}">
                  <a16:creationId xmlns:a16="http://schemas.microsoft.com/office/drawing/2014/main" id="{B3A8DDA2-5EA1-C586-EA26-C25CE52B3890}"/>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4299FBA4-65C4-4632-B4F4-C96336B1AB26}"/>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pic>
        <p:nvPicPr>
          <p:cNvPr id="24" name="Picture 23">
            <a:extLst>
              <a:ext uri="{FF2B5EF4-FFF2-40B4-BE49-F238E27FC236}">
                <a16:creationId xmlns:a16="http://schemas.microsoft.com/office/drawing/2014/main" id="{8FBBA5BC-6154-E680-DFB3-4F3CE3B6CF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t="-1" r="1227" b="781"/>
          <a:stretch/>
        </p:blipFill>
        <p:spPr>
          <a:xfrm>
            <a:off x="2623894" y="1"/>
            <a:ext cx="9568106" cy="6336982"/>
          </a:xfrm>
          <a:prstGeom prst="rect">
            <a:avLst/>
          </a:prstGeom>
        </p:spPr>
      </p:pic>
      <p:sp>
        <p:nvSpPr>
          <p:cNvPr id="25" name="Rectangle: Top Corners Rounded 12">
            <a:extLst>
              <a:ext uri="{FF2B5EF4-FFF2-40B4-BE49-F238E27FC236}">
                <a16:creationId xmlns:a16="http://schemas.microsoft.com/office/drawing/2014/main" id="{53F4BC84-4B15-21BD-34F5-64E663224F46}"/>
              </a:ext>
              <a:ext uri="{C183D7F6-B498-43B3-948B-1728B52AA6E4}">
                <adec:decorative xmlns:adec="http://schemas.microsoft.com/office/drawing/2017/decorative" val="1"/>
              </a:ext>
            </a:extLst>
          </p:cNvPr>
          <p:cNvSpPr/>
          <p:nvPr/>
        </p:nvSpPr>
        <p:spPr bwMode="auto">
          <a:xfrm rot="16200000">
            <a:off x="5983795" y="-3934946"/>
            <a:ext cx="354075" cy="11153279"/>
          </a:xfrm>
          <a:prstGeom prst="roundRect">
            <a:avLst>
              <a:gd name="adj" fmla="val 15535"/>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32" name="Rectangle: Top Corners Rounded 12">
            <a:extLst>
              <a:ext uri="{FF2B5EF4-FFF2-40B4-BE49-F238E27FC236}">
                <a16:creationId xmlns:a16="http://schemas.microsoft.com/office/drawing/2014/main" id="{CFC97323-62F2-4BCE-EED5-2D691E528DF8}"/>
              </a:ext>
              <a:ext uri="{C183D7F6-B498-43B3-948B-1728B52AA6E4}">
                <adec:decorative xmlns:adec="http://schemas.microsoft.com/office/drawing/2017/decorative" val="1"/>
              </a:ext>
            </a:extLst>
          </p:cNvPr>
          <p:cNvSpPr/>
          <p:nvPr/>
        </p:nvSpPr>
        <p:spPr bwMode="auto">
          <a:xfrm rot="16200000">
            <a:off x="4185775" y="-1710468"/>
            <a:ext cx="3950116" cy="11153279"/>
          </a:xfrm>
          <a:prstGeom prst="roundRect">
            <a:avLst>
              <a:gd name="adj" fmla="val 3846"/>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82" name="Title 3">
            <a:extLst>
              <a:ext uri="{FF2B5EF4-FFF2-40B4-BE49-F238E27FC236}">
                <a16:creationId xmlns:a16="http://schemas.microsoft.com/office/drawing/2014/main" id="{EE852F95-6FB6-3BC8-E6A9-706547209EFC}"/>
              </a:ext>
            </a:extLst>
          </p:cNvPr>
          <p:cNvSpPr txBox="1">
            <a:spLocks noGrp="1"/>
          </p:cNvSpPr>
          <p:nvPr>
            <p:ph type="title" idx="4294967295"/>
          </p:nvPr>
        </p:nvSpPr>
        <p:spPr>
          <a:xfrm>
            <a:off x="584199" y="521018"/>
            <a:ext cx="9526986"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6. Business first: Prioritize workflows with the most impact </a:t>
            </a:r>
          </a:p>
        </p:txBody>
      </p:sp>
      <p:sp>
        <p:nvSpPr>
          <p:cNvPr id="37" name="Text Placeholder 4">
            <a:extLst>
              <a:ext uri="{FF2B5EF4-FFF2-40B4-BE49-F238E27FC236}">
                <a16:creationId xmlns:a16="http://schemas.microsoft.com/office/drawing/2014/main" id="{DB63538E-378D-F0F2-703D-872D120C70EB}"/>
              </a:ext>
            </a:extLst>
          </p:cNvPr>
          <p:cNvSpPr txBox="1">
            <a:spLocks/>
          </p:cNvSpPr>
          <p:nvPr/>
        </p:nvSpPr>
        <p:spPr>
          <a:xfrm>
            <a:off x="584198" y="1163563"/>
            <a:ext cx="8970825"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following examples highlight processes generative AI can transform: </a:t>
            </a:r>
          </a:p>
        </p:txBody>
      </p:sp>
      <p:sp>
        <p:nvSpPr>
          <p:cNvPr id="26" name="Rectangle: Top Corners Rounded 12">
            <a:extLst>
              <a:ext uri="{FF2B5EF4-FFF2-40B4-BE49-F238E27FC236}">
                <a16:creationId xmlns:a16="http://schemas.microsoft.com/office/drawing/2014/main" id="{E7CB8473-A12D-F60A-CEB0-495CE814E672}"/>
              </a:ext>
              <a:ext uri="{C183D7F6-B498-43B3-948B-1728B52AA6E4}">
                <adec:decorative xmlns:adec="http://schemas.microsoft.com/office/drawing/2017/decorative" val="1"/>
              </a:ext>
            </a:extLst>
          </p:cNvPr>
          <p:cNvSpPr/>
          <p:nvPr/>
        </p:nvSpPr>
        <p:spPr bwMode="auto">
          <a:xfrm rot="10800000">
            <a:off x="580445" y="1451225"/>
            <a:ext cx="1584687" cy="380933"/>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33" name="Rectangle: Top Corners Rounded 12">
            <a:extLst>
              <a:ext uri="{FF2B5EF4-FFF2-40B4-BE49-F238E27FC236}">
                <a16:creationId xmlns:a16="http://schemas.microsoft.com/office/drawing/2014/main" id="{C9D708AC-70D6-35E1-8A12-A64420F45418}"/>
              </a:ext>
              <a:ext uri="{C183D7F6-B498-43B3-948B-1728B52AA6E4}">
                <adec:decorative xmlns:adec="http://schemas.microsoft.com/office/drawing/2017/decorative" val="1"/>
              </a:ext>
            </a:extLst>
          </p:cNvPr>
          <p:cNvSpPr/>
          <p:nvPr/>
        </p:nvSpPr>
        <p:spPr bwMode="auto">
          <a:xfrm rot="10800000">
            <a:off x="580444" y="1891114"/>
            <a:ext cx="1584687" cy="3950118"/>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76" name="Rectangle: Top Corners Rounded 12">
            <a:extLst>
              <a:ext uri="{FF2B5EF4-FFF2-40B4-BE49-F238E27FC236}">
                <a16:creationId xmlns:a16="http://schemas.microsoft.com/office/drawing/2014/main" id="{088632E6-A0F1-2038-DF4A-E6E1C1DF1473}"/>
              </a:ext>
              <a:ext uri="{C183D7F6-B498-43B3-948B-1728B52AA6E4}">
                <adec:decorative xmlns:adec="http://schemas.microsoft.com/office/drawing/2017/decorative" val="1"/>
              </a:ext>
            </a:extLst>
          </p:cNvPr>
          <p:cNvSpPr/>
          <p:nvPr/>
        </p:nvSpPr>
        <p:spPr bwMode="auto">
          <a:xfrm rot="10800000">
            <a:off x="3760373" y="1451225"/>
            <a:ext cx="1584687" cy="380933"/>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77" name="Rectangle: Top Corners Rounded 12">
            <a:extLst>
              <a:ext uri="{FF2B5EF4-FFF2-40B4-BE49-F238E27FC236}">
                <a16:creationId xmlns:a16="http://schemas.microsoft.com/office/drawing/2014/main" id="{7256DCA3-153C-BF59-F3C1-CB1C8D5FA5B6}"/>
              </a:ext>
              <a:ext uri="{C183D7F6-B498-43B3-948B-1728B52AA6E4}">
                <adec:decorative xmlns:adec="http://schemas.microsoft.com/office/drawing/2017/decorative" val="1"/>
              </a:ext>
            </a:extLst>
          </p:cNvPr>
          <p:cNvSpPr/>
          <p:nvPr/>
        </p:nvSpPr>
        <p:spPr bwMode="auto">
          <a:xfrm rot="10800000">
            <a:off x="3760372" y="1891114"/>
            <a:ext cx="1584687" cy="3950118"/>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78" name="Rectangle: Top Corners Rounded 12">
            <a:extLst>
              <a:ext uri="{FF2B5EF4-FFF2-40B4-BE49-F238E27FC236}">
                <a16:creationId xmlns:a16="http://schemas.microsoft.com/office/drawing/2014/main" id="{33CA8628-6C64-A40E-BDC4-08784DAC9199}"/>
              </a:ext>
              <a:ext uri="{C183D7F6-B498-43B3-948B-1728B52AA6E4}">
                <adec:decorative xmlns:adec="http://schemas.microsoft.com/office/drawing/2017/decorative" val="1"/>
              </a:ext>
            </a:extLst>
          </p:cNvPr>
          <p:cNvSpPr/>
          <p:nvPr/>
        </p:nvSpPr>
        <p:spPr bwMode="auto">
          <a:xfrm rot="10800000">
            <a:off x="6967597" y="1451225"/>
            <a:ext cx="1584687" cy="380933"/>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79" name="Rectangle: Top Corners Rounded 12">
            <a:extLst>
              <a:ext uri="{FF2B5EF4-FFF2-40B4-BE49-F238E27FC236}">
                <a16:creationId xmlns:a16="http://schemas.microsoft.com/office/drawing/2014/main" id="{6194B489-8900-6A38-8F6D-344A7F61FD36}"/>
              </a:ext>
              <a:ext uri="{C183D7F6-B498-43B3-948B-1728B52AA6E4}">
                <adec:decorative xmlns:adec="http://schemas.microsoft.com/office/drawing/2017/decorative" val="1"/>
              </a:ext>
            </a:extLst>
          </p:cNvPr>
          <p:cNvSpPr/>
          <p:nvPr/>
        </p:nvSpPr>
        <p:spPr bwMode="auto">
          <a:xfrm rot="10800000">
            <a:off x="6967596" y="1891114"/>
            <a:ext cx="1584687" cy="3950118"/>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80" name="Rectangle: Top Corners Rounded 12">
            <a:extLst>
              <a:ext uri="{FF2B5EF4-FFF2-40B4-BE49-F238E27FC236}">
                <a16:creationId xmlns:a16="http://schemas.microsoft.com/office/drawing/2014/main" id="{106A170E-5453-D7DB-FF0D-F665B6E87EFE}"/>
              </a:ext>
              <a:ext uri="{C183D7F6-B498-43B3-948B-1728B52AA6E4}">
                <adec:decorative xmlns:adec="http://schemas.microsoft.com/office/drawing/2017/decorative" val="1"/>
              </a:ext>
            </a:extLst>
          </p:cNvPr>
          <p:cNvSpPr/>
          <p:nvPr/>
        </p:nvSpPr>
        <p:spPr bwMode="auto">
          <a:xfrm rot="10800000">
            <a:off x="10152780" y="1451225"/>
            <a:ext cx="1584687" cy="380933"/>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81" name="Rectangle: Top Corners Rounded 12">
            <a:extLst>
              <a:ext uri="{FF2B5EF4-FFF2-40B4-BE49-F238E27FC236}">
                <a16:creationId xmlns:a16="http://schemas.microsoft.com/office/drawing/2014/main" id="{7BF2E716-E8EC-1C5F-0148-35DA334EF3BA}"/>
              </a:ext>
              <a:ext uri="{C183D7F6-B498-43B3-948B-1728B52AA6E4}">
                <adec:decorative xmlns:adec="http://schemas.microsoft.com/office/drawing/2017/decorative" val="1"/>
              </a:ext>
            </a:extLst>
          </p:cNvPr>
          <p:cNvSpPr/>
          <p:nvPr/>
        </p:nvSpPr>
        <p:spPr bwMode="auto">
          <a:xfrm rot="10800000">
            <a:off x="10152779" y="1891114"/>
            <a:ext cx="1584687" cy="3950118"/>
          </a:xfrm>
          <a:prstGeom prst="roundRect">
            <a:avLst>
              <a:gd name="adj" fmla="val 3846"/>
            </a:avLst>
          </a:prstGeom>
          <a:solidFill>
            <a:srgbClr val="D2E3F6">
              <a:alpha val="3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graphicFrame>
        <p:nvGraphicFramePr>
          <p:cNvPr id="30" name="Table 29">
            <a:extLst>
              <a:ext uri="{FF2B5EF4-FFF2-40B4-BE49-F238E27FC236}">
                <a16:creationId xmlns:a16="http://schemas.microsoft.com/office/drawing/2014/main" id="{2EF55708-AA0D-DBEB-366D-60443A480BAC}"/>
              </a:ext>
            </a:extLst>
          </p:cNvPr>
          <p:cNvGraphicFramePr>
            <a:graphicFrameLocks noGrp="1"/>
          </p:cNvGraphicFramePr>
          <p:nvPr>
            <p:extLst>
              <p:ext uri="{D42A27DB-BD31-4B8C-83A1-F6EECF244321}">
                <p14:modId xmlns:p14="http://schemas.microsoft.com/office/powerpoint/2010/main" val="726162771"/>
              </p:ext>
            </p:extLst>
          </p:nvPr>
        </p:nvGraphicFramePr>
        <p:xfrm>
          <a:off x="584192" y="1458813"/>
          <a:ext cx="11153275" cy="365760"/>
        </p:xfrm>
        <a:graphic>
          <a:graphicData uri="http://schemas.openxmlformats.org/drawingml/2006/table">
            <a:tbl>
              <a:tblPr firstRow="1"/>
              <a:tblGrid>
                <a:gridCol w="1593325">
                  <a:extLst>
                    <a:ext uri="{9D8B030D-6E8A-4147-A177-3AD203B41FA5}">
                      <a16:colId xmlns:a16="http://schemas.microsoft.com/office/drawing/2014/main" val="4210671237"/>
                    </a:ext>
                  </a:extLst>
                </a:gridCol>
                <a:gridCol w="1593325">
                  <a:extLst>
                    <a:ext uri="{9D8B030D-6E8A-4147-A177-3AD203B41FA5}">
                      <a16:colId xmlns:a16="http://schemas.microsoft.com/office/drawing/2014/main" val="2191582123"/>
                    </a:ext>
                  </a:extLst>
                </a:gridCol>
                <a:gridCol w="1593325">
                  <a:extLst>
                    <a:ext uri="{9D8B030D-6E8A-4147-A177-3AD203B41FA5}">
                      <a16:colId xmlns:a16="http://schemas.microsoft.com/office/drawing/2014/main" val="3008408230"/>
                    </a:ext>
                  </a:extLst>
                </a:gridCol>
                <a:gridCol w="1593325">
                  <a:extLst>
                    <a:ext uri="{9D8B030D-6E8A-4147-A177-3AD203B41FA5}">
                      <a16:colId xmlns:a16="http://schemas.microsoft.com/office/drawing/2014/main" val="3803149358"/>
                    </a:ext>
                  </a:extLst>
                </a:gridCol>
                <a:gridCol w="1593325">
                  <a:extLst>
                    <a:ext uri="{9D8B030D-6E8A-4147-A177-3AD203B41FA5}">
                      <a16:colId xmlns:a16="http://schemas.microsoft.com/office/drawing/2014/main" val="717224795"/>
                    </a:ext>
                  </a:extLst>
                </a:gridCol>
                <a:gridCol w="1593325">
                  <a:extLst>
                    <a:ext uri="{9D8B030D-6E8A-4147-A177-3AD203B41FA5}">
                      <a16:colId xmlns:a16="http://schemas.microsoft.com/office/drawing/2014/main" val="3264223022"/>
                    </a:ext>
                  </a:extLst>
                </a:gridCol>
                <a:gridCol w="1593325">
                  <a:extLst>
                    <a:ext uri="{9D8B030D-6E8A-4147-A177-3AD203B41FA5}">
                      <a16:colId xmlns:a16="http://schemas.microsoft.com/office/drawing/2014/main" val="2309749772"/>
                    </a:ext>
                  </a:extLst>
                </a:gridCol>
              </a:tblGrid>
              <a:tr h="343572">
                <a:tc>
                  <a:txBody>
                    <a:bodyPr/>
                    <a:lstStyle/>
                    <a:p>
                      <a:pPr algn="ctr" rtl="0" fontAlgn="base">
                        <a:lnSpc>
                          <a:spcPct val="100000"/>
                        </a:lnSpc>
                      </a:pPr>
                      <a:r>
                        <a:rPr lang="en-US" sz="1200" b="0" i="0">
                          <a:solidFill>
                            <a:schemeClr val="accent2">
                              <a:lumMod val="50000"/>
                            </a:schemeClr>
                          </a:solidFill>
                          <a:effectLst/>
                          <a:latin typeface="+mj-lt"/>
                        </a:rPr>
                        <a:t>Customer service </a:t>
                      </a:r>
                      <a:endParaRPr lang="en-US" sz="1600" b="0" i="0">
                        <a:solidFill>
                          <a:schemeClr val="accent2">
                            <a:lumMod val="50000"/>
                          </a:schemeClr>
                        </a:solidFill>
                        <a:effectLst/>
                        <a:latin typeface="+mj-lt"/>
                      </a:endParaRPr>
                    </a:p>
                  </a:txBody>
                  <a:tcPr marL="30056" marR="30056"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0" i="0">
                          <a:solidFill>
                            <a:schemeClr val="accent2">
                              <a:lumMod val="50000"/>
                            </a:schemeClr>
                          </a:solidFill>
                          <a:effectLst/>
                          <a:latin typeface="+mj-lt"/>
                        </a:rPr>
                        <a:t>Sales </a:t>
                      </a:r>
                      <a:endParaRPr lang="en-US" sz="1600" b="0" i="0">
                        <a:solidFill>
                          <a:schemeClr val="accent2">
                            <a:lumMod val="50000"/>
                          </a:schemeClr>
                        </a:solidFill>
                        <a:effectLst/>
                        <a:latin typeface="+mj-lt"/>
                      </a:endParaRPr>
                    </a:p>
                  </a:txBody>
                  <a:tcPr marL="30056" marR="30056"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0" i="0">
                          <a:solidFill>
                            <a:schemeClr val="accent2">
                              <a:lumMod val="50000"/>
                            </a:schemeClr>
                          </a:solidFill>
                          <a:effectLst/>
                          <a:latin typeface="+mj-lt"/>
                        </a:rPr>
                        <a:t>Finance </a:t>
                      </a:r>
                      <a:endParaRPr lang="en-US" sz="1600" b="0" i="0">
                        <a:solidFill>
                          <a:schemeClr val="accent2">
                            <a:lumMod val="50000"/>
                          </a:schemeClr>
                        </a:solidFill>
                        <a:effectLst/>
                        <a:latin typeface="+mj-lt"/>
                      </a:endParaRPr>
                    </a:p>
                  </a:txBody>
                  <a:tcPr marL="30056" marR="30056"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0" i="0">
                          <a:solidFill>
                            <a:schemeClr val="accent2">
                              <a:lumMod val="50000"/>
                            </a:schemeClr>
                          </a:solidFill>
                          <a:effectLst/>
                          <a:latin typeface="+mj-lt"/>
                        </a:rPr>
                        <a:t>Marketing </a:t>
                      </a:r>
                      <a:endParaRPr lang="en-US" sz="1600" b="0" i="0">
                        <a:solidFill>
                          <a:schemeClr val="accent2">
                            <a:lumMod val="50000"/>
                          </a:schemeClr>
                        </a:solidFill>
                        <a:effectLst/>
                        <a:latin typeface="+mj-lt"/>
                      </a:endParaRPr>
                    </a:p>
                  </a:txBody>
                  <a:tcPr marL="30056" marR="30056"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0" i="0">
                          <a:solidFill>
                            <a:schemeClr val="accent2">
                              <a:lumMod val="50000"/>
                            </a:schemeClr>
                          </a:solidFill>
                          <a:effectLst/>
                          <a:latin typeface="+mj-lt"/>
                        </a:rPr>
                        <a:t>HR </a:t>
                      </a:r>
                      <a:endParaRPr lang="en-US" sz="1600" b="0" i="0">
                        <a:solidFill>
                          <a:schemeClr val="accent2">
                            <a:lumMod val="50000"/>
                          </a:schemeClr>
                        </a:solidFill>
                        <a:effectLst/>
                        <a:latin typeface="+mj-lt"/>
                      </a:endParaRPr>
                    </a:p>
                  </a:txBody>
                  <a:tcPr marL="30056" marR="30056"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0" i="0">
                          <a:solidFill>
                            <a:schemeClr val="accent2">
                              <a:lumMod val="50000"/>
                            </a:schemeClr>
                          </a:solidFill>
                          <a:effectLst/>
                          <a:latin typeface="+mj-lt"/>
                        </a:rPr>
                        <a:t>Legal </a:t>
                      </a:r>
                      <a:endParaRPr lang="en-US" sz="1600" b="0" i="0">
                        <a:solidFill>
                          <a:schemeClr val="accent2">
                            <a:lumMod val="50000"/>
                          </a:schemeClr>
                        </a:solidFill>
                        <a:effectLst/>
                        <a:latin typeface="+mj-lt"/>
                      </a:endParaRPr>
                    </a:p>
                  </a:txBody>
                  <a:tcPr marL="30056" marR="30056"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0" i="0">
                          <a:solidFill>
                            <a:schemeClr val="accent2">
                              <a:lumMod val="50000"/>
                            </a:schemeClr>
                          </a:solidFill>
                          <a:effectLst/>
                          <a:latin typeface="+mj-lt"/>
                        </a:rPr>
                        <a:t>IT </a:t>
                      </a:r>
                      <a:endParaRPr lang="en-US" sz="1600" b="0" i="0">
                        <a:solidFill>
                          <a:schemeClr val="accent2">
                            <a:lumMod val="50000"/>
                          </a:schemeClr>
                        </a:solidFill>
                        <a:effectLst/>
                        <a:latin typeface="+mj-lt"/>
                      </a:endParaRPr>
                    </a:p>
                  </a:txBody>
                  <a:tcPr marL="30056" marR="30056"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569363"/>
                  </a:ext>
                </a:extLst>
              </a:tr>
            </a:tbl>
          </a:graphicData>
        </a:graphic>
      </p:graphicFrame>
      <p:graphicFrame>
        <p:nvGraphicFramePr>
          <p:cNvPr id="74" name="Table 73">
            <a:extLst>
              <a:ext uri="{FF2B5EF4-FFF2-40B4-BE49-F238E27FC236}">
                <a16:creationId xmlns:a16="http://schemas.microsoft.com/office/drawing/2014/main" id="{F20192DA-443D-5F73-DBC3-298499116CFF}"/>
              </a:ext>
            </a:extLst>
          </p:cNvPr>
          <p:cNvGraphicFramePr>
            <a:graphicFrameLocks noGrp="1"/>
          </p:cNvGraphicFramePr>
          <p:nvPr>
            <p:extLst>
              <p:ext uri="{D42A27DB-BD31-4B8C-83A1-F6EECF244321}">
                <p14:modId xmlns:p14="http://schemas.microsoft.com/office/powerpoint/2010/main" val="4141862292"/>
              </p:ext>
            </p:extLst>
          </p:nvPr>
        </p:nvGraphicFramePr>
        <p:xfrm>
          <a:off x="584192" y="1903394"/>
          <a:ext cx="11153275" cy="3954853"/>
        </p:xfrm>
        <a:graphic>
          <a:graphicData uri="http://schemas.openxmlformats.org/drawingml/2006/table">
            <a:tbl>
              <a:tblPr firstRow="1"/>
              <a:tblGrid>
                <a:gridCol w="1593325">
                  <a:extLst>
                    <a:ext uri="{9D8B030D-6E8A-4147-A177-3AD203B41FA5}">
                      <a16:colId xmlns:a16="http://schemas.microsoft.com/office/drawing/2014/main" val="4210671237"/>
                    </a:ext>
                  </a:extLst>
                </a:gridCol>
                <a:gridCol w="1593325">
                  <a:extLst>
                    <a:ext uri="{9D8B030D-6E8A-4147-A177-3AD203B41FA5}">
                      <a16:colId xmlns:a16="http://schemas.microsoft.com/office/drawing/2014/main" val="2191582123"/>
                    </a:ext>
                  </a:extLst>
                </a:gridCol>
                <a:gridCol w="1593325">
                  <a:extLst>
                    <a:ext uri="{9D8B030D-6E8A-4147-A177-3AD203B41FA5}">
                      <a16:colId xmlns:a16="http://schemas.microsoft.com/office/drawing/2014/main" val="3008408230"/>
                    </a:ext>
                  </a:extLst>
                </a:gridCol>
                <a:gridCol w="1593325">
                  <a:extLst>
                    <a:ext uri="{9D8B030D-6E8A-4147-A177-3AD203B41FA5}">
                      <a16:colId xmlns:a16="http://schemas.microsoft.com/office/drawing/2014/main" val="3803149358"/>
                    </a:ext>
                  </a:extLst>
                </a:gridCol>
                <a:gridCol w="1593325">
                  <a:extLst>
                    <a:ext uri="{9D8B030D-6E8A-4147-A177-3AD203B41FA5}">
                      <a16:colId xmlns:a16="http://schemas.microsoft.com/office/drawing/2014/main" val="717224795"/>
                    </a:ext>
                  </a:extLst>
                </a:gridCol>
                <a:gridCol w="1593325">
                  <a:extLst>
                    <a:ext uri="{9D8B030D-6E8A-4147-A177-3AD203B41FA5}">
                      <a16:colId xmlns:a16="http://schemas.microsoft.com/office/drawing/2014/main" val="3264223022"/>
                    </a:ext>
                  </a:extLst>
                </a:gridCol>
                <a:gridCol w="1593325">
                  <a:extLst>
                    <a:ext uri="{9D8B030D-6E8A-4147-A177-3AD203B41FA5}">
                      <a16:colId xmlns:a16="http://schemas.microsoft.com/office/drawing/2014/main" val="2309749772"/>
                    </a:ext>
                  </a:extLst>
                </a:gridCol>
              </a:tblGrid>
              <a:tr h="564979">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Support entry</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Customer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self service</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Quote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to cash</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Customer insights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and strategy</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Employee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engagement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Compliance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management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Capacity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management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0854531"/>
                  </a:ext>
                </a:extLst>
              </a:tr>
              <a:tr h="564979">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Assignment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Lead generation</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Record to report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Demand creation</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Recruiting</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Contracts and agreements</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Customer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satisfaction score</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268905"/>
                  </a:ext>
                </a:extLst>
              </a:tr>
              <a:tr h="564979">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Diagnosis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resolution</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Sales engagement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Tax and treasury</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Content creation</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HR admin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(including payroll)</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Risk management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IT budget variance</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932346"/>
                  </a:ext>
                </a:extLst>
              </a:tr>
              <a:tr h="564979">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Continuous</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improvement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Sales presentation</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Planning and analysis</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Campaign execution</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Compensation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and benefits</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Litigations</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Security</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0075930"/>
                  </a:ext>
                </a:extLst>
              </a:tr>
              <a:tr h="564979">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 </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Negotiations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and closing</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Risk management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and compliance</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Recommendation engine</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Learning and development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Consultations</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Service operations</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5193483"/>
                  </a:ext>
                </a:extLst>
              </a:tr>
              <a:tr h="564979">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 </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Post-sale follow-up </a:t>
                      </a:r>
                      <a:br>
                        <a:rPr lang="en-US" sz="1000" kern="100">
                          <a:effectLst/>
                          <a:latin typeface="+mn-lt"/>
                          <a:ea typeface="Aptos" panose="020B0004020202020204" pitchFamily="34" charset="0"/>
                          <a:cs typeface="Times New Roman" panose="02020603050405020304" pitchFamily="18" charset="0"/>
                        </a:rPr>
                      </a:br>
                      <a:r>
                        <a:rPr lang="en-US" sz="1000" kern="100">
                          <a:effectLst/>
                          <a:latin typeface="+mn-lt"/>
                          <a:ea typeface="Aptos" panose="020B0004020202020204" pitchFamily="34" charset="0"/>
                          <a:cs typeface="Times New Roman" panose="02020603050405020304" pitchFamily="18" charset="0"/>
                        </a:rPr>
                        <a:t>and upsell</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Procure-to-pay</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Sales enablement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Talent management</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Intellectual property</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 </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4079548"/>
                  </a:ext>
                </a:extLst>
              </a:tr>
              <a:tr h="564979">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 </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Sales analysis and forecasting</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 </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Communication</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HR strategy and planning</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 </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Aft>
                          <a:spcPts val="800"/>
                        </a:spcAft>
                        <a:buNone/>
                      </a:pPr>
                      <a:r>
                        <a:rPr lang="en-US" sz="1000" kern="100">
                          <a:effectLst/>
                          <a:latin typeface="+mn-lt"/>
                          <a:ea typeface="Aptos" panose="020B0004020202020204" pitchFamily="34" charset="0"/>
                          <a:cs typeface="Times New Roman" panose="02020603050405020304" pitchFamily="18" charset="0"/>
                        </a:rPr>
                        <a:t> </a:t>
                      </a:r>
                      <a:endParaRPr lang="en-US" sz="12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5914062"/>
                  </a:ext>
                </a:extLst>
              </a:tr>
            </a:tbl>
          </a:graphicData>
        </a:graphic>
      </p:graphicFrame>
      <p:grpSp>
        <p:nvGrpSpPr>
          <p:cNvPr id="89" name="Group 88">
            <a:extLst>
              <a:ext uri="{FF2B5EF4-FFF2-40B4-BE49-F238E27FC236}">
                <a16:creationId xmlns:a16="http://schemas.microsoft.com/office/drawing/2014/main" id="{F822EE1C-34C7-147C-5453-FB920186EB18}"/>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90" name="Title 3">
              <a:hlinkClick r:id="rId5" action="ppaction://hlinksldjump"/>
              <a:extLst>
                <a:ext uri="{FF2B5EF4-FFF2-40B4-BE49-F238E27FC236}">
                  <a16:creationId xmlns:a16="http://schemas.microsoft.com/office/drawing/2014/main" id="{96158EB5-89C7-1A8B-46FA-AD0B1A69D93F}"/>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91" name="Rectangle 90">
              <a:hlinkClick r:id="rId6" action="ppaction://hlinksldjump"/>
              <a:extLst>
                <a:ext uri="{FF2B5EF4-FFF2-40B4-BE49-F238E27FC236}">
                  <a16:creationId xmlns:a16="http://schemas.microsoft.com/office/drawing/2014/main" id="{B4CB3776-A292-D850-04EF-722F854E29C7}"/>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2" name="Group 91">
            <a:extLst>
              <a:ext uri="{FF2B5EF4-FFF2-40B4-BE49-F238E27FC236}">
                <a16:creationId xmlns:a16="http://schemas.microsoft.com/office/drawing/2014/main" id="{CEC3C847-C2DD-3A97-E8E4-2AC318374FD9}"/>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93" name="Title 3">
              <a:hlinkClick r:id="rId5" action="ppaction://hlinksldjump"/>
              <a:extLst>
                <a:ext uri="{FF2B5EF4-FFF2-40B4-BE49-F238E27FC236}">
                  <a16:creationId xmlns:a16="http://schemas.microsoft.com/office/drawing/2014/main" id="{15669129-E981-93BA-A986-F4E58A5B96D4}"/>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94" name="Rectangle 93">
              <a:hlinkClick r:id="rId7" action="ppaction://hlinksldjump"/>
              <a:extLst>
                <a:ext uri="{FF2B5EF4-FFF2-40B4-BE49-F238E27FC236}">
                  <a16:creationId xmlns:a16="http://schemas.microsoft.com/office/drawing/2014/main" id="{9A9959FD-C337-E122-332F-685E09327E27}"/>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5" name="Group 94">
            <a:extLst>
              <a:ext uri="{FF2B5EF4-FFF2-40B4-BE49-F238E27FC236}">
                <a16:creationId xmlns:a16="http://schemas.microsoft.com/office/drawing/2014/main" id="{CE585498-E9D3-F686-4091-C01278C7D1F6}"/>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96" name="Title 3">
              <a:hlinkClick r:id="rId5" action="ppaction://hlinksldjump"/>
              <a:extLst>
                <a:ext uri="{FF2B5EF4-FFF2-40B4-BE49-F238E27FC236}">
                  <a16:creationId xmlns:a16="http://schemas.microsoft.com/office/drawing/2014/main" id="{D824DAD0-6C7B-6B45-6D74-36992F76C50A}"/>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97" name="Rectangle 96">
              <a:hlinkClick r:id="rId8" action="ppaction://hlinksldjump"/>
              <a:extLst>
                <a:ext uri="{FF2B5EF4-FFF2-40B4-BE49-F238E27FC236}">
                  <a16:creationId xmlns:a16="http://schemas.microsoft.com/office/drawing/2014/main" id="{A6C2BBFD-D8DE-52B7-8998-E2C219A31F53}"/>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8" name="Group 97">
            <a:extLst>
              <a:ext uri="{FF2B5EF4-FFF2-40B4-BE49-F238E27FC236}">
                <a16:creationId xmlns:a16="http://schemas.microsoft.com/office/drawing/2014/main" id="{50DD5055-53A9-8E8D-3796-6992AA12AED4}"/>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99" name="Title 3">
              <a:hlinkClick r:id="rId5" action="ppaction://hlinksldjump"/>
              <a:extLst>
                <a:ext uri="{FF2B5EF4-FFF2-40B4-BE49-F238E27FC236}">
                  <a16:creationId xmlns:a16="http://schemas.microsoft.com/office/drawing/2014/main" id="{DEB2DAA4-B2FE-ED50-D3B7-1FCD703784F2}"/>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00" name="Rectangle 99">
              <a:hlinkClick r:id="rId9" action="ppaction://hlinksldjump"/>
              <a:extLst>
                <a:ext uri="{FF2B5EF4-FFF2-40B4-BE49-F238E27FC236}">
                  <a16:creationId xmlns:a16="http://schemas.microsoft.com/office/drawing/2014/main" id="{C76734D1-43B9-49E8-9A3D-045C99F7B1F9}"/>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1" name="Group 100">
            <a:extLst>
              <a:ext uri="{FF2B5EF4-FFF2-40B4-BE49-F238E27FC236}">
                <a16:creationId xmlns:a16="http://schemas.microsoft.com/office/drawing/2014/main" id="{16C3CB79-19DC-1A15-0B58-C547416A92AD}"/>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102" name="Title 3">
              <a:hlinkClick r:id="rId5" action="ppaction://hlinksldjump"/>
              <a:extLst>
                <a:ext uri="{FF2B5EF4-FFF2-40B4-BE49-F238E27FC236}">
                  <a16:creationId xmlns:a16="http://schemas.microsoft.com/office/drawing/2014/main" id="{8F852C83-E34D-FC9E-BA95-323EB9ABAC32}"/>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03" name="Rectangle 102">
              <a:hlinkClick r:id="rId10" action="ppaction://hlinksldjump"/>
              <a:extLst>
                <a:ext uri="{FF2B5EF4-FFF2-40B4-BE49-F238E27FC236}">
                  <a16:creationId xmlns:a16="http://schemas.microsoft.com/office/drawing/2014/main" id="{28B5C6DB-28E3-C2F1-F891-DFCDEA9E08CC}"/>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1CC464B8-E62C-C13B-AA52-3F032BF4CAAE}"/>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5" name="Title 3">
              <a:hlinkClick r:id="rId5" action="ppaction://hlinksldjump"/>
              <a:extLst>
                <a:ext uri="{FF2B5EF4-FFF2-40B4-BE49-F238E27FC236}">
                  <a16:creationId xmlns:a16="http://schemas.microsoft.com/office/drawing/2014/main" id="{E16E4BD8-FE61-18A9-60E4-D8DACDF58143}"/>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6" name="Rectangle 5">
              <a:hlinkClick r:id="rId11" action="ppaction://hlinksldjump"/>
              <a:extLst>
                <a:ext uri="{FF2B5EF4-FFF2-40B4-BE49-F238E27FC236}">
                  <a16:creationId xmlns:a16="http://schemas.microsoft.com/office/drawing/2014/main" id="{242D4966-A674-05F5-89D0-2A13BEDBC6C2}"/>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06E408D9-0505-1E69-6C9C-112A4029E685}"/>
              </a:ext>
              <a:ext uri="{C183D7F6-B498-43B3-948B-1728B52AA6E4}">
                <adec:decorative xmlns:adec="http://schemas.microsoft.com/office/drawing/2017/decorative" val="1"/>
              </a:ext>
            </a:extLst>
          </p:cNvPr>
          <p:cNvGrpSpPr/>
          <p:nvPr/>
        </p:nvGrpSpPr>
        <p:grpSpPr>
          <a:xfrm>
            <a:off x="6948699" y="6321371"/>
            <a:ext cx="137489" cy="559730"/>
            <a:chOff x="6405392" y="6331794"/>
            <a:chExt cx="137489" cy="559730"/>
          </a:xfrm>
        </p:grpSpPr>
        <p:sp>
          <p:nvSpPr>
            <p:cNvPr id="12" name="Title 3">
              <a:hlinkClick r:id="rId5" action="ppaction://hlinksldjump"/>
              <a:extLst>
                <a:ext uri="{FF2B5EF4-FFF2-40B4-BE49-F238E27FC236}">
                  <a16:creationId xmlns:a16="http://schemas.microsoft.com/office/drawing/2014/main" id="{517B5A43-C56F-8AED-C0E0-5E799286E557}"/>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3" name="Rectangle 12">
              <a:hlinkClick r:id="rId12" action="ppaction://hlinksldjump"/>
              <a:extLst>
                <a:ext uri="{FF2B5EF4-FFF2-40B4-BE49-F238E27FC236}">
                  <a16:creationId xmlns:a16="http://schemas.microsoft.com/office/drawing/2014/main" id="{2C0931F5-289C-1685-BC30-70F6A2548A50}"/>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124E25C0-72B3-34B3-BE44-2481E25B9323}"/>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15" name="Title 3">
              <a:hlinkClick r:id="rId5" action="ppaction://hlinksldjump"/>
              <a:extLst>
                <a:ext uri="{FF2B5EF4-FFF2-40B4-BE49-F238E27FC236}">
                  <a16:creationId xmlns:a16="http://schemas.microsoft.com/office/drawing/2014/main" id="{A835D8AE-0B33-B537-A839-8A1DD96934C6}"/>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16" name="Rectangle 15">
              <a:hlinkClick r:id="rId13" action="ppaction://hlinksldjump"/>
              <a:extLst>
                <a:ext uri="{FF2B5EF4-FFF2-40B4-BE49-F238E27FC236}">
                  <a16:creationId xmlns:a16="http://schemas.microsoft.com/office/drawing/2014/main" id="{1E40474A-6CE4-8122-3988-91800679E7A3}"/>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F2C58D9-2A58-F9AA-0603-3711EB6DC955}"/>
              </a:ext>
              <a:ext uri="{C183D7F6-B498-43B3-948B-1728B52AA6E4}">
                <adec:decorative xmlns:adec="http://schemas.microsoft.com/office/drawing/2017/decorative" val="1"/>
              </a:ext>
            </a:extLst>
          </p:cNvPr>
          <p:cNvGrpSpPr/>
          <p:nvPr/>
        </p:nvGrpSpPr>
        <p:grpSpPr>
          <a:xfrm>
            <a:off x="4875685" y="6331796"/>
            <a:ext cx="1490346" cy="526204"/>
            <a:chOff x="6652474" y="6331799"/>
            <a:chExt cx="1490346" cy="526204"/>
          </a:xfrm>
        </p:grpSpPr>
        <p:sp>
          <p:nvSpPr>
            <p:cNvPr id="18" name="Rectangle: Top Corners Rounded 12">
              <a:extLst>
                <a:ext uri="{FF2B5EF4-FFF2-40B4-BE49-F238E27FC236}">
                  <a16:creationId xmlns:a16="http://schemas.microsoft.com/office/drawing/2014/main" id="{9A588497-BF72-03DF-CF71-D13A8E1C96B7}"/>
                </a:ext>
              </a:extLst>
            </p:cNvPr>
            <p:cNvSpPr/>
            <p:nvPr/>
          </p:nvSpPr>
          <p:spPr bwMode="auto">
            <a:xfrm rot="5400000">
              <a:off x="7139058" y="5854241"/>
              <a:ext cx="526199" cy="1481325"/>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9" name="Title 3">
              <a:extLst>
                <a:ext uri="{FF2B5EF4-FFF2-40B4-BE49-F238E27FC236}">
                  <a16:creationId xmlns:a16="http://schemas.microsoft.com/office/drawing/2014/main" id="{BB050112-A72A-572D-01E0-A538385203BD}"/>
                </a:ext>
              </a:extLst>
            </p:cNvPr>
            <p:cNvSpPr txBox="1">
              <a:spLocks/>
            </p:cNvSpPr>
            <p:nvPr/>
          </p:nvSpPr>
          <p:spPr>
            <a:xfrm>
              <a:off x="6754352" y="6387154"/>
              <a:ext cx="134290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Business first: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Prioritize workflows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with the most impact</a:t>
              </a:r>
            </a:p>
          </p:txBody>
        </p:sp>
        <p:cxnSp>
          <p:nvCxnSpPr>
            <p:cNvPr id="21" name="Straight Connector 20">
              <a:extLst>
                <a:ext uri="{FF2B5EF4-FFF2-40B4-BE49-F238E27FC236}">
                  <a16:creationId xmlns:a16="http://schemas.microsoft.com/office/drawing/2014/main" id="{4A8DA5C9-BBF8-C10F-AEE6-F52D3B6B2CA5}"/>
                </a:ext>
              </a:extLst>
            </p:cNvPr>
            <p:cNvCxnSpPr/>
            <p:nvPr/>
          </p:nvCxnSpPr>
          <p:spPr>
            <a:xfrm>
              <a:off x="6652474"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62510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C8A30-0DD7-6E7A-71FA-45A2ACDA96D6}"/>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847B9E4B-34D7-F64D-8089-9AD2A3E700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0923" r="5588" b="16365"/>
          <a:stretch/>
        </p:blipFill>
        <p:spPr>
          <a:xfrm rot="10800000" flipV="1">
            <a:off x="0" y="-1"/>
            <a:ext cx="12192000" cy="6344473"/>
          </a:xfrm>
          <a:prstGeom prst="rect">
            <a:avLst/>
          </a:prstGeom>
        </p:spPr>
      </p:pic>
      <p:sp>
        <p:nvSpPr>
          <p:cNvPr id="42" name="Rectangle 41">
            <a:extLst>
              <a:ext uri="{FF2B5EF4-FFF2-40B4-BE49-F238E27FC236}">
                <a16:creationId xmlns:a16="http://schemas.microsoft.com/office/drawing/2014/main" id="{888EB327-ACFF-813B-328A-2A516DE510DF}"/>
              </a:ext>
              <a:ext uri="{C183D7F6-B498-43B3-948B-1728B52AA6E4}">
                <adec:decorative xmlns:adec="http://schemas.microsoft.com/office/drawing/2017/decorative" val="1"/>
              </a:ext>
            </a:extLst>
          </p:cNvPr>
          <p:cNvSpPr/>
          <p:nvPr/>
        </p:nvSpPr>
        <p:spPr bwMode="auto">
          <a:xfrm rot="5400000" flipV="1">
            <a:off x="3004497" y="-3006756"/>
            <a:ext cx="6180752" cy="12194263"/>
          </a:xfrm>
          <a:prstGeom prst="rect">
            <a:avLst/>
          </a:prstGeom>
          <a:gradFill flip="none" rotWithShape="1">
            <a:gsLst>
              <a:gs pos="0">
                <a:schemeClr val="bg1">
                  <a:alpha val="0"/>
                </a:schemeClr>
              </a:gs>
              <a:gs pos="45000">
                <a:schemeClr val="bg1"/>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Rectangle 1">
            <a:extLst>
              <a:ext uri="{FF2B5EF4-FFF2-40B4-BE49-F238E27FC236}">
                <a16:creationId xmlns:a16="http://schemas.microsoft.com/office/drawing/2014/main" id="{CCE032EE-EBD8-D6D2-3E84-622098B5CB73}"/>
              </a:ext>
              <a:ext uri="{C183D7F6-B498-43B3-948B-1728B52AA6E4}">
                <adec:decorative xmlns:adec="http://schemas.microsoft.com/office/drawing/2017/decorative" val="1"/>
              </a:ext>
            </a:extLst>
          </p:cNvPr>
          <p:cNvSpPr/>
          <p:nvPr/>
        </p:nvSpPr>
        <p:spPr bwMode="auto">
          <a:xfrm rot="5400000" flipV="1">
            <a:off x="2930109" y="-2930099"/>
            <a:ext cx="6331785" cy="12192000"/>
          </a:xfrm>
          <a:prstGeom prst="rect">
            <a:avLst/>
          </a:prstGeom>
          <a:gradFill flip="none" rotWithShape="1">
            <a:gsLst>
              <a:gs pos="0">
                <a:schemeClr val="bg1">
                  <a:alpha val="2100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1" name="Title 3">
            <a:extLst>
              <a:ext uri="{FF2B5EF4-FFF2-40B4-BE49-F238E27FC236}">
                <a16:creationId xmlns:a16="http://schemas.microsoft.com/office/drawing/2014/main" id="{8D96524C-D76E-F65F-D7C7-1C2D46A14B1D}"/>
              </a:ext>
            </a:extLst>
          </p:cNvPr>
          <p:cNvSpPr txBox="1">
            <a:spLocks noGrp="1"/>
          </p:cNvSpPr>
          <p:nvPr>
            <p:ph type="title" idx="4294967295"/>
          </p:nvPr>
        </p:nvSpPr>
        <p:spPr>
          <a:xfrm>
            <a:off x="584199" y="521018"/>
            <a:ext cx="9526986"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6. Business first: Prioritize workflows with the most impact</a:t>
            </a:r>
          </a:p>
        </p:txBody>
      </p:sp>
      <p:sp>
        <p:nvSpPr>
          <p:cNvPr id="6" name="Title 3">
            <a:extLst>
              <a:ext uri="{FF2B5EF4-FFF2-40B4-BE49-F238E27FC236}">
                <a16:creationId xmlns:a16="http://schemas.microsoft.com/office/drawing/2014/main" id="{82FA63AB-6011-A610-0D51-DCB75789A7C5}"/>
              </a:ext>
            </a:extLst>
          </p:cNvPr>
          <p:cNvSpPr txBox="1">
            <a:spLocks/>
          </p:cNvSpPr>
          <p:nvPr/>
        </p:nvSpPr>
        <p:spPr>
          <a:xfrm>
            <a:off x="584199" y="1134287"/>
            <a:ext cx="4510312"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A framework for AI prioritization</a:t>
            </a:r>
          </a:p>
        </p:txBody>
      </p:sp>
      <p:sp>
        <p:nvSpPr>
          <p:cNvPr id="11" name="Text Placeholder 4">
            <a:extLst>
              <a:ext uri="{FF2B5EF4-FFF2-40B4-BE49-F238E27FC236}">
                <a16:creationId xmlns:a16="http://schemas.microsoft.com/office/drawing/2014/main" id="{442F920B-4AB5-3FA0-82FF-2C442193D4B8}"/>
              </a:ext>
            </a:extLst>
          </p:cNvPr>
          <p:cNvSpPr txBox="1">
            <a:spLocks/>
          </p:cNvSpPr>
          <p:nvPr/>
        </p:nvSpPr>
        <p:spPr>
          <a:xfrm>
            <a:off x="584199" y="1513182"/>
            <a:ext cx="4337888" cy="259301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Business impact and value</a:t>
            </a: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Does the AI solution directly address a key business challenge?</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Can it improve efficiency, revenue, or customer experience?</a:t>
            </a:r>
          </a:p>
          <a:p>
            <a:pPr marL="171450" marR="0" lvl="0" indent="-171450" algn="l" defTabSz="932472" rtl="0" eaLnBrk="1" fontAlgn="base" latinLnBrk="0" hangingPunct="1">
              <a:lnSpc>
                <a:spcPct val="100000"/>
              </a:lnSpc>
              <a:spcBef>
                <a:spcPct val="0"/>
              </a:spcBef>
              <a:spcAft>
                <a:spcPts val="12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Is it scalable across multiple departments? </a:t>
            </a:r>
          </a:p>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Feasibility and readiness</a:t>
            </a: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Is there sufficient data infrastructure to support the AI model?</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Are security and compliance risks manageable?</a:t>
            </a:r>
          </a:p>
          <a:p>
            <a:pPr marL="171450" marR="0" lvl="0" indent="-171450" algn="l" defTabSz="932472" rtl="0" eaLnBrk="1" fontAlgn="base" latinLnBrk="0" hangingPunct="1">
              <a:lnSpc>
                <a:spcPct val="100000"/>
              </a:lnSpc>
              <a:spcBef>
                <a:spcPct val="0"/>
              </a:spcBef>
              <a:spcAft>
                <a:spcPts val="12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Does the organization have the skills to support AI implementation? </a:t>
            </a:r>
          </a:p>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Quantifiable financial projections</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How soon will the AI project deliver value?</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What is the projected cost saving or revenue gain?</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What KPIs will track AI success?</a:t>
            </a:r>
          </a:p>
        </p:txBody>
      </p:sp>
      <p:sp>
        <p:nvSpPr>
          <p:cNvPr id="4" name="Rectangle 3">
            <a:extLst>
              <a:ext uri="{FF2B5EF4-FFF2-40B4-BE49-F238E27FC236}">
                <a16:creationId xmlns:a16="http://schemas.microsoft.com/office/drawing/2014/main" id="{D40A4B01-1827-BB98-984E-7CD509805D6A}"/>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F8F97A42-8FA0-93A1-E1A8-14F2359BACA8}"/>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AF700994-07D6-283F-9471-EE1595AA3116}"/>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23.</a:t>
              </a:r>
            </a:p>
          </p:txBody>
        </p:sp>
        <p:sp>
          <p:nvSpPr>
            <p:cNvPr id="9" name="Title 3">
              <a:hlinkClick r:id="" action="ppaction://hlinkshowjump?jump=previousslide"/>
              <a:extLst>
                <a:ext uri="{FF2B5EF4-FFF2-40B4-BE49-F238E27FC236}">
                  <a16:creationId xmlns:a16="http://schemas.microsoft.com/office/drawing/2014/main" id="{F62DF94F-572E-352B-6BB2-40176ADA0085}"/>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EFDA0E93-ED4D-6B3C-2F4F-673E93E62019}"/>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17" name="Group 16">
            <a:extLst>
              <a:ext uri="{FF2B5EF4-FFF2-40B4-BE49-F238E27FC236}">
                <a16:creationId xmlns:a16="http://schemas.microsoft.com/office/drawing/2014/main" id="{B65BFA20-EC0A-A60A-0851-3BB65B2B3F16}"/>
              </a:ext>
              <a:ext uri="{C183D7F6-B498-43B3-948B-1728B52AA6E4}">
                <adec:decorative xmlns:adec="http://schemas.microsoft.com/office/drawing/2017/decorative" val="1"/>
              </a:ext>
            </a:extLst>
          </p:cNvPr>
          <p:cNvGrpSpPr/>
          <p:nvPr/>
        </p:nvGrpSpPr>
        <p:grpSpPr>
          <a:xfrm>
            <a:off x="6050878" y="4325881"/>
            <a:ext cx="2368592" cy="246221"/>
            <a:chOff x="5388059" y="5059220"/>
            <a:chExt cx="2368592" cy="246221"/>
          </a:xfrm>
        </p:grpSpPr>
        <p:sp>
          <p:nvSpPr>
            <p:cNvPr id="18" name="Title 3">
              <a:extLst>
                <a:ext uri="{FF2B5EF4-FFF2-40B4-BE49-F238E27FC236}">
                  <a16:creationId xmlns:a16="http://schemas.microsoft.com/office/drawing/2014/main" id="{AC83B94D-73D8-61E1-9979-620128C64468}"/>
                </a:ext>
              </a:extLst>
            </p:cNvPr>
            <p:cNvSpPr txBox="1">
              <a:spLocks/>
            </p:cNvSpPr>
            <p:nvPr/>
          </p:nvSpPr>
          <p:spPr>
            <a:xfrm>
              <a:off x="5612195" y="5059220"/>
              <a:ext cx="2144456"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further exploration </a:t>
              </a:r>
            </a:p>
          </p:txBody>
        </p:sp>
        <p:sp>
          <p:nvSpPr>
            <p:cNvPr id="19" name="Rectangle: Rounded Corners 18">
              <a:extLst>
                <a:ext uri="{FF2B5EF4-FFF2-40B4-BE49-F238E27FC236}">
                  <a16:creationId xmlns:a16="http://schemas.microsoft.com/office/drawing/2014/main" id="{17F36EF3-AD88-4B21-DDB6-44A3AACD91A0}"/>
                </a:ext>
              </a:extLst>
            </p:cNvPr>
            <p:cNvSpPr/>
            <p:nvPr/>
          </p:nvSpPr>
          <p:spPr bwMode="auto">
            <a:xfrm>
              <a:off x="5388059" y="5109500"/>
              <a:ext cx="146120" cy="146120"/>
            </a:xfrm>
            <a:prstGeom prst="roundRect">
              <a:avLst/>
            </a:prstGeom>
            <a:solidFill>
              <a:schemeClr val="accent2">
                <a:lumMod val="50000"/>
              </a:schemeClr>
            </a:soli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84" name="Group 83">
            <a:extLst>
              <a:ext uri="{FF2B5EF4-FFF2-40B4-BE49-F238E27FC236}">
                <a16:creationId xmlns:a16="http://schemas.microsoft.com/office/drawing/2014/main" id="{C9C26C7A-5D56-DB7F-DD85-62B26713E9B4}"/>
              </a:ext>
              <a:ext uri="{C183D7F6-B498-43B3-948B-1728B52AA6E4}">
                <adec:decorative xmlns:adec="http://schemas.microsoft.com/office/drawing/2017/decorative" val="1"/>
              </a:ext>
            </a:extLst>
          </p:cNvPr>
          <p:cNvGrpSpPr/>
          <p:nvPr/>
        </p:nvGrpSpPr>
        <p:grpSpPr>
          <a:xfrm>
            <a:off x="6050879" y="5102643"/>
            <a:ext cx="4589204" cy="230724"/>
            <a:chOff x="8384837" y="4212378"/>
            <a:chExt cx="4589204" cy="230724"/>
          </a:xfrm>
        </p:grpSpPr>
        <p:grpSp>
          <p:nvGrpSpPr>
            <p:cNvPr id="85" name="Group 84">
              <a:extLst>
                <a:ext uri="{FF2B5EF4-FFF2-40B4-BE49-F238E27FC236}">
                  <a16:creationId xmlns:a16="http://schemas.microsoft.com/office/drawing/2014/main" id="{C2594C7D-827F-3AE0-7369-45824420268D}"/>
                </a:ext>
              </a:extLst>
            </p:cNvPr>
            <p:cNvGrpSpPr/>
            <p:nvPr/>
          </p:nvGrpSpPr>
          <p:grpSpPr>
            <a:xfrm>
              <a:off x="8384838" y="4212570"/>
              <a:ext cx="4589203" cy="228600"/>
              <a:chOff x="5794637" y="5091196"/>
              <a:chExt cx="4589203" cy="228600"/>
            </a:xfrm>
          </p:grpSpPr>
          <p:sp>
            <p:nvSpPr>
              <p:cNvPr id="87" name="Text Placeholder 4">
                <a:extLst>
                  <a:ext uri="{FF2B5EF4-FFF2-40B4-BE49-F238E27FC236}">
                    <a16:creationId xmlns:a16="http://schemas.microsoft.com/office/drawing/2014/main" id="{1C2FC2E5-B8BE-8F97-0F44-DB3ABF8982C9}"/>
                  </a:ext>
                </a:extLst>
              </p:cNvPr>
              <p:cNvSpPr txBox="1">
                <a:spLocks/>
              </p:cNvSpPr>
              <p:nvPr/>
            </p:nvSpPr>
            <p:spPr>
              <a:xfrm>
                <a:off x="6126929" y="5113686"/>
                <a:ext cx="4256911"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Introducing Copilot Analytics to measure AI impact on your business</a:t>
                </a:r>
              </a:p>
            </p:txBody>
          </p:sp>
          <p:sp>
            <p:nvSpPr>
              <p:cNvPr id="88" name="Graphic 49">
                <a:extLst>
                  <a:ext uri="{FF2B5EF4-FFF2-40B4-BE49-F238E27FC236}">
                    <a16:creationId xmlns:a16="http://schemas.microsoft.com/office/drawing/2014/main" id="{F57BE04F-EE52-7E3F-B3D6-F89953EC8A22}"/>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86" name="Rectangle 85">
              <a:hlinkClick r:id="rId5"/>
              <a:extLst>
                <a:ext uri="{FF2B5EF4-FFF2-40B4-BE49-F238E27FC236}">
                  <a16:creationId xmlns:a16="http://schemas.microsoft.com/office/drawing/2014/main" id="{FF190255-380C-2A2B-8A74-F41AAA795185}"/>
                </a:ext>
              </a:extLst>
            </p:cNvPr>
            <p:cNvSpPr/>
            <p:nvPr/>
          </p:nvSpPr>
          <p:spPr bwMode="auto">
            <a:xfrm>
              <a:off x="8384837" y="4212378"/>
              <a:ext cx="4373549" cy="23072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92" name="Rectangle: Rounded Corners 91">
            <a:extLst>
              <a:ext uri="{FF2B5EF4-FFF2-40B4-BE49-F238E27FC236}">
                <a16:creationId xmlns:a16="http://schemas.microsoft.com/office/drawing/2014/main" id="{27A1D264-F1C4-B642-9BB2-7CE6012D9FA5}"/>
              </a:ext>
              <a:ext uri="{C183D7F6-B498-43B3-948B-1728B52AA6E4}">
                <adec:decorative xmlns:adec="http://schemas.microsoft.com/office/drawing/2017/decorative" val="1"/>
              </a:ext>
            </a:extLst>
          </p:cNvPr>
          <p:cNvSpPr/>
          <p:nvPr/>
        </p:nvSpPr>
        <p:spPr bwMode="auto">
          <a:xfrm rot="16200000">
            <a:off x="4537207" y="2467519"/>
            <a:ext cx="2803371"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4" name="Rectangle: Rounded Corners 33">
            <a:extLst>
              <a:ext uri="{FF2B5EF4-FFF2-40B4-BE49-F238E27FC236}">
                <a16:creationId xmlns:a16="http://schemas.microsoft.com/office/drawing/2014/main" id="{D79C39A5-E660-312E-3CB7-32D3F36DC911}"/>
              </a:ext>
              <a:ext uri="{C183D7F6-B498-43B3-948B-1728B52AA6E4}">
                <adec:decorative xmlns:adec="http://schemas.microsoft.com/office/drawing/2017/decorative" val="1"/>
              </a:ext>
            </a:extLst>
          </p:cNvPr>
          <p:cNvSpPr/>
          <p:nvPr/>
        </p:nvSpPr>
        <p:spPr bwMode="auto">
          <a:xfrm>
            <a:off x="5839326" y="1126855"/>
            <a:ext cx="5768471" cy="2999648"/>
          </a:xfrm>
          <a:prstGeom prst="roundRect">
            <a:avLst>
              <a:gd name="adj" fmla="val 319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13" name="Title 3">
            <a:extLst>
              <a:ext uri="{FF2B5EF4-FFF2-40B4-BE49-F238E27FC236}">
                <a16:creationId xmlns:a16="http://schemas.microsoft.com/office/drawing/2014/main" id="{CC368608-01DF-A1E3-A581-FB791E428DFE}"/>
              </a:ext>
            </a:extLst>
          </p:cNvPr>
          <p:cNvSpPr txBox="1">
            <a:spLocks/>
          </p:cNvSpPr>
          <p:nvPr/>
        </p:nvSpPr>
        <p:spPr>
          <a:xfrm>
            <a:off x="6050878" y="1328453"/>
            <a:ext cx="3331293" cy="64633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Case study: </a:t>
            </a:r>
            <a:r>
              <a:rPr kumimoji="0" lang="en-US" sz="1400" b="0" i="0" u="none" strike="noStrike" kern="1200" cap="none" spc="-50" normalizeH="0" baseline="0" noProof="0">
                <a:ln w="3175">
                  <a:noFill/>
                </a:ln>
                <a:solidFill>
                  <a:srgbClr val="091F2C"/>
                </a:solidFill>
                <a:effectLst/>
                <a:uLnTx/>
                <a:uFillTx/>
                <a:latin typeface="Segoe Sans Display"/>
                <a:ea typeface="+mn-ea"/>
                <a:cs typeface="Segoe Sans Display" pitchFamily="2" charset="0"/>
              </a:rPr>
              <a:t>From coding to data analysis, Access Holdings Plc. brings speed to its operations with Copilot </a:t>
            </a:r>
          </a:p>
        </p:txBody>
      </p:sp>
      <p:sp>
        <p:nvSpPr>
          <p:cNvPr id="14" name="Text Placeholder 4">
            <a:extLst>
              <a:ext uri="{FF2B5EF4-FFF2-40B4-BE49-F238E27FC236}">
                <a16:creationId xmlns:a16="http://schemas.microsoft.com/office/drawing/2014/main" id="{B9D8B375-7FB5-CE66-3EF9-29076EF562F1}"/>
              </a:ext>
            </a:extLst>
          </p:cNvPr>
          <p:cNvSpPr txBox="1">
            <a:spLocks/>
          </p:cNvSpPr>
          <p:nvPr/>
        </p:nvSpPr>
        <p:spPr>
          <a:xfrm>
            <a:off x="6050878" y="2147713"/>
            <a:ext cx="5342160" cy="188000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Headquartered in Lagos, Nigeria, Access Holdings Plc. operates a network of more than 600 branches and service outlets, spanning three continents, 18 countries, and 56+ million customers. “Access Holdings aims to quickly adapt to new technology trends, especially those proven to be highly beneficial like generative artificial intelligence,” shares Lanre </a:t>
            </a:r>
            <a:r>
              <a:rPr kumimoji="0" lang="en-US" sz="1050" b="0" i="0" u="none" strike="noStrike" kern="1200" cap="none" spc="0" normalizeH="0" baseline="0" noProof="0" err="1">
                <a:ln>
                  <a:noFill/>
                </a:ln>
                <a:solidFill>
                  <a:srgbClr val="091F2C"/>
                </a:solidFill>
                <a:effectLst/>
                <a:uLnTx/>
                <a:uFillTx/>
                <a:latin typeface="Segoe Sans Display"/>
                <a:ea typeface="+mn-ea"/>
                <a:cs typeface="Segoe Sans Display" pitchFamily="2" charset="0"/>
              </a:rPr>
              <a:t>Bamisebi</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Executive Director, IT and Digitalization at Access Holdings Plc.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365 Copilot has significantly boosted productivity,</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 reducing report preparation time from 6 hours to just 45 minutes.</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By using Copilot to summarize meeting minutes and highlight important points, staff engagement during meetings has</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 increased by about 25%.</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Generative AI capabilities have also reduced the development timeline for projects, such as chatbot development,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from 2 to 3 months to approximately 10 days</a:t>
            </a:r>
            <a:r>
              <a:rPr kumimoji="0" lang="en-US" sz="1050" b="0" i="0" u="none" strike="noStrike" kern="1200" cap="none" spc="0" normalizeH="0" baseline="0" noProof="0">
                <a:ln>
                  <a:noFill/>
                </a:ln>
                <a:solidFill>
                  <a:srgbClr val="702573"/>
                </a:solidFill>
                <a:effectLst/>
                <a:uLnTx/>
                <a:uFillTx/>
                <a:latin typeface="Segoe Sans Display Semibold"/>
                <a:ea typeface="+mn-ea"/>
                <a:cs typeface="Segoe Sans Display" pitchFamily="2" charset="0"/>
              </a:rPr>
              <a:t>. </a:t>
            </a:r>
            <a:r>
              <a:rPr kumimoji="0" lang="en-US" sz="1050" b="0" i="0" u="none" strike="noStrike" kern="1200" cap="none" spc="0" normalizeH="0" baseline="0" noProof="0">
                <a:ln>
                  <a:noFill/>
                </a:ln>
                <a:solidFill>
                  <a:srgbClr val="702573"/>
                </a:solidFill>
                <a:effectLst/>
                <a:uLnTx/>
                <a:uFillTx/>
                <a:latin typeface="Segoe Sans Display Semibold"/>
                <a:ea typeface="+mn-ea"/>
                <a:cs typeface="Segoe Sans Display" pitchFamily="2" charset="0"/>
                <a:hlinkClick r:id="rId6">
                  <a:extLst>
                    <a:ext uri="{A12FA001-AC4F-418D-AE19-62706E023703}">
                      <ahyp:hlinkClr xmlns:ahyp="http://schemas.microsoft.com/office/drawing/2018/hyperlinkcolor" val="tx"/>
                    </a:ext>
                  </a:extLst>
                </a:hlinkClick>
              </a:rPr>
              <a:t>Read the full case study here.</a:t>
            </a:r>
            <a:endParaRPr kumimoji="0" lang="en-US" sz="1050" b="0" i="0" u="none" strike="noStrike" kern="1200" cap="none" spc="0" normalizeH="0" baseline="0" noProof="0">
              <a:ln>
                <a:noFill/>
              </a:ln>
              <a:solidFill>
                <a:srgbClr val="702573"/>
              </a:solidFill>
              <a:effectLst/>
              <a:uLnTx/>
              <a:uFillTx/>
              <a:latin typeface="Segoe Sans Display Semibold"/>
              <a:ea typeface="+mn-ea"/>
              <a:cs typeface="Segoe Sans Display" pitchFamily="2" charset="0"/>
            </a:endParaRPr>
          </a:p>
        </p:txBody>
      </p:sp>
      <p:pic>
        <p:nvPicPr>
          <p:cNvPr id="16" name="Picture 6">
            <a:extLst>
              <a:ext uri="{FF2B5EF4-FFF2-40B4-BE49-F238E27FC236}">
                <a16:creationId xmlns:a16="http://schemas.microsoft.com/office/drawing/2014/main" id="{3418EA9F-9F80-95F6-C1EB-C9109F1B2B33}"/>
              </a:ext>
              <a:ext uri="{C183D7F6-B498-43B3-948B-1728B52AA6E4}">
                <adec:decorative xmlns:adec="http://schemas.microsoft.com/office/drawing/2017/decorative" val="1"/>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17250" y="1295878"/>
            <a:ext cx="1752416" cy="711481"/>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2C6F7BAE-94D0-21F6-68C4-6DDBB6DC2891}"/>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100" name="Title 3">
              <a:hlinkClick r:id="rId8" action="ppaction://hlinksldjump"/>
              <a:extLst>
                <a:ext uri="{FF2B5EF4-FFF2-40B4-BE49-F238E27FC236}">
                  <a16:creationId xmlns:a16="http://schemas.microsoft.com/office/drawing/2014/main" id="{18E44A1A-7347-FFCD-FCE2-FA1230710DD8}"/>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101" name="Rectangle 100">
              <a:hlinkClick r:id="rId9" action="ppaction://hlinksldjump"/>
              <a:extLst>
                <a:ext uri="{FF2B5EF4-FFF2-40B4-BE49-F238E27FC236}">
                  <a16:creationId xmlns:a16="http://schemas.microsoft.com/office/drawing/2014/main" id="{3B2D23B4-6E51-FFFF-1F31-0AAD97A40257}"/>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2" name="Group 101">
            <a:extLst>
              <a:ext uri="{FF2B5EF4-FFF2-40B4-BE49-F238E27FC236}">
                <a16:creationId xmlns:a16="http://schemas.microsoft.com/office/drawing/2014/main" id="{822B0F9D-8239-9908-D692-BA09ED0769FE}"/>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103" name="Title 3">
              <a:hlinkClick r:id="rId8" action="ppaction://hlinksldjump"/>
              <a:extLst>
                <a:ext uri="{FF2B5EF4-FFF2-40B4-BE49-F238E27FC236}">
                  <a16:creationId xmlns:a16="http://schemas.microsoft.com/office/drawing/2014/main" id="{E2606063-DC4F-C4B1-FA2F-653EF85B71A4}"/>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04" name="Rectangle 103">
              <a:hlinkClick r:id="rId10" action="ppaction://hlinksldjump"/>
              <a:extLst>
                <a:ext uri="{FF2B5EF4-FFF2-40B4-BE49-F238E27FC236}">
                  <a16:creationId xmlns:a16="http://schemas.microsoft.com/office/drawing/2014/main" id="{D63EA526-0CBF-E4F7-8A22-0F3F7D48C63E}"/>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5" name="Group 104">
            <a:extLst>
              <a:ext uri="{FF2B5EF4-FFF2-40B4-BE49-F238E27FC236}">
                <a16:creationId xmlns:a16="http://schemas.microsoft.com/office/drawing/2014/main" id="{02BE13E8-9234-1318-4DDB-41F141563C0C}"/>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106" name="Title 3">
              <a:hlinkClick r:id="rId8" action="ppaction://hlinksldjump"/>
              <a:extLst>
                <a:ext uri="{FF2B5EF4-FFF2-40B4-BE49-F238E27FC236}">
                  <a16:creationId xmlns:a16="http://schemas.microsoft.com/office/drawing/2014/main" id="{EC33C42B-309A-C189-1DE3-B7CB8E3A268D}"/>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107" name="Rectangle 106">
              <a:hlinkClick r:id="rId11" action="ppaction://hlinksldjump"/>
              <a:extLst>
                <a:ext uri="{FF2B5EF4-FFF2-40B4-BE49-F238E27FC236}">
                  <a16:creationId xmlns:a16="http://schemas.microsoft.com/office/drawing/2014/main" id="{8D40D18F-423A-FD6C-4C5B-AC1DCDCC9783}"/>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8" name="Group 107">
            <a:extLst>
              <a:ext uri="{FF2B5EF4-FFF2-40B4-BE49-F238E27FC236}">
                <a16:creationId xmlns:a16="http://schemas.microsoft.com/office/drawing/2014/main" id="{F844A5CC-9832-C6C1-3877-1DF0F88A57A7}"/>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109" name="Title 3">
              <a:hlinkClick r:id="rId8" action="ppaction://hlinksldjump"/>
              <a:extLst>
                <a:ext uri="{FF2B5EF4-FFF2-40B4-BE49-F238E27FC236}">
                  <a16:creationId xmlns:a16="http://schemas.microsoft.com/office/drawing/2014/main" id="{AC5BBD58-CDF6-25CA-EFBB-67F559FEF65F}"/>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10" name="Rectangle 109">
              <a:hlinkClick r:id="rId12" action="ppaction://hlinksldjump"/>
              <a:extLst>
                <a:ext uri="{FF2B5EF4-FFF2-40B4-BE49-F238E27FC236}">
                  <a16:creationId xmlns:a16="http://schemas.microsoft.com/office/drawing/2014/main" id="{628F5D74-2BAE-C6A8-ECA6-13917945C2AF}"/>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E6D5D000-8F83-4485-166B-331D24A62AC5}"/>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112" name="Title 3">
              <a:hlinkClick r:id="rId8" action="ppaction://hlinksldjump"/>
              <a:extLst>
                <a:ext uri="{FF2B5EF4-FFF2-40B4-BE49-F238E27FC236}">
                  <a16:creationId xmlns:a16="http://schemas.microsoft.com/office/drawing/2014/main" id="{B58C8DF1-8DA3-C754-1884-1494460B3236}"/>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13" name="Rectangle 112">
              <a:hlinkClick r:id="rId13" action="ppaction://hlinksldjump"/>
              <a:extLst>
                <a:ext uri="{FF2B5EF4-FFF2-40B4-BE49-F238E27FC236}">
                  <a16:creationId xmlns:a16="http://schemas.microsoft.com/office/drawing/2014/main" id="{CFA2B3DA-61EB-0EF6-09B0-46F85B4D215A}"/>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 name="Group 2">
            <a:extLst>
              <a:ext uri="{FF2B5EF4-FFF2-40B4-BE49-F238E27FC236}">
                <a16:creationId xmlns:a16="http://schemas.microsoft.com/office/drawing/2014/main" id="{45852AB4-9A34-436C-97E1-A08ED821206C}"/>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5" name="Title 3">
              <a:hlinkClick r:id="rId8" action="ppaction://hlinksldjump"/>
              <a:extLst>
                <a:ext uri="{FF2B5EF4-FFF2-40B4-BE49-F238E27FC236}">
                  <a16:creationId xmlns:a16="http://schemas.microsoft.com/office/drawing/2014/main" id="{0E7F4065-7C3A-1001-DC95-0CE5C6997B1F}"/>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12" name="Rectangle 11">
              <a:hlinkClick r:id="rId14" action="ppaction://hlinksldjump"/>
              <a:extLst>
                <a:ext uri="{FF2B5EF4-FFF2-40B4-BE49-F238E27FC236}">
                  <a16:creationId xmlns:a16="http://schemas.microsoft.com/office/drawing/2014/main" id="{DA5EACAC-CFAB-9F06-CC4A-751C2612A393}"/>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A7147535-09B0-049B-E157-51C42DA1BFDE}"/>
              </a:ext>
              <a:ext uri="{C183D7F6-B498-43B3-948B-1728B52AA6E4}">
                <adec:decorative xmlns:adec="http://schemas.microsoft.com/office/drawing/2017/decorative" val="1"/>
              </a:ext>
            </a:extLst>
          </p:cNvPr>
          <p:cNvGrpSpPr/>
          <p:nvPr/>
        </p:nvGrpSpPr>
        <p:grpSpPr>
          <a:xfrm>
            <a:off x="6948699" y="6321371"/>
            <a:ext cx="137489" cy="559730"/>
            <a:chOff x="6405392" y="6331794"/>
            <a:chExt cx="137489" cy="559730"/>
          </a:xfrm>
        </p:grpSpPr>
        <p:sp>
          <p:nvSpPr>
            <p:cNvPr id="20" name="Title 3">
              <a:hlinkClick r:id="rId8" action="ppaction://hlinksldjump"/>
              <a:extLst>
                <a:ext uri="{FF2B5EF4-FFF2-40B4-BE49-F238E27FC236}">
                  <a16:creationId xmlns:a16="http://schemas.microsoft.com/office/drawing/2014/main" id="{A58BD81E-9DEF-3F79-68DE-AD7B8C344A38}"/>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21" name="Rectangle 20">
              <a:hlinkClick r:id="rId15" action="ppaction://hlinksldjump"/>
              <a:extLst>
                <a:ext uri="{FF2B5EF4-FFF2-40B4-BE49-F238E27FC236}">
                  <a16:creationId xmlns:a16="http://schemas.microsoft.com/office/drawing/2014/main" id="{FEEF869C-5E9C-D3D6-BBCD-9962B20B5285}"/>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8F1E4894-B1E8-453D-89B0-17C3B469FE2E}"/>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25" name="Title 3">
              <a:hlinkClick r:id="rId8" action="ppaction://hlinksldjump"/>
              <a:extLst>
                <a:ext uri="{FF2B5EF4-FFF2-40B4-BE49-F238E27FC236}">
                  <a16:creationId xmlns:a16="http://schemas.microsoft.com/office/drawing/2014/main" id="{C7B3F471-7F13-0FC8-A232-35924FF60954}"/>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6" name="Rectangle 25">
              <a:hlinkClick r:id="rId16" action="ppaction://hlinksldjump"/>
              <a:extLst>
                <a:ext uri="{FF2B5EF4-FFF2-40B4-BE49-F238E27FC236}">
                  <a16:creationId xmlns:a16="http://schemas.microsoft.com/office/drawing/2014/main" id="{7FFA5B6F-C703-87CA-0204-E52A2925D284}"/>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E8C0C395-9D48-6B7F-CDAC-8390871C1008}"/>
              </a:ext>
              <a:ext uri="{C183D7F6-B498-43B3-948B-1728B52AA6E4}">
                <adec:decorative xmlns:adec="http://schemas.microsoft.com/office/drawing/2017/decorative" val="1"/>
              </a:ext>
            </a:extLst>
          </p:cNvPr>
          <p:cNvGrpSpPr/>
          <p:nvPr/>
        </p:nvGrpSpPr>
        <p:grpSpPr>
          <a:xfrm>
            <a:off x="6050879" y="4713543"/>
            <a:ext cx="2369458" cy="230356"/>
            <a:chOff x="8384837" y="4212562"/>
            <a:chExt cx="2369458" cy="230356"/>
          </a:xfrm>
        </p:grpSpPr>
        <p:grpSp>
          <p:nvGrpSpPr>
            <p:cNvPr id="32" name="Group 31">
              <a:extLst>
                <a:ext uri="{FF2B5EF4-FFF2-40B4-BE49-F238E27FC236}">
                  <a16:creationId xmlns:a16="http://schemas.microsoft.com/office/drawing/2014/main" id="{6C3AA2FA-8B94-22CA-13A8-9B712F9B272C}"/>
                </a:ext>
              </a:extLst>
            </p:cNvPr>
            <p:cNvGrpSpPr/>
            <p:nvPr/>
          </p:nvGrpSpPr>
          <p:grpSpPr>
            <a:xfrm>
              <a:off x="8384838" y="4212570"/>
              <a:ext cx="2369457" cy="228600"/>
              <a:chOff x="5794637" y="5091196"/>
              <a:chExt cx="2369457" cy="228600"/>
            </a:xfrm>
          </p:grpSpPr>
          <p:sp>
            <p:nvSpPr>
              <p:cNvPr id="37" name="Text Placeholder 4">
                <a:extLst>
                  <a:ext uri="{FF2B5EF4-FFF2-40B4-BE49-F238E27FC236}">
                    <a16:creationId xmlns:a16="http://schemas.microsoft.com/office/drawing/2014/main" id="{50FEA17B-A514-E71B-F7AB-21ECA2C6307F}"/>
                  </a:ext>
                </a:extLst>
              </p:cNvPr>
              <p:cNvSpPr txBox="1">
                <a:spLocks/>
              </p:cNvSpPr>
              <p:nvPr/>
            </p:nvSpPr>
            <p:spPr>
              <a:xfrm>
                <a:off x="6126930" y="5124704"/>
                <a:ext cx="2037164"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Copilot Scenario Library</a:t>
                </a:r>
              </a:p>
            </p:txBody>
          </p:sp>
          <p:sp>
            <p:nvSpPr>
              <p:cNvPr id="40" name="Graphic 49">
                <a:extLst>
                  <a:ext uri="{FF2B5EF4-FFF2-40B4-BE49-F238E27FC236}">
                    <a16:creationId xmlns:a16="http://schemas.microsoft.com/office/drawing/2014/main" id="{DBE36C4B-75B8-3A90-3C3A-441B307C4849}"/>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33" name="Rectangle 32">
              <a:hlinkClick r:id="rId17"/>
              <a:extLst>
                <a:ext uri="{FF2B5EF4-FFF2-40B4-BE49-F238E27FC236}">
                  <a16:creationId xmlns:a16="http://schemas.microsoft.com/office/drawing/2014/main" id="{68FAD8DE-6D3E-BF11-669B-07A10E492DBA}"/>
                </a:ext>
              </a:extLst>
            </p:cNvPr>
            <p:cNvSpPr/>
            <p:nvPr/>
          </p:nvSpPr>
          <p:spPr bwMode="auto">
            <a:xfrm>
              <a:off x="8384837" y="4212562"/>
              <a:ext cx="2369457" cy="23035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1" name="Group 50">
            <a:extLst>
              <a:ext uri="{FF2B5EF4-FFF2-40B4-BE49-F238E27FC236}">
                <a16:creationId xmlns:a16="http://schemas.microsoft.com/office/drawing/2014/main" id="{395C38E7-034F-CDC0-1684-5BB599BB62F7}"/>
              </a:ext>
              <a:ext uri="{C183D7F6-B498-43B3-948B-1728B52AA6E4}">
                <adec:decorative xmlns:adec="http://schemas.microsoft.com/office/drawing/2017/decorative" val="1"/>
              </a:ext>
            </a:extLst>
          </p:cNvPr>
          <p:cNvGrpSpPr/>
          <p:nvPr/>
        </p:nvGrpSpPr>
        <p:grpSpPr>
          <a:xfrm>
            <a:off x="4875685" y="6331796"/>
            <a:ext cx="1490346" cy="526204"/>
            <a:chOff x="6652474" y="6331799"/>
            <a:chExt cx="1490346" cy="526204"/>
          </a:xfrm>
        </p:grpSpPr>
        <p:sp>
          <p:nvSpPr>
            <p:cNvPr id="52" name="Rectangle: Top Corners Rounded 12">
              <a:extLst>
                <a:ext uri="{FF2B5EF4-FFF2-40B4-BE49-F238E27FC236}">
                  <a16:creationId xmlns:a16="http://schemas.microsoft.com/office/drawing/2014/main" id="{396C821D-0569-79FD-3A32-519F51B604F3}"/>
                </a:ext>
              </a:extLst>
            </p:cNvPr>
            <p:cNvSpPr/>
            <p:nvPr/>
          </p:nvSpPr>
          <p:spPr bwMode="auto">
            <a:xfrm rot="5400000">
              <a:off x="7139058" y="5854241"/>
              <a:ext cx="526199" cy="1481325"/>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53" name="Title 3">
              <a:extLst>
                <a:ext uri="{FF2B5EF4-FFF2-40B4-BE49-F238E27FC236}">
                  <a16:creationId xmlns:a16="http://schemas.microsoft.com/office/drawing/2014/main" id="{DA988579-51A0-A61A-49C7-4CB12AD7E205}"/>
                </a:ext>
              </a:extLst>
            </p:cNvPr>
            <p:cNvSpPr txBox="1">
              <a:spLocks/>
            </p:cNvSpPr>
            <p:nvPr/>
          </p:nvSpPr>
          <p:spPr>
            <a:xfrm>
              <a:off x="6754352" y="6387154"/>
              <a:ext cx="1342909"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Business first: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Prioritize workflows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with the most impact</a:t>
              </a:r>
            </a:p>
          </p:txBody>
        </p:sp>
        <p:cxnSp>
          <p:nvCxnSpPr>
            <p:cNvPr id="54" name="Straight Connector 53">
              <a:extLst>
                <a:ext uri="{FF2B5EF4-FFF2-40B4-BE49-F238E27FC236}">
                  <a16:creationId xmlns:a16="http://schemas.microsoft.com/office/drawing/2014/main" id="{7C243D36-D6E2-4C31-1A29-60738DED26C8}"/>
                </a:ext>
              </a:extLst>
            </p:cNvPr>
            <p:cNvCxnSpPr/>
            <p:nvPr/>
          </p:nvCxnSpPr>
          <p:spPr>
            <a:xfrm>
              <a:off x="6652474"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0ABE5C0-1285-C9D1-4419-5F8243442938}"/>
              </a:ext>
              <a:ext uri="{C183D7F6-B498-43B3-948B-1728B52AA6E4}">
                <adec:decorative xmlns:adec="http://schemas.microsoft.com/office/drawing/2017/decorative" val="1"/>
              </a:ext>
            </a:extLst>
          </p:cNvPr>
          <p:cNvGrpSpPr/>
          <p:nvPr/>
        </p:nvGrpSpPr>
        <p:grpSpPr>
          <a:xfrm>
            <a:off x="6050874" y="5482474"/>
            <a:ext cx="2607041" cy="238237"/>
            <a:chOff x="8384833" y="4202933"/>
            <a:chExt cx="2607041" cy="238237"/>
          </a:xfrm>
        </p:grpSpPr>
        <p:grpSp>
          <p:nvGrpSpPr>
            <p:cNvPr id="23" name="Group 22">
              <a:extLst>
                <a:ext uri="{FF2B5EF4-FFF2-40B4-BE49-F238E27FC236}">
                  <a16:creationId xmlns:a16="http://schemas.microsoft.com/office/drawing/2014/main" id="{CC477653-5A8A-0CCC-0D06-FD7A703C8C14}"/>
                </a:ext>
              </a:extLst>
            </p:cNvPr>
            <p:cNvGrpSpPr/>
            <p:nvPr/>
          </p:nvGrpSpPr>
          <p:grpSpPr>
            <a:xfrm>
              <a:off x="8384838" y="4212570"/>
              <a:ext cx="2460747" cy="228600"/>
              <a:chOff x="5794637" y="5091196"/>
              <a:chExt cx="2460747" cy="228600"/>
            </a:xfrm>
          </p:grpSpPr>
          <p:sp>
            <p:nvSpPr>
              <p:cNvPr id="28" name="Text Placeholder 4">
                <a:extLst>
                  <a:ext uri="{FF2B5EF4-FFF2-40B4-BE49-F238E27FC236}">
                    <a16:creationId xmlns:a16="http://schemas.microsoft.com/office/drawing/2014/main" id="{2A9BAE70-4E3B-CF06-0F49-3E08401E07C9}"/>
                  </a:ext>
                </a:extLst>
              </p:cNvPr>
              <p:cNvSpPr txBox="1">
                <a:spLocks/>
              </p:cNvSpPr>
              <p:nvPr/>
            </p:nvSpPr>
            <p:spPr>
              <a:xfrm>
                <a:off x="6126929" y="5124704"/>
                <a:ext cx="2128455"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IDC: The Business Opportunity of AI</a:t>
                </a:r>
              </a:p>
            </p:txBody>
          </p:sp>
          <p:sp>
            <p:nvSpPr>
              <p:cNvPr id="29" name="Graphic 49">
                <a:extLst>
                  <a:ext uri="{FF2B5EF4-FFF2-40B4-BE49-F238E27FC236}">
                    <a16:creationId xmlns:a16="http://schemas.microsoft.com/office/drawing/2014/main" id="{7188DE3E-AFC7-9B7D-1E22-A2F31581A244}"/>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27" name="Rectangle 26">
              <a:hlinkClick r:id="rId18"/>
              <a:extLst>
                <a:ext uri="{FF2B5EF4-FFF2-40B4-BE49-F238E27FC236}">
                  <a16:creationId xmlns:a16="http://schemas.microsoft.com/office/drawing/2014/main" id="{9E6E61A0-F3D8-28B6-3B59-7D683CAD4774}"/>
                </a:ext>
              </a:extLst>
            </p:cNvPr>
            <p:cNvSpPr/>
            <p:nvPr/>
          </p:nvSpPr>
          <p:spPr bwMode="auto">
            <a:xfrm>
              <a:off x="8384833" y="4202933"/>
              <a:ext cx="2607041" cy="23045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28382648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617D-F91E-62A8-5C2B-5F250FF91ECF}"/>
            </a:ext>
          </a:extLst>
        </p:cNvPr>
        <p:cNvGrpSpPr/>
        <p:nvPr/>
      </p:nvGrpSpPr>
      <p:grpSpPr>
        <a:xfrm>
          <a:off x="0" y="0"/>
          <a:ext cx="0" cy="0"/>
          <a:chOff x="0" y="0"/>
          <a:chExt cx="0" cy="0"/>
        </a:xfrm>
      </p:grpSpPr>
      <p:pic>
        <p:nvPicPr>
          <p:cNvPr id="121" name="Picture 120">
            <a:extLst>
              <a:ext uri="{FF2B5EF4-FFF2-40B4-BE49-F238E27FC236}">
                <a16:creationId xmlns:a16="http://schemas.microsoft.com/office/drawing/2014/main" id="{57CC1D94-0C26-DCE8-4296-1D8719A5C7D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2033910" y="0"/>
            <a:ext cx="10158090" cy="6858000"/>
          </a:xfrm>
          <a:prstGeom prst="rect">
            <a:avLst/>
          </a:prstGeom>
        </p:spPr>
      </p:pic>
      <p:sp>
        <p:nvSpPr>
          <p:cNvPr id="122" name="Rectangle 121">
            <a:extLst>
              <a:ext uri="{FF2B5EF4-FFF2-40B4-BE49-F238E27FC236}">
                <a16:creationId xmlns:a16="http://schemas.microsoft.com/office/drawing/2014/main" id="{AE3A9B35-4977-C536-27D6-72477051AC5C}"/>
              </a:ext>
              <a:ext uri="{C183D7F6-B498-43B3-948B-1728B52AA6E4}">
                <adec:decorative xmlns:adec="http://schemas.microsoft.com/office/drawing/2017/decorative" val="1"/>
              </a:ext>
            </a:extLst>
          </p:cNvPr>
          <p:cNvSpPr/>
          <p:nvPr/>
        </p:nvSpPr>
        <p:spPr bwMode="auto">
          <a:xfrm>
            <a:off x="2033905" y="0"/>
            <a:ext cx="9468283" cy="6331796"/>
          </a:xfrm>
          <a:prstGeom prst="rect">
            <a:avLst/>
          </a:prstGeom>
          <a:gradFill flip="none" rotWithShape="1">
            <a:gsLst>
              <a:gs pos="33003">
                <a:srgbClr val="FFFFFF">
                  <a:alpha val="70000"/>
                </a:srgbClr>
              </a:gs>
              <a:gs pos="0">
                <a:schemeClr val="bg1">
                  <a:alpha val="0"/>
                </a:schemeClr>
              </a:gs>
              <a:gs pos="57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Rectangle 1">
            <a:extLst>
              <a:ext uri="{FF2B5EF4-FFF2-40B4-BE49-F238E27FC236}">
                <a16:creationId xmlns:a16="http://schemas.microsoft.com/office/drawing/2014/main" id="{A98FB2F9-D6E0-2C2D-5CB5-A297E7134D8C}"/>
              </a:ext>
              <a:ext uri="{C183D7F6-B498-43B3-948B-1728B52AA6E4}">
                <adec:decorative xmlns:adec="http://schemas.microsoft.com/office/drawing/2017/decorative" val="1"/>
              </a:ext>
            </a:extLst>
          </p:cNvPr>
          <p:cNvSpPr/>
          <p:nvPr/>
        </p:nvSpPr>
        <p:spPr bwMode="auto">
          <a:xfrm flipV="1">
            <a:off x="0" y="-1"/>
            <a:ext cx="9261895" cy="6331782"/>
          </a:xfrm>
          <a:prstGeom prst="rect">
            <a:avLst/>
          </a:prstGeom>
          <a:gradFill flip="none" rotWithShape="1">
            <a:gsLst>
              <a:gs pos="0">
                <a:schemeClr val="bg1">
                  <a:alpha val="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5" name="Rectangle: Rounded Corners 114">
            <a:extLst>
              <a:ext uri="{FF2B5EF4-FFF2-40B4-BE49-F238E27FC236}">
                <a16:creationId xmlns:a16="http://schemas.microsoft.com/office/drawing/2014/main" id="{D3F6D376-226C-FCFF-CF5A-DEACC3588F72}"/>
              </a:ext>
              <a:ext uri="{C183D7F6-B498-43B3-948B-1728B52AA6E4}">
                <adec:decorative xmlns:adec="http://schemas.microsoft.com/office/drawing/2017/decorative" val="1"/>
              </a:ext>
            </a:extLst>
          </p:cNvPr>
          <p:cNvSpPr/>
          <p:nvPr/>
        </p:nvSpPr>
        <p:spPr bwMode="auto">
          <a:xfrm>
            <a:off x="584198" y="996165"/>
            <a:ext cx="11124380" cy="705044"/>
          </a:xfrm>
          <a:prstGeom prst="roundRect">
            <a:avLst>
              <a:gd name="adj" fmla="val 15255"/>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21" name="Title 3">
            <a:extLst>
              <a:ext uri="{FF2B5EF4-FFF2-40B4-BE49-F238E27FC236}">
                <a16:creationId xmlns:a16="http://schemas.microsoft.com/office/drawing/2014/main" id="{70461A45-1F43-2769-CF79-97269D1C0155}"/>
              </a:ext>
            </a:extLst>
          </p:cNvPr>
          <p:cNvSpPr txBox="1">
            <a:spLocks noGrp="1"/>
          </p:cNvSpPr>
          <p:nvPr>
            <p:ph type="title" idx="4294967295"/>
          </p:nvPr>
        </p:nvSpPr>
        <p:spPr>
          <a:xfrm>
            <a:off x="584199" y="521018"/>
            <a:ext cx="5618862"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7. Define success: Measure what matters </a:t>
            </a:r>
          </a:p>
        </p:txBody>
      </p:sp>
      <p:sp>
        <p:nvSpPr>
          <p:cNvPr id="6" name="Title 3">
            <a:extLst>
              <a:ext uri="{FF2B5EF4-FFF2-40B4-BE49-F238E27FC236}">
                <a16:creationId xmlns:a16="http://schemas.microsoft.com/office/drawing/2014/main" id="{05DE19DC-B3BA-68D1-FA11-E2AC1DE68AF0}"/>
              </a:ext>
            </a:extLst>
          </p:cNvPr>
          <p:cNvSpPr txBox="1">
            <a:spLocks/>
          </p:cNvSpPr>
          <p:nvPr/>
        </p:nvSpPr>
        <p:spPr>
          <a:xfrm>
            <a:off x="793406" y="1102466"/>
            <a:ext cx="1654314" cy="49244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Align metrics with </a:t>
            </a:r>
            <a:b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b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business values</a:t>
            </a:r>
          </a:p>
        </p:txBody>
      </p:sp>
      <p:sp>
        <p:nvSpPr>
          <p:cNvPr id="11" name="Text Placeholder 4">
            <a:extLst>
              <a:ext uri="{FF2B5EF4-FFF2-40B4-BE49-F238E27FC236}">
                <a16:creationId xmlns:a16="http://schemas.microsoft.com/office/drawing/2014/main" id="{E8B0DB14-3BC1-EB16-7C66-46916E6DA93B}"/>
              </a:ext>
            </a:extLst>
          </p:cNvPr>
          <p:cNvSpPr txBox="1">
            <a:spLocks/>
          </p:cNvSpPr>
          <p:nvPr/>
        </p:nvSpPr>
        <p:spPr>
          <a:xfrm>
            <a:off x="2721935" y="1106313"/>
            <a:ext cx="8676657" cy="48474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3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 ensure AI initiatives align with business objectives, KPIs must be carefully defined. According to Gartner,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only 35% of data and analytics leaders can effectively demonstrate value to stakeholders</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3</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To address this, business-wide AI success should be measured across three key dimensions: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readiness, adoption, and impact.</a:t>
            </a:r>
          </a:p>
        </p:txBody>
      </p:sp>
      <p:sp>
        <p:nvSpPr>
          <p:cNvPr id="4" name="Rectangle 3">
            <a:extLst>
              <a:ext uri="{FF2B5EF4-FFF2-40B4-BE49-F238E27FC236}">
                <a16:creationId xmlns:a16="http://schemas.microsoft.com/office/drawing/2014/main" id="{BC413DEB-CFFE-D423-6966-A6216354DF85}"/>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548BFBB4-D0E4-281E-98BB-F7587E249194}"/>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1CC5CF6B-CEE6-4D71-82EB-DB9F35CBD295}"/>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24.</a:t>
              </a:r>
            </a:p>
          </p:txBody>
        </p:sp>
        <p:sp>
          <p:nvSpPr>
            <p:cNvPr id="9" name="Title 3">
              <a:hlinkClick r:id="" action="ppaction://hlinkshowjump?jump=previousslide"/>
              <a:extLst>
                <a:ext uri="{FF2B5EF4-FFF2-40B4-BE49-F238E27FC236}">
                  <a16:creationId xmlns:a16="http://schemas.microsoft.com/office/drawing/2014/main" id="{6562FCDC-7FFC-3C59-8C77-7FBADC6BBCDE}"/>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1BD674E9-46FC-841F-0A60-D72ADDAD3B3B}"/>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3" name="Group 2">
            <a:extLst>
              <a:ext uri="{FF2B5EF4-FFF2-40B4-BE49-F238E27FC236}">
                <a16:creationId xmlns:a16="http://schemas.microsoft.com/office/drawing/2014/main" id="{26B2DA77-D416-267A-A523-F6EFEA7F9662}"/>
              </a:ext>
              <a:ext uri="{C183D7F6-B498-43B3-948B-1728B52AA6E4}">
                <adec:decorative xmlns:adec="http://schemas.microsoft.com/office/drawing/2017/decorative" val="1"/>
              </a:ext>
            </a:extLst>
          </p:cNvPr>
          <p:cNvGrpSpPr/>
          <p:nvPr/>
        </p:nvGrpSpPr>
        <p:grpSpPr>
          <a:xfrm>
            <a:off x="5972369" y="6331796"/>
            <a:ext cx="1351933" cy="526204"/>
            <a:chOff x="7509467" y="6331799"/>
            <a:chExt cx="1351933" cy="526204"/>
          </a:xfrm>
        </p:grpSpPr>
        <p:sp>
          <p:nvSpPr>
            <p:cNvPr id="5" name="Rectangle: Top Corners Rounded 12">
              <a:extLst>
                <a:ext uri="{FF2B5EF4-FFF2-40B4-BE49-F238E27FC236}">
                  <a16:creationId xmlns:a16="http://schemas.microsoft.com/office/drawing/2014/main" id="{D5CFF906-24B5-AA0C-BA66-51A09161BB5A}"/>
                </a:ext>
              </a:extLst>
            </p:cNvPr>
            <p:cNvSpPr/>
            <p:nvPr/>
          </p:nvSpPr>
          <p:spPr bwMode="auto">
            <a:xfrm rot="5400000">
              <a:off x="7926845"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2" name="Title 3">
              <a:extLst>
                <a:ext uri="{FF2B5EF4-FFF2-40B4-BE49-F238E27FC236}">
                  <a16:creationId xmlns:a16="http://schemas.microsoft.com/office/drawing/2014/main" id="{5C1AFC90-9118-A990-A4B6-24BB59D8B00B}"/>
                </a:ext>
              </a:extLst>
            </p:cNvPr>
            <p:cNvSpPr txBox="1">
              <a:spLocks/>
            </p:cNvSpPr>
            <p:nvPr/>
          </p:nvSpPr>
          <p:spPr>
            <a:xfrm>
              <a:off x="7611345"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Define success: Measure what matters </a:t>
              </a:r>
            </a:p>
          </p:txBody>
        </p:sp>
        <p:cxnSp>
          <p:nvCxnSpPr>
            <p:cNvPr id="15" name="Straight Connector 14">
              <a:extLst>
                <a:ext uri="{FF2B5EF4-FFF2-40B4-BE49-F238E27FC236}">
                  <a16:creationId xmlns:a16="http://schemas.microsoft.com/office/drawing/2014/main" id="{44BB06F8-6FF7-4127-E40F-C0CDE380976B}"/>
                </a:ext>
              </a:extLst>
            </p:cNvPr>
            <p:cNvCxnSpPr/>
            <p:nvPr/>
          </p:nvCxnSpPr>
          <p:spPr>
            <a:xfrm>
              <a:off x="7509467"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B0586A57-EAE5-E5CC-1561-078C818AE4E7}"/>
              </a:ext>
              <a:ext uri="{C183D7F6-B498-43B3-948B-1728B52AA6E4}">
                <adec:decorative xmlns:adec="http://schemas.microsoft.com/office/drawing/2017/decorative" val="1"/>
              </a:ext>
            </a:extLst>
          </p:cNvPr>
          <p:cNvGrpSpPr/>
          <p:nvPr/>
        </p:nvGrpSpPr>
        <p:grpSpPr>
          <a:xfrm>
            <a:off x="584198" y="1825808"/>
            <a:ext cx="11124381" cy="4021319"/>
            <a:chOff x="584198" y="1825808"/>
            <a:chExt cx="11124381" cy="4021319"/>
          </a:xfrm>
        </p:grpSpPr>
        <p:sp>
          <p:nvSpPr>
            <p:cNvPr id="98" name="Rectangle: Rounded Corners 97">
              <a:extLst>
                <a:ext uri="{FF2B5EF4-FFF2-40B4-BE49-F238E27FC236}">
                  <a16:creationId xmlns:a16="http://schemas.microsoft.com/office/drawing/2014/main" id="{6A45A405-D85D-87CF-8C37-6C23E567347F}"/>
                </a:ext>
              </a:extLst>
            </p:cNvPr>
            <p:cNvSpPr/>
            <p:nvPr/>
          </p:nvSpPr>
          <p:spPr bwMode="auto">
            <a:xfrm>
              <a:off x="584198" y="1828800"/>
              <a:ext cx="2691265" cy="4018327"/>
            </a:xfrm>
            <a:prstGeom prst="roundRect">
              <a:avLst>
                <a:gd name="adj" fmla="val 319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96" name="Title 3">
              <a:extLst>
                <a:ext uri="{FF2B5EF4-FFF2-40B4-BE49-F238E27FC236}">
                  <a16:creationId xmlns:a16="http://schemas.microsoft.com/office/drawing/2014/main" id="{D1F3EC99-6A6E-3B80-C02E-635AF8AC4422}"/>
                </a:ext>
              </a:extLst>
            </p:cNvPr>
            <p:cNvSpPr txBox="1">
              <a:spLocks/>
            </p:cNvSpPr>
            <p:nvPr/>
          </p:nvSpPr>
          <p:spPr>
            <a:xfrm>
              <a:off x="793406" y="1934475"/>
              <a:ext cx="3149930"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Readiness metrics </a:t>
              </a:r>
            </a:p>
          </p:txBody>
        </p:sp>
        <p:sp>
          <p:nvSpPr>
            <p:cNvPr id="97" name="Text Placeholder 4">
              <a:extLst>
                <a:ext uri="{FF2B5EF4-FFF2-40B4-BE49-F238E27FC236}">
                  <a16:creationId xmlns:a16="http://schemas.microsoft.com/office/drawing/2014/main" id="{ED758361-F414-E0DB-AB21-597DDD899E26}"/>
                </a:ext>
              </a:extLst>
            </p:cNvPr>
            <p:cNvSpPr txBox="1">
              <a:spLocks/>
            </p:cNvSpPr>
            <p:nvPr/>
          </p:nvSpPr>
          <p:spPr>
            <a:xfrm>
              <a:off x="793407" y="2289084"/>
              <a:ext cx="2277339" cy="141833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Before implementing AI, it is crucial to assess the organization's readiness for adoption. This involves understanding the preparedness of the workforce to adopt AI and identifying the tasks and workflows that will benefit most from AI assistance. </a:t>
              </a:r>
            </a:p>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200" b="0" i="0" u="none" strike="noStrike" kern="1200" cap="none" spc="0" normalizeH="0" baseline="0" noProof="0">
                  <a:ln>
                    <a:noFill/>
                  </a:ln>
                  <a:solidFill>
                    <a:schemeClr val="accent1">
                      <a:lumMod val="50000"/>
                    </a:schemeClr>
                  </a:solidFill>
                  <a:effectLst/>
                  <a:uLnTx/>
                  <a:uFillTx/>
                  <a:latin typeface="+mj-lt"/>
                  <a:ea typeface="+mn-ea"/>
                  <a:cs typeface="Segoe Sans Display" pitchFamily="2" charset="0"/>
                </a:rPr>
                <a:t>Key readiness metrics include:</a:t>
              </a:r>
            </a:p>
          </p:txBody>
        </p:sp>
        <p:sp>
          <p:nvSpPr>
            <p:cNvPr id="107" name="Rectangle: Rounded Corners 106">
              <a:extLst>
                <a:ext uri="{FF2B5EF4-FFF2-40B4-BE49-F238E27FC236}">
                  <a16:creationId xmlns:a16="http://schemas.microsoft.com/office/drawing/2014/main" id="{0736EC1D-8972-D2FD-4421-BD9B01A4A0B2}"/>
                </a:ext>
              </a:extLst>
            </p:cNvPr>
            <p:cNvSpPr/>
            <p:nvPr/>
          </p:nvSpPr>
          <p:spPr bwMode="auto">
            <a:xfrm>
              <a:off x="3435432" y="1828800"/>
              <a:ext cx="2935179" cy="4018327"/>
            </a:xfrm>
            <a:prstGeom prst="roundRect">
              <a:avLst>
                <a:gd name="adj" fmla="val 319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108" name="Title 3">
              <a:extLst>
                <a:ext uri="{FF2B5EF4-FFF2-40B4-BE49-F238E27FC236}">
                  <a16:creationId xmlns:a16="http://schemas.microsoft.com/office/drawing/2014/main" id="{12D1C683-271B-AB3C-456F-9FE721F239F8}"/>
                </a:ext>
              </a:extLst>
            </p:cNvPr>
            <p:cNvSpPr txBox="1">
              <a:spLocks/>
            </p:cNvSpPr>
            <p:nvPr/>
          </p:nvSpPr>
          <p:spPr>
            <a:xfrm>
              <a:off x="3644640" y="1934475"/>
              <a:ext cx="3149930"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Adoption metrics </a:t>
              </a:r>
            </a:p>
          </p:txBody>
        </p:sp>
        <p:sp>
          <p:nvSpPr>
            <p:cNvPr id="109" name="Text Placeholder 4">
              <a:extLst>
                <a:ext uri="{FF2B5EF4-FFF2-40B4-BE49-F238E27FC236}">
                  <a16:creationId xmlns:a16="http://schemas.microsoft.com/office/drawing/2014/main" id="{509CFF03-919E-D2BD-1D0D-74043D2B46EB}"/>
                </a:ext>
              </a:extLst>
            </p:cNvPr>
            <p:cNvSpPr txBox="1">
              <a:spLocks/>
            </p:cNvSpPr>
            <p:nvPr/>
          </p:nvSpPr>
          <p:spPr>
            <a:xfrm>
              <a:off x="3644641" y="2289084"/>
              <a:ext cx="2563194" cy="141833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Once AI is implemented, it is essential to monitor how well it is being adopted across the organization. Adoption metrics help in understanding the extent of AI usage, identifying areas that require additional support, and recognizing and rewarding early adopters. </a:t>
              </a:r>
            </a:p>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lang="en-US" sz="1200">
                  <a:solidFill>
                    <a:schemeClr val="accent1">
                      <a:lumMod val="50000"/>
                    </a:schemeClr>
                  </a:solidFill>
                  <a:latin typeface="+mj-lt"/>
                </a:rPr>
                <a:t>Key adoption metrics include:</a:t>
              </a:r>
            </a:p>
          </p:txBody>
        </p:sp>
        <p:sp>
          <p:nvSpPr>
            <p:cNvPr id="111" name="Rectangle: Rounded Corners 110">
              <a:extLst>
                <a:ext uri="{FF2B5EF4-FFF2-40B4-BE49-F238E27FC236}">
                  <a16:creationId xmlns:a16="http://schemas.microsoft.com/office/drawing/2014/main" id="{2927DDA9-E8AC-1320-41C5-D6C7B9F84FEF}"/>
                </a:ext>
              </a:extLst>
            </p:cNvPr>
            <p:cNvSpPr/>
            <p:nvPr/>
          </p:nvSpPr>
          <p:spPr bwMode="auto">
            <a:xfrm>
              <a:off x="6530580" y="1825808"/>
              <a:ext cx="5177999" cy="4021319"/>
            </a:xfrm>
            <a:prstGeom prst="roundRect">
              <a:avLst>
                <a:gd name="adj" fmla="val 2397"/>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112" name="Title 3">
              <a:extLst>
                <a:ext uri="{FF2B5EF4-FFF2-40B4-BE49-F238E27FC236}">
                  <a16:creationId xmlns:a16="http://schemas.microsoft.com/office/drawing/2014/main" id="{D037006D-0AA9-2A3E-5500-AAE869E6DCB5}"/>
                </a:ext>
              </a:extLst>
            </p:cNvPr>
            <p:cNvSpPr txBox="1">
              <a:spLocks/>
            </p:cNvSpPr>
            <p:nvPr/>
          </p:nvSpPr>
          <p:spPr>
            <a:xfrm>
              <a:off x="6769290" y="1934475"/>
              <a:ext cx="3287240"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Impact metrics </a:t>
              </a:r>
            </a:p>
          </p:txBody>
        </p:sp>
        <p:sp>
          <p:nvSpPr>
            <p:cNvPr id="113" name="Text Placeholder 4">
              <a:extLst>
                <a:ext uri="{FF2B5EF4-FFF2-40B4-BE49-F238E27FC236}">
                  <a16:creationId xmlns:a16="http://schemas.microsoft.com/office/drawing/2014/main" id="{C8ED9670-B4D1-F1E5-C7C9-4AA4A39E7468}"/>
                </a:ext>
              </a:extLst>
            </p:cNvPr>
            <p:cNvSpPr txBox="1">
              <a:spLocks/>
            </p:cNvSpPr>
            <p:nvPr/>
          </p:nvSpPr>
          <p:spPr>
            <a:xfrm>
              <a:off x="6769290" y="2296778"/>
              <a:ext cx="4749420" cy="113107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Measuring the impact of AI involves assessing the outcomes achieved at various levels within the organization. Given AI adoption rates will differ from team to team, this requires ongoing evaluations of improvements in productivity, efficiency, and overall business performance. Copilot Analytics, for example, is designed to measure adoption and business impact of Copilot and agents—with out-of-the-box experiences (Copilot Dashboard and Microsoft admin center) and customizable reporting for deeper analysis against your KPIs. </a:t>
              </a:r>
            </a:p>
          </p:txBody>
        </p:sp>
        <p:sp>
          <p:nvSpPr>
            <p:cNvPr id="116" name="Text Placeholder 4">
              <a:extLst>
                <a:ext uri="{FF2B5EF4-FFF2-40B4-BE49-F238E27FC236}">
                  <a16:creationId xmlns:a16="http://schemas.microsoft.com/office/drawing/2014/main" id="{7870BFFA-3AF8-F79C-B21D-6465F4942E5A}"/>
                </a:ext>
              </a:extLst>
            </p:cNvPr>
            <p:cNvSpPr txBox="1">
              <a:spLocks/>
            </p:cNvSpPr>
            <p:nvPr/>
          </p:nvSpPr>
          <p:spPr>
            <a:xfrm>
              <a:off x="793407" y="3732784"/>
              <a:ext cx="2404263" cy="198259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Employee sentiment: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Gauge employee motivation, confidence, and perceived value of AI through feedback tools and surveys such as Viva Pulse. </a:t>
              </a:r>
            </a:p>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Technical eligibility: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Assess the current usage of relevant applications and the technical readiness for AI deployment. </a:t>
              </a:r>
            </a:p>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Skill levels:</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Evaluate the existing skill levels and identify training needs to ensure employees are equipped to use AI effectively.</a:t>
              </a:r>
              <a:endPar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endParaRPr>
            </a:p>
          </p:txBody>
        </p:sp>
        <p:sp>
          <p:nvSpPr>
            <p:cNvPr id="117" name="Text Placeholder 4">
              <a:extLst>
                <a:ext uri="{FF2B5EF4-FFF2-40B4-BE49-F238E27FC236}">
                  <a16:creationId xmlns:a16="http://schemas.microsoft.com/office/drawing/2014/main" id="{2C776C94-6ABC-C87C-CBF3-3F0E797B8D7E}"/>
                </a:ext>
              </a:extLst>
            </p:cNvPr>
            <p:cNvSpPr txBox="1">
              <a:spLocks/>
            </p:cNvSpPr>
            <p:nvPr/>
          </p:nvSpPr>
          <p:spPr>
            <a:xfrm>
              <a:off x="3644641" y="3732784"/>
              <a:ext cx="2563194" cy="198259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Usage patterns:</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Track the frequency and intensity of AI tool usage and AI-assisted work across different teams, apps,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and functions. </a:t>
              </a:r>
            </a:p>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Employee feedback:</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Collect feedback on the AI adoption experience, including any barriers or challenges faced by employees. </a:t>
              </a:r>
            </a:p>
            <a:p>
              <a:pPr marL="0" marR="0" lvl="0" indent="0" algn="l" defTabSz="932472" rtl="0" eaLnBrk="1" fontAlgn="base" latinLnBrk="0" hangingPunct="1">
                <a:lnSpc>
                  <a:spcPct val="100000"/>
                </a:lnSpc>
                <a:spcBef>
                  <a:spcPct val="0"/>
                </a:spcBef>
                <a:spcAft>
                  <a:spcPts val="8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Collaboration patterns:</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Analyze changes in collaboration and communication behaviors to understand the impact of AI on teamwork. </a:t>
              </a:r>
            </a:p>
          </p:txBody>
        </p:sp>
        <p:sp>
          <p:nvSpPr>
            <p:cNvPr id="118" name="Text Placeholder 4">
              <a:extLst>
                <a:ext uri="{FF2B5EF4-FFF2-40B4-BE49-F238E27FC236}">
                  <a16:creationId xmlns:a16="http://schemas.microsoft.com/office/drawing/2014/main" id="{3D477E2D-53AB-46DA-ABE8-275DA9E59EE7}"/>
                </a:ext>
              </a:extLst>
            </p:cNvPr>
            <p:cNvSpPr txBox="1">
              <a:spLocks/>
            </p:cNvSpPr>
            <p:nvPr/>
          </p:nvSpPr>
          <p:spPr>
            <a:xfrm>
              <a:off x="6765811" y="3732784"/>
              <a:ext cx="4632781" cy="160043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Productivity gains:</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Measure</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time saved, AI-assisted hours, and efficiency improvements resulting from AI adoption. </a:t>
              </a:r>
            </a:p>
            <a:p>
              <a:pPr marL="0" marR="0" lvl="0" indent="0" algn="l" defTabSz="932472" rtl="0" eaLnBrk="1" fontAlgn="base" latinLnBrk="0" hangingPunct="1">
                <a:lnSpc>
                  <a:spcPct val="100000"/>
                </a:lnSpc>
                <a:spcBef>
                  <a:spcPct val="0"/>
                </a:spcBef>
                <a:spcAft>
                  <a:spcPts val="12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Business outcomes: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Assess the impact of AI on key business metrics such as revenue growth, cost savings, and customer satisfaction. The Copilot Business Impact Report, available through Copilot Analytics, measures usage and adoption and the ROI of the AI investment based on significant business KPIs.  </a:t>
              </a:r>
            </a:p>
            <a:p>
              <a:pPr marL="0" marR="0" lvl="0" indent="0" algn="l" defTabSz="932472" rtl="0" eaLnBrk="1" fontAlgn="base" latinLnBrk="0" hangingPunct="1">
                <a:lnSpc>
                  <a:spcPct val="100000"/>
                </a:lnSpc>
                <a:spcBef>
                  <a:spcPct val="0"/>
                </a:spcBef>
                <a:spcAft>
                  <a:spcPts val="1200"/>
                </a:spcAft>
                <a:buClr>
                  <a:srgbClr val="C03BC4">
                    <a:lumMod val="50000"/>
                  </a:srgbClr>
                </a:buClr>
                <a:buSzTx/>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Employee experience:</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Evaluate</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changes in employee satisfaction, engagement, and overall work experience due to AI implementation. </a:t>
              </a:r>
            </a:p>
          </p:txBody>
        </p:sp>
        <p:sp>
          <p:nvSpPr>
            <p:cNvPr id="119" name="Text Placeholder 4">
              <a:extLst>
                <a:ext uri="{FF2B5EF4-FFF2-40B4-BE49-F238E27FC236}">
                  <a16:creationId xmlns:a16="http://schemas.microsoft.com/office/drawing/2014/main" id="{3450D749-6ECC-4986-B8AA-CBEA5608CB8D}"/>
                </a:ext>
              </a:extLst>
            </p:cNvPr>
            <p:cNvSpPr txBox="1">
              <a:spLocks/>
            </p:cNvSpPr>
            <p:nvPr/>
          </p:nvSpPr>
          <p:spPr>
            <a:xfrm>
              <a:off x="6765812" y="3509842"/>
              <a:ext cx="4707534" cy="18466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800"/>
                </a:spcAft>
                <a:buClr>
                  <a:srgbClr val="C03BC4">
                    <a:lumMod val="50000"/>
                  </a:srgbClr>
                </a:buClr>
                <a:buSzTx/>
                <a:buNone/>
                <a:defRPr/>
              </a:pPr>
              <a:r>
                <a:rPr lang="en-US" sz="1200">
                  <a:solidFill>
                    <a:schemeClr val="accent1">
                      <a:lumMod val="50000"/>
                    </a:schemeClr>
                  </a:solidFill>
                  <a:latin typeface="+mj-lt"/>
                </a:rPr>
                <a:t>Key impact metrics include:</a:t>
              </a:r>
            </a:p>
          </p:txBody>
        </p:sp>
      </p:grpSp>
      <p:grpSp>
        <p:nvGrpSpPr>
          <p:cNvPr id="126" name="Group 125">
            <a:extLst>
              <a:ext uri="{FF2B5EF4-FFF2-40B4-BE49-F238E27FC236}">
                <a16:creationId xmlns:a16="http://schemas.microsoft.com/office/drawing/2014/main" id="{3133B071-AEAF-B90A-8D8C-E3BAE8E84258}"/>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127" name="Title 3">
              <a:hlinkClick r:id="rId5" action="ppaction://hlinksldjump"/>
              <a:extLst>
                <a:ext uri="{FF2B5EF4-FFF2-40B4-BE49-F238E27FC236}">
                  <a16:creationId xmlns:a16="http://schemas.microsoft.com/office/drawing/2014/main" id="{325476F6-E517-D39A-B27E-00F968C535D6}"/>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28" name="Rectangle 127">
              <a:hlinkClick r:id="rId6" action="ppaction://hlinksldjump"/>
              <a:extLst>
                <a:ext uri="{FF2B5EF4-FFF2-40B4-BE49-F238E27FC236}">
                  <a16:creationId xmlns:a16="http://schemas.microsoft.com/office/drawing/2014/main" id="{82583093-3D14-33C5-0A04-52DE0C04037E}"/>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29" name="Group 128">
            <a:extLst>
              <a:ext uri="{FF2B5EF4-FFF2-40B4-BE49-F238E27FC236}">
                <a16:creationId xmlns:a16="http://schemas.microsoft.com/office/drawing/2014/main" id="{C69026FD-818F-E526-2628-C6D2A36F5C08}"/>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130" name="Title 3">
              <a:hlinkClick r:id="rId5" action="ppaction://hlinksldjump"/>
              <a:extLst>
                <a:ext uri="{FF2B5EF4-FFF2-40B4-BE49-F238E27FC236}">
                  <a16:creationId xmlns:a16="http://schemas.microsoft.com/office/drawing/2014/main" id="{615BAA11-727A-716C-CD76-37707570F3B2}"/>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131" name="Rectangle 130">
              <a:hlinkClick r:id="rId7" action="ppaction://hlinksldjump"/>
              <a:extLst>
                <a:ext uri="{FF2B5EF4-FFF2-40B4-BE49-F238E27FC236}">
                  <a16:creationId xmlns:a16="http://schemas.microsoft.com/office/drawing/2014/main" id="{275D6BA3-B6D6-25E7-5B0C-332B3D094728}"/>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32" name="Group 131">
            <a:extLst>
              <a:ext uri="{FF2B5EF4-FFF2-40B4-BE49-F238E27FC236}">
                <a16:creationId xmlns:a16="http://schemas.microsoft.com/office/drawing/2014/main" id="{CE5128FC-225B-F817-C657-89EDB44EEA18}"/>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133" name="Title 3">
              <a:hlinkClick r:id="rId5" action="ppaction://hlinksldjump"/>
              <a:extLst>
                <a:ext uri="{FF2B5EF4-FFF2-40B4-BE49-F238E27FC236}">
                  <a16:creationId xmlns:a16="http://schemas.microsoft.com/office/drawing/2014/main" id="{F461E2CA-8F81-9D55-1D74-E38DBD5BBCDD}"/>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34" name="Rectangle 133">
              <a:hlinkClick r:id="rId8" action="ppaction://hlinksldjump"/>
              <a:extLst>
                <a:ext uri="{FF2B5EF4-FFF2-40B4-BE49-F238E27FC236}">
                  <a16:creationId xmlns:a16="http://schemas.microsoft.com/office/drawing/2014/main" id="{2FA3BEF5-52C7-2125-2355-43C4BA8CCC36}"/>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35" name="Group 134">
            <a:extLst>
              <a:ext uri="{FF2B5EF4-FFF2-40B4-BE49-F238E27FC236}">
                <a16:creationId xmlns:a16="http://schemas.microsoft.com/office/drawing/2014/main" id="{0358B25B-A5BE-7763-C12E-B787C9A44BC2}"/>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136" name="Title 3">
              <a:hlinkClick r:id="rId5" action="ppaction://hlinksldjump"/>
              <a:extLst>
                <a:ext uri="{FF2B5EF4-FFF2-40B4-BE49-F238E27FC236}">
                  <a16:creationId xmlns:a16="http://schemas.microsoft.com/office/drawing/2014/main" id="{A78160A3-174C-A617-8BD6-D939F39BADB1}"/>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137" name="Rectangle 136">
              <a:hlinkClick r:id="rId9" action="ppaction://hlinksldjump"/>
              <a:extLst>
                <a:ext uri="{FF2B5EF4-FFF2-40B4-BE49-F238E27FC236}">
                  <a16:creationId xmlns:a16="http://schemas.microsoft.com/office/drawing/2014/main" id="{3104CAC4-E355-C5C7-52EA-CAF7FA6FE5E7}"/>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38" name="Group 137">
            <a:extLst>
              <a:ext uri="{FF2B5EF4-FFF2-40B4-BE49-F238E27FC236}">
                <a16:creationId xmlns:a16="http://schemas.microsoft.com/office/drawing/2014/main" id="{C8D068BB-6F1A-443C-1026-BD2CD8FE3450}"/>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139" name="Title 3">
              <a:hlinkClick r:id="rId5" action="ppaction://hlinksldjump"/>
              <a:extLst>
                <a:ext uri="{FF2B5EF4-FFF2-40B4-BE49-F238E27FC236}">
                  <a16:creationId xmlns:a16="http://schemas.microsoft.com/office/drawing/2014/main" id="{891D9F95-2123-AF02-1AFF-EECF800FDB86}"/>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40" name="Rectangle 139">
              <a:hlinkClick r:id="rId10" action="ppaction://hlinksldjump"/>
              <a:extLst>
                <a:ext uri="{FF2B5EF4-FFF2-40B4-BE49-F238E27FC236}">
                  <a16:creationId xmlns:a16="http://schemas.microsoft.com/office/drawing/2014/main" id="{F9A993A7-FB46-95AC-3C9E-589F3D6DA4E3}"/>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41" name="Group 140">
            <a:extLst>
              <a:ext uri="{FF2B5EF4-FFF2-40B4-BE49-F238E27FC236}">
                <a16:creationId xmlns:a16="http://schemas.microsoft.com/office/drawing/2014/main" id="{5C461DDA-4E78-DEF7-6417-66F6204D0E06}"/>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142" name="Title 3">
              <a:hlinkClick r:id="rId5" action="ppaction://hlinksldjump"/>
              <a:extLst>
                <a:ext uri="{FF2B5EF4-FFF2-40B4-BE49-F238E27FC236}">
                  <a16:creationId xmlns:a16="http://schemas.microsoft.com/office/drawing/2014/main" id="{DBCB2942-9812-A3D9-F1D2-70EA0115025A}"/>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43" name="Rectangle 142">
              <a:hlinkClick r:id="rId11" action="ppaction://hlinksldjump"/>
              <a:extLst>
                <a:ext uri="{FF2B5EF4-FFF2-40B4-BE49-F238E27FC236}">
                  <a16:creationId xmlns:a16="http://schemas.microsoft.com/office/drawing/2014/main" id="{1EBAE76D-7DB6-33A0-05C5-CD9F64E4D0C2}"/>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49918413-BA19-4CE1-6210-8C27626F61E4}"/>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22" name="Title 3">
              <a:hlinkClick r:id="rId5" action="ppaction://hlinksldjump"/>
              <a:extLst>
                <a:ext uri="{FF2B5EF4-FFF2-40B4-BE49-F238E27FC236}">
                  <a16:creationId xmlns:a16="http://schemas.microsoft.com/office/drawing/2014/main" id="{2BA78AA6-368C-B94A-636D-EA154925AA89}"/>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3" name="Rectangle 22">
              <a:hlinkClick r:id="rId12" action="ppaction://hlinksldjump"/>
              <a:extLst>
                <a:ext uri="{FF2B5EF4-FFF2-40B4-BE49-F238E27FC236}">
                  <a16:creationId xmlns:a16="http://schemas.microsoft.com/office/drawing/2014/main" id="{AF6FDF5B-1CF9-B774-E66B-CC8BEB195263}"/>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B160BE67-9E55-9555-CF20-2C80A2998C05}"/>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28" name="Title 3">
              <a:hlinkClick r:id="rId5" action="ppaction://hlinksldjump"/>
              <a:extLst>
                <a:ext uri="{FF2B5EF4-FFF2-40B4-BE49-F238E27FC236}">
                  <a16:creationId xmlns:a16="http://schemas.microsoft.com/office/drawing/2014/main" id="{CE2D5178-8DB2-ED84-F091-F68770538625}"/>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9" name="Rectangle 28">
              <a:hlinkClick r:id="rId13" action="ppaction://hlinksldjump"/>
              <a:extLst>
                <a:ext uri="{FF2B5EF4-FFF2-40B4-BE49-F238E27FC236}">
                  <a16:creationId xmlns:a16="http://schemas.microsoft.com/office/drawing/2014/main" id="{29EB75C1-020C-8116-6CCF-603BA051B3F0}"/>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417727459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DA879-34CB-7C5D-7392-E9B0F91134A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ADCF83DE-3752-F784-6188-D05DC4AB9D1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369"/>
          <a:stretch/>
        </p:blipFill>
        <p:spPr>
          <a:xfrm>
            <a:off x="9156621" y="3764862"/>
            <a:ext cx="3035379" cy="2813194"/>
          </a:xfrm>
          <a:prstGeom prst="rect">
            <a:avLst/>
          </a:prstGeom>
        </p:spPr>
      </p:pic>
      <p:sp>
        <p:nvSpPr>
          <p:cNvPr id="122" name="Rectangle 121">
            <a:extLst>
              <a:ext uri="{FF2B5EF4-FFF2-40B4-BE49-F238E27FC236}">
                <a16:creationId xmlns:a16="http://schemas.microsoft.com/office/drawing/2014/main" id="{C7999A7F-C7EB-7698-EC87-2C5FBCE6D1BA}"/>
              </a:ext>
              <a:ext uri="{C183D7F6-B498-43B3-948B-1728B52AA6E4}">
                <adec:decorative xmlns:adec="http://schemas.microsoft.com/office/drawing/2017/decorative" val="1"/>
              </a:ext>
            </a:extLst>
          </p:cNvPr>
          <p:cNvSpPr/>
          <p:nvPr/>
        </p:nvSpPr>
        <p:spPr bwMode="auto">
          <a:xfrm>
            <a:off x="2033905" y="0"/>
            <a:ext cx="9468283" cy="6331796"/>
          </a:xfrm>
          <a:prstGeom prst="rect">
            <a:avLst/>
          </a:prstGeom>
          <a:gradFill flip="none" rotWithShape="1">
            <a:gsLst>
              <a:gs pos="33003">
                <a:srgbClr val="FFFFFF">
                  <a:alpha val="70000"/>
                </a:srgbClr>
              </a:gs>
              <a:gs pos="0">
                <a:schemeClr val="bg1">
                  <a:alpha val="0"/>
                </a:schemeClr>
              </a:gs>
              <a:gs pos="57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Rectangle 1">
            <a:extLst>
              <a:ext uri="{FF2B5EF4-FFF2-40B4-BE49-F238E27FC236}">
                <a16:creationId xmlns:a16="http://schemas.microsoft.com/office/drawing/2014/main" id="{CE21071D-019D-2C6E-03DC-00C5B626C7E5}"/>
              </a:ext>
              <a:ext uri="{C183D7F6-B498-43B3-948B-1728B52AA6E4}">
                <adec:decorative xmlns:adec="http://schemas.microsoft.com/office/drawing/2017/decorative" val="1"/>
              </a:ext>
            </a:extLst>
          </p:cNvPr>
          <p:cNvSpPr/>
          <p:nvPr/>
        </p:nvSpPr>
        <p:spPr bwMode="auto">
          <a:xfrm flipV="1">
            <a:off x="0" y="-1"/>
            <a:ext cx="9261895" cy="6331782"/>
          </a:xfrm>
          <a:prstGeom prst="rect">
            <a:avLst/>
          </a:prstGeom>
          <a:gradFill flip="none" rotWithShape="1">
            <a:gsLst>
              <a:gs pos="0">
                <a:schemeClr val="bg1">
                  <a:alpha val="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967ED35D-6987-FC68-C564-A29A856CC09A}"/>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F5C01393-51C0-5088-B634-9C61A9793449}"/>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A7DD3BAC-2535-C276-45AD-5FFD76E4C085}"/>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25.</a:t>
              </a:r>
            </a:p>
          </p:txBody>
        </p:sp>
        <p:sp>
          <p:nvSpPr>
            <p:cNvPr id="9" name="Title 3">
              <a:hlinkClick r:id="" action="ppaction://hlinkshowjump?jump=previousslide"/>
              <a:extLst>
                <a:ext uri="{FF2B5EF4-FFF2-40B4-BE49-F238E27FC236}">
                  <a16:creationId xmlns:a16="http://schemas.microsoft.com/office/drawing/2014/main" id="{B36462C7-B16C-9546-8747-2A947E13C6EA}"/>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D289BE0D-AAB1-0436-99D1-527B3BD2BEA6}"/>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21" name="Title 3">
            <a:extLst>
              <a:ext uri="{FF2B5EF4-FFF2-40B4-BE49-F238E27FC236}">
                <a16:creationId xmlns:a16="http://schemas.microsoft.com/office/drawing/2014/main" id="{608960BE-A0CD-4918-C063-B76552C5E58A}"/>
              </a:ext>
            </a:extLst>
          </p:cNvPr>
          <p:cNvSpPr txBox="1">
            <a:spLocks noGrp="1"/>
          </p:cNvSpPr>
          <p:nvPr>
            <p:ph type="title" idx="4294967295"/>
          </p:nvPr>
        </p:nvSpPr>
        <p:spPr>
          <a:xfrm>
            <a:off x="584198" y="521018"/>
            <a:ext cx="706788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7. Define success: Measure what matters </a:t>
            </a:r>
          </a:p>
        </p:txBody>
      </p:sp>
      <p:sp>
        <p:nvSpPr>
          <p:cNvPr id="13" name="Title 3">
            <a:extLst>
              <a:ext uri="{FF2B5EF4-FFF2-40B4-BE49-F238E27FC236}">
                <a16:creationId xmlns:a16="http://schemas.microsoft.com/office/drawing/2014/main" id="{9C65CA74-D966-6F4F-557F-58843BEFC755}"/>
              </a:ext>
            </a:extLst>
          </p:cNvPr>
          <p:cNvSpPr txBox="1">
            <a:spLocks/>
          </p:cNvSpPr>
          <p:nvPr/>
        </p:nvSpPr>
        <p:spPr>
          <a:xfrm>
            <a:off x="584202" y="1123679"/>
            <a:ext cx="423289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Holistic measurement strategy </a:t>
            </a:r>
          </a:p>
        </p:txBody>
      </p:sp>
      <p:sp>
        <p:nvSpPr>
          <p:cNvPr id="14" name="Text Placeholder 4">
            <a:extLst>
              <a:ext uri="{FF2B5EF4-FFF2-40B4-BE49-F238E27FC236}">
                <a16:creationId xmlns:a16="http://schemas.microsoft.com/office/drawing/2014/main" id="{F91B2C77-878A-01D8-9905-3D9067E457BD}"/>
              </a:ext>
            </a:extLst>
          </p:cNvPr>
          <p:cNvSpPr txBox="1">
            <a:spLocks/>
          </p:cNvSpPr>
          <p:nvPr/>
        </p:nvSpPr>
        <p:spPr>
          <a:xfrm>
            <a:off x="584201" y="1485768"/>
            <a:ext cx="3924618" cy="145424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 comprehensive measurement strategy should combine both behavioral data (for example, AI usage levels) and sentiment data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(for example, employee willingness to integrate AI). This approach provides a full understanding of the AI transformation journey and helps in making informed decisions to optimize AI implementation across the entire adoption lifecycle. By taking advantage of real-time insights and continuous feedback—like those found in Copilot Analytics—organizations can ensure that AI initiatives are aligned with business goals and deliver the desired outcomes. </a:t>
            </a:r>
          </a:p>
        </p:txBody>
      </p:sp>
      <p:pic>
        <p:nvPicPr>
          <p:cNvPr id="18" name="Picture 17">
            <a:extLst>
              <a:ext uri="{FF2B5EF4-FFF2-40B4-BE49-F238E27FC236}">
                <a16:creationId xmlns:a16="http://schemas.microsoft.com/office/drawing/2014/main" id="{07205991-E0C5-94BF-F976-FC4C63FDC54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4201" y="3271100"/>
            <a:ext cx="3920897" cy="2564183"/>
          </a:xfrm>
          <a:prstGeom prst="roundRect">
            <a:avLst>
              <a:gd name="adj" fmla="val 5822"/>
            </a:avLst>
          </a:prstGeom>
        </p:spPr>
      </p:pic>
      <p:grpSp>
        <p:nvGrpSpPr>
          <p:cNvPr id="27" name="Group 26">
            <a:extLst>
              <a:ext uri="{FF2B5EF4-FFF2-40B4-BE49-F238E27FC236}">
                <a16:creationId xmlns:a16="http://schemas.microsoft.com/office/drawing/2014/main" id="{804D0E42-5B17-A992-D6D8-8D02420FE610}"/>
              </a:ext>
              <a:ext uri="{C183D7F6-B498-43B3-948B-1728B52AA6E4}">
                <adec:decorative xmlns:adec="http://schemas.microsoft.com/office/drawing/2017/decorative" val="1"/>
              </a:ext>
            </a:extLst>
          </p:cNvPr>
          <p:cNvGrpSpPr/>
          <p:nvPr/>
        </p:nvGrpSpPr>
        <p:grpSpPr>
          <a:xfrm>
            <a:off x="5401298" y="3694678"/>
            <a:ext cx="2368592" cy="246221"/>
            <a:chOff x="5388059" y="5172946"/>
            <a:chExt cx="2368592" cy="246221"/>
          </a:xfrm>
        </p:grpSpPr>
        <p:sp>
          <p:nvSpPr>
            <p:cNvPr id="28" name="Title 3">
              <a:extLst>
                <a:ext uri="{FF2B5EF4-FFF2-40B4-BE49-F238E27FC236}">
                  <a16:creationId xmlns:a16="http://schemas.microsoft.com/office/drawing/2014/main" id="{5E28BB87-9A09-D972-7625-D045A0B74E2C}"/>
                </a:ext>
              </a:extLst>
            </p:cNvPr>
            <p:cNvSpPr txBox="1">
              <a:spLocks/>
            </p:cNvSpPr>
            <p:nvPr/>
          </p:nvSpPr>
          <p:spPr>
            <a:xfrm>
              <a:off x="5612195" y="5172946"/>
              <a:ext cx="2144456"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further exploration </a:t>
              </a:r>
            </a:p>
          </p:txBody>
        </p:sp>
        <p:sp>
          <p:nvSpPr>
            <p:cNvPr id="29" name="Rectangle: Rounded Corners 28">
              <a:extLst>
                <a:ext uri="{FF2B5EF4-FFF2-40B4-BE49-F238E27FC236}">
                  <a16:creationId xmlns:a16="http://schemas.microsoft.com/office/drawing/2014/main" id="{B84B5FD9-9423-B35E-9D74-A0F285BB1A4C}"/>
                </a:ext>
              </a:extLst>
            </p:cNvPr>
            <p:cNvSpPr/>
            <p:nvPr/>
          </p:nvSpPr>
          <p:spPr bwMode="auto">
            <a:xfrm>
              <a:off x="5388059" y="5241851"/>
              <a:ext cx="146120" cy="146120"/>
            </a:xfrm>
            <a:prstGeom prst="roundRect">
              <a:avLst/>
            </a:prstGeom>
            <a:solidFill>
              <a:schemeClr val="accent2">
                <a:lumMod val="50000"/>
              </a:schemeClr>
            </a:soli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31" name="Group 30">
            <a:extLst>
              <a:ext uri="{FF2B5EF4-FFF2-40B4-BE49-F238E27FC236}">
                <a16:creationId xmlns:a16="http://schemas.microsoft.com/office/drawing/2014/main" id="{2FE38D3F-CD76-AD54-799B-72A4D263263A}"/>
              </a:ext>
              <a:ext uri="{C183D7F6-B498-43B3-948B-1728B52AA6E4}">
                <adec:decorative xmlns:adec="http://schemas.microsoft.com/office/drawing/2017/decorative" val="1"/>
              </a:ext>
            </a:extLst>
          </p:cNvPr>
          <p:cNvGrpSpPr/>
          <p:nvPr/>
        </p:nvGrpSpPr>
        <p:grpSpPr>
          <a:xfrm>
            <a:off x="5401298" y="5415580"/>
            <a:ext cx="4570478" cy="234029"/>
            <a:chOff x="8384837" y="4207141"/>
            <a:chExt cx="4570478" cy="234029"/>
          </a:xfrm>
        </p:grpSpPr>
        <p:grpSp>
          <p:nvGrpSpPr>
            <p:cNvPr id="34" name="Group 33">
              <a:extLst>
                <a:ext uri="{FF2B5EF4-FFF2-40B4-BE49-F238E27FC236}">
                  <a16:creationId xmlns:a16="http://schemas.microsoft.com/office/drawing/2014/main" id="{66D2EE2E-3E34-0C1A-BD3C-0714CC543651}"/>
                </a:ext>
              </a:extLst>
            </p:cNvPr>
            <p:cNvGrpSpPr/>
            <p:nvPr/>
          </p:nvGrpSpPr>
          <p:grpSpPr>
            <a:xfrm>
              <a:off x="8384838" y="4212570"/>
              <a:ext cx="4570477" cy="228600"/>
              <a:chOff x="5794637" y="5091196"/>
              <a:chExt cx="4570477" cy="228600"/>
            </a:xfrm>
          </p:grpSpPr>
          <p:sp>
            <p:nvSpPr>
              <p:cNvPr id="36" name="Text Placeholder 4">
                <a:extLst>
                  <a:ext uri="{FF2B5EF4-FFF2-40B4-BE49-F238E27FC236}">
                    <a16:creationId xmlns:a16="http://schemas.microsoft.com/office/drawing/2014/main" id="{E0858E76-B4FE-8D47-4ED9-DA506CFB4D16}"/>
                  </a:ext>
                </a:extLst>
              </p:cNvPr>
              <p:cNvSpPr txBox="1">
                <a:spLocks/>
              </p:cNvSpPr>
              <p:nvPr/>
            </p:nvSpPr>
            <p:spPr>
              <a:xfrm>
                <a:off x="6126929" y="5124704"/>
                <a:ext cx="4238185"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Gartner: How to Calculate Business Value and Cost for GenAI Use Cases</a:t>
                </a:r>
              </a:p>
            </p:txBody>
          </p:sp>
          <p:sp>
            <p:nvSpPr>
              <p:cNvPr id="38" name="Graphic 49">
                <a:extLst>
                  <a:ext uri="{FF2B5EF4-FFF2-40B4-BE49-F238E27FC236}">
                    <a16:creationId xmlns:a16="http://schemas.microsoft.com/office/drawing/2014/main" id="{4DE5201B-8834-F3EE-60CE-B48F9FB4E0C2}"/>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35" name="Rectangle 34">
              <a:hlinkClick r:id="rId6"/>
              <a:extLst>
                <a:ext uri="{FF2B5EF4-FFF2-40B4-BE49-F238E27FC236}">
                  <a16:creationId xmlns:a16="http://schemas.microsoft.com/office/drawing/2014/main" id="{F3C30366-5067-B5BC-54B0-A0B6D024F91D}"/>
                </a:ext>
              </a:extLst>
            </p:cNvPr>
            <p:cNvSpPr/>
            <p:nvPr/>
          </p:nvSpPr>
          <p:spPr bwMode="auto">
            <a:xfrm>
              <a:off x="8384837" y="4207141"/>
              <a:ext cx="4570478" cy="23402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9" name="Group 38">
            <a:extLst>
              <a:ext uri="{FF2B5EF4-FFF2-40B4-BE49-F238E27FC236}">
                <a16:creationId xmlns:a16="http://schemas.microsoft.com/office/drawing/2014/main" id="{172E9C8D-D857-3096-4EAA-3712F830CDD4}"/>
              </a:ext>
              <a:ext uri="{C183D7F6-B498-43B3-948B-1728B52AA6E4}">
                <adec:decorative xmlns:adec="http://schemas.microsoft.com/office/drawing/2017/decorative" val="1"/>
              </a:ext>
            </a:extLst>
          </p:cNvPr>
          <p:cNvGrpSpPr/>
          <p:nvPr/>
        </p:nvGrpSpPr>
        <p:grpSpPr>
          <a:xfrm>
            <a:off x="5401298" y="4135713"/>
            <a:ext cx="4671817" cy="230340"/>
            <a:chOff x="8384837" y="4212570"/>
            <a:chExt cx="4671817" cy="230340"/>
          </a:xfrm>
        </p:grpSpPr>
        <p:grpSp>
          <p:nvGrpSpPr>
            <p:cNvPr id="43" name="Group 42">
              <a:extLst>
                <a:ext uri="{FF2B5EF4-FFF2-40B4-BE49-F238E27FC236}">
                  <a16:creationId xmlns:a16="http://schemas.microsoft.com/office/drawing/2014/main" id="{425938CE-27B7-F675-1972-4E909E23851F}"/>
                </a:ext>
              </a:extLst>
            </p:cNvPr>
            <p:cNvGrpSpPr/>
            <p:nvPr/>
          </p:nvGrpSpPr>
          <p:grpSpPr>
            <a:xfrm>
              <a:off x="8384838" y="4212570"/>
              <a:ext cx="4671816" cy="228600"/>
              <a:chOff x="5794637" y="5091196"/>
              <a:chExt cx="4671816" cy="228600"/>
            </a:xfrm>
          </p:grpSpPr>
          <p:sp>
            <p:nvSpPr>
              <p:cNvPr id="45" name="Text Placeholder 4">
                <a:extLst>
                  <a:ext uri="{FF2B5EF4-FFF2-40B4-BE49-F238E27FC236}">
                    <a16:creationId xmlns:a16="http://schemas.microsoft.com/office/drawing/2014/main" id="{EAAC46D0-E4EE-4B1A-14B5-C6348BBE2D1F}"/>
                  </a:ext>
                </a:extLst>
              </p:cNvPr>
              <p:cNvSpPr txBox="1">
                <a:spLocks/>
              </p:cNvSpPr>
              <p:nvPr/>
            </p:nvSpPr>
            <p:spPr>
              <a:xfrm>
                <a:off x="6126929" y="5124704"/>
                <a:ext cx="4339524"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Introduction to Microsoft 365 Copilot in Microsoft Viva</a:t>
                </a:r>
              </a:p>
            </p:txBody>
          </p:sp>
          <p:sp>
            <p:nvSpPr>
              <p:cNvPr id="46" name="Graphic 49">
                <a:extLst>
                  <a:ext uri="{FF2B5EF4-FFF2-40B4-BE49-F238E27FC236}">
                    <a16:creationId xmlns:a16="http://schemas.microsoft.com/office/drawing/2014/main" id="{DD6F63C0-FCB8-EECF-0101-854B7136BC84}"/>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4" name="Rectangle 43">
              <a:hlinkClick r:id="rId7"/>
              <a:extLst>
                <a:ext uri="{FF2B5EF4-FFF2-40B4-BE49-F238E27FC236}">
                  <a16:creationId xmlns:a16="http://schemas.microsoft.com/office/drawing/2014/main" id="{6AC7D818-C005-B4C1-BA9A-635C8337393E}"/>
                </a:ext>
              </a:extLst>
            </p:cNvPr>
            <p:cNvSpPr/>
            <p:nvPr/>
          </p:nvSpPr>
          <p:spPr bwMode="auto">
            <a:xfrm>
              <a:off x="8384837" y="4212570"/>
              <a:ext cx="3531184" cy="23034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7" name="Group 46">
            <a:extLst>
              <a:ext uri="{FF2B5EF4-FFF2-40B4-BE49-F238E27FC236}">
                <a16:creationId xmlns:a16="http://schemas.microsoft.com/office/drawing/2014/main" id="{F4E3068A-4300-4D8E-1E67-94B8BEBE3426}"/>
              </a:ext>
              <a:ext uri="{C183D7F6-B498-43B3-948B-1728B52AA6E4}">
                <adec:decorative xmlns:adec="http://schemas.microsoft.com/office/drawing/2017/decorative" val="1"/>
              </a:ext>
            </a:extLst>
          </p:cNvPr>
          <p:cNvGrpSpPr/>
          <p:nvPr/>
        </p:nvGrpSpPr>
        <p:grpSpPr>
          <a:xfrm>
            <a:off x="5401298" y="4560867"/>
            <a:ext cx="5238311" cy="236485"/>
            <a:chOff x="8384835" y="4204685"/>
            <a:chExt cx="5238311" cy="236485"/>
          </a:xfrm>
        </p:grpSpPr>
        <p:grpSp>
          <p:nvGrpSpPr>
            <p:cNvPr id="48" name="Group 47">
              <a:extLst>
                <a:ext uri="{FF2B5EF4-FFF2-40B4-BE49-F238E27FC236}">
                  <a16:creationId xmlns:a16="http://schemas.microsoft.com/office/drawing/2014/main" id="{93EA0CC8-1DC8-6E5B-837A-1955BB422ED1}"/>
                </a:ext>
              </a:extLst>
            </p:cNvPr>
            <p:cNvGrpSpPr/>
            <p:nvPr/>
          </p:nvGrpSpPr>
          <p:grpSpPr>
            <a:xfrm>
              <a:off x="8384838" y="4212570"/>
              <a:ext cx="5238308" cy="228600"/>
              <a:chOff x="5794637" y="5091196"/>
              <a:chExt cx="5238308" cy="228600"/>
            </a:xfrm>
          </p:grpSpPr>
          <p:sp>
            <p:nvSpPr>
              <p:cNvPr id="50" name="Text Placeholder 4">
                <a:extLst>
                  <a:ext uri="{FF2B5EF4-FFF2-40B4-BE49-F238E27FC236}">
                    <a16:creationId xmlns:a16="http://schemas.microsoft.com/office/drawing/2014/main" id="{1B4B6182-DF1C-AC49-6C90-F8AA613F4866}"/>
                  </a:ext>
                </a:extLst>
              </p:cNvPr>
              <p:cNvSpPr txBox="1">
                <a:spLocks/>
              </p:cNvSpPr>
              <p:nvPr/>
            </p:nvSpPr>
            <p:spPr>
              <a:xfrm>
                <a:off x="6126929" y="5118815"/>
                <a:ext cx="490601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Watch session: Microsoft 365 Copilot analytics: Measuring impact with analytics</a:t>
                </a:r>
              </a:p>
            </p:txBody>
          </p:sp>
          <p:sp>
            <p:nvSpPr>
              <p:cNvPr id="51" name="Graphic 49">
                <a:extLst>
                  <a:ext uri="{FF2B5EF4-FFF2-40B4-BE49-F238E27FC236}">
                    <a16:creationId xmlns:a16="http://schemas.microsoft.com/office/drawing/2014/main" id="{FDCD3CF3-E5AD-A543-9515-3FAD48E2154D}"/>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9" name="Rectangle 48">
              <a:hlinkClick r:id="rId8"/>
              <a:extLst>
                <a:ext uri="{FF2B5EF4-FFF2-40B4-BE49-F238E27FC236}">
                  <a16:creationId xmlns:a16="http://schemas.microsoft.com/office/drawing/2014/main" id="{DF07F606-3277-F37E-FA3F-47B629E493DF}"/>
                </a:ext>
              </a:extLst>
            </p:cNvPr>
            <p:cNvSpPr/>
            <p:nvPr/>
          </p:nvSpPr>
          <p:spPr bwMode="auto">
            <a:xfrm>
              <a:off x="8384835" y="4204685"/>
              <a:ext cx="5023194" cy="22701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57" name="Rectangle: Rounded Corners 56">
            <a:extLst>
              <a:ext uri="{FF2B5EF4-FFF2-40B4-BE49-F238E27FC236}">
                <a16:creationId xmlns:a16="http://schemas.microsoft.com/office/drawing/2014/main" id="{03DF4428-E59E-F16C-3D2D-0FFCCFC711AE}"/>
              </a:ext>
              <a:ext uri="{C183D7F6-B498-43B3-948B-1728B52AA6E4}">
                <adec:decorative xmlns:adec="http://schemas.microsoft.com/office/drawing/2017/decorative" val="1"/>
              </a:ext>
            </a:extLst>
          </p:cNvPr>
          <p:cNvSpPr/>
          <p:nvPr/>
        </p:nvSpPr>
        <p:spPr bwMode="auto">
          <a:xfrm rot="16200000">
            <a:off x="4268523" y="2133606"/>
            <a:ext cx="2063662"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83CF63CB-31A7-EA6A-78E4-BF99E2BC2CBD}"/>
              </a:ext>
              <a:ext uri="{C183D7F6-B498-43B3-948B-1728B52AA6E4}">
                <adec:decorative xmlns:adec="http://schemas.microsoft.com/office/drawing/2017/decorative" val="1"/>
              </a:ext>
            </a:extLst>
          </p:cNvPr>
          <p:cNvSpPr/>
          <p:nvPr/>
        </p:nvSpPr>
        <p:spPr bwMode="auto">
          <a:xfrm>
            <a:off x="5198631" y="1155231"/>
            <a:ext cx="6509948" cy="2273770"/>
          </a:xfrm>
          <a:prstGeom prst="roundRect">
            <a:avLst>
              <a:gd name="adj" fmla="val 2397"/>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22" name="Title 3">
            <a:extLst>
              <a:ext uri="{FF2B5EF4-FFF2-40B4-BE49-F238E27FC236}">
                <a16:creationId xmlns:a16="http://schemas.microsoft.com/office/drawing/2014/main" id="{3C3DFB49-2B18-1616-F7F6-0EF99C5A2323}"/>
              </a:ext>
            </a:extLst>
          </p:cNvPr>
          <p:cNvSpPr txBox="1">
            <a:spLocks/>
          </p:cNvSpPr>
          <p:nvPr/>
        </p:nvSpPr>
        <p:spPr>
          <a:xfrm>
            <a:off x="5401299" y="1293361"/>
            <a:ext cx="423289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Measure AI adoption</a:t>
            </a:r>
          </a:p>
        </p:txBody>
      </p:sp>
      <p:sp>
        <p:nvSpPr>
          <p:cNvPr id="23" name="Text Placeholder 4">
            <a:extLst>
              <a:ext uri="{FF2B5EF4-FFF2-40B4-BE49-F238E27FC236}">
                <a16:creationId xmlns:a16="http://schemas.microsoft.com/office/drawing/2014/main" id="{6C1EBDB0-6358-D303-5572-FD9BA1CD1C7A}"/>
              </a:ext>
            </a:extLst>
          </p:cNvPr>
          <p:cNvSpPr txBox="1">
            <a:spLocks/>
          </p:cNvSpPr>
          <p:nvPr/>
        </p:nvSpPr>
        <p:spPr>
          <a:xfrm>
            <a:off x="5401298" y="1645840"/>
            <a:ext cx="6100889" cy="155683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offers the </a:t>
            </a: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hlinkClick r:id="rId9">
                  <a:extLst>
                    <a:ext uri="{A12FA001-AC4F-418D-AE19-62706E023703}">
                      <ahyp:hlinkClr xmlns:ahyp="http://schemas.microsoft.com/office/drawing/2018/hyperlinkcolor" val="tx"/>
                    </a:ext>
                  </a:extLst>
                </a:hlinkClick>
              </a:rPr>
              <a:t>AI Adoption Score</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to help organizations measure how effectively Microsoft 365 Copilot is becoming a daily habit among employees. This metric reflects the relationship between usage frequency and long-term retention. A score of 100 means that all licensed Copilot users in the organization used Copilot features for at least half of working days over the prior month—12 out of the past 28 days—a threshold that strongly correlates with sustained adoption.</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By tracking this score, CIOs can gain insights into which AI behaviors drive engagement, how different departments are using Copilot, and where additional enablement strategies may be needed.</a:t>
            </a:r>
          </a:p>
        </p:txBody>
      </p:sp>
      <p:grpSp>
        <p:nvGrpSpPr>
          <p:cNvPr id="67" name="Group 66">
            <a:extLst>
              <a:ext uri="{FF2B5EF4-FFF2-40B4-BE49-F238E27FC236}">
                <a16:creationId xmlns:a16="http://schemas.microsoft.com/office/drawing/2014/main" id="{AF6CE2BC-3187-BBE8-9EDC-7865A40261C1}"/>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68" name="Title 3">
              <a:hlinkClick r:id="rId10" action="ppaction://hlinksldjump"/>
              <a:extLst>
                <a:ext uri="{FF2B5EF4-FFF2-40B4-BE49-F238E27FC236}">
                  <a16:creationId xmlns:a16="http://schemas.microsoft.com/office/drawing/2014/main" id="{3E881487-6C33-84EF-E6E8-B64841D432F6}"/>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69" name="Rectangle 68">
              <a:hlinkClick r:id="rId11" action="ppaction://hlinksldjump"/>
              <a:extLst>
                <a:ext uri="{FF2B5EF4-FFF2-40B4-BE49-F238E27FC236}">
                  <a16:creationId xmlns:a16="http://schemas.microsoft.com/office/drawing/2014/main" id="{1E3C124E-CBF4-13CC-D4F3-C8533DF019E7}"/>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0" name="Group 69">
            <a:extLst>
              <a:ext uri="{FF2B5EF4-FFF2-40B4-BE49-F238E27FC236}">
                <a16:creationId xmlns:a16="http://schemas.microsoft.com/office/drawing/2014/main" id="{DADD161C-CA09-2063-2F8F-A35B915BD91F}"/>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71" name="Title 3">
              <a:hlinkClick r:id="rId10" action="ppaction://hlinksldjump"/>
              <a:extLst>
                <a:ext uri="{FF2B5EF4-FFF2-40B4-BE49-F238E27FC236}">
                  <a16:creationId xmlns:a16="http://schemas.microsoft.com/office/drawing/2014/main" id="{49E959FD-102F-EA3B-2700-408522BA0652}"/>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72" name="Rectangle 71">
              <a:hlinkClick r:id="rId12" action="ppaction://hlinksldjump"/>
              <a:extLst>
                <a:ext uri="{FF2B5EF4-FFF2-40B4-BE49-F238E27FC236}">
                  <a16:creationId xmlns:a16="http://schemas.microsoft.com/office/drawing/2014/main" id="{1041E9E1-C8E0-C02B-A486-3BF70D71D4DD}"/>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3" name="Group 72">
            <a:extLst>
              <a:ext uri="{FF2B5EF4-FFF2-40B4-BE49-F238E27FC236}">
                <a16:creationId xmlns:a16="http://schemas.microsoft.com/office/drawing/2014/main" id="{D4761A8A-EE90-4940-39B4-27210386E069}"/>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75" name="Title 3">
              <a:hlinkClick r:id="rId10" action="ppaction://hlinksldjump"/>
              <a:extLst>
                <a:ext uri="{FF2B5EF4-FFF2-40B4-BE49-F238E27FC236}">
                  <a16:creationId xmlns:a16="http://schemas.microsoft.com/office/drawing/2014/main" id="{28F1FBF3-9D69-A408-A182-C8322BB24FD3}"/>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82" name="Rectangle 81">
              <a:hlinkClick r:id="rId13" action="ppaction://hlinksldjump"/>
              <a:extLst>
                <a:ext uri="{FF2B5EF4-FFF2-40B4-BE49-F238E27FC236}">
                  <a16:creationId xmlns:a16="http://schemas.microsoft.com/office/drawing/2014/main" id="{853DD951-74E3-3575-51FD-EAE5E3ECFAE3}"/>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3" name="Group 82">
            <a:extLst>
              <a:ext uri="{FF2B5EF4-FFF2-40B4-BE49-F238E27FC236}">
                <a16:creationId xmlns:a16="http://schemas.microsoft.com/office/drawing/2014/main" id="{5AC9B2A8-1B04-468F-C25C-0A3497E5A487}"/>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84" name="Title 3">
              <a:hlinkClick r:id="rId10" action="ppaction://hlinksldjump"/>
              <a:extLst>
                <a:ext uri="{FF2B5EF4-FFF2-40B4-BE49-F238E27FC236}">
                  <a16:creationId xmlns:a16="http://schemas.microsoft.com/office/drawing/2014/main" id="{163266C7-A943-2032-90B6-904F8BE9E72E}"/>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85" name="Rectangle 84">
              <a:hlinkClick r:id="rId14" action="ppaction://hlinksldjump"/>
              <a:extLst>
                <a:ext uri="{FF2B5EF4-FFF2-40B4-BE49-F238E27FC236}">
                  <a16:creationId xmlns:a16="http://schemas.microsoft.com/office/drawing/2014/main" id="{BE980E42-978B-6C14-6668-457B367081FB}"/>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6" name="Group 85">
            <a:extLst>
              <a:ext uri="{FF2B5EF4-FFF2-40B4-BE49-F238E27FC236}">
                <a16:creationId xmlns:a16="http://schemas.microsoft.com/office/drawing/2014/main" id="{19F6782B-B81C-DCD7-3FE6-AE3DDE32FCFE}"/>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87" name="Title 3">
              <a:hlinkClick r:id="rId10" action="ppaction://hlinksldjump"/>
              <a:extLst>
                <a:ext uri="{FF2B5EF4-FFF2-40B4-BE49-F238E27FC236}">
                  <a16:creationId xmlns:a16="http://schemas.microsoft.com/office/drawing/2014/main" id="{D7E78840-C90C-6CA5-27CB-C23B4821882F}"/>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88" name="Rectangle 87">
              <a:hlinkClick r:id="rId15" action="ppaction://hlinksldjump"/>
              <a:extLst>
                <a:ext uri="{FF2B5EF4-FFF2-40B4-BE49-F238E27FC236}">
                  <a16:creationId xmlns:a16="http://schemas.microsoft.com/office/drawing/2014/main" id="{EA1176E8-35B4-2D8B-7BC0-9E3593BFCFFC}"/>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A0FD770A-CDA0-C7BF-AD47-B7A4BDD8316A}"/>
              </a:ext>
              <a:ext uri="{C183D7F6-B498-43B3-948B-1728B52AA6E4}">
                <adec:decorative xmlns:adec="http://schemas.microsoft.com/office/drawing/2017/decorative" val="1"/>
              </a:ext>
            </a:extLst>
          </p:cNvPr>
          <p:cNvGrpSpPr/>
          <p:nvPr/>
        </p:nvGrpSpPr>
        <p:grpSpPr>
          <a:xfrm>
            <a:off x="5972369" y="6331796"/>
            <a:ext cx="1351933" cy="526204"/>
            <a:chOff x="7509467" y="6331799"/>
            <a:chExt cx="1351933" cy="526204"/>
          </a:xfrm>
        </p:grpSpPr>
        <p:sp>
          <p:nvSpPr>
            <p:cNvPr id="11" name="Rectangle: Top Corners Rounded 12">
              <a:extLst>
                <a:ext uri="{FF2B5EF4-FFF2-40B4-BE49-F238E27FC236}">
                  <a16:creationId xmlns:a16="http://schemas.microsoft.com/office/drawing/2014/main" id="{2E91450F-8A8A-E0AC-43B0-277E11A9702D}"/>
                </a:ext>
              </a:extLst>
            </p:cNvPr>
            <p:cNvSpPr/>
            <p:nvPr/>
          </p:nvSpPr>
          <p:spPr bwMode="auto">
            <a:xfrm rot="5400000">
              <a:off x="7926845"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7" name="Title 3">
              <a:extLst>
                <a:ext uri="{FF2B5EF4-FFF2-40B4-BE49-F238E27FC236}">
                  <a16:creationId xmlns:a16="http://schemas.microsoft.com/office/drawing/2014/main" id="{4F2F83A4-9946-B15F-A44E-8F1B394B1360}"/>
                </a:ext>
              </a:extLst>
            </p:cNvPr>
            <p:cNvSpPr txBox="1">
              <a:spLocks/>
            </p:cNvSpPr>
            <p:nvPr/>
          </p:nvSpPr>
          <p:spPr>
            <a:xfrm>
              <a:off x="7611345"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Define success: Measure what matters </a:t>
              </a:r>
            </a:p>
          </p:txBody>
        </p:sp>
        <p:cxnSp>
          <p:nvCxnSpPr>
            <p:cNvPr id="20" name="Straight Connector 19">
              <a:extLst>
                <a:ext uri="{FF2B5EF4-FFF2-40B4-BE49-F238E27FC236}">
                  <a16:creationId xmlns:a16="http://schemas.microsoft.com/office/drawing/2014/main" id="{725E2032-493C-6558-EE95-AFA25562BE70}"/>
                </a:ext>
              </a:extLst>
            </p:cNvPr>
            <p:cNvCxnSpPr/>
            <p:nvPr/>
          </p:nvCxnSpPr>
          <p:spPr>
            <a:xfrm>
              <a:off x="7509467"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F5D15CD-AECB-3019-FE19-81E4ABDC7B32}"/>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5" name="Title 3">
              <a:hlinkClick r:id="rId10" action="ppaction://hlinksldjump"/>
              <a:extLst>
                <a:ext uri="{FF2B5EF4-FFF2-40B4-BE49-F238E27FC236}">
                  <a16:creationId xmlns:a16="http://schemas.microsoft.com/office/drawing/2014/main" id="{C9B01135-8FAC-51C0-A0F5-48344D5F768A}"/>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2" name="Rectangle 11">
              <a:hlinkClick r:id="rId16" action="ppaction://hlinksldjump"/>
              <a:extLst>
                <a:ext uri="{FF2B5EF4-FFF2-40B4-BE49-F238E27FC236}">
                  <a16:creationId xmlns:a16="http://schemas.microsoft.com/office/drawing/2014/main" id="{28BB6CC4-F168-9B95-FCD4-62CE2C7D192C}"/>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A760834F-D4C7-5EF0-3A15-F337E654841D}"/>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37" name="Title 3">
              <a:hlinkClick r:id="rId10" action="ppaction://hlinksldjump"/>
              <a:extLst>
                <a:ext uri="{FF2B5EF4-FFF2-40B4-BE49-F238E27FC236}">
                  <a16:creationId xmlns:a16="http://schemas.microsoft.com/office/drawing/2014/main" id="{BD315031-68CE-208A-26D9-641B924336D5}"/>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40" name="Rectangle 39">
              <a:hlinkClick r:id="rId17" action="ppaction://hlinksldjump"/>
              <a:extLst>
                <a:ext uri="{FF2B5EF4-FFF2-40B4-BE49-F238E27FC236}">
                  <a16:creationId xmlns:a16="http://schemas.microsoft.com/office/drawing/2014/main" id="{D74560BB-A221-7307-71C5-9847FF377A89}"/>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B6858A47-245F-29C5-76D2-0EEC5A7C7C61}"/>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42" name="Title 3">
              <a:hlinkClick r:id="rId10" action="ppaction://hlinksldjump"/>
              <a:extLst>
                <a:ext uri="{FF2B5EF4-FFF2-40B4-BE49-F238E27FC236}">
                  <a16:creationId xmlns:a16="http://schemas.microsoft.com/office/drawing/2014/main" id="{4BD4B926-C41B-C809-6AA8-7B04F9D031F1}"/>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52" name="Rectangle 51">
              <a:hlinkClick r:id="rId18" action="ppaction://hlinksldjump"/>
              <a:extLst>
                <a:ext uri="{FF2B5EF4-FFF2-40B4-BE49-F238E27FC236}">
                  <a16:creationId xmlns:a16="http://schemas.microsoft.com/office/drawing/2014/main" id="{CCDBD8A1-53D5-A07F-72CE-046D59B44A60}"/>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FA942831-211E-38D2-3747-F455F821A3B8}"/>
              </a:ext>
              <a:ext uri="{C183D7F6-B498-43B3-948B-1728B52AA6E4}">
                <adec:decorative xmlns:adec="http://schemas.microsoft.com/office/drawing/2017/decorative" val="1"/>
              </a:ext>
            </a:extLst>
          </p:cNvPr>
          <p:cNvGrpSpPr/>
          <p:nvPr/>
        </p:nvGrpSpPr>
        <p:grpSpPr>
          <a:xfrm>
            <a:off x="5401297" y="4992166"/>
            <a:ext cx="3324799" cy="228600"/>
            <a:chOff x="5625431" y="5460323"/>
            <a:chExt cx="3324799" cy="228600"/>
          </a:xfrm>
        </p:grpSpPr>
        <p:sp>
          <p:nvSpPr>
            <p:cNvPr id="30" name="Text Placeholder 4">
              <a:extLst>
                <a:ext uri="{FF2B5EF4-FFF2-40B4-BE49-F238E27FC236}">
                  <a16:creationId xmlns:a16="http://schemas.microsoft.com/office/drawing/2014/main" id="{76097416-DA7E-C91A-08D1-EF1F22618656}"/>
                </a:ext>
              </a:extLst>
            </p:cNvPr>
            <p:cNvSpPr txBox="1">
              <a:spLocks/>
            </p:cNvSpPr>
            <p:nvPr/>
          </p:nvSpPr>
          <p:spPr>
            <a:xfrm>
              <a:off x="5951696" y="5483847"/>
              <a:ext cx="2998534"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Accelerate Copilot Enablement with Microsoft Viva</a:t>
              </a:r>
            </a:p>
          </p:txBody>
        </p:sp>
        <p:sp>
          <p:nvSpPr>
            <p:cNvPr id="32" name="Graphic 49">
              <a:extLst>
                <a:ext uri="{FF2B5EF4-FFF2-40B4-BE49-F238E27FC236}">
                  <a16:creationId xmlns:a16="http://schemas.microsoft.com/office/drawing/2014/main" id="{75364A7D-02C4-DC2B-50DE-6B7801660EC9}"/>
                </a:ext>
              </a:extLst>
            </p:cNvPr>
            <p:cNvSpPr/>
            <p:nvPr/>
          </p:nvSpPr>
          <p:spPr>
            <a:xfrm>
              <a:off x="5625435" y="5460323"/>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 name="Rectangle 23">
              <a:hlinkClick r:id="rId19"/>
              <a:extLst>
                <a:ext uri="{FF2B5EF4-FFF2-40B4-BE49-F238E27FC236}">
                  <a16:creationId xmlns:a16="http://schemas.microsoft.com/office/drawing/2014/main" id="{AB525A6E-291A-2487-6A26-52F9B7A98F05}"/>
                </a:ext>
              </a:extLst>
            </p:cNvPr>
            <p:cNvSpPr/>
            <p:nvPr/>
          </p:nvSpPr>
          <p:spPr bwMode="auto">
            <a:xfrm>
              <a:off x="5625431" y="5460323"/>
              <a:ext cx="3293969" cy="22580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286958253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2291D-63A8-9A5E-EE9B-CD070A73076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AEE9812-9EDE-D137-C8E4-3E2F26366FDD}"/>
              </a:ext>
              <a:ext uri="{C183D7F6-B498-43B3-948B-1728B52AA6E4}">
                <adec:decorative xmlns:adec="http://schemas.microsoft.com/office/drawing/2017/decorative" val="1"/>
              </a:ext>
            </a:extLst>
          </p:cNvPr>
          <p:cNvPicPr>
            <a:picLocks noChangeAspect="1"/>
          </p:cNvPicPr>
          <p:nvPr/>
        </p:nvPicPr>
        <p:blipFill>
          <a:blip r:embed="rId3" cstate="screen">
            <a:alphaModFix amt="65000"/>
            <a:extLst>
              <a:ext uri="{28A0092B-C50C-407E-A947-70E740481C1C}">
                <a14:useLocalDpi xmlns:a14="http://schemas.microsoft.com/office/drawing/2010/main"/>
              </a:ext>
            </a:extLst>
          </a:blip>
          <a:srcRect/>
          <a:stretch/>
        </p:blipFill>
        <p:spPr>
          <a:xfrm flipV="1">
            <a:off x="-1" y="1848026"/>
            <a:ext cx="12191997" cy="5009973"/>
          </a:xfrm>
          <a:prstGeom prst="rect">
            <a:avLst/>
          </a:prstGeom>
        </p:spPr>
      </p:pic>
      <p:sp>
        <p:nvSpPr>
          <p:cNvPr id="122" name="Rectangle 121">
            <a:extLst>
              <a:ext uri="{FF2B5EF4-FFF2-40B4-BE49-F238E27FC236}">
                <a16:creationId xmlns:a16="http://schemas.microsoft.com/office/drawing/2014/main" id="{A9DF3B10-852A-3D86-6199-5DCEFC345C58}"/>
              </a:ext>
              <a:ext uri="{C183D7F6-B498-43B3-948B-1728B52AA6E4}">
                <adec:decorative xmlns:adec="http://schemas.microsoft.com/office/drawing/2017/decorative" val="1"/>
              </a:ext>
            </a:extLst>
          </p:cNvPr>
          <p:cNvSpPr/>
          <p:nvPr/>
        </p:nvSpPr>
        <p:spPr bwMode="auto">
          <a:xfrm rot="5400000">
            <a:off x="3854115" y="-2006090"/>
            <a:ext cx="4483765" cy="12191998"/>
          </a:xfrm>
          <a:prstGeom prst="rect">
            <a:avLst/>
          </a:prstGeom>
          <a:gradFill flip="none" rotWithShape="1">
            <a:gsLst>
              <a:gs pos="23000">
                <a:srgbClr val="FFFFFF">
                  <a:alpha val="70000"/>
                </a:srgbClr>
              </a:gs>
              <a:gs pos="0">
                <a:schemeClr val="bg1">
                  <a:alpha val="0"/>
                </a:schemeClr>
              </a:gs>
              <a:gs pos="39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6E857524-71F2-AA7D-5BA8-4EEEFB4A273F}"/>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C4F2DCF7-A22F-69C1-A0E9-5D773CDC1636}"/>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FE823408-CB92-B270-E9DC-D7FBBC6E48D8}"/>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26.</a:t>
              </a:r>
            </a:p>
          </p:txBody>
        </p:sp>
        <p:sp>
          <p:nvSpPr>
            <p:cNvPr id="9" name="Title 3">
              <a:hlinkClick r:id="" action="ppaction://hlinkshowjump?jump=previousslide"/>
              <a:extLst>
                <a:ext uri="{FF2B5EF4-FFF2-40B4-BE49-F238E27FC236}">
                  <a16:creationId xmlns:a16="http://schemas.microsoft.com/office/drawing/2014/main" id="{14EF9438-DC8A-4607-D28C-FD9B232C7FAB}"/>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DB30C8CD-4E6D-60AC-29D0-CCE7FFD519F0}"/>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21" name="Title 3">
            <a:extLst>
              <a:ext uri="{FF2B5EF4-FFF2-40B4-BE49-F238E27FC236}">
                <a16:creationId xmlns:a16="http://schemas.microsoft.com/office/drawing/2014/main" id="{63200546-5AAD-1E30-BA0E-8B2E30792F19}"/>
              </a:ext>
            </a:extLst>
          </p:cNvPr>
          <p:cNvSpPr txBox="1">
            <a:spLocks noGrp="1"/>
          </p:cNvSpPr>
          <p:nvPr>
            <p:ph type="title" idx="4294967295"/>
          </p:nvPr>
        </p:nvSpPr>
        <p:spPr>
          <a:xfrm>
            <a:off x="584198" y="521018"/>
            <a:ext cx="706788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8. Expand AI capabilities: Intelligent agents </a:t>
            </a:r>
          </a:p>
        </p:txBody>
      </p:sp>
      <p:grpSp>
        <p:nvGrpSpPr>
          <p:cNvPr id="3" name="Group 2">
            <a:extLst>
              <a:ext uri="{FF2B5EF4-FFF2-40B4-BE49-F238E27FC236}">
                <a16:creationId xmlns:a16="http://schemas.microsoft.com/office/drawing/2014/main" id="{5876D7E9-174C-1BCF-F42F-905A90028326}"/>
              </a:ext>
              <a:ext uri="{C183D7F6-B498-43B3-948B-1728B52AA6E4}">
                <adec:decorative xmlns:adec="http://schemas.microsoft.com/office/drawing/2017/decorative" val="1"/>
              </a:ext>
            </a:extLst>
          </p:cNvPr>
          <p:cNvGrpSpPr/>
          <p:nvPr/>
        </p:nvGrpSpPr>
        <p:grpSpPr>
          <a:xfrm>
            <a:off x="6769521" y="6331796"/>
            <a:ext cx="1351933" cy="526204"/>
            <a:chOff x="7509467" y="6331799"/>
            <a:chExt cx="1351933" cy="526204"/>
          </a:xfrm>
        </p:grpSpPr>
        <p:sp>
          <p:nvSpPr>
            <p:cNvPr id="5" name="Rectangle: Top Corners Rounded 12">
              <a:extLst>
                <a:ext uri="{FF2B5EF4-FFF2-40B4-BE49-F238E27FC236}">
                  <a16:creationId xmlns:a16="http://schemas.microsoft.com/office/drawing/2014/main" id="{CECC25E6-D13A-5B94-80DF-2F83488849DB}"/>
                </a:ext>
              </a:extLst>
            </p:cNvPr>
            <p:cNvSpPr/>
            <p:nvPr/>
          </p:nvSpPr>
          <p:spPr bwMode="auto">
            <a:xfrm rot="5400000">
              <a:off x="7926845"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2" name="Title 3">
              <a:extLst>
                <a:ext uri="{FF2B5EF4-FFF2-40B4-BE49-F238E27FC236}">
                  <a16:creationId xmlns:a16="http://schemas.microsoft.com/office/drawing/2014/main" id="{AA93F644-0230-C27C-B242-572AA298C994}"/>
                </a:ext>
              </a:extLst>
            </p:cNvPr>
            <p:cNvSpPr txBox="1">
              <a:spLocks/>
            </p:cNvSpPr>
            <p:nvPr/>
          </p:nvSpPr>
          <p:spPr>
            <a:xfrm>
              <a:off x="7611345"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Expand AI capabilities: Intelligent agents </a:t>
              </a:r>
            </a:p>
          </p:txBody>
        </p:sp>
        <p:cxnSp>
          <p:nvCxnSpPr>
            <p:cNvPr id="15" name="Straight Connector 14">
              <a:extLst>
                <a:ext uri="{FF2B5EF4-FFF2-40B4-BE49-F238E27FC236}">
                  <a16:creationId xmlns:a16="http://schemas.microsoft.com/office/drawing/2014/main" id="{E3E004B9-02E1-6A21-EB82-1F34B4F3B8D5}"/>
                </a:ext>
              </a:extLst>
            </p:cNvPr>
            <p:cNvCxnSpPr/>
            <p:nvPr/>
          </p:nvCxnSpPr>
          <p:spPr>
            <a:xfrm>
              <a:off x="7509467"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4" name="Text Placeholder 4">
            <a:extLst>
              <a:ext uri="{FF2B5EF4-FFF2-40B4-BE49-F238E27FC236}">
                <a16:creationId xmlns:a16="http://schemas.microsoft.com/office/drawing/2014/main" id="{328D6734-EDBB-24A1-4278-DD1552DA1D32}"/>
              </a:ext>
            </a:extLst>
          </p:cNvPr>
          <p:cNvSpPr txBox="1">
            <a:spLocks/>
          </p:cNvSpPr>
          <p:nvPr/>
        </p:nvSpPr>
        <p:spPr>
          <a:xfrm>
            <a:off x="584200" y="1485768"/>
            <a:ext cx="5034175" cy="32162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 Copilot rapidly enhances productivity and accelerates time to value for your workforce, the forward-looking CIO must look toward agents—scaling generative AI from simple interactions with an intelligent personal assistant to expert reasoners that work on behalf of employees, teams, and functions. Agents can exist directly within an employee’s Microsoft 365 Copilot experience or operate autonomously to complete various business processes.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These agents are digital labor that can operate autonomously. They can perceive, understand, identify patterns, make sense of, create, reason, plan, solve problems, make decisions, and use tools as well as or better than humans. As your agent strategy matures, there will be a mix of agents you deploy—ones you build, ones built by Microsoft, and ones built by third-party, independent software vendors.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 recent Harvard Business School working paper notes,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can effectively substitute for certain collaborative functions, acting as a genuine teammate by granting individuals access to the varied expertise and perspectives traditionally provided by team members”</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6</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Microsoft believes in human-centered AI where people and organizations should decide how and when to use technology. Microsoft recognizes it’s going to be a journey for every customer.</a:t>
            </a:r>
          </a:p>
        </p:txBody>
      </p:sp>
      <p:sp>
        <p:nvSpPr>
          <p:cNvPr id="6" name="Text Placeholder 4">
            <a:extLst>
              <a:ext uri="{FF2B5EF4-FFF2-40B4-BE49-F238E27FC236}">
                <a16:creationId xmlns:a16="http://schemas.microsoft.com/office/drawing/2014/main" id="{03763E1E-C631-2D5A-0597-DBC9F62BCE0B}"/>
              </a:ext>
            </a:extLst>
          </p:cNvPr>
          <p:cNvSpPr txBox="1">
            <a:spLocks/>
          </p:cNvSpPr>
          <p:nvPr/>
        </p:nvSpPr>
        <p:spPr>
          <a:xfrm>
            <a:off x="6507320" y="1485768"/>
            <a:ext cx="5034175" cy="283410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transformation to Frontier Firm is a three-phase process that represents the Microsoft vision for how customers can become AI-first. </a:t>
            </a: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 the first, human-first level, AI acts as an assistant to help people do the same work better and faster. </a:t>
            </a: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 phase two, employees delegate large bodies of work to agents who complete jobs and return them for human review—enabling employees to take on entirely new kinds of work, like a researcher agent creating an end-to-end marketing plan. </a:t>
            </a: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 phase three, humans will lead teams of autonomous agents that perform work on behalf of a team or entire functions. Agents become digital colleagues that collaborate and assign tasks to one another.</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New agents are bringing the power of deep reasoning to Microsoft 365 Copilot. Deep Reasoning in Copilot Studio allows agents to combine reasoning models like Azure OpenAI o1 model with enterprise data to complete complex tasks with greater accuracy. Researcher and Analyst agents use deep reasoning over the web, work, and business data function as virtual employees.</a:t>
            </a:r>
          </a:p>
        </p:txBody>
      </p:sp>
      <p:grpSp>
        <p:nvGrpSpPr>
          <p:cNvPr id="54" name="Group 53">
            <a:extLst>
              <a:ext uri="{FF2B5EF4-FFF2-40B4-BE49-F238E27FC236}">
                <a16:creationId xmlns:a16="http://schemas.microsoft.com/office/drawing/2014/main" id="{560CBC1A-19BA-BE85-9442-5AD81FD0BCB5}"/>
              </a:ext>
              <a:ext uri="{C183D7F6-B498-43B3-948B-1728B52AA6E4}">
                <adec:decorative xmlns:adec="http://schemas.microsoft.com/office/drawing/2017/decorative" val="1"/>
              </a:ext>
            </a:extLst>
          </p:cNvPr>
          <p:cNvGrpSpPr/>
          <p:nvPr/>
        </p:nvGrpSpPr>
        <p:grpSpPr>
          <a:xfrm>
            <a:off x="5917287" y="6331794"/>
            <a:ext cx="137489" cy="559730"/>
            <a:chOff x="6405392" y="6331794"/>
            <a:chExt cx="137489" cy="559730"/>
          </a:xfrm>
        </p:grpSpPr>
        <p:sp>
          <p:nvSpPr>
            <p:cNvPr id="55" name="Title 3">
              <a:hlinkClick r:id="rId5" action="ppaction://hlinksldjump"/>
              <a:extLst>
                <a:ext uri="{FF2B5EF4-FFF2-40B4-BE49-F238E27FC236}">
                  <a16:creationId xmlns:a16="http://schemas.microsoft.com/office/drawing/2014/main" id="{556BE2B3-EA6F-48AD-3CAB-A0D6DA804086}"/>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56" name="Rectangle 55">
              <a:hlinkClick r:id="rId6" action="ppaction://hlinksldjump"/>
              <a:extLst>
                <a:ext uri="{FF2B5EF4-FFF2-40B4-BE49-F238E27FC236}">
                  <a16:creationId xmlns:a16="http://schemas.microsoft.com/office/drawing/2014/main" id="{A8B1A8B8-FB12-C98D-61AE-268057C63C5E}"/>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7" name="Group 56">
            <a:extLst>
              <a:ext uri="{FF2B5EF4-FFF2-40B4-BE49-F238E27FC236}">
                <a16:creationId xmlns:a16="http://schemas.microsoft.com/office/drawing/2014/main" id="{023971E1-D071-3649-B6E6-4B588BDB8037}"/>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58" name="Title 3">
              <a:hlinkClick r:id="rId5" action="ppaction://hlinksldjump"/>
              <a:extLst>
                <a:ext uri="{FF2B5EF4-FFF2-40B4-BE49-F238E27FC236}">
                  <a16:creationId xmlns:a16="http://schemas.microsoft.com/office/drawing/2014/main" id="{95BB61B5-7FB3-B553-29A4-D18D6EC195C1}"/>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59" name="Rectangle 58">
              <a:hlinkClick r:id="rId7" action="ppaction://hlinksldjump"/>
              <a:extLst>
                <a:ext uri="{FF2B5EF4-FFF2-40B4-BE49-F238E27FC236}">
                  <a16:creationId xmlns:a16="http://schemas.microsoft.com/office/drawing/2014/main" id="{82407B91-85B2-7644-6652-FF48ED895BC3}"/>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0" name="Group 59">
            <a:extLst>
              <a:ext uri="{FF2B5EF4-FFF2-40B4-BE49-F238E27FC236}">
                <a16:creationId xmlns:a16="http://schemas.microsoft.com/office/drawing/2014/main" id="{9AD4B255-ACF3-4684-8429-D1F0EED258B0}"/>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61" name="Title 3">
              <a:hlinkClick r:id="rId5" action="ppaction://hlinksldjump"/>
              <a:extLst>
                <a:ext uri="{FF2B5EF4-FFF2-40B4-BE49-F238E27FC236}">
                  <a16:creationId xmlns:a16="http://schemas.microsoft.com/office/drawing/2014/main" id="{903B8B38-5710-9911-18F7-C80A0BD1C9ED}"/>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62" name="Rectangle 61">
              <a:hlinkClick r:id="rId8" action="ppaction://hlinksldjump"/>
              <a:extLst>
                <a:ext uri="{FF2B5EF4-FFF2-40B4-BE49-F238E27FC236}">
                  <a16:creationId xmlns:a16="http://schemas.microsoft.com/office/drawing/2014/main" id="{81BF7123-A12F-4704-585A-E8A1201ABD79}"/>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3" name="Group 62">
            <a:extLst>
              <a:ext uri="{FF2B5EF4-FFF2-40B4-BE49-F238E27FC236}">
                <a16:creationId xmlns:a16="http://schemas.microsoft.com/office/drawing/2014/main" id="{02B0D83F-8AD4-0489-424E-57C02016B892}"/>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64" name="Title 3">
              <a:hlinkClick r:id="rId5" action="ppaction://hlinksldjump"/>
              <a:extLst>
                <a:ext uri="{FF2B5EF4-FFF2-40B4-BE49-F238E27FC236}">
                  <a16:creationId xmlns:a16="http://schemas.microsoft.com/office/drawing/2014/main" id="{AA86CD5C-96E8-1BCD-3D62-E360205B6804}"/>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65" name="Rectangle 64">
              <a:hlinkClick r:id="rId9" action="ppaction://hlinksldjump"/>
              <a:extLst>
                <a:ext uri="{FF2B5EF4-FFF2-40B4-BE49-F238E27FC236}">
                  <a16:creationId xmlns:a16="http://schemas.microsoft.com/office/drawing/2014/main" id="{2FD4A441-5A81-7F12-52F3-198142ABA3DB}"/>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6" name="Group 65">
            <a:extLst>
              <a:ext uri="{FF2B5EF4-FFF2-40B4-BE49-F238E27FC236}">
                <a16:creationId xmlns:a16="http://schemas.microsoft.com/office/drawing/2014/main" id="{4A17997A-DB21-463C-37F2-B34668F1BFAF}"/>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67" name="Title 3">
              <a:hlinkClick r:id="rId5" action="ppaction://hlinksldjump"/>
              <a:extLst>
                <a:ext uri="{FF2B5EF4-FFF2-40B4-BE49-F238E27FC236}">
                  <a16:creationId xmlns:a16="http://schemas.microsoft.com/office/drawing/2014/main" id="{495B5697-8749-A835-0095-62F427C34D97}"/>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68" name="Rectangle 67">
              <a:hlinkClick r:id="rId10" action="ppaction://hlinksldjump"/>
              <a:extLst>
                <a:ext uri="{FF2B5EF4-FFF2-40B4-BE49-F238E27FC236}">
                  <a16:creationId xmlns:a16="http://schemas.microsoft.com/office/drawing/2014/main" id="{D088F95A-AAE9-0C3C-292F-65DFD0BA3D9B}"/>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9" name="Group 68">
            <a:extLst>
              <a:ext uri="{FF2B5EF4-FFF2-40B4-BE49-F238E27FC236}">
                <a16:creationId xmlns:a16="http://schemas.microsoft.com/office/drawing/2014/main" id="{21E26BF4-37D5-2BBA-27A9-559BFE2C5D86}"/>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70" name="Title 3">
              <a:hlinkClick r:id="rId5" action="ppaction://hlinksldjump"/>
              <a:extLst>
                <a:ext uri="{FF2B5EF4-FFF2-40B4-BE49-F238E27FC236}">
                  <a16:creationId xmlns:a16="http://schemas.microsoft.com/office/drawing/2014/main" id="{E7118F00-9E6C-8FA1-9E27-AC60643E3F10}"/>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71" name="Rectangle 70">
              <a:hlinkClick r:id="rId11" action="ppaction://hlinksldjump"/>
              <a:extLst>
                <a:ext uri="{FF2B5EF4-FFF2-40B4-BE49-F238E27FC236}">
                  <a16:creationId xmlns:a16="http://schemas.microsoft.com/office/drawing/2014/main" id="{54975E35-B9A2-925A-CE74-BCD2B2B27CB2}"/>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2" name="Group 71">
            <a:extLst>
              <a:ext uri="{FF2B5EF4-FFF2-40B4-BE49-F238E27FC236}">
                <a16:creationId xmlns:a16="http://schemas.microsoft.com/office/drawing/2014/main" id="{4827550D-2600-1324-DF48-B71AFB15C04D}"/>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73" name="Title 3">
              <a:hlinkClick r:id="rId5" action="ppaction://hlinksldjump"/>
              <a:extLst>
                <a:ext uri="{FF2B5EF4-FFF2-40B4-BE49-F238E27FC236}">
                  <a16:creationId xmlns:a16="http://schemas.microsoft.com/office/drawing/2014/main" id="{AB95B035-0645-1B2C-2463-DD08C47EA3B1}"/>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75" name="Rectangle 74">
              <a:hlinkClick r:id="rId12" action="ppaction://hlinksldjump"/>
              <a:extLst>
                <a:ext uri="{FF2B5EF4-FFF2-40B4-BE49-F238E27FC236}">
                  <a16:creationId xmlns:a16="http://schemas.microsoft.com/office/drawing/2014/main" id="{66960F6A-BC0E-CA87-C75B-BBEDCE68A837}"/>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1E9F65DF-3C4A-7D7A-C9F6-E9225B81F7DE}"/>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13" name="Title 3">
              <a:hlinkClick r:id="rId5" action="ppaction://hlinksldjump"/>
              <a:extLst>
                <a:ext uri="{FF2B5EF4-FFF2-40B4-BE49-F238E27FC236}">
                  <a16:creationId xmlns:a16="http://schemas.microsoft.com/office/drawing/2014/main" id="{51F12D96-299A-5DAC-0D73-F1B7BB635572}"/>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16" name="Rectangle 15">
              <a:hlinkClick r:id="rId13" action="ppaction://hlinksldjump"/>
              <a:extLst>
                <a:ext uri="{FF2B5EF4-FFF2-40B4-BE49-F238E27FC236}">
                  <a16:creationId xmlns:a16="http://schemas.microsoft.com/office/drawing/2014/main" id="{1E933C83-2427-1176-D0D8-AD70115F9253}"/>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5090676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ABF96-6A72-9B53-2384-CD915E80B68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5251904-73FA-87F5-2A94-1E8CA6C40022}"/>
              </a:ext>
              <a:ext uri="{C183D7F6-B498-43B3-948B-1728B52AA6E4}">
                <adec:decorative xmlns:adec="http://schemas.microsoft.com/office/drawing/2017/decorative" val="1"/>
              </a:ext>
            </a:extLst>
          </p:cNvPr>
          <p:cNvPicPr>
            <a:picLocks noChangeAspect="1"/>
          </p:cNvPicPr>
          <p:nvPr/>
        </p:nvPicPr>
        <p:blipFill>
          <a:blip r:embed="rId3" cstate="screen">
            <a:alphaModFix amt="65000"/>
            <a:extLst>
              <a:ext uri="{28A0092B-C50C-407E-A947-70E740481C1C}">
                <a14:useLocalDpi xmlns:a14="http://schemas.microsoft.com/office/drawing/2010/main"/>
              </a:ext>
            </a:extLst>
          </a:blip>
          <a:srcRect/>
          <a:stretch/>
        </p:blipFill>
        <p:spPr>
          <a:xfrm flipH="1" flipV="1">
            <a:off x="-1" y="1848026"/>
            <a:ext cx="12191997" cy="5009973"/>
          </a:xfrm>
          <a:prstGeom prst="rect">
            <a:avLst/>
          </a:prstGeom>
        </p:spPr>
      </p:pic>
      <p:sp>
        <p:nvSpPr>
          <p:cNvPr id="122" name="Rectangle 121">
            <a:extLst>
              <a:ext uri="{FF2B5EF4-FFF2-40B4-BE49-F238E27FC236}">
                <a16:creationId xmlns:a16="http://schemas.microsoft.com/office/drawing/2014/main" id="{F72FDFAE-9BB0-3A83-F664-02908B5FE99E}"/>
              </a:ext>
              <a:ext uri="{C183D7F6-B498-43B3-948B-1728B52AA6E4}">
                <adec:decorative xmlns:adec="http://schemas.microsoft.com/office/drawing/2017/decorative" val="1"/>
              </a:ext>
            </a:extLst>
          </p:cNvPr>
          <p:cNvSpPr/>
          <p:nvPr/>
        </p:nvSpPr>
        <p:spPr bwMode="auto">
          <a:xfrm rot="5400000">
            <a:off x="3951586" y="-2103558"/>
            <a:ext cx="4288823" cy="12191998"/>
          </a:xfrm>
          <a:prstGeom prst="rect">
            <a:avLst/>
          </a:prstGeom>
          <a:gradFill flip="none" rotWithShape="1">
            <a:gsLst>
              <a:gs pos="23000">
                <a:srgbClr val="FFFFFF">
                  <a:alpha val="70000"/>
                </a:srgbClr>
              </a:gs>
              <a:gs pos="0">
                <a:schemeClr val="bg1">
                  <a:alpha val="0"/>
                </a:schemeClr>
              </a:gs>
              <a:gs pos="39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Title 3">
            <a:extLst>
              <a:ext uri="{FF2B5EF4-FFF2-40B4-BE49-F238E27FC236}">
                <a16:creationId xmlns:a16="http://schemas.microsoft.com/office/drawing/2014/main" id="{60C25A31-1F48-5829-C018-E05D03C42245}"/>
              </a:ext>
            </a:extLst>
          </p:cNvPr>
          <p:cNvSpPr txBox="1">
            <a:spLocks noGrp="1"/>
          </p:cNvSpPr>
          <p:nvPr>
            <p:ph type="title" idx="4294967295"/>
          </p:nvPr>
        </p:nvSpPr>
        <p:spPr>
          <a:xfrm>
            <a:off x="584198" y="521018"/>
            <a:ext cx="706788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8. Expand AI capabilities: Intelligent agents </a:t>
            </a:r>
          </a:p>
        </p:txBody>
      </p:sp>
      <p:sp>
        <p:nvSpPr>
          <p:cNvPr id="14" name="Text Placeholder 4">
            <a:extLst>
              <a:ext uri="{FF2B5EF4-FFF2-40B4-BE49-F238E27FC236}">
                <a16:creationId xmlns:a16="http://schemas.microsoft.com/office/drawing/2014/main" id="{6D7ECE89-58E6-4024-65B7-916F85C9F57C}"/>
              </a:ext>
            </a:extLst>
          </p:cNvPr>
          <p:cNvSpPr txBox="1">
            <a:spLocks/>
          </p:cNvSpPr>
          <p:nvPr/>
        </p:nvSpPr>
        <p:spPr>
          <a:xfrm>
            <a:off x="584201" y="1123679"/>
            <a:ext cx="4298884" cy="345222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lang="en-US" sz="1600" spc="-50">
                <a:ln w="3175">
                  <a:noFill/>
                </a:ln>
                <a:solidFill>
                  <a:srgbClr val="0078D4">
                    <a:lumMod val="50000"/>
                  </a:srgbClr>
                </a:solidFill>
                <a:latin typeface="Segoe Sans Display Semibold"/>
              </a:rPr>
              <a:t>Researcher agent empowers organizations with strategic insights and deep reasoning capabilities, seamlessly integrating deep research models with work data, the web, and other agents.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It navigates and reasons over enterprise data sources such as emails, chats, meeting recordings, documents, and line of business applications. Like a highly paid research analyst, Researcher agent can make informed decisions and develop strategic insights with a depth and accuracy that saves employees hours of time and effort.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Analyst acts as your "data scientist in a box." This reasoning-powered agent is built directly into Microsoft 365, placing sophisticated data analytics capabilities right at your fingertips. Organizations get the power of a highly skilled, on-demand data analyst by taking advantage of a state-of-the-art reasoning model Microsoft has optimized for advanced data analysis. Users are empowered to unlock powerful insights across their work data. Analyst uses a Python reasoning engine to help users make sense of complex data across documents and spreadsheets, including the ability to generate advanced data visualizations. </a:t>
            </a:r>
          </a:p>
        </p:txBody>
      </p:sp>
      <p:sp>
        <p:nvSpPr>
          <p:cNvPr id="4" name="Rectangle 3">
            <a:extLst>
              <a:ext uri="{FF2B5EF4-FFF2-40B4-BE49-F238E27FC236}">
                <a16:creationId xmlns:a16="http://schemas.microsoft.com/office/drawing/2014/main" id="{58F05CDF-6609-5340-8C0A-0CD9DB734E2B}"/>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53E91620-5C0C-4836-CE02-029D36304046}"/>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34D4B253-2E4F-ECC0-4BC7-4EB9A0712498}"/>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27.</a:t>
              </a:r>
            </a:p>
          </p:txBody>
        </p:sp>
        <p:sp>
          <p:nvSpPr>
            <p:cNvPr id="9" name="Title 3">
              <a:hlinkClick r:id="" action="ppaction://hlinkshowjump?jump=previousslide"/>
              <a:extLst>
                <a:ext uri="{FF2B5EF4-FFF2-40B4-BE49-F238E27FC236}">
                  <a16:creationId xmlns:a16="http://schemas.microsoft.com/office/drawing/2014/main" id="{9D87DA58-8C35-8873-5FD5-BA4076E929C2}"/>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AAA39ACB-7808-D1CC-20E0-5C3A291C4A22}"/>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18" name="Rectangle: Rounded Corners 17">
            <a:extLst>
              <a:ext uri="{FF2B5EF4-FFF2-40B4-BE49-F238E27FC236}">
                <a16:creationId xmlns:a16="http://schemas.microsoft.com/office/drawing/2014/main" id="{A405A2DE-21C3-3B4D-5E9D-9FD55F1B5D20}"/>
              </a:ext>
              <a:ext uri="{C183D7F6-B498-43B3-948B-1728B52AA6E4}">
                <adec:decorative xmlns:adec="http://schemas.microsoft.com/office/drawing/2017/decorative" val="1"/>
              </a:ext>
            </a:extLst>
          </p:cNvPr>
          <p:cNvSpPr/>
          <p:nvPr/>
        </p:nvSpPr>
        <p:spPr bwMode="auto">
          <a:xfrm rot="16200000">
            <a:off x="3416025" y="3321898"/>
            <a:ext cx="4413962"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357C8D37-3233-D58B-A6ED-38F4FA07A50B}"/>
              </a:ext>
              <a:ext uri="{C183D7F6-B498-43B3-948B-1728B52AA6E4}">
                <adec:decorative xmlns:adec="http://schemas.microsoft.com/office/drawing/2017/decorative" val="1"/>
              </a:ext>
            </a:extLst>
          </p:cNvPr>
          <p:cNvSpPr/>
          <p:nvPr/>
        </p:nvSpPr>
        <p:spPr bwMode="auto">
          <a:xfrm>
            <a:off x="5524107" y="1155230"/>
            <a:ext cx="6184472" cy="4650355"/>
          </a:xfrm>
          <a:prstGeom prst="roundRect">
            <a:avLst>
              <a:gd name="adj" fmla="val 2397"/>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pic>
        <p:nvPicPr>
          <p:cNvPr id="2" name="Picture 1">
            <a:extLst>
              <a:ext uri="{FF2B5EF4-FFF2-40B4-BE49-F238E27FC236}">
                <a16:creationId xmlns:a16="http://schemas.microsoft.com/office/drawing/2014/main" id="{BC3D89B7-8371-842F-1027-652D59A1A48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743037" y="2845218"/>
            <a:ext cx="5746612" cy="2777638"/>
          </a:xfrm>
          <a:prstGeom prst="roundRect">
            <a:avLst>
              <a:gd name="adj" fmla="val 2412"/>
            </a:avLst>
          </a:prstGeom>
        </p:spPr>
      </p:pic>
      <p:sp>
        <p:nvSpPr>
          <p:cNvPr id="17" name="Text Placeholder 4">
            <a:extLst>
              <a:ext uri="{FF2B5EF4-FFF2-40B4-BE49-F238E27FC236}">
                <a16:creationId xmlns:a16="http://schemas.microsoft.com/office/drawing/2014/main" id="{FB662157-8E66-0AC0-4517-680BBDF1FD33}"/>
              </a:ext>
            </a:extLst>
          </p:cNvPr>
          <p:cNvSpPr txBox="1">
            <a:spLocks/>
          </p:cNvSpPr>
          <p:nvPr/>
        </p:nvSpPr>
        <p:spPr>
          <a:xfrm>
            <a:off x="5743029" y="1334939"/>
            <a:ext cx="5746611" cy="128753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Through it all, employees remain uniquely at the center of this innovation. Copilot serves as their UI for AI—enabling them </a:t>
            </a:r>
            <a:b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to find answers, work faster, communicate more effectively, </a:t>
            </a:r>
            <a:b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and boost their creativity.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 workers look to interact with business processes, they can take advantage of a network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of agents that reason independently to deliver ongoing value from end to end. </a:t>
            </a:r>
          </a:p>
        </p:txBody>
      </p:sp>
      <p:grpSp>
        <p:nvGrpSpPr>
          <p:cNvPr id="36" name="Group 35">
            <a:extLst>
              <a:ext uri="{FF2B5EF4-FFF2-40B4-BE49-F238E27FC236}">
                <a16:creationId xmlns:a16="http://schemas.microsoft.com/office/drawing/2014/main" id="{F6C46EFA-5002-62B9-D439-B216F33D2206}"/>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38" name="Title 3">
              <a:hlinkClick r:id="rId6" action="ppaction://hlinksldjump"/>
              <a:extLst>
                <a:ext uri="{FF2B5EF4-FFF2-40B4-BE49-F238E27FC236}">
                  <a16:creationId xmlns:a16="http://schemas.microsoft.com/office/drawing/2014/main" id="{0C8FFAB3-5A1C-EE4C-1E0F-3F2E71E3A998}"/>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39" name="Rectangle 38">
              <a:hlinkClick r:id="rId7" action="ppaction://hlinksldjump"/>
              <a:extLst>
                <a:ext uri="{FF2B5EF4-FFF2-40B4-BE49-F238E27FC236}">
                  <a16:creationId xmlns:a16="http://schemas.microsoft.com/office/drawing/2014/main" id="{BD1F336B-BC9F-09AF-0F25-4303067C5CA2}"/>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32283C29-4CA8-474B-57C9-FF68A9E180DD}"/>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44" name="Title 3">
              <a:hlinkClick r:id="rId6" action="ppaction://hlinksldjump"/>
              <a:extLst>
                <a:ext uri="{FF2B5EF4-FFF2-40B4-BE49-F238E27FC236}">
                  <a16:creationId xmlns:a16="http://schemas.microsoft.com/office/drawing/2014/main" id="{B7B8FA52-E4A1-108E-4516-46F56D548E8F}"/>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45" name="Rectangle 44">
              <a:hlinkClick r:id="rId8" action="ppaction://hlinksldjump"/>
              <a:extLst>
                <a:ext uri="{FF2B5EF4-FFF2-40B4-BE49-F238E27FC236}">
                  <a16:creationId xmlns:a16="http://schemas.microsoft.com/office/drawing/2014/main" id="{83FA26DD-1DC0-A9DC-6E06-01386ACDC821}"/>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BF0F886D-EC08-CB8A-A437-8D5F8588B97E}"/>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47" name="Title 3">
              <a:hlinkClick r:id="rId6" action="ppaction://hlinksldjump"/>
              <a:extLst>
                <a:ext uri="{FF2B5EF4-FFF2-40B4-BE49-F238E27FC236}">
                  <a16:creationId xmlns:a16="http://schemas.microsoft.com/office/drawing/2014/main" id="{66A71A34-D5BB-888F-8F0D-251DAD97DB8B}"/>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48" name="Rectangle 47">
              <a:hlinkClick r:id="rId9" action="ppaction://hlinksldjump"/>
              <a:extLst>
                <a:ext uri="{FF2B5EF4-FFF2-40B4-BE49-F238E27FC236}">
                  <a16:creationId xmlns:a16="http://schemas.microsoft.com/office/drawing/2014/main" id="{8A85B736-6A82-8DE3-7539-BD989B303E4F}"/>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0A8C5892-F9EB-A5AF-61B0-19B83303000D}"/>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50" name="Title 3">
              <a:hlinkClick r:id="rId6" action="ppaction://hlinksldjump"/>
              <a:extLst>
                <a:ext uri="{FF2B5EF4-FFF2-40B4-BE49-F238E27FC236}">
                  <a16:creationId xmlns:a16="http://schemas.microsoft.com/office/drawing/2014/main" id="{C13677D9-C2BD-DF21-999B-532C5E9E3C68}"/>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51" name="Rectangle 50">
              <a:hlinkClick r:id="rId10" action="ppaction://hlinksldjump"/>
              <a:extLst>
                <a:ext uri="{FF2B5EF4-FFF2-40B4-BE49-F238E27FC236}">
                  <a16:creationId xmlns:a16="http://schemas.microsoft.com/office/drawing/2014/main" id="{83310931-E72F-CF81-E611-C2646814C6F8}"/>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2" name="Group 51">
            <a:extLst>
              <a:ext uri="{FF2B5EF4-FFF2-40B4-BE49-F238E27FC236}">
                <a16:creationId xmlns:a16="http://schemas.microsoft.com/office/drawing/2014/main" id="{57307680-EB73-E094-65F8-ECA02100796D}"/>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53" name="Title 3">
              <a:hlinkClick r:id="rId6" action="ppaction://hlinksldjump"/>
              <a:extLst>
                <a:ext uri="{FF2B5EF4-FFF2-40B4-BE49-F238E27FC236}">
                  <a16:creationId xmlns:a16="http://schemas.microsoft.com/office/drawing/2014/main" id="{4EC68E6D-C2BF-A32C-D4B4-7A928C59924E}"/>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54" name="Rectangle 53">
              <a:hlinkClick r:id="rId11" action="ppaction://hlinksldjump"/>
              <a:extLst>
                <a:ext uri="{FF2B5EF4-FFF2-40B4-BE49-F238E27FC236}">
                  <a16:creationId xmlns:a16="http://schemas.microsoft.com/office/drawing/2014/main" id="{A7052E94-91D6-BBF4-BDE6-FD2C6623C5C2}"/>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52AEFFB5-5771-9D44-5740-7014A0052CA4}"/>
              </a:ext>
              <a:ext uri="{C183D7F6-B498-43B3-948B-1728B52AA6E4}">
                <adec:decorative xmlns:adec="http://schemas.microsoft.com/office/drawing/2017/decorative" val="1"/>
              </a:ext>
            </a:extLst>
          </p:cNvPr>
          <p:cNvGrpSpPr/>
          <p:nvPr/>
        </p:nvGrpSpPr>
        <p:grpSpPr>
          <a:xfrm>
            <a:off x="6769521" y="6331796"/>
            <a:ext cx="1351933" cy="526204"/>
            <a:chOff x="7509467" y="6331799"/>
            <a:chExt cx="1351933" cy="526204"/>
          </a:xfrm>
        </p:grpSpPr>
        <p:sp>
          <p:nvSpPr>
            <p:cNvPr id="20" name="Rectangle: Top Corners Rounded 12">
              <a:extLst>
                <a:ext uri="{FF2B5EF4-FFF2-40B4-BE49-F238E27FC236}">
                  <a16:creationId xmlns:a16="http://schemas.microsoft.com/office/drawing/2014/main" id="{3066831E-E22D-BEB5-1FAB-D3681E766363}"/>
                </a:ext>
              </a:extLst>
            </p:cNvPr>
            <p:cNvSpPr/>
            <p:nvPr/>
          </p:nvSpPr>
          <p:spPr bwMode="auto">
            <a:xfrm rot="5400000">
              <a:off x="7926845"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24" name="Title 3">
              <a:extLst>
                <a:ext uri="{FF2B5EF4-FFF2-40B4-BE49-F238E27FC236}">
                  <a16:creationId xmlns:a16="http://schemas.microsoft.com/office/drawing/2014/main" id="{78A2693C-19A6-07F9-C333-2D03C922A09B}"/>
                </a:ext>
              </a:extLst>
            </p:cNvPr>
            <p:cNvSpPr txBox="1">
              <a:spLocks/>
            </p:cNvSpPr>
            <p:nvPr/>
          </p:nvSpPr>
          <p:spPr>
            <a:xfrm>
              <a:off x="7611345"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Expand AI capabilities: Intelligent agents </a:t>
              </a:r>
            </a:p>
          </p:txBody>
        </p:sp>
        <p:cxnSp>
          <p:nvCxnSpPr>
            <p:cNvPr id="25" name="Straight Connector 24">
              <a:extLst>
                <a:ext uri="{FF2B5EF4-FFF2-40B4-BE49-F238E27FC236}">
                  <a16:creationId xmlns:a16="http://schemas.microsoft.com/office/drawing/2014/main" id="{28B46CFD-62BE-98A9-515F-114D55979F53}"/>
                </a:ext>
              </a:extLst>
            </p:cNvPr>
            <p:cNvCxnSpPr/>
            <p:nvPr/>
          </p:nvCxnSpPr>
          <p:spPr>
            <a:xfrm>
              <a:off x="7509467"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D8AC72B-7C89-30AC-6345-FCD478CB002C}"/>
              </a:ext>
              <a:ext uri="{C183D7F6-B498-43B3-948B-1728B52AA6E4}">
                <adec:decorative xmlns:adec="http://schemas.microsoft.com/office/drawing/2017/decorative" val="1"/>
              </a:ext>
            </a:extLst>
          </p:cNvPr>
          <p:cNvGrpSpPr/>
          <p:nvPr/>
        </p:nvGrpSpPr>
        <p:grpSpPr>
          <a:xfrm>
            <a:off x="5917287" y="6331794"/>
            <a:ext cx="137489" cy="559730"/>
            <a:chOff x="6405392" y="6331794"/>
            <a:chExt cx="137489" cy="559730"/>
          </a:xfrm>
        </p:grpSpPr>
        <p:sp>
          <p:nvSpPr>
            <p:cNvPr id="5" name="Title 3">
              <a:hlinkClick r:id="rId6" action="ppaction://hlinksldjump"/>
              <a:extLst>
                <a:ext uri="{FF2B5EF4-FFF2-40B4-BE49-F238E27FC236}">
                  <a16:creationId xmlns:a16="http://schemas.microsoft.com/office/drawing/2014/main" id="{2F612E72-7208-EAF5-6A6D-7B8A8581ADA3}"/>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2" name="Rectangle 11">
              <a:hlinkClick r:id="rId12" action="ppaction://hlinksldjump"/>
              <a:extLst>
                <a:ext uri="{FF2B5EF4-FFF2-40B4-BE49-F238E27FC236}">
                  <a16:creationId xmlns:a16="http://schemas.microsoft.com/office/drawing/2014/main" id="{766129BC-F63C-8FAC-9B1E-2BE2FA1CDFDF}"/>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985DC64A-AAE4-8639-5A8A-91EC2EDFA07C}"/>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19" name="Title 3">
              <a:hlinkClick r:id="rId6" action="ppaction://hlinksldjump"/>
              <a:extLst>
                <a:ext uri="{FF2B5EF4-FFF2-40B4-BE49-F238E27FC236}">
                  <a16:creationId xmlns:a16="http://schemas.microsoft.com/office/drawing/2014/main" id="{0F116BF8-9C65-B31F-82D3-4E48AA9CEEAB}"/>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22" name="Rectangle 21">
              <a:hlinkClick r:id="rId13" action="ppaction://hlinksldjump"/>
              <a:extLst>
                <a:ext uri="{FF2B5EF4-FFF2-40B4-BE49-F238E27FC236}">
                  <a16:creationId xmlns:a16="http://schemas.microsoft.com/office/drawing/2014/main" id="{73735A57-C537-28AA-A4AE-F13A092C2F18}"/>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D01512D6-2A95-5DE3-7A79-31551C81DEC0}"/>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33" name="Title 3">
              <a:hlinkClick r:id="rId6" action="ppaction://hlinksldjump"/>
              <a:extLst>
                <a:ext uri="{FF2B5EF4-FFF2-40B4-BE49-F238E27FC236}">
                  <a16:creationId xmlns:a16="http://schemas.microsoft.com/office/drawing/2014/main" id="{B6E8E38F-A15C-DD35-1C15-5B2696DFDEF1}"/>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37" name="Rectangle 36">
              <a:hlinkClick r:id="rId14" action="ppaction://hlinksldjump"/>
              <a:extLst>
                <a:ext uri="{FF2B5EF4-FFF2-40B4-BE49-F238E27FC236}">
                  <a16:creationId xmlns:a16="http://schemas.microsoft.com/office/drawing/2014/main" id="{F8CB6BD9-9B53-3038-8F0A-E02B594AA527}"/>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41425275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1E727-CBD9-55B3-A4A2-67D00EDF4CA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0500B5F-09CF-F538-99AB-E2FE2A0B7805}"/>
              </a:ext>
              <a:ext uri="{C183D7F6-B498-43B3-948B-1728B52AA6E4}">
                <adec:decorative xmlns:adec="http://schemas.microsoft.com/office/drawing/2017/decorative" val="1"/>
              </a:ext>
            </a:extLst>
          </p:cNvPr>
          <p:cNvPicPr>
            <a:picLocks noChangeAspect="1"/>
          </p:cNvPicPr>
          <p:nvPr/>
        </p:nvPicPr>
        <p:blipFill>
          <a:blip r:embed="rId3" cstate="screen">
            <a:alphaModFix amt="65000"/>
            <a:extLst>
              <a:ext uri="{28A0092B-C50C-407E-A947-70E740481C1C}">
                <a14:useLocalDpi xmlns:a14="http://schemas.microsoft.com/office/drawing/2010/main"/>
              </a:ext>
            </a:extLst>
          </a:blip>
          <a:srcRect/>
          <a:stretch/>
        </p:blipFill>
        <p:spPr>
          <a:xfrm flipV="1">
            <a:off x="-1" y="1848026"/>
            <a:ext cx="12191997" cy="5009973"/>
          </a:xfrm>
          <a:prstGeom prst="rect">
            <a:avLst/>
          </a:prstGeom>
        </p:spPr>
      </p:pic>
      <p:sp>
        <p:nvSpPr>
          <p:cNvPr id="122" name="Rectangle 121">
            <a:extLst>
              <a:ext uri="{FF2B5EF4-FFF2-40B4-BE49-F238E27FC236}">
                <a16:creationId xmlns:a16="http://schemas.microsoft.com/office/drawing/2014/main" id="{3F2B8710-FB8C-8A56-AFCD-A2C5169E4102}"/>
              </a:ext>
              <a:ext uri="{C183D7F6-B498-43B3-948B-1728B52AA6E4}">
                <adec:decorative xmlns:adec="http://schemas.microsoft.com/office/drawing/2017/decorative" val="1"/>
              </a:ext>
            </a:extLst>
          </p:cNvPr>
          <p:cNvSpPr/>
          <p:nvPr/>
        </p:nvSpPr>
        <p:spPr bwMode="auto">
          <a:xfrm rot="5400000">
            <a:off x="3951586" y="-2103558"/>
            <a:ext cx="4288823" cy="12191998"/>
          </a:xfrm>
          <a:prstGeom prst="rect">
            <a:avLst/>
          </a:prstGeom>
          <a:gradFill flip="none" rotWithShape="1">
            <a:gsLst>
              <a:gs pos="23000">
                <a:srgbClr val="FFFFFF">
                  <a:alpha val="70000"/>
                </a:srgbClr>
              </a:gs>
              <a:gs pos="0">
                <a:schemeClr val="bg1">
                  <a:alpha val="0"/>
                </a:schemeClr>
              </a:gs>
              <a:gs pos="39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05C567BA-DBEA-8528-0985-D3F0FC1DBA25}"/>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44DE6751-76C0-21AF-31D4-2ECE8A5D5D11}"/>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E92C6ACB-B05C-5D7A-4585-57AA789AA4B3}"/>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28.</a:t>
              </a:r>
            </a:p>
          </p:txBody>
        </p:sp>
        <p:sp>
          <p:nvSpPr>
            <p:cNvPr id="9" name="Title 3">
              <a:hlinkClick r:id="" action="ppaction://hlinkshowjump?jump=previousslide"/>
              <a:extLst>
                <a:ext uri="{FF2B5EF4-FFF2-40B4-BE49-F238E27FC236}">
                  <a16:creationId xmlns:a16="http://schemas.microsoft.com/office/drawing/2014/main" id="{21E38BF2-7FF9-0A61-3C1E-22541C929911}"/>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1A6FD086-BB81-5136-684B-FFC4157116DC}"/>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21" name="Title 3">
            <a:extLst>
              <a:ext uri="{FF2B5EF4-FFF2-40B4-BE49-F238E27FC236}">
                <a16:creationId xmlns:a16="http://schemas.microsoft.com/office/drawing/2014/main" id="{E1D0AA18-995B-5183-65E5-8C379DC2B23E}"/>
              </a:ext>
            </a:extLst>
          </p:cNvPr>
          <p:cNvSpPr txBox="1">
            <a:spLocks noGrp="1"/>
          </p:cNvSpPr>
          <p:nvPr>
            <p:ph type="title" idx="4294967295"/>
          </p:nvPr>
        </p:nvSpPr>
        <p:spPr>
          <a:xfrm>
            <a:off x="584198" y="521018"/>
            <a:ext cx="706788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8. Expand AI capabilities: Intelligent agents </a:t>
            </a:r>
          </a:p>
        </p:txBody>
      </p:sp>
      <p:sp>
        <p:nvSpPr>
          <p:cNvPr id="13" name="Title 3">
            <a:extLst>
              <a:ext uri="{FF2B5EF4-FFF2-40B4-BE49-F238E27FC236}">
                <a16:creationId xmlns:a16="http://schemas.microsoft.com/office/drawing/2014/main" id="{2C3F6A33-8163-6547-DA22-BFE169456398}"/>
              </a:ext>
            </a:extLst>
          </p:cNvPr>
          <p:cNvSpPr txBox="1">
            <a:spLocks/>
          </p:cNvSpPr>
          <p:nvPr/>
        </p:nvSpPr>
        <p:spPr>
          <a:xfrm>
            <a:off x="584202" y="1123679"/>
            <a:ext cx="423289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The spectrum of agents</a:t>
            </a:r>
          </a:p>
        </p:txBody>
      </p:sp>
      <p:sp>
        <p:nvSpPr>
          <p:cNvPr id="14" name="Text Placeholder 4">
            <a:extLst>
              <a:ext uri="{FF2B5EF4-FFF2-40B4-BE49-F238E27FC236}">
                <a16:creationId xmlns:a16="http://schemas.microsoft.com/office/drawing/2014/main" id="{E53DE999-1FEA-E552-81C6-BD222EF0DD2F}"/>
              </a:ext>
            </a:extLst>
          </p:cNvPr>
          <p:cNvSpPr txBox="1">
            <a:spLocks/>
          </p:cNvSpPr>
          <p:nvPr/>
        </p:nvSpPr>
        <p:spPr>
          <a:xfrm>
            <a:off x="584201" y="1485768"/>
            <a:ext cx="4732518" cy="139525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Different organizations are at various stages of their AI transformation. Some are building the next generation of agents with autonomous capabilities. Others are still building out their AI agents, focusing on retrieval and task completion, bringing their knowledge and automations into their agent experiences.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Recently, the term “agent” has been associated with autonomous systems. Microsoft believes agents are systems that combine perception, cognition, and action to perform complex jobs that have historically required some amount of human labor. </a:t>
            </a:r>
          </a:p>
        </p:txBody>
      </p:sp>
      <p:sp>
        <p:nvSpPr>
          <p:cNvPr id="22" name="Rectangle: Rounded Corners 21">
            <a:extLst>
              <a:ext uri="{FF2B5EF4-FFF2-40B4-BE49-F238E27FC236}">
                <a16:creationId xmlns:a16="http://schemas.microsoft.com/office/drawing/2014/main" id="{D846D2DD-5AFF-22D9-5B0D-6B87D78AFEC6}"/>
              </a:ext>
              <a:ext uri="{C183D7F6-B498-43B3-948B-1728B52AA6E4}">
                <adec:decorative xmlns:adec="http://schemas.microsoft.com/office/drawing/2017/decorative" val="1"/>
              </a:ext>
            </a:extLst>
          </p:cNvPr>
          <p:cNvSpPr/>
          <p:nvPr/>
        </p:nvSpPr>
        <p:spPr bwMode="auto">
          <a:xfrm rot="16200000">
            <a:off x="-534586" y="4275793"/>
            <a:ext cx="2453995"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CE6B53B3-93DA-A3FC-35EF-D79502F765E1}"/>
              </a:ext>
              <a:ext uri="{C183D7F6-B498-43B3-948B-1728B52AA6E4}">
                <adec:decorative xmlns:adec="http://schemas.microsoft.com/office/drawing/2017/decorative" val="1"/>
              </a:ext>
            </a:extLst>
          </p:cNvPr>
          <p:cNvSpPr/>
          <p:nvPr/>
        </p:nvSpPr>
        <p:spPr bwMode="auto">
          <a:xfrm>
            <a:off x="584199" y="3134287"/>
            <a:ext cx="4732520" cy="2600033"/>
          </a:xfrm>
          <a:prstGeom prst="roundRect">
            <a:avLst>
              <a:gd name="adj" fmla="val 2397"/>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18" name="Text Placeholder 4">
            <a:extLst>
              <a:ext uri="{FF2B5EF4-FFF2-40B4-BE49-F238E27FC236}">
                <a16:creationId xmlns:a16="http://schemas.microsoft.com/office/drawing/2014/main" id="{BE83EF0E-3E2C-44C6-BA2E-B9261EB223E7}"/>
              </a:ext>
            </a:extLst>
          </p:cNvPr>
          <p:cNvSpPr txBox="1">
            <a:spLocks/>
          </p:cNvSpPr>
          <p:nvPr/>
        </p:nvSpPr>
        <p:spPr>
          <a:xfrm>
            <a:off x="782426" y="3338059"/>
            <a:ext cx="4321160"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Agents vary in levels of complexity and capability depending on your unique needs and generally fit into one of three categories: </a:t>
            </a:r>
          </a:p>
        </p:txBody>
      </p:sp>
      <p:sp>
        <p:nvSpPr>
          <p:cNvPr id="19" name="Text Placeholder 4">
            <a:extLst>
              <a:ext uri="{FF2B5EF4-FFF2-40B4-BE49-F238E27FC236}">
                <a16:creationId xmlns:a16="http://schemas.microsoft.com/office/drawing/2014/main" id="{9A2794A8-7AF2-3587-292B-26B29DD5C89F}"/>
              </a:ext>
            </a:extLst>
          </p:cNvPr>
          <p:cNvSpPr txBox="1">
            <a:spLocks/>
          </p:cNvSpPr>
          <p:nvPr/>
        </p:nvSpPr>
        <p:spPr>
          <a:xfrm>
            <a:off x="782426" y="3781121"/>
            <a:ext cx="4321160" cy="165942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Retrieval agents: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Designed with specific instructions on how to behave, their personality, and their overall objectives. These follow predefined rules and guidelines set by the creators.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Task agents: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Connected to specific workflows or processes. These operate based on knowledge, skills, and rule-based automation. Their primary purpose is to automate repetitive tasks.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Autonomous agents: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Operate independently, dynamically planning and learning from the processes. These adapt to changing conditions and make decisions without constant human intervention.</a:t>
            </a:r>
          </a:p>
        </p:txBody>
      </p:sp>
      <p:sp>
        <p:nvSpPr>
          <p:cNvPr id="23" name="Title 3">
            <a:extLst>
              <a:ext uri="{FF2B5EF4-FFF2-40B4-BE49-F238E27FC236}">
                <a16:creationId xmlns:a16="http://schemas.microsoft.com/office/drawing/2014/main" id="{277FD57E-A1B0-7A07-2C32-CAC9CB0F64B1}"/>
              </a:ext>
            </a:extLst>
          </p:cNvPr>
          <p:cNvSpPr txBox="1">
            <a:spLocks/>
          </p:cNvSpPr>
          <p:nvPr/>
        </p:nvSpPr>
        <p:spPr>
          <a:xfrm>
            <a:off x="6533148" y="1123679"/>
            <a:ext cx="5074650"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Customer zero: Transforming employee self-service </a:t>
            </a:r>
          </a:p>
        </p:txBody>
      </p:sp>
      <p:sp>
        <p:nvSpPr>
          <p:cNvPr id="27" name="Text Placeholder 4">
            <a:extLst>
              <a:ext uri="{FF2B5EF4-FFF2-40B4-BE49-F238E27FC236}">
                <a16:creationId xmlns:a16="http://schemas.microsoft.com/office/drawing/2014/main" id="{DC569269-87C0-B54B-D15D-CCDE5856833B}"/>
              </a:ext>
            </a:extLst>
          </p:cNvPr>
          <p:cNvSpPr txBox="1">
            <a:spLocks/>
          </p:cNvSpPr>
          <p:nvPr/>
        </p:nvSpPr>
        <p:spPr>
          <a:xfrm>
            <a:off x="6533147" y="1485768"/>
            <a:ext cx="5074650" cy="198259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At Microsoft, generative AI is a driving force for business transformation. Internally, we’ve deployed the Employee Self-Service Agent in Copilot to streamline HR and IT support, helping employees find information and complete tasks faster while reducing ticket volume.</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Employees were spending too much time searching for policies, navigating siloed systems, or filing support tickets for routine HR and IT requests, wasting valuable time and resources.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Using retrieval-augmented generation, the agent delivers instant, context-aware answers within Microsoft 365. Employees can now independently look up policies, submit requests, and resolve IT issues—freeing up human support agents to focus on higher priority tasks.</a:t>
            </a:r>
          </a:p>
        </p:txBody>
      </p:sp>
      <p:sp>
        <p:nvSpPr>
          <p:cNvPr id="28" name="Title 3">
            <a:extLst>
              <a:ext uri="{FF2B5EF4-FFF2-40B4-BE49-F238E27FC236}">
                <a16:creationId xmlns:a16="http://schemas.microsoft.com/office/drawing/2014/main" id="{EBAE20F3-6BC3-0A66-679E-50CB4BE9DBEA}"/>
              </a:ext>
            </a:extLst>
          </p:cNvPr>
          <p:cNvSpPr txBox="1">
            <a:spLocks/>
          </p:cNvSpPr>
          <p:nvPr/>
        </p:nvSpPr>
        <p:spPr>
          <a:xfrm>
            <a:off x="6533148" y="3817672"/>
            <a:ext cx="5074650"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The impact:</a:t>
            </a:r>
          </a:p>
        </p:txBody>
      </p:sp>
      <p:sp>
        <p:nvSpPr>
          <p:cNvPr id="31" name="Text Placeholder 4">
            <a:extLst>
              <a:ext uri="{FF2B5EF4-FFF2-40B4-BE49-F238E27FC236}">
                <a16:creationId xmlns:a16="http://schemas.microsoft.com/office/drawing/2014/main" id="{F1CDC9AB-0872-207C-87DB-FB6FE9BB7D20}"/>
              </a:ext>
            </a:extLst>
          </p:cNvPr>
          <p:cNvSpPr txBox="1">
            <a:spLocks/>
          </p:cNvSpPr>
          <p:nvPr/>
        </p:nvSpPr>
        <p:spPr>
          <a:xfrm>
            <a:off x="6497044" y="4125623"/>
            <a:ext cx="1479193" cy="8309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5400" b="0" i="0" u="none" strike="noStrike" kern="1200" cap="none" spc="0" normalizeH="0" baseline="0" noProof="0">
                <a:ln w="3175">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36%</a:t>
            </a:r>
          </a:p>
        </p:txBody>
      </p:sp>
      <p:sp>
        <p:nvSpPr>
          <p:cNvPr id="34" name="Text Placeholder 4">
            <a:extLst>
              <a:ext uri="{FF2B5EF4-FFF2-40B4-BE49-F238E27FC236}">
                <a16:creationId xmlns:a16="http://schemas.microsoft.com/office/drawing/2014/main" id="{BD65A599-C19A-89F6-8560-7A4426CE4BFB}"/>
              </a:ext>
            </a:extLst>
          </p:cNvPr>
          <p:cNvSpPr txBox="1">
            <a:spLocks/>
          </p:cNvSpPr>
          <p:nvPr/>
        </p:nvSpPr>
        <p:spPr>
          <a:xfrm>
            <a:off x="6533139" y="4938684"/>
            <a:ext cx="1479193" cy="37702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increase</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 self-help success</a:t>
            </a:r>
            <a:endPar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endParaRPr>
          </a:p>
        </p:txBody>
      </p:sp>
      <p:sp>
        <p:nvSpPr>
          <p:cNvPr id="35" name="Text Placeholder 4">
            <a:extLst>
              <a:ext uri="{FF2B5EF4-FFF2-40B4-BE49-F238E27FC236}">
                <a16:creationId xmlns:a16="http://schemas.microsoft.com/office/drawing/2014/main" id="{BE0A53AB-46A4-36EB-D436-75A367675F8D}"/>
              </a:ext>
            </a:extLst>
          </p:cNvPr>
          <p:cNvSpPr txBox="1">
            <a:spLocks/>
          </p:cNvSpPr>
          <p:nvPr/>
        </p:nvSpPr>
        <p:spPr>
          <a:xfrm>
            <a:off x="8352889" y="4125623"/>
            <a:ext cx="1479193" cy="8309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5400" b="0" i="0" u="none" strike="noStrike" kern="1200" cap="none" spc="0" normalizeH="0" baseline="0" noProof="0">
                <a:ln w="3175">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34%</a:t>
            </a:r>
          </a:p>
        </p:txBody>
      </p:sp>
      <p:sp>
        <p:nvSpPr>
          <p:cNvPr id="36" name="Text Placeholder 4">
            <a:extLst>
              <a:ext uri="{FF2B5EF4-FFF2-40B4-BE49-F238E27FC236}">
                <a16:creationId xmlns:a16="http://schemas.microsoft.com/office/drawing/2014/main" id="{F6B458AA-5E12-D4FF-676F-E6255A55E657}"/>
              </a:ext>
            </a:extLst>
          </p:cNvPr>
          <p:cNvSpPr txBox="1">
            <a:spLocks/>
          </p:cNvSpPr>
          <p:nvPr/>
        </p:nvSpPr>
        <p:spPr>
          <a:xfrm>
            <a:off x="8392902" y="4938684"/>
            <a:ext cx="1479193" cy="37702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improvement</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 information discovery</a:t>
            </a:r>
            <a:endPar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endParaRPr>
          </a:p>
        </p:txBody>
      </p:sp>
      <p:sp>
        <p:nvSpPr>
          <p:cNvPr id="38" name="Text Placeholder 4">
            <a:extLst>
              <a:ext uri="{FF2B5EF4-FFF2-40B4-BE49-F238E27FC236}">
                <a16:creationId xmlns:a16="http://schemas.microsoft.com/office/drawing/2014/main" id="{865ACF59-174A-95BB-3DB5-1ECA42E1DE0C}"/>
              </a:ext>
            </a:extLst>
          </p:cNvPr>
          <p:cNvSpPr txBox="1">
            <a:spLocks/>
          </p:cNvSpPr>
          <p:nvPr/>
        </p:nvSpPr>
        <p:spPr>
          <a:xfrm>
            <a:off x="10208733" y="4125623"/>
            <a:ext cx="1479193" cy="8309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5400" b="0" i="0" u="none" strike="noStrike" kern="1200" cap="none" spc="0" normalizeH="0" baseline="0" noProof="0">
                <a:ln w="3175">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18%</a:t>
            </a:r>
          </a:p>
        </p:txBody>
      </p:sp>
      <p:sp>
        <p:nvSpPr>
          <p:cNvPr id="39" name="Text Placeholder 4">
            <a:extLst>
              <a:ext uri="{FF2B5EF4-FFF2-40B4-BE49-F238E27FC236}">
                <a16:creationId xmlns:a16="http://schemas.microsoft.com/office/drawing/2014/main" id="{89E71865-5F6E-6885-8428-F0C42345B3BF}"/>
              </a:ext>
            </a:extLst>
          </p:cNvPr>
          <p:cNvSpPr txBox="1">
            <a:spLocks/>
          </p:cNvSpPr>
          <p:nvPr/>
        </p:nvSpPr>
        <p:spPr>
          <a:xfrm>
            <a:off x="10256860" y="4938684"/>
            <a:ext cx="1479193" cy="37702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boost</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 IT user satisfaction</a:t>
            </a:r>
            <a:endPar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endParaRPr>
          </a:p>
        </p:txBody>
      </p:sp>
      <p:grpSp>
        <p:nvGrpSpPr>
          <p:cNvPr id="52" name="Group 51">
            <a:extLst>
              <a:ext uri="{FF2B5EF4-FFF2-40B4-BE49-F238E27FC236}">
                <a16:creationId xmlns:a16="http://schemas.microsoft.com/office/drawing/2014/main" id="{6BC95ECD-7F96-8DDD-20F7-2531E6819E06}"/>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53" name="Title 3">
              <a:hlinkClick r:id="rId5" action="ppaction://hlinksldjump"/>
              <a:extLst>
                <a:ext uri="{FF2B5EF4-FFF2-40B4-BE49-F238E27FC236}">
                  <a16:creationId xmlns:a16="http://schemas.microsoft.com/office/drawing/2014/main" id="{6A19187D-764A-6A55-A74A-F1FA2361BF72}"/>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54" name="Rectangle 53">
              <a:hlinkClick r:id="rId6" action="ppaction://hlinksldjump"/>
              <a:extLst>
                <a:ext uri="{FF2B5EF4-FFF2-40B4-BE49-F238E27FC236}">
                  <a16:creationId xmlns:a16="http://schemas.microsoft.com/office/drawing/2014/main" id="{5B01B6EA-A7AA-45B5-6340-D952099EDF29}"/>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5" name="Group 54">
            <a:extLst>
              <a:ext uri="{FF2B5EF4-FFF2-40B4-BE49-F238E27FC236}">
                <a16:creationId xmlns:a16="http://schemas.microsoft.com/office/drawing/2014/main" id="{C009875F-30E1-C9FB-695A-D95D75830DB4}"/>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56" name="Title 3">
              <a:hlinkClick r:id="rId5" action="ppaction://hlinksldjump"/>
              <a:extLst>
                <a:ext uri="{FF2B5EF4-FFF2-40B4-BE49-F238E27FC236}">
                  <a16:creationId xmlns:a16="http://schemas.microsoft.com/office/drawing/2014/main" id="{897C0D19-8D29-5AAA-2E61-3388BE9916C8}"/>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57" name="Rectangle 56">
              <a:hlinkClick r:id="rId7" action="ppaction://hlinksldjump"/>
              <a:extLst>
                <a:ext uri="{FF2B5EF4-FFF2-40B4-BE49-F238E27FC236}">
                  <a16:creationId xmlns:a16="http://schemas.microsoft.com/office/drawing/2014/main" id="{0C602568-15D3-1BD9-CD7F-54B39C4C9A64}"/>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C01D88FE-342B-28EE-DD71-C80A2328F548}"/>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59" name="Title 3">
              <a:hlinkClick r:id="rId5" action="ppaction://hlinksldjump"/>
              <a:extLst>
                <a:ext uri="{FF2B5EF4-FFF2-40B4-BE49-F238E27FC236}">
                  <a16:creationId xmlns:a16="http://schemas.microsoft.com/office/drawing/2014/main" id="{07358BEB-4CDA-8DBE-1A30-DFD10A202F21}"/>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60" name="Rectangle 59">
              <a:hlinkClick r:id="rId8" action="ppaction://hlinksldjump"/>
              <a:extLst>
                <a:ext uri="{FF2B5EF4-FFF2-40B4-BE49-F238E27FC236}">
                  <a16:creationId xmlns:a16="http://schemas.microsoft.com/office/drawing/2014/main" id="{0E0451FD-70A1-45E9-754B-457135A74C6A}"/>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72982A63-B939-5990-BC16-E4F41D2019F0}"/>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62" name="Title 3">
              <a:hlinkClick r:id="rId5" action="ppaction://hlinksldjump"/>
              <a:extLst>
                <a:ext uri="{FF2B5EF4-FFF2-40B4-BE49-F238E27FC236}">
                  <a16:creationId xmlns:a16="http://schemas.microsoft.com/office/drawing/2014/main" id="{0812C4C8-224D-B324-0CDE-AD987ED8024C}"/>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63" name="Rectangle 62">
              <a:hlinkClick r:id="rId9" action="ppaction://hlinksldjump"/>
              <a:extLst>
                <a:ext uri="{FF2B5EF4-FFF2-40B4-BE49-F238E27FC236}">
                  <a16:creationId xmlns:a16="http://schemas.microsoft.com/office/drawing/2014/main" id="{A6D6117D-E121-9BC9-6264-C1B8A9901D0D}"/>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4" name="Group 63">
            <a:extLst>
              <a:ext uri="{FF2B5EF4-FFF2-40B4-BE49-F238E27FC236}">
                <a16:creationId xmlns:a16="http://schemas.microsoft.com/office/drawing/2014/main" id="{BC441082-ED95-8688-BEE5-8842050488CE}"/>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65" name="Title 3">
              <a:hlinkClick r:id="rId5" action="ppaction://hlinksldjump"/>
              <a:extLst>
                <a:ext uri="{FF2B5EF4-FFF2-40B4-BE49-F238E27FC236}">
                  <a16:creationId xmlns:a16="http://schemas.microsoft.com/office/drawing/2014/main" id="{3C093357-157C-2828-83AD-B0B08EA8500D}"/>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66" name="Rectangle 65">
              <a:hlinkClick r:id="rId10" action="ppaction://hlinksldjump"/>
              <a:extLst>
                <a:ext uri="{FF2B5EF4-FFF2-40B4-BE49-F238E27FC236}">
                  <a16:creationId xmlns:a16="http://schemas.microsoft.com/office/drawing/2014/main" id="{EF32C1F9-0ED0-1123-1385-D7F910D53197}"/>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 name="Group 1">
            <a:extLst>
              <a:ext uri="{FF2B5EF4-FFF2-40B4-BE49-F238E27FC236}">
                <a16:creationId xmlns:a16="http://schemas.microsoft.com/office/drawing/2014/main" id="{87CA665A-656D-3FDC-1D3F-4C88CB35CE30}"/>
              </a:ext>
              <a:ext uri="{C183D7F6-B498-43B3-948B-1728B52AA6E4}">
                <adec:decorative xmlns:adec="http://schemas.microsoft.com/office/drawing/2017/decorative" val="1"/>
              </a:ext>
            </a:extLst>
          </p:cNvPr>
          <p:cNvGrpSpPr/>
          <p:nvPr/>
        </p:nvGrpSpPr>
        <p:grpSpPr>
          <a:xfrm>
            <a:off x="6769521" y="6331796"/>
            <a:ext cx="1351933" cy="526204"/>
            <a:chOff x="7509467" y="6331799"/>
            <a:chExt cx="1351933" cy="526204"/>
          </a:xfrm>
        </p:grpSpPr>
        <p:sp>
          <p:nvSpPr>
            <p:cNvPr id="16" name="Rectangle: Top Corners Rounded 12">
              <a:extLst>
                <a:ext uri="{FF2B5EF4-FFF2-40B4-BE49-F238E27FC236}">
                  <a16:creationId xmlns:a16="http://schemas.microsoft.com/office/drawing/2014/main" id="{451FA019-0729-B6D7-E572-0DD4B6DB83F6}"/>
                </a:ext>
              </a:extLst>
            </p:cNvPr>
            <p:cNvSpPr/>
            <p:nvPr/>
          </p:nvSpPr>
          <p:spPr bwMode="auto">
            <a:xfrm rot="5400000">
              <a:off x="7926845"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7" name="Title 3">
              <a:extLst>
                <a:ext uri="{FF2B5EF4-FFF2-40B4-BE49-F238E27FC236}">
                  <a16:creationId xmlns:a16="http://schemas.microsoft.com/office/drawing/2014/main" id="{CEE3A6D6-F5A9-5966-306D-5ECB5C9C0B50}"/>
                </a:ext>
              </a:extLst>
            </p:cNvPr>
            <p:cNvSpPr txBox="1">
              <a:spLocks/>
            </p:cNvSpPr>
            <p:nvPr/>
          </p:nvSpPr>
          <p:spPr>
            <a:xfrm>
              <a:off x="7611345"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Expand AI capabilities: Intelligent agents </a:t>
              </a:r>
            </a:p>
          </p:txBody>
        </p:sp>
        <p:cxnSp>
          <p:nvCxnSpPr>
            <p:cNvPr id="20" name="Straight Connector 19">
              <a:extLst>
                <a:ext uri="{FF2B5EF4-FFF2-40B4-BE49-F238E27FC236}">
                  <a16:creationId xmlns:a16="http://schemas.microsoft.com/office/drawing/2014/main" id="{B40C5C0F-4CC8-403A-3010-8505766E4D34}"/>
                </a:ext>
              </a:extLst>
            </p:cNvPr>
            <p:cNvCxnSpPr/>
            <p:nvPr/>
          </p:nvCxnSpPr>
          <p:spPr>
            <a:xfrm>
              <a:off x="7509467"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745F49C-B924-6661-8F89-248622696BBD}"/>
              </a:ext>
              <a:ext uri="{C183D7F6-B498-43B3-948B-1728B52AA6E4}">
                <adec:decorative xmlns:adec="http://schemas.microsoft.com/office/drawing/2017/decorative" val="1"/>
              </a:ext>
            </a:extLst>
          </p:cNvPr>
          <p:cNvGrpSpPr/>
          <p:nvPr/>
        </p:nvGrpSpPr>
        <p:grpSpPr>
          <a:xfrm>
            <a:off x="5917287" y="6331794"/>
            <a:ext cx="137489" cy="559730"/>
            <a:chOff x="6405392" y="6331794"/>
            <a:chExt cx="137489" cy="559730"/>
          </a:xfrm>
        </p:grpSpPr>
        <p:sp>
          <p:nvSpPr>
            <p:cNvPr id="5" name="Title 3">
              <a:hlinkClick r:id="rId5" action="ppaction://hlinksldjump"/>
              <a:extLst>
                <a:ext uri="{FF2B5EF4-FFF2-40B4-BE49-F238E27FC236}">
                  <a16:creationId xmlns:a16="http://schemas.microsoft.com/office/drawing/2014/main" id="{A583B6C2-0E4F-C457-A6F9-4EE2A850132E}"/>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2" name="Rectangle 11">
              <a:hlinkClick r:id="rId11" action="ppaction://hlinksldjump"/>
              <a:extLst>
                <a:ext uri="{FF2B5EF4-FFF2-40B4-BE49-F238E27FC236}">
                  <a16:creationId xmlns:a16="http://schemas.microsoft.com/office/drawing/2014/main" id="{C1849268-6842-9927-C41C-1A0E3AEB95AD}"/>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59F9B543-FDB9-FE5C-6175-D92025971C09}"/>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29" name="Title 3">
              <a:hlinkClick r:id="rId5" action="ppaction://hlinksldjump"/>
              <a:extLst>
                <a:ext uri="{FF2B5EF4-FFF2-40B4-BE49-F238E27FC236}">
                  <a16:creationId xmlns:a16="http://schemas.microsoft.com/office/drawing/2014/main" id="{7DBF9A3A-5ED9-F327-B2B4-60EBBED3A4B0}"/>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30" name="Rectangle 29">
              <a:hlinkClick r:id="rId12" action="ppaction://hlinksldjump"/>
              <a:extLst>
                <a:ext uri="{FF2B5EF4-FFF2-40B4-BE49-F238E27FC236}">
                  <a16:creationId xmlns:a16="http://schemas.microsoft.com/office/drawing/2014/main" id="{BAF358C1-57F1-9F60-B574-80AA9239485F}"/>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2" name="Group 31">
            <a:extLst>
              <a:ext uri="{FF2B5EF4-FFF2-40B4-BE49-F238E27FC236}">
                <a16:creationId xmlns:a16="http://schemas.microsoft.com/office/drawing/2014/main" id="{2B1D68B5-A36A-1DCB-AAD1-6F4F383FBE9D}"/>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33" name="Title 3">
              <a:hlinkClick r:id="rId5" action="ppaction://hlinksldjump"/>
              <a:extLst>
                <a:ext uri="{FF2B5EF4-FFF2-40B4-BE49-F238E27FC236}">
                  <a16:creationId xmlns:a16="http://schemas.microsoft.com/office/drawing/2014/main" id="{46557CBF-B142-0190-FFE4-3D7CADE3FB57}"/>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37" name="Rectangle 36">
              <a:hlinkClick r:id="rId13" action="ppaction://hlinksldjump"/>
              <a:extLst>
                <a:ext uri="{FF2B5EF4-FFF2-40B4-BE49-F238E27FC236}">
                  <a16:creationId xmlns:a16="http://schemas.microsoft.com/office/drawing/2014/main" id="{B816BF79-1EB1-DA84-07B5-15AD80175EF3}"/>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62428718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9D885-2389-BB8D-4CD8-52BDDDB73F9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7FC24DA-F080-DBAF-B256-CC7AD0B9200B}"/>
              </a:ext>
              <a:ext uri="{C183D7F6-B498-43B3-948B-1728B52AA6E4}">
                <adec:decorative xmlns:adec="http://schemas.microsoft.com/office/drawing/2017/decorative" val="1"/>
              </a:ext>
            </a:extLst>
          </p:cNvPr>
          <p:cNvPicPr>
            <a:picLocks noChangeAspect="1"/>
          </p:cNvPicPr>
          <p:nvPr/>
        </p:nvPicPr>
        <p:blipFill>
          <a:blip r:embed="rId3" cstate="screen">
            <a:alphaModFix amt="65000"/>
            <a:extLst>
              <a:ext uri="{28A0092B-C50C-407E-A947-70E740481C1C}">
                <a14:useLocalDpi xmlns:a14="http://schemas.microsoft.com/office/drawing/2010/main"/>
              </a:ext>
            </a:extLst>
          </a:blip>
          <a:srcRect r="-2"/>
          <a:stretch/>
        </p:blipFill>
        <p:spPr>
          <a:xfrm flipH="1">
            <a:off x="-1" y="0"/>
            <a:ext cx="12191997" cy="5009973"/>
          </a:xfrm>
          <a:prstGeom prst="rect">
            <a:avLst/>
          </a:prstGeom>
        </p:spPr>
      </p:pic>
      <p:sp>
        <p:nvSpPr>
          <p:cNvPr id="122" name="Rectangle 121">
            <a:extLst>
              <a:ext uri="{FF2B5EF4-FFF2-40B4-BE49-F238E27FC236}">
                <a16:creationId xmlns:a16="http://schemas.microsoft.com/office/drawing/2014/main" id="{8277E263-5C43-EE20-0173-B18065310703}"/>
              </a:ext>
              <a:ext uri="{C183D7F6-B498-43B3-948B-1728B52AA6E4}">
                <adec:decorative xmlns:adec="http://schemas.microsoft.com/office/drawing/2017/decorative" val="1"/>
              </a:ext>
            </a:extLst>
          </p:cNvPr>
          <p:cNvSpPr/>
          <p:nvPr/>
        </p:nvSpPr>
        <p:spPr bwMode="auto">
          <a:xfrm rot="16200000">
            <a:off x="3688500" y="-3493524"/>
            <a:ext cx="4814995" cy="12191998"/>
          </a:xfrm>
          <a:prstGeom prst="rect">
            <a:avLst/>
          </a:prstGeom>
          <a:gradFill flip="none" rotWithShape="1">
            <a:gsLst>
              <a:gs pos="23000">
                <a:srgbClr val="FFFFFF">
                  <a:alpha val="70000"/>
                </a:srgbClr>
              </a:gs>
              <a:gs pos="0">
                <a:schemeClr val="bg1">
                  <a:alpha val="0"/>
                </a:schemeClr>
              </a:gs>
              <a:gs pos="39000">
                <a:srgbClr val="FFFFFF"/>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4" name="Rectangle 43">
            <a:extLst>
              <a:ext uri="{FF2B5EF4-FFF2-40B4-BE49-F238E27FC236}">
                <a16:creationId xmlns:a16="http://schemas.microsoft.com/office/drawing/2014/main" id="{92F8448E-9C84-849A-45ED-E2614E8D518C}"/>
              </a:ext>
              <a:ext uri="{C183D7F6-B498-43B3-948B-1728B52AA6E4}">
                <adec:decorative xmlns:adec="http://schemas.microsoft.com/office/drawing/2017/decorative" val="1"/>
              </a:ext>
            </a:extLst>
          </p:cNvPr>
          <p:cNvSpPr/>
          <p:nvPr/>
        </p:nvSpPr>
        <p:spPr bwMode="auto">
          <a:xfrm flipV="1">
            <a:off x="0" y="-1"/>
            <a:ext cx="9261895" cy="6331782"/>
          </a:xfrm>
          <a:prstGeom prst="rect">
            <a:avLst/>
          </a:prstGeom>
          <a:gradFill flip="none" rotWithShape="1">
            <a:gsLst>
              <a:gs pos="0">
                <a:schemeClr val="bg1">
                  <a:alpha val="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5793ADCC-6BAA-60E5-2604-598D7E2F619D}"/>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5019F75A-B0BA-E5C2-18D7-A2B3FF5523FC}"/>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D43522C7-E962-65E6-9E7B-05FE88AA8D3A}"/>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29.</a:t>
              </a:r>
            </a:p>
          </p:txBody>
        </p:sp>
        <p:sp>
          <p:nvSpPr>
            <p:cNvPr id="9" name="Title 3">
              <a:hlinkClick r:id="" action="ppaction://hlinkshowjump?jump=previousslide"/>
              <a:extLst>
                <a:ext uri="{FF2B5EF4-FFF2-40B4-BE49-F238E27FC236}">
                  <a16:creationId xmlns:a16="http://schemas.microsoft.com/office/drawing/2014/main" id="{778960D5-58A2-959A-986B-18EF7513C517}"/>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BB17D533-C8C9-1B6D-F848-5434B55B7BE9}"/>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22" name="Rectangle: Rounded Corners 21">
            <a:extLst>
              <a:ext uri="{FF2B5EF4-FFF2-40B4-BE49-F238E27FC236}">
                <a16:creationId xmlns:a16="http://schemas.microsoft.com/office/drawing/2014/main" id="{CE0AD34A-564B-BA31-2104-1401589A1C3D}"/>
              </a:ext>
              <a:ext uri="{C183D7F6-B498-43B3-948B-1728B52AA6E4}">
                <adec:decorative xmlns:adec="http://schemas.microsoft.com/office/drawing/2017/decorative" val="1"/>
              </a:ext>
            </a:extLst>
          </p:cNvPr>
          <p:cNvSpPr/>
          <p:nvPr/>
        </p:nvSpPr>
        <p:spPr bwMode="auto">
          <a:xfrm rot="16200000">
            <a:off x="-1495456" y="3270489"/>
            <a:ext cx="4351672"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4CDD3F8F-0BBB-C690-69F0-9B86DE44309E}"/>
              </a:ext>
              <a:ext uri="{C183D7F6-B498-43B3-948B-1728B52AA6E4}">
                <adec:decorative xmlns:adec="http://schemas.microsoft.com/office/drawing/2017/decorative" val="1"/>
              </a:ext>
            </a:extLst>
          </p:cNvPr>
          <p:cNvSpPr/>
          <p:nvPr/>
        </p:nvSpPr>
        <p:spPr bwMode="auto">
          <a:xfrm>
            <a:off x="584199" y="1123679"/>
            <a:ext cx="4732520" cy="4610641"/>
          </a:xfrm>
          <a:prstGeom prst="roundRect">
            <a:avLst>
              <a:gd name="adj" fmla="val 2397"/>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21" name="Title 3">
            <a:extLst>
              <a:ext uri="{FF2B5EF4-FFF2-40B4-BE49-F238E27FC236}">
                <a16:creationId xmlns:a16="http://schemas.microsoft.com/office/drawing/2014/main" id="{E3485C54-C388-7CA2-CFB3-7BA11B056379}"/>
              </a:ext>
            </a:extLst>
          </p:cNvPr>
          <p:cNvSpPr txBox="1">
            <a:spLocks noGrp="1"/>
          </p:cNvSpPr>
          <p:nvPr>
            <p:ph type="title" idx="4294967295"/>
          </p:nvPr>
        </p:nvSpPr>
        <p:spPr>
          <a:xfrm>
            <a:off x="584198" y="521018"/>
            <a:ext cx="706788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8. Expand AI capabilities: Intelligent agents </a:t>
            </a:r>
          </a:p>
        </p:txBody>
      </p:sp>
      <p:sp>
        <p:nvSpPr>
          <p:cNvPr id="13" name="Title 3">
            <a:extLst>
              <a:ext uri="{FF2B5EF4-FFF2-40B4-BE49-F238E27FC236}">
                <a16:creationId xmlns:a16="http://schemas.microsoft.com/office/drawing/2014/main" id="{72455C32-E6CA-6EDE-2C87-00FC80322FDA}"/>
              </a:ext>
            </a:extLst>
          </p:cNvPr>
          <p:cNvSpPr txBox="1">
            <a:spLocks/>
          </p:cNvSpPr>
          <p:nvPr/>
        </p:nvSpPr>
        <p:spPr>
          <a:xfrm>
            <a:off x="5845996" y="1123679"/>
            <a:ext cx="423289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The journey begins with the first step</a:t>
            </a:r>
          </a:p>
        </p:txBody>
      </p:sp>
      <p:sp>
        <p:nvSpPr>
          <p:cNvPr id="2" name="Text Placeholder 4">
            <a:extLst>
              <a:ext uri="{FF2B5EF4-FFF2-40B4-BE49-F238E27FC236}">
                <a16:creationId xmlns:a16="http://schemas.microsoft.com/office/drawing/2014/main" id="{7259D6D0-C696-13C6-AD21-8C50A099308C}"/>
              </a:ext>
            </a:extLst>
          </p:cNvPr>
          <p:cNvSpPr txBox="1">
            <a:spLocks/>
          </p:cNvSpPr>
          <p:nvPr/>
        </p:nvSpPr>
        <p:spPr>
          <a:xfrm>
            <a:off x="830180" y="1341389"/>
            <a:ext cx="4090736" cy="138499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8D4">
                    <a:lumMod val="50000"/>
                  </a:srgbClr>
                </a:solidFill>
                <a:effectLst/>
                <a:uLnTx/>
                <a:uFillTx/>
                <a:latin typeface="Segoe Sans Display Semibold"/>
                <a:ea typeface="+mn-ea"/>
                <a:cs typeface="Segoe Sans Display" pitchFamily="2" charset="0"/>
              </a:rPr>
              <a:t>“HR is harnessing the power of AI to support our exceptional employees in achieving their professional goals and aspirations, while also addressing needs that affect their livelihoods.” </a:t>
            </a:r>
          </a:p>
        </p:txBody>
      </p:sp>
      <p:sp>
        <p:nvSpPr>
          <p:cNvPr id="16" name="Text Placeholder 4">
            <a:extLst>
              <a:ext uri="{FF2B5EF4-FFF2-40B4-BE49-F238E27FC236}">
                <a16:creationId xmlns:a16="http://schemas.microsoft.com/office/drawing/2014/main" id="{8CB75C16-F90F-6A5B-FBAD-D92BFD9655B1}"/>
              </a:ext>
            </a:extLst>
          </p:cNvPr>
          <p:cNvSpPr txBox="1">
            <a:spLocks/>
          </p:cNvSpPr>
          <p:nvPr/>
        </p:nvSpPr>
        <p:spPr>
          <a:xfrm>
            <a:off x="830180" y="2818588"/>
            <a:ext cx="4732518"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Prerna Ajmera</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GM of Digital Strategy and Innovation for HR at Microsoft</a:t>
            </a:r>
          </a:p>
        </p:txBody>
      </p:sp>
      <p:sp>
        <p:nvSpPr>
          <p:cNvPr id="17" name="Text Placeholder 4">
            <a:extLst>
              <a:ext uri="{FF2B5EF4-FFF2-40B4-BE49-F238E27FC236}">
                <a16:creationId xmlns:a16="http://schemas.microsoft.com/office/drawing/2014/main" id="{97D46086-5629-BEF9-DBA3-C7BEE3DCA9D3}"/>
              </a:ext>
            </a:extLst>
          </p:cNvPr>
          <p:cNvSpPr txBox="1">
            <a:spLocks/>
          </p:cNvSpPr>
          <p:nvPr/>
        </p:nvSpPr>
        <p:spPr>
          <a:xfrm>
            <a:off x="848416" y="3619879"/>
            <a:ext cx="4072500" cy="48474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By automating routine requests, Microsoft has freed up HR and IT teams, improved the employee experience, and set a new standard for AI-enabled self-service at scale.</a:t>
            </a:r>
          </a:p>
        </p:txBody>
      </p:sp>
      <p:sp>
        <p:nvSpPr>
          <p:cNvPr id="52" name="Text Placeholder 4">
            <a:extLst>
              <a:ext uri="{FF2B5EF4-FFF2-40B4-BE49-F238E27FC236}">
                <a16:creationId xmlns:a16="http://schemas.microsoft.com/office/drawing/2014/main" id="{503B820B-2F31-8987-3FB1-45C305412A4A}"/>
              </a:ext>
            </a:extLst>
          </p:cNvPr>
          <p:cNvSpPr txBox="1">
            <a:spLocks/>
          </p:cNvSpPr>
          <p:nvPr/>
        </p:nvSpPr>
        <p:spPr>
          <a:xfrm>
            <a:off x="848417" y="4649628"/>
            <a:ext cx="1725102" cy="64633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702573"/>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Boosting HR and IT services at Microsoft with our new Employee Self-Service Agent in Microsoft 365 Copilot</a:t>
            </a:r>
            <a:endParaRPr kumimoji="0" lang="en-US" sz="1050" b="0" i="0" u="none" strike="noStrike" kern="1200" cap="none" spc="0" normalizeH="0" baseline="0" noProof="0">
              <a:ln>
                <a:noFill/>
              </a:ln>
              <a:solidFill>
                <a:srgbClr val="702573"/>
              </a:solidFill>
              <a:effectLst/>
              <a:uLnTx/>
              <a:uFillTx/>
              <a:latin typeface="Segoe Sans Display"/>
              <a:ea typeface="+mn-ea"/>
              <a:cs typeface="Segoe Sans Display" pitchFamily="2" charset="0"/>
            </a:endParaRPr>
          </a:p>
        </p:txBody>
      </p:sp>
      <p:sp>
        <p:nvSpPr>
          <p:cNvPr id="14" name="Text Placeholder 4">
            <a:extLst>
              <a:ext uri="{FF2B5EF4-FFF2-40B4-BE49-F238E27FC236}">
                <a16:creationId xmlns:a16="http://schemas.microsoft.com/office/drawing/2014/main" id="{828D4766-34C8-DBC4-455E-D94B38BF7263}"/>
              </a:ext>
            </a:extLst>
          </p:cNvPr>
          <p:cNvSpPr txBox="1">
            <a:spLocks/>
          </p:cNvSpPr>
          <p:nvPr/>
        </p:nvSpPr>
        <p:spPr>
          <a:xfrm>
            <a:off x="5845996" y="1464503"/>
            <a:ext cx="5814610" cy="246734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 with any generative AI innovation, a deliberate and phased approach to adopting agents is critical for success. Rather than diving into complex, organization-wide deployments, CIOs should plan with purpose, identifying well-defined tasks and correlating data that will enable the agent to solve user challenges. Whether streamlining workflows in Microsoft 365, enhancing customer interactions in Dynamics 365, or automating business processes in Power Platform, it’s critical that strict security and governance foundations underpin your rollout.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By launching smaller, controlled deployments, CIOs can fine-tune performance, establish governance best practices, gather employee feedback, and ensure AI agents align with business objectives before scaling. This approach not only mitigates risk but accelerates adoption and demonstrates value, positioning teams to fully use generative AI’s transformative potential within a trusted ecosystem.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With 80% of enterprise software vendors embedding generative AI into their solutions by 2026</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7</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CIOs who adopt agents now can lead in AI-driven efficiency and security—while those who wait risk falling behind.</a:t>
            </a:r>
          </a:p>
        </p:txBody>
      </p:sp>
      <p:sp>
        <p:nvSpPr>
          <p:cNvPr id="29" name="Isosceles Triangle 28">
            <a:extLst>
              <a:ext uri="{FF2B5EF4-FFF2-40B4-BE49-F238E27FC236}">
                <a16:creationId xmlns:a16="http://schemas.microsoft.com/office/drawing/2014/main" id="{1A2B5148-C8D7-E476-7282-8D608EFB9906}"/>
              </a:ext>
              <a:ext uri="{C183D7F6-B498-43B3-948B-1728B52AA6E4}">
                <adec:decorative xmlns:adec="http://schemas.microsoft.com/office/drawing/2017/decorative" val="1"/>
              </a:ext>
            </a:extLst>
          </p:cNvPr>
          <p:cNvSpPr/>
          <p:nvPr/>
        </p:nvSpPr>
        <p:spPr bwMode="auto">
          <a:xfrm rot="10800000">
            <a:off x="830179" y="3323435"/>
            <a:ext cx="276725" cy="154734"/>
          </a:xfrm>
          <a:prstGeom prst="triangle">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46" name="Picture 45">
            <a:extLst>
              <a:ext uri="{FF2B5EF4-FFF2-40B4-BE49-F238E27FC236}">
                <a16:creationId xmlns:a16="http://schemas.microsoft.com/office/drawing/2014/main" id="{4C965312-BD83-135F-0A04-5FE15F00A94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1050" y="4305994"/>
            <a:ext cx="2223818" cy="1248497"/>
          </a:xfrm>
          <a:prstGeom prst="roundRect">
            <a:avLst>
              <a:gd name="adj" fmla="val 6096"/>
            </a:avLst>
          </a:prstGeom>
        </p:spPr>
      </p:pic>
      <p:grpSp>
        <p:nvGrpSpPr>
          <p:cNvPr id="47" name="Group 46">
            <a:extLst>
              <a:ext uri="{FF2B5EF4-FFF2-40B4-BE49-F238E27FC236}">
                <a16:creationId xmlns:a16="http://schemas.microsoft.com/office/drawing/2014/main" id="{49A3C573-0DA0-E221-1947-E803AF1BB39D}"/>
              </a:ext>
              <a:ext uri="{C183D7F6-B498-43B3-948B-1728B52AA6E4}">
                <adec:decorative xmlns:adec="http://schemas.microsoft.com/office/drawing/2017/decorative" val="1"/>
              </a:ext>
            </a:extLst>
          </p:cNvPr>
          <p:cNvGrpSpPr/>
          <p:nvPr/>
        </p:nvGrpSpPr>
        <p:grpSpPr>
          <a:xfrm>
            <a:off x="847247" y="4293812"/>
            <a:ext cx="997192" cy="237452"/>
            <a:chOff x="584199" y="5004324"/>
            <a:chExt cx="997192" cy="237452"/>
          </a:xfrm>
        </p:grpSpPr>
        <p:grpSp>
          <p:nvGrpSpPr>
            <p:cNvPr id="48" name="Group 47">
              <a:extLst>
                <a:ext uri="{FF2B5EF4-FFF2-40B4-BE49-F238E27FC236}">
                  <a16:creationId xmlns:a16="http://schemas.microsoft.com/office/drawing/2014/main" id="{2855AC50-50D1-20D1-13BD-6DE5378EB974}"/>
                </a:ext>
              </a:extLst>
            </p:cNvPr>
            <p:cNvGrpSpPr/>
            <p:nvPr/>
          </p:nvGrpSpPr>
          <p:grpSpPr>
            <a:xfrm>
              <a:off x="584199" y="5010116"/>
              <a:ext cx="997192" cy="221842"/>
              <a:chOff x="584199" y="5067268"/>
              <a:chExt cx="997192" cy="221842"/>
            </a:xfrm>
          </p:grpSpPr>
          <p:sp>
            <p:nvSpPr>
              <p:cNvPr id="50" name="Text Placeholder 4">
                <a:extLst>
                  <a:ext uri="{FF2B5EF4-FFF2-40B4-BE49-F238E27FC236}">
                    <a16:creationId xmlns:a16="http://schemas.microsoft.com/office/drawing/2014/main" id="{F164C9C4-3FA4-8200-2744-520C40F3E46E}"/>
                  </a:ext>
                </a:extLst>
              </p:cNvPr>
              <p:cNvSpPr txBox="1">
                <a:spLocks/>
              </p:cNvSpPr>
              <p:nvPr/>
            </p:nvSpPr>
            <p:spPr>
              <a:xfrm>
                <a:off x="584199" y="5105088"/>
                <a:ext cx="719802"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Read more</a:t>
                </a:r>
              </a:p>
            </p:txBody>
          </p:sp>
          <p:sp>
            <p:nvSpPr>
              <p:cNvPr id="51" name="Graphic 49">
                <a:extLst>
                  <a:ext uri="{FF2B5EF4-FFF2-40B4-BE49-F238E27FC236}">
                    <a16:creationId xmlns:a16="http://schemas.microsoft.com/office/drawing/2014/main" id="{D3ABC19C-6ACB-0621-B817-49DC4733EE37}"/>
                  </a:ext>
                </a:extLst>
              </p:cNvPr>
              <p:cNvSpPr/>
              <p:nvPr/>
            </p:nvSpPr>
            <p:spPr>
              <a:xfrm>
                <a:off x="1350438" y="5067268"/>
                <a:ext cx="230953" cy="221842"/>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9" name="Rectangle 48">
              <a:hlinkClick r:id="rId5"/>
              <a:extLst>
                <a:ext uri="{FF2B5EF4-FFF2-40B4-BE49-F238E27FC236}">
                  <a16:creationId xmlns:a16="http://schemas.microsoft.com/office/drawing/2014/main" id="{B24CA029-2BC3-44DC-855E-B2B596B04A91}"/>
                </a:ext>
              </a:extLst>
            </p:cNvPr>
            <p:cNvSpPr/>
            <p:nvPr/>
          </p:nvSpPr>
          <p:spPr bwMode="auto">
            <a:xfrm>
              <a:off x="584199" y="5004324"/>
              <a:ext cx="990250" cy="237452"/>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3" name="Group 52">
            <a:extLst>
              <a:ext uri="{FF2B5EF4-FFF2-40B4-BE49-F238E27FC236}">
                <a16:creationId xmlns:a16="http://schemas.microsoft.com/office/drawing/2014/main" id="{09E6C97D-FC11-FAA6-9423-827D046987B6}"/>
              </a:ext>
              <a:ext uri="{C183D7F6-B498-43B3-948B-1728B52AA6E4}">
                <adec:decorative xmlns:adec="http://schemas.microsoft.com/office/drawing/2017/decorative" val="1"/>
              </a:ext>
            </a:extLst>
          </p:cNvPr>
          <p:cNvGrpSpPr/>
          <p:nvPr/>
        </p:nvGrpSpPr>
        <p:grpSpPr>
          <a:xfrm>
            <a:off x="5845996" y="4027850"/>
            <a:ext cx="2368592" cy="246221"/>
            <a:chOff x="5388059" y="5172873"/>
            <a:chExt cx="2368592" cy="246221"/>
          </a:xfrm>
        </p:grpSpPr>
        <p:sp>
          <p:nvSpPr>
            <p:cNvPr id="54" name="Title 3">
              <a:extLst>
                <a:ext uri="{FF2B5EF4-FFF2-40B4-BE49-F238E27FC236}">
                  <a16:creationId xmlns:a16="http://schemas.microsoft.com/office/drawing/2014/main" id="{680C8887-3F14-8769-D2E5-8835649D4432}"/>
                </a:ext>
              </a:extLst>
            </p:cNvPr>
            <p:cNvSpPr txBox="1">
              <a:spLocks/>
            </p:cNvSpPr>
            <p:nvPr/>
          </p:nvSpPr>
          <p:spPr>
            <a:xfrm>
              <a:off x="5612195" y="5172873"/>
              <a:ext cx="2144456"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For further exploration </a:t>
              </a:r>
            </a:p>
          </p:txBody>
        </p:sp>
        <p:sp>
          <p:nvSpPr>
            <p:cNvPr id="55" name="Rectangle: Rounded Corners 54">
              <a:extLst>
                <a:ext uri="{FF2B5EF4-FFF2-40B4-BE49-F238E27FC236}">
                  <a16:creationId xmlns:a16="http://schemas.microsoft.com/office/drawing/2014/main" id="{2C2D31BE-16D5-5D12-CCAD-0D5A9CB5FA84}"/>
                </a:ext>
              </a:extLst>
            </p:cNvPr>
            <p:cNvSpPr/>
            <p:nvPr/>
          </p:nvSpPr>
          <p:spPr bwMode="auto">
            <a:xfrm>
              <a:off x="5388059" y="5241851"/>
              <a:ext cx="146120" cy="146120"/>
            </a:xfrm>
            <a:prstGeom prst="roundRect">
              <a:avLst/>
            </a:prstGeom>
            <a:solidFill>
              <a:schemeClr val="accent2">
                <a:lumMod val="50000"/>
              </a:schemeClr>
            </a:soli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56" name="Group 55">
            <a:extLst>
              <a:ext uri="{FF2B5EF4-FFF2-40B4-BE49-F238E27FC236}">
                <a16:creationId xmlns:a16="http://schemas.microsoft.com/office/drawing/2014/main" id="{9CE6AC7B-5EDD-A206-43F0-0B7EA335918C}"/>
              </a:ext>
              <a:ext uri="{C183D7F6-B498-43B3-948B-1728B52AA6E4}">
                <adec:decorative xmlns:adec="http://schemas.microsoft.com/office/drawing/2017/decorative" val="1"/>
              </a:ext>
            </a:extLst>
          </p:cNvPr>
          <p:cNvGrpSpPr/>
          <p:nvPr/>
        </p:nvGrpSpPr>
        <p:grpSpPr>
          <a:xfrm>
            <a:off x="5845996" y="4383078"/>
            <a:ext cx="2343973" cy="230008"/>
            <a:chOff x="8384837" y="4211162"/>
            <a:chExt cx="2343973" cy="230008"/>
          </a:xfrm>
        </p:grpSpPr>
        <p:grpSp>
          <p:nvGrpSpPr>
            <p:cNvPr id="57" name="Group 56">
              <a:extLst>
                <a:ext uri="{FF2B5EF4-FFF2-40B4-BE49-F238E27FC236}">
                  <a16:creationId xmlns:a16="http://schemas.microsoft.com/office/drawing/2014/main" id="{A870AB87-5C4E-453B-1C36-B77576139761}"/>
                </a:ext>
              </a:extLst>
            </p:cNvPr>
            <p:cNvGrpSpPr/>
            <p:nvPr/>
          </p:nvGrpSpPr>
          <p:grpSpPr>
            <a:xfrm>
              <a:off x="8384838" y="4212570"/>
              <a:ext cx="2343972" cy="228600"/>
              <a:chOff x="5794637" y="5091196"/>
              <a:chExt cx="2343972" cy="228600"/>
            </a:xfrm>
          </p:grpSpPr>
          <p:sp>
            <p:nvSpPr>
              <p:cNvPr id="59" name="Text Placeholder 4">
                <a:extLst>
                  <a:ext uri="{FF2B5EF4-FFF2-40B4-BE49-F238E27FC236}">
                    <a16:creationId xmlns:a16="http://schemas.microsoft.com/office/drawing/2014/main" id="{FDD496C7-05A5-E12A-5E0F-31C95FC42D41}"/>
                  </a:ext>
                </a:extLst>
              </p:cNvPr>
              <p:cNvSpPr txBox="1">
                <a:spLocks/>
              </p:cNvSpPr>
              <p:nvPr/>
            </p:nvSpPr>
            <p:spPr>
              <a:xfrm>
                <a:off x="6126929" y="5124704"/>
                <a:ext cx="2011680"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Agent Overview Guide</a:t>
                </a:r>
              </a:p>
            </p:txBody>
          </p:sp>
          <p:sp>
            <p:nvSpPr>
              <p:cNvPr id="60" name="Graphic 49">
                <a:extLst>
                  <a:ext uri="{FF2B5EF4-FFF2-40B4-BE49-F238E27FC236}">
                    <a16:creationId xmlns:a16="http://schemas.microsoft.com/office/drawing/2014/main" id="{5CE97ADD-E163-576E-036C-F098EE2743EB}"/>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58" name="Rectangle 57">
              <a:hlinkClick r:id="rId7"/>
              <a:extLst>
                <a:ext uri="{FF2B5EF4-FFF2-40B4-BE49-F238E27FC236}">
                  <a16:creationId xmlns:a16="http://schemas.microsoft.com/office/drawing/2014/main" id="{0A8056CF-0E58-19BA-AEDA-967E699EC3F6}"/>
                </a:ext>
              </a:extLst>
            </p:cNvPr>
            <p:cNvSpPr/>
            <p:nvPr/>
          </p:nvSpPr>
          <p:spPr bwMode="auto">
            <a:xfrm>
              <a:off x="8384837" y="4211162"/>
              <a:ext cx="1659738" cy="2271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D606E567-F867-8881-CE5D-170EBE2AFBF1}"/>
              </a:ext>
              <a:ext uri="{C183D7F6-B498-43B3-948B-1728B52AA6E4}">
                <adec:decorative xmlns:adec="http://schemas.microsoft.com/office/drawing/2017/decorative" val="1"/>
              </a:ext>
            </a:extLst>
          </p:cNvPr>
          <p:cNvGrpSpPr/>
          <p:nvPr/>
        </p:nvGrpSpPr>
        <p:grpSpPr>
          <a:xfrm>
            <a:off x="5845996" y="4746377"/>
            <a:ext cx="4435181" cy="238040"/>
            <a:chOff x="8384837" y="4203130"/>
            <a:chExt cx="4435181" cy="238040"/>
          </a:xfrm>
        </p:grpSpPr>
        <p:grpSp>
          <p:nvGrpSpPr>
            <p:cNvPr id="62" name="Group 61">
              <a:extLst>
                <a:ext uri="{FF2B5EF4-FFF2-40B4-BE49-F238E27FC236}">
                  <a16:creationId xmlns:a16="http://schemas.microsoft.com/office/drawing/2014/main" id="{7A7A307D-E467-B327-594D-DEABD4E76664}"/>
                </a:ext>
              </a:extLst>
            </p:cNvPr>
            <p:cNvGrpSpPr/>
            <p:nvPr/>
          </p:nvGrpSpPr>
          <p:grpSpPr>
            <a:xfrm>
              <a:off x="8384838" y="4212570"/>
              <a:ext cx="4435180" cy="228600"/>
              <a:chOff x="5794637" y="5091196"/>
              <a:chExt cx="4435180" cy="228600"/>
            </a:xfrm>
          </p:grpSpPr>
          <p:sp>
            <p:nvSpPr>
              <p:cNvPr id="64" name="Text Placeholder 4">
                <a:extLst>
                  <a:ext uri="{FF2B5EF4-FFF2-40B4-BE49-F238E27FC236}">
                    <a16:creationId xmlns:a16="http://schemas.microsoft.com/office/drawing/2014/main" id="{933E2895-1C78-131D-D319-CB8BEDA5FCB5}"/>
                  </a:ext>
                </a:extLst>
              </p:cNvPr>
              <p:cNvSpPr txBox="1">
                <a:spLocks/>
              </p:cNvSpPr>
              <p:nvPr/>
            </p:nvSpPr>
            <p:spPr>
              <a:xfrm>
                <a:off x="6126929" y="5124704"/>
                <a:ext cx="4102888"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agents — what they are, and how they'll change the way we work</a:t>
                </a:r>
              </a:p>
            </p:txBody>
          </p:sp>
          <p:sp>
            <p:nvSpPr>
              <p:cNvPr id="65" name="Graphic 49">
                <a:extLst>
                  <a:ext uri="{FF2B5EF4-FFF2-40B4-BE49-F238E27FC236}">
                    <a16:creationId xmlns:a16="http://schemas.microsoft.com/office/drawing/2014/main" id="{3B4347F3-E875-FFF6-2A1B-2661245FEB34}"/>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63" name="Rectangle 62">
              <a:hlinkClick r:id="rId8"/>
              <a:extLst>
                <a:ext uri="{FF2B5EF4-FFF2-40B4-BE49-F238E27FC236}">
                  <a16:creationId xmlns:a16="http://schemas.microsoft.com/office/drawing/2014/main" id="{CB289009-6DA0-79E9-ACDF-4F7710B204CD}"/>
                </a:ext>
              </a:extLst>
            </p:cNvPr>
            <p:cNvSpPr/>
            <p:nvPr/>
          </p:nvSpPr>
          <p:spPr bwMode="auto">
            <a:xfrm>
              <a:off x="8384837" y="4203130"/>
              <a:ext cx="4269867" cy="23804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6" name="Group 65">
            <a:extLst>
              <a:ext uri="{FF2B5EF4-FFF2-40B4-BE49-F238E27FC236}">
                <a16:creationId xmlns:a16="http://schemas.microsoft.com/office/drawing/2014/main" id="{824D9185-E431-4FF6-9B1A-250AF37B6FF3}"/>
              </a:ext>
              <a:ext uri="{C183D7F6-B498-43B3-948B-1728B52AA6E4}">
                <adec:decorative xmlns:adec="http://schemas.microsoft.com/office/drawing/2017/decorative" val="1"/>
              </a:ext>
            </a:extLst>
          </p:cNvPr>
          <p:cNvGrpSpPr/>
          <p:nvPr/>
        </p:nvGrpSpPr>
        <p:grpSpPr>
          <a:xfrm>
            <a:off x="5845996" y="5117708"/>
            <a:ext cx="5424009" cy="228600"/>
            <a:chOff x="8384837" y="4212570"/>
            <a:chExt cx="5424009" cy="228600"/>
          </a:xfrm>
        </p:grpSpPr>
        <p:grpSp>
          <p:nvGrpSpPr>
            <p:cNvPr id="67" name="Group 66">
              <a:extLst>
                <a:ext uri="{FF2B5EF4-FFF2-40B4-BE49-F238E27FC236}">
                  <a16:creationId xmlns:a16="http://schemas.microsoft.com/office/drawing/2014/main" id="{0B7F98B0-1308-EA7A-73D0-4FAB8B9E964B}"/>
                </a:ext>
              </a:extLst>
            </p:cNvPr>
            <p:cNvGrpSpPr/>
            <p:nvPr/>
          </p:nvGrpSpPr>
          <p:grpSpPr>
            <a:xfrm>
              <a:off x="8384838" y="4212570"/>
              <a:ext cx="5424008" cy="228600"/>
              <a:chOff x="5794637" y="5091196"/>
              <a:chExt cx="5424008" cy="228600"/>
            </a:xfrm>
          </p:grpSpPr>
          <p:sp>
            <p:nvSpPr>
              <p:cNvPr id="69" name="Text Placeholder 4">
                <a:extLst>
                  <a:ext uri="{FF2B5EF4-FFF2-40B4-BE49-F238E27FC236}">
                    <a16:creationId xmlns:a16="http://schemas.microsoft.com/office/drawing/2014/main" id="{D6AFDEB2-80D0-DB10-DEE1-2B626B0D8AF4}"/>
                  </a:ext>
                </a:extLst>
              </p:cNvPr>
              <p:cNvSpPr txBox="1">
                <a:spLocks/>
              </p:cNvSpPr>
              <p:nvPr/>
            </p:nvSpPr>
            <p:spPr>
              <a:xfrm>
                <a:off x="6126929" y="5124732"/>
                <a:ext cx="509171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Explore agents pre-built for you in Microsoft Copilot Studio</a:t>
                </a:r>
              </a:p>
            </p:txBody>
          </p:sp>
          <p:sp>
            <p:nvSpPr>
              <p:cNvPr id="70" name="Graphic 49">
                <a:extLst>
                  <a:ext uri="{FF2B5EF4-FFF2-40B4-BE49-F238E27FC236}">
                    <a16:creationId xmlns:a16="http://schemas.microsoft.com/office/drawing/2014/main" id="{5B9CA783-6B40-717E-1F82-39414BF172DE}"/>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68" name="Rectangle 67">
              <a:hlinkClick r:id="rId9"/>
              <a:extLst>
                <a:ext uri="{FF2B5EF4-FFF2-40B4-BE49-F238E27FC236}">
                  <a16:creationId xmlns:a16="http://schemas.microsoft.com/office/drawing/2014/main" id="{B8F13800-20F5-CEE1-CB96-49483D21C02C}"/>
                </a:ext>
              </a:extLst>
            </p:cNvPr>
            <p:cNvSpPr/>
            <p:nvPr/>
          </p:nvSpPr>
          <p:spPr bwMode="auto">
            <a:xfrm>
              <a:off x="8384837" y="4219353"/>
              <a:ext cx="3811834" cy="20421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71" name="Group 70">
            <a:extLst>
              <a:ext uri="{FF2B5EF4-FFF2-40B4-BE49-F238E27FC236}">
                <a16:creationId xmlns:a16="http://schemas.microsoft.com/office/drawing/2014/main" id="{3A25760B-A9D5-0FB4-2BB2-2F1C14AE78A0}"/>
              </a:ext>
              <a:ext uri="{C183D7F6-B498-43B3-948B-1728B52AA6E4}">
                <adec:decorative xmlns:adec="http://schemas.microsoft.com/office/drawing/2017/decorative" val="1"/>
              </a:ext>
            </a:extLst>
          </p:cNvPr>
          <p:cNvGrpSpPr/>
          <p:nvPr/>
        </p:nvGrpSpPr>
        <p:grpSpPr>
          <a:xfrm>
            <a:off x="5845996" y="5479599"/>
            <a:ext cx="6233431" cy="231657"/>
            <a:chOff x="8384836" y="4209513"/>
            <a:chExt cx="6233431" cy="231657"/>
          </a:xfrm>
        </p:grpSpPr>
        <p:grpSp>
          <p:nvGrpSpPr>
            <p:cNvPr id="72" name="Group 71">
              <a:extLst>
                <a:ext uri="{FF2B5EF4-FFF2-40B4-BE49-F238E27FC236}">
                  <a16:creationId xmlns:a16="http://schemas.microsoft.com/office/drawing/2014/main" id="{14F379BD-931A-C24A-C333-9D01DCDC2881}"/>
                </a:ext>
              </a:extLst>
            </p:cNvPr>
            <p:cNvGrpSpPr/>
            <p:nvPr/>
          </p:nvGrpSpPr>
          <p:grpSpPr>
            <a:xfrm>
              <a:off x="8384838" y="4212570"/>
              <a:ext cx="6233429" cy="228600"/>
              <a:chOff x="5794637" y="5091196"/>
              <a:chExt cx="6233429" cy="228600"/>
            </a:xfrm>
          </p:grpSpPr>
          <p:sp>
            <p:nvSpPr>
              <p:cNvPr id="75" name="Text Placeholder 4">
                <a:extLst>
                  <a:ext uri="{FF2B5EF4-FFF2-40B4-BE49-F238E27FC236}">
                    <a16:creationId xmlns:a16="http://schemas.microsoft.com/office/drawing/2014/main" id="{1D2B292E-579B-75DE-264B-50A8004CF91F}"/>
                  </a:ext>
                </a:extLst>
              </p:cNvPr>
              <p:cNvSpPr txBox="1">
                <a:spLocks/>
              </p:cNvSpPr>
              <p:nvPr/>
            </p:nvSpPr>
            <p:spPr>
              <a:xfrm>
                <a:off x="6126928" y="5112020"/>
                <a:ext cx="5901138"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New sales agents accessible in Microsoft 365 Copilot help teams close more deals, faster</a:t>
                </a:r>
              </a:p>
            </p:txBody>
          </p:sp>
          <p:sp>
            <p:nvSpPr>
              <p:cNvPr id="82" name="Graphic 49">
                <a:extLst>
                  <a:ext uri="{FF2B5EF4-FFF2-40B4-BE49-F238E27FC236}">
                    <a16:creationId xmlns:a16="http://schemas.microsoft.com/office/drawing/2014/main" id="{838CE3A0-653B-6AB5-E76B-DA3290756BCA}"/>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73" name="Rectangle 72">
              <a:hlinkClick r:id="rId10"/>
              <a:extLst>
                <a:ext uri="{FF2B5EF4-FFF2-40B4-BE49-F238E27FC236}">
                  <a16:creationId xmlns:a16="http://schemas.microsoft.com/office/drawing/2014/main" id="{6089EB9B-CFE6-4A43-4A7F-A263F5FDC7C8}"/>
                </a:ext>
              </a:extLst>
            </p:cNvPr>
            <p:cNvSpPr/>
            <p:nvPr/>
          </p:nvSpPr>
          <p:spPr bwMode="auto">
            <a:xfrm>
              <a:off x="8384836" y="4209513"/>
              <a:ext cx="5505783" cy="22860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8" name="Group 87">
            <a:extLst>
              <a:ext uri="{FF2B5EF4-FFF2-40B4-BE49-F238E27FC236}">
                <a16:creationId xmlns:a16="http://schemas.microsoft.com/office/drawing/2014/main" id="{D0067D79-890E-CA6C-FD3F-03CEE3F63820}"/>
              </a:ext>
              <a:ext uri="{C183D7F6-B498-43B3-948B-1728B52AA6E4}">
                <adec:decorative xmlns:adec="http://schemas.microsoft.com/office/drawing/2017/decorative" val="1"/>
              </a:ext>
            </a:extLst>
          </p:cNvPr>
          <p:cNvGrpSpPr/>
          <p:nvPr/>
        </p:nvGrpSpPr>
        <p:grpSpPr>
          <a:xfrm>
            <a:off x="5845996" y="5844547"/>
            <a:ext cx="5424008" cy="228600"/>
            <a:chOff x="8384837" y="4212570"/>
            <a:chExt cx="5424008" cy="228600"/>
          </a:xfrm>
        </p:grpSpPr>
        <p:grpSp>
          <p:nvGrpSpPr>
            <p:cNvPr id="90" name="Group 89">
              <a:extLst>
                <a:ext uri="{FF2B5EF4-FFF2-40B4-BE49-F238E27FC236}">
                  <a16:creationId xmlns:a16="http://schemas.microsoft.com/office/drawing/2014/main" id="{52B841AB-DB4D-1E55-944D-E614EA497687}"/>
                </a:ext>
              </a:extLst>
            </p:cNvPr>
            <p:cNvGrpSpPr/>
            <p:nvPr/>
          </p:nvGrpSpPr>
          <p:grpSpPr>
            <a:xfrm>
              <a:off x="8384838" y="4212570"/>
              <a:ext cx="5424007" cy="228600"/>
              <a:chOff x="5794637" y="5091196"/>
              <a:chExt cx="5424007" cy="228600"/>
            </a:xfrm>
          </p:grpSpPr>
          <p:sp>
            <p:nvSpPr>
              <p:cNvPr id="97" name="Text Placeholder 4">
                <a:extLst>
                  <a:ext uri="{FF2B5EF4-FFF2-40B4-BE49-F238E27FC236}">
                    <a16:creationId xmlns:a16="http://schemas.microsoft.com/office/drawing/2014/main" id="{C7910B33-D447-F08B-9E9B-E606FD2290FD}"/>
                  </a:ext>
                </a:extLst>
              </p:cNvPr>
              <p:cNvSpPr txBox="1">
                <a:spLocks/>
              </p:cNvSpPr>
              <p:nvPr/>
            </p:nvSpPr>
            <p:spPr>
              <a:xfrm>
                <a:off x="6126928" y="5122552"/>
                <a:ext cx="509171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Introducing Researcher and Analyst in Microsoft 365 Copilot</a:t>
                </a:r>
              </a:p>
            </p:txBody>
          </p:sp>
          <p:sp>
            <p:nvSpPr>
              <p:cNvPr id="98" name="Graphic 49">
                <a:extLst>
                  <a:ext uri="{FF2B5EF4-FFF2-40B4-BE49-F238E27FC236}">
                    <a16:creationId xmlns:a16="http://schemas.microsoft.com/office/drawing/2014/main" id="{4CE22861-1E47-0CB1-5055-4E9D4F0C260F}"/>
                  </a:ext>
                </a:extLst>
              </p:cNvPr>
              <p:cNvSpPr/>
              <p:nvPr/>
            </p:nvSpPr>
            <p:spPr>
              <a:xfrm>
                <a:off x="5794637" y="5091196"/>
                <a:ext cx="230953" cy="228600"/>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96" name="Rectangle 95">
              <a:hlinkClick r:id="rId11"/>
              <a:extLst>
                <a:ext uri="{FF2B5EF4-FFF2-40B4-BE49-F238E27FC236}">
                  <a16:creationId xmlns:a16="http://schemas.microsoft.com/office/drawing/2014/main" id="{D43E6661-5184-86F4-7732-9103A06A6C33}"/>
                </a:ext>
              </a:extLst>
            </p:cNvPr>
            <p:cNvSpPr/>
            <p:nvPr/>
          </p:nvSpPr>
          <p:spPr bwMode="auto">
            <a:xfrm>
              <a:off x="8384837" y="4212570"/>
              <a:ext cx="3887046" cy="21779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8" name="Group 107">
            <a:extLst>
              <a:ext uri="{FF2B5EF4-FFF2-40B4-BE49-F238E27FC236}">
                <a16:creationId xmlns:a16="http://schemas.microsoft.com/office/drawing/2014/main" id="{B9BDDA4E-AA80-A0EA-F90E-C30F5460B496}"/>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109" name="Title 3">
              <a:hlinkClick r:id="rId12" action="ppaction://hlinksldjump"/>
              <a:extLst>
                <a:ext uri="{FF2B5EF4-FFF2-40B4-BE49-F238E27FC236}">
                  <a16:creationId xmlns:a16="http://schemas.microsoft.com/office/drawing/2014/main" id="{1894DEF8-63A4-CD5C-55B6-05D337B4E654}"/>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110" name="Rectangle 109">
              <a:hlinkClick r:id="rId13" action="ppaction://hlinksldjump"/>
              <a:extLst>
                <a:ext uri="{FF2B5EF4-FFF2-40B4-BE49-F238E27FC236}">
                  <a16:creationId xmlns:a16="http://schemas.microsoft.com/office/drawing/2014/main" id="{FE48FCFD-7AA5-F44C-F2F4-072526CECF68}"/>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01BDD9C6-80A2-F3D3-F542-425E1FF6F5A9}"/>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112" name="Title 3">
              <a:hlinkClick r:id="rId12" action="ppaction://hlinksldjump"/>
              <a:extLst>
                <a:ext uri="{FF2B5EF4-FFF2-40B4-BE49-F238E27FC236}">
                  <a16:creationId xmlns:a16="http://schemas.microsoft.com/office/drawing/2014/main" id="{8942DFBA-5806-8FCA-3C32-C11916A7E302}"/>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13" name="Rectangle 112">
              <a:hlinkClick r:id="rId14" action="ppaction://hlinksldjump"/>
              <a:extLst>
                <a:ext uri="{FF2B5EF4-FFF2-40B4-BE49-F238E27FC236}">
                  <a16:creationId xmlns:a16="http://schemas.microsoft.com/office/drawing/2014/main" id="{830BA060-D2C0-40AC-972F-22755E0B72D4}"/>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4" name="Group 113">
            <a:extLst>
              <a:ext uri="{FF2B5EF4-FFF2-40B4-BE49-F238E27FC236}">
                <a16:creationId xmlns:a16="http://schemas.microsoft.com/office/drawing/2014/main" id="{8DB24057-BDD7-B07E-D218-167840051D09}"/>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115" name="Title 3">
              <a:hlinkClick r:id="rId12" action="ppaction://hlinksldjump"/>
              <a:extLst>
                <a:ext uri="{FF2B5EF4-FFF2-40B4-BE49-F238E27FC236}">
                  <a16:creationId xmlns:a16="http://schemas.microsoft.com/office/drawing/2014/main" id="{C6B31C8E-FB10-15B7-4CB5-D4609AE6FE0C}"/>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116" name="Rectangle 115">
              <a:hlinkClick r:id="rId15" action="ppaction://hlinksldjump"/>
              <a:extLst>
                <a:ext uri="{FF2B5EF4-FFF2-40B4-BE49-F238E27FC236}">
                  <a16:creationId xmlns:a16="http://schemas.microsoft.com/office/drawing/2014/main" id="{1FA5AB1E-BA6A-6962-A328-51743FD82D85}"/>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7" name="Group 116">
            <a:extLst>
              <a:ext uri="{FF2B5EF4-FFF2-40B4-BE49-F238E27FC236}">
                <a16:creationId xmlns:a16="http://schemas.microsoft.com/office/drawing/2014/main" id="{184D7B1C-656A-77B6-3701-814D61C842C5}"/>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118" name="Title 3">
              <a:hlinkClick r:id="rId12" action="ppaction://hlinksldjump"/>
              <a:extLst>
                <a:ext uri="{FF2B5EF4-FFF2-40B4-BE49-F238E27FC236}">
                  <a16:creationId xmlns:a16="http://schemas.microsoft.com/office/drawing/2014/main" id="{BCBAFF64-EFA9-3D94-F846-BF32C50FE694}"/>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19" name="Rectangle 118">
              <a:hlinkClick r:id="rId16" action="ppaction://hlinksldjump"/>
              <a:extLst>
                <a:ext uri="{FF2B5EF4-FFF2-40B4-BE49-F238E27FC236}">
                  <a16:creationId xmlns:a16="http://schemas.microsoft.com/office/drawing/2014/main" id="{18393794-1383-A1F8-CB88-225814104219}"/>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20" name="Group 119">
            <a:extLst>
              <a:ext uri="{FF2B5EF4-FFF2-40B4-BE49-F238E27FC236}">
                <a16:creationId xmlns:a16="http://schemas.microsoft.com/office/drawing/2014/main" id="{9515F4C8-1D8A-FB92-3C56-53289594631F}"/>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121" name="Title 3">
              <a:hlinkClick r:id="rId12" action="ppaction://hlinksldjump"/>
              <a:extLst>
                <a:ext uri="{FF2B5EF4-FFF2-40B4-BE49-F238E27FC236}">
                  <a16:creationId xmlns:a16="http://schemas.microsoft.com/office/drawing/2014/main" id="{C9C9C4D2-91B6-677F-7F3C-7F82F280EA67}"/>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23" name="Rectangle 122">
              <a:hlinkClick r:id="rId17" action="ppaction://hlinksldjump"/>
              <a:extLst>
                <a:ext uri="{FF2B5EF4-FFF2-40B4-BE49-F238E27FC236}">
                  <a16:creationId xmlns:a16="http://schemas.microsoft.com/office/drawing/2014/main" id="{95309E45-B1A5-99F9-F556-54174D5D105F}"/>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8" name="Group 17">
            <a:extLst>
              <a:ext uri="{FF2B5EF4-FFF2-40B4-BE49-F238E27FC236}">
                <a16:creationId xmlns:a16="http://schemas.microsoft.com/office/drawing/2014/main" id="{03CE98F1-C460-6421-064A-0980F1D56D1F}"/>
              </a:ext>
              <a:ext uri="{C183D7F6-B498-43B3-948B-1728B52AA6E4}">
                <adec:decorative xmlns:adec="http://schemas.microsoft.com/office/drawing/2017/decorative" val="1"/>
              </a:ext>
            </a:extLst>
          </p:cNvPr>
          <p:cNvGrpSpPr/>
          <p:nvPr/>
        </p:nvGrpSpPr>
        <p:grpSpPr>
          <a:xfrm>
            <a:off x="6769521" y="6331796"/>
            <a:ext cx="1351933" cy="526204"/>
            <a:chOff x="7509467" y="6331799"/>
            <a:chExt cx="1351933" cy="526204"/>
          </a:xfrm>
        </p:grpSpPr>
        <p:sp>
          <p:nvSpPr>
            <p:cNvPr id="19" name="Rectangle: Top Corners Rounded 12">
              <a:extLst>
                <a:ext uri="{FF2B5EF4-FFF2-40B4-BE49-F238E27FC236}">
                  <a16:creationId xmlns:a16="http://schemas.microsoft.com/office/drawing/2014/main" id="{45D6CE4F-BB9E-0E23-0989-3A235CD097D8}"/>
                </a:ext>
              </a:extLst>
            </p:cNvPr>
            <p:cNvSpPr/>
            <p:nvPr/>
          </p:nvSpPr>
          <p:spPr bwMode="auto">
            <a:xfrm rot="5400000">
              <a:off x="7926845"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20" name="Title 3">
              <a:extLst>
                <a:ext uri="{FF2B5EF4-FFF2-40B4-BE49-F238E27FC236}">
                  <a16:creationId xmlns:a16="http://schemas.microsoft.com/office/drawing/2014/main" id="{6354D50A-8CAA-043C-5C90-6EC3A71A1A9E}"/>
                </a:ext>
              </a:extLst>
            </p:cNvPr>
            <p:cNvSpPr txBox="1">
              <a:spLocks/>
            </p:cNvSpPr>
            <p:nvPr/>
          </p:nvSpPr>
          <p:spPr>
            <a:xfrm>
              <a:off x="7611345"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Expand AI capabilities: Intelligent agents </a:t>
              </a:r>
            </a:p>
          </p:txBody>
        </p:sp>
        <p:cxnSp>
          <p:nvCxnSpPr>
            <p:cNvPr id="23" name="Straight Connector 22">
              <a:extLst>
                <a:ext uri="{FF2B5EF4-FFF2-40B4-BE49-F238E27FC236}">
                  <a16:creationId xmlns:a16="http://schemas.microsoft.com/office/drawing/2014/main" id="{C564BCC2-6830-7352-0495-FECCD63501E0}"/>
                </a:ext>
              </a:extLst>
            </p:cNvPr>
            <p:cNvCxnSpPr/>
            <p:nvPr/>
          </p:nvCxnSpPr>
          <p:spPr>
            <a:xfrm>
              <a:off x="7509467"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7F405DA-F809-B602-A5F4-9DA75FC98328}"/>
              </a:ext>
              <a:ext uri="{C183D7F6-B498-43B3-948B-1728B52AA6E4}">
                <adec:decorative xmlns:adec="http://schemas.microsoft.com/office/drawing/2017/decorative" val="1"/>
              </a:ext>
            </a:extLst>
          </p:cNvPr>
          <p:cNvGrpSpPr/>
          <p:nvPr/>
        </p:nvGrpSpPr>
        <p:grpSpPr>
          <a:xfrm>
            <a:off x="5917287" y="6331794"/>
            <a:ext cx="137489" cy="559730"/>
            <a:chOff x="6405392" y="6331794"/>
            <a:chExt cx="137489" cy="559730"/>
          </a:xfrm>
        </p:grpSpPr>
        <p:sp>
          <p:nvSpPr>
            <p:cNvPr id="5" name="Title 3">
              <a:hlinkClick r:id="rId12" action="ppaction://hlinksldjump"/>
              <a:extLst>
                <a:ext uri="{FF2B5EF4-FFF2-40B4-BE49-F238E27FC236}">
                  <a16:creationId xmlns:a16="http://schemas.microsoft.com/office/drawing/2014/main" id="{E2CF6DF2-566A-F3AE-746C-623E9083E926}"/>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2" name="Rectangle 11">
              <a:hlinkClick r:id="rId18" action="ppaction://hlinksldjump"/>
              <a:extLst>
                <a:ext uri="{FF2B5EF4-FFF2-40B4-BE49-F238E27FC236}">
                  <a16:creationId xmlns:a16="http://schemas.microsoft.com/office/drawing/2014/main" id="{8E961A8B-ABCF-C218-1E92-560A6B2C920D}"/>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90BCCF26-5B75-F9BC-555D-C58E298A25EB}"/>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27" name="Title 3">
              <a:hlinkClick r:id="rId12" action="ppaction://hlinksldjump"/>
              <a:extLst>
                <a:ext uri="{FF2B5EF4-FFF2-40B4-BE49-F238E27FC236}">
                  <a16:creationId xmlns:a16="http://schemas.microsoft.com/office/drawing/2014/main" id="{8511409C-8E63-F5CA-8111-9FFC600C4C51}"/>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28" name="Rectangle 27">
              <a:hlinkClick r:id="rId19" action="ppaction://hlinksldjump"/>
              <a:extLst>
                <a:ext uri="{FF2B5EF4-FFF2-40B4-BE49-F238E27FC236}">
                  <a16:creationId xmlns:a16="http://schemas.microsoft.com/office/drawing/2014/main" id="{62108637-C7C4-D4F1-1D2E-5AEABC0DEBDC}"/>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01262E80-3217-BF70-1286-A54DC5269B50}"/>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31" name="Title 3">
              <a:hlinkClick r:id="rId12" action="ppaction://hlinksldjump"/>
              <a:extLst>
                <a:ext uri="{FF2B5EF4-FFF2-40B4-BE49-F238E27FC236}">
                  <a16:creationId xmlns:a16="http://schemas.microsoft.com/office/drawing/2014/main" id="{C1D51273-3B30-764F-B5F7-AEADA4246D74}"/>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32" name="Rectangle 31">
              <a:hlinkClick r:id="rId20" action="ppaction://hlinksldjump"/>
              <a:extLst>
                <a:ext uri="{FF2B5EF4-FFF2-40B4-BE49-F238E27FC236}">
                  <a16:creationId xmlns:a16="http://schemas.microsoft.com/office/drawing/2014/main" id="{E1EC4264-3847-E59C-F005-253899FAE91B}"/>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19935256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1BE8-DFD4-E1E9-191A-78DE3F1F1E9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97591D9-4353-548D-66F4-BBE3F53CF3C9}"/>
              </a:ext>
              <a:ext uri="{C183D7F6-B498-43B3-948B-1728B52AA6E4}">
                <adec:decorative xmlns:adec="http://schemas.microsoft.com/office/drawing/2017/decorative" val="1"/>
              </a:ext>
            </a:extLst>
          </p:cNvPr>
          <p:cNvPicPr>
            <a:picLocks noChangeAspect="1"/>
          </p:cNvPicPr>
          <p:nvPr/>
        </p:nvPicPr>
        <p:blipFill>
          <a:blip r:embed="rId2" cstate="screen">
            <a:alphaModFix amt="97000"/>
            <a:extLst>
              <a:ext uri="{28A0092B-C50C-407E-A947-70E740481C1C}">
                <a14:useLocalDpi xmlns:a14="http://schemas.microsoft.com/office/drawing/2010/main"/>
              </a:ext>
            </a:extLst>
          </a:blip>
          <a:srcRect t="732" r="731" b="-64745"/>
          <a:stretch/>
        </p:blipFill>
        <p:spPr>
          <a:xfrm rot="10800000" flipH="1">
            <a:off x="0" y="0"/>
            <a:ext cx="3465093" cy="6858000"/>
          </a:xfrm>
          <a:prstGeom prst="rect">
            <a:avLst/>
          </a:prstGeom>
          <a:solidFill>
            <a:srgbClr val="F4F1F0"/>
          </a:solidFill>
        </p:spPr>
      </p:pic>
      <p:sp>
        <p:nvSpPr>
          <p:cNvPr id="12" name="Rectangle 11">
            <a:extLst>
              <a:ext uri="{FF2B5EF4-FFF2-40B4-BE49-F238E27FC236}">
                <a16:creationId xmlns:a16="http://schemas.microsoft.com/office/drawing/2014/main" id="{7D722BB0-C6AC-1EF7-A81D-D18DEFA37C12}"/>
              </a:ext>
              <a:ext uri="{C183D7F6-B498-43B3-948B-1728B52AA6E4}">
                <adec:decorative xmlns:adec="http://schemas.microsoft.com/office/drawing/2017/decorative" val="1"/>
              </a:ext>
            </a:extLst>
          </p:cNvPr>
          <p:cNvSpPr/>
          <p:nvPr/>
        </p:nvSpPr>
        <p:spPr bwMode="auto">
          <a:xfrm rot="5400000">
            <a:off x="995420" y="1652248"/>
            <a:ext cx="1474252" cy="3465096"/>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Title 3">
            <a:extLst>
              <a:ext uri="{FF2B5EF4-FFF2-40B4-BE49-F238E27FC236}">
                <a16:creationId xmlns:a16="http://schemas.microsoft.com/office/drawing/2014/main" id="{784389F7-3929-D12E-0B1B-6ABE542D6817}"/>
              </a:ext>
            </a:extLst>
          </p:cNvPr>
          <p:cNvSpPr>
            <a:spLocks noGrp="1"/>
          </p:cNvSpPr>
          <p:nvPr>
            <p:ph type="title"/>
          </p:nvPr>
        </p:nvSpPr>
        <p:spPr>
          <a:xfrm>
            <a:off x="584200" y="1071727"/>
            <a:ext cx="2264878" cy="1107996"/>
          </a:xfrm>
        </p:spPr>
        <p:txBody>
          <a:bodyPr wrap="square">
            <a:spAutoFit/>
          </a:bodyPr>
          <a:lstStyle/>
          <a:p>
            <a:r>
              <a:rPr lang="en-US" spc="0">
                <a:gradFill flip="none" rotWithShape="1">
                  <a:gsLst>
                    <a:gs pos="0">
                      <a:schemeClr val="accent1">
                        <a:lumMod val="50000"/>
                      </a:schemeClr>
                    </a:gs>
                    <a:gs pos="100000">
                      <a:schemeClr val="accent2">
                        <a:lumMod val="50000"/>
                      </a:schemeClr>
                    </a:gs>
                  </a:gsLst>
                  <a:lin ang="0" scaled="1"/>
                  <a:tileRect/>
                </a:gradFill>
                <a:latin typeface="+mn-lt"/>
              </a:rPr>
              <a:t>Table of contents</a:t>
            </a:r>
          </a:p>
        </p:txBody>
      </p:sp>
      <p:grpSp>
        <p:nvGrpSpPr>
          <p:cNvPr id="55" name="Group 54">
            <a:extLst>
              <a:ext uri="{FF2B5EF4-FFF2-40B4-BE49-F238E27FC236}">
                <a16:creationId xmlns:a16="http://schemas.microsoft.com/office/drawing/2014/main" id="{238E386D-0765-BD1A-B14F-9A42CC06D5BB}"/>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56" name="Title 3">
              <a:hlinkClick r:id="rId3" action="ppaction://hlinksldjump"/>
              <a:extLst>
                <a:ext uri="{FF2B5EF4-FFF2-40B4-BE49-F238E27FC236}">
                  <a16:creationId xmlns:a16="http://schemas.microsoft.com/office/drawing/2014/main" id="{2DB43C68-9DA9-E692-88C3-9083FD83122F}"/>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3.</a:t>
              </a:r>
            </a:p>
          </p:txBody>
        </p:sp>
        <p:sp>
          <p:nvSpPr>
            <p:cNvPr id="57" name="Title 3">
              <a:hlinkClick r:id="" action="ppaction://hlinkshowjump?jump=previousslide"/>
              <a:extLst>
                <a:ext uri="{FF2B5EF4-FFF2-40B4-BE49-F238E27FC236}">
                  <a16:creationId xmlns:a16="http://schemas.microsoft.com/office/drawing/2014/main" id="{44FD1F75-24C5-FE88-D1C7-5B08BF3B0709}"/>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58" name="Title 3">
              <a:hlinkClick r:id="" action="ppaction://hlinkshowjump?jump=nextslide"/>
              <a:extLst>
                <a:ext uri="{FF2B5EF4-FFF2-40B4-BE49-F238E27FC236}">
                  <a16:creationId xmlns:a16="http://schemas.microsoft.com/office/drawing/2014/main" id="{26115384-6EB6-D045-E208-C5D5B523E957}"/>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 name="Title 3">
            <a:extLst>
              <a:ext uri="{FF2B5EF4-FFF2-40B4-BE49-F238E27FC236}">
                <a16:creationId xmlns:a16="http://schemas.microsoft.com/office/drawing/2014/main" id="{66AA43CD-D245-5410-2B00-A848CAFE6F48}"/>
              </a:ext>
            </a:extLst>
          </p:cNvPr>
          <p:cNvSpPr txBox="1">
            <a:spLocks/>
          </p:cNvSpPr>
          <p:nvPr/>
        </p:nvSpPr>
        <p:spPr>
          <a:xfrm>
            <a:off x="3935773" y="1552185"/>
            <a:ext cx="2573311" cy="49244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SECTION ONE</a:t>
            </a:r>
            <a:br>
              <a:rPr lang="en-US" sz="1600">
                <a:solidFill>
                  <a:srgbClr val="0078D4">
                    <a:lumMod val="50000"/>
                  </a:srgbClr>
                </a:solidFill>
                <a:latin typeface="Segoe Sans Display Semibold"/>
              </a:rPr>
            </a:br>
            <a:r>
              <a:rPr kumimoji="0" lang="en-US" sz="1600" b="0" i="0" u="none" strike="noStrike" kern="1200" cap="none" spc="-50" normalizeH="0" baseline="0" noProof="0">
                <a:ln w="3175">
                  <a:noFill/>
                </a:ln>
                <a:solidFill>
                  <a:srgbClr val="0078D4">
                    <a:lumMod val="50000"/>
                  </a:srgbClr>
                </a:solidFill>
                <a:effectLst/>
                <a:uLnTx/>
                <a:uFillTx/>
                <a:latin typeface="Segoe Sans Display"/>
                <a:ea typeface="+mn-ea"/>
                <a:cs typeface="Segoe Sans Display" pitchFamily="2" charset="0"/>
              </a:rPr>
              <a:t>The AI-ready organization</a:t>
            </a:r>
          </a:p>
        </p:txBody>
      </p:sp>
      <p:sp>
        <p:nvSpPr>
          <p:cNvPr id="6" name="Title 3">
            <a:extLst>
              <a:ext uri="{FF2B5EF4-FFF2-40B4-BE49-F238E27FC236}">
                <a16:creationId xmlns:a16="http://schemas.microsoft.com/office/drawing/2014/main" id="{E3B8EB49-A252-F2E0-5096-C4943C9C07B6}"/>
              </a:ext>
            </a:extLst>
          </p:cNvPr>
          <p:cNvSpPr txBox="1">
            <a:spLocks/>
          </p:cNvSpPr>
          <p:nvPr/>
        </p:nvSpPr>
        <p:spPr>
          <a:xfrm>
            <a:off x="3935773" y="3182778"/>
            <a:ext cx="2573311" cy="49244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SECTION TWO</a:t>
            </a:r>
            <a:br>
              <a:rPr lang="en-US" sz="1600">
                <a:solidFill>
                  <a:srgbClr val="0078D4">
                    <a:lumMod val="50000"/>
                  </a:srgbClr>
                </a:solidFill>
                <a:latin typeface="Segoe Sans Display Semibold"/>
              </a:rPr>
            </a:br>
            <a:r>
              <a:rPr kumimoji="0" lang="en-US" sz="1600" b="0" i="0" u="none" strike="noStrike" kern="1200" cap="none" spc="-50" normalizeH="0" baseline="0" noProof="0">
                <a:ln w="3175">
                  <a:noFill/>
                </a:ln>
                <a:solidFill>
                  <a:srgbClr val="0078D4">
                    <a:lumMod val="50000"/>
                  </a:srgbClr>
                </a:solidFill>
                <a:effectLst/>
                <a:uLnTx/>
                <a:uFillTx/>
                <a:latin typeface="Segoe Sans Display"/>
                <a:ea typeface="+mn-ea"/>
                <a:cs typeface="Segoe Sans Display" pitchFamily="2" charset="0"/>
              </a:rPr>
              <a:t>Enable all employees with AI </a:t>
            </a:r>
          </a:p>
        </p:txBody>
      </p:sp>
      <p:sp>
        <p:nvSpPr>
          <p:cNvPr id="47" name="Title 3">
            <a:extLst>
              <a:ext uri="{FF2B5EF4-FFF2-40B4-BE49-F238E27FC236}">
                <a16:creationId xmlns:a16="http://schemas.microsoft.com/office/drawing/2014/main" id="{A01AFDFD-A6CB-88A6-7CFA-C280BDB172C3}"/>
              </a:ext>
            </a:extLst>
          </p:cNvPr>
          <p:cNvSpPr txBox="1">
            <a:spLocks/>
          </p:cNvSpPr>
          <p:nvPr/>
        </p:nvSpPr>
        <p:spPr>
          <a:xfrm>
            <a:off x="3935773" y="4670498"/>
            <a:ext cx="2573311" cy="73866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SECTION THREE</a:t>
            </a:r>
            <a:br>
              <a:rPr lang="en-US" sz="1600">
                <a:solidFill>
                  <a:srgbClr val="0078D4">
                    <a:lumMod val="50000"/>
                  </a:srgbClr>
                </a:solidFill>
                <a:latin typeface="Segoe Sans Display Semibold"/>
              </a:rPr>
            </a:br>
            <a:r>
              <a:rPr kumimoji="0" lang="en-US" sz="1600" b="0" i="0" u="none" strike="noStrike" kern="1200" cap="none" spc="-50" normalizeH="0" baseline="0" noProof="0">
                <a:ln w="3175">
                  <a:noFill/>
                </a:ln>
                <a:solidFill>
                  <a:srgbClr val="0078D4">
                    <a:lumMod val="50000"/>
                  </a:srgbClr>
                </a:solidFill>
                <a:effectLst/>
                <a:uLnTx/>
                <a:uFillTx/>
                <a:latin typeface="Segoe Sans Display"/>
                <a:ea typeface="+mn-ea"/>
                <a:cs typeface="Segoe Sans Display" pitchFamily="2" charset="0"/>
              </a:rPr>
              <a:t>AI in action: from functional </a:t>
            </a:r>
            <a:br>
              <a:rPr kumimoji="0" lang="en-US" sz="1600" b="0" i="0" u="none" strike="noStrike" kern="1200" cap="none" spc="-50" normalizeH="0" baseline="0" noProof="0">
                <a:ln w="3175">
                  <a:noFill/>
                </a:ln>
                <a:solidFill>
                  <a:srgbClr val="0078D4">
                    <a:lumMod val="50000"/>
                  </a:srgbClr>
                </a:solidFill>
                <a:effectLst/>
                <a:uLnTx/>
                <a:uFillTx/>
                <a:latin typeface="Segoe Sans Display"/>
                <a:ea typeface="+mn-ea"/>
                <a:cs typeface="Segoe Sans Display" pitchFamily="2" charset="0"/>
              </a:rPr>
            </a:br>
            <a:r>
              <a:rPr kumimoji="0" lang="en-US" sz="1600" b="0" i="0" u="none" strike="noStrike" kern="1200" cap="none" spc="-50" normalizeH="0" baseline="0" noProof="0">
                <a:ln w="3175">
                  <a:noFill/>
                </a:ln>
                <a:solidFill>
                  <a:srgbClr val="0078D4">
                    <a:lumMod val="50000"/>
                  </a:srgbClr>
                </a:solidFill>
                <a:effectLst/>
                <a:uLnTx/>
                <a:uFillTx/>
                <a:latin typeface="Segoe Sans Display"/>
                <a:ea typeface="+mn-ea"/>
                <a:cs typeface="Segoe Sans Display" pitchFamily="2" charset="0"/>
              </a:rPr>
              <a:t>workflows to intelligent agents</a:t>
            </a:r>
          </a:p>
        </p:txBody>
      </p:sp>
      <p:grpSp>
        <p:nvGrpSpPr>
          <p:cNvPr id="63" name="Group 62">
            <a:extLst>
              <a:ext uri="{FF2B5EF4-FFF2-40B4-BE49-F238E27FC236}">
                <a16:creationId xmlns:a16="http://schemas.microsoft.com/office/drawing/2014/main" id="{E13FEB4F-E9B9-87B0-A412-CA6B5FF7DAAA}"/>
              </a:ext>
              <a:ext uri="{C183D7F6-B498-43B3-948B-1728B52AA6E4}">
                <adec:decorative xmlns:adec="http://schemas.microsoft.com/office/drawing/2017/decorative" val="1"/>
              </a:ext>
            </a:extLst>
          </p:cNvPr>
          <p:cNvGrpSpPr/>
          <p:nvPr/>
        </p:nvGrpSpPr>
        <p:grpSpPr>
          <a:xfrm>
            <a:off x="7632067" y="679854"/>
            <a:ext cx="2498522" cy="369332"/>
            <a:chOff x="7632067" y="848302"/>
            <a:chExt cx="2498522" cy="369332"/>
          </a:xfrm>
        </p:grpSpPr>
        <p:sp>
          <p:nvSpPr>
            <p:cNvPr id="13" name="Text Placeholder 4">
              <a:extLst>
                <a:ext uri="{FF2B5EF4-FFF2-40B4-BE49-F238E27FC236}">
                  <a16:creationId xmlns:a16="http://schemas.microsoft.com/office/drawing/2014/main" id="{D0A8FFDF-2EC1-83F8-6758-4A50E8579699}"/>
                </a:ext>
              </a:extLst>
            </p:cNvPr>
            <p:cNvSpPr txBox="1">
              <a:spLocks/>
            </p:cNvSpPr>
            <p:nvPr/>
          </p:nvSpPr>
          <p:spPr>
            <a:xfrm>
              <a:off x="8059103" y="925246"/>
              <a:ext cx="2071486" cy="215444"/>
            </a:xfrm>
            <a:prstGeom prst="rect">
              <a:avLst/>
            </a:prstGeom>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Executive snapshot</a:t>
              </a:r>
            </a:p>
          </p:txBody>
        </p:sp>
        <p:sp>
          <p:nvSpPr>
            <p:cNvPr id="36" name="Text Placeholder 4">
              <a:extLst>
                <a:ext uri="{FF2B5EF4-FFF2-40B4-BE49-F238E27FC236}">
                  <a16:creationId xmlns:a16="http://schemas.microsoft.com/office/drawing/2014/main" id="{6223BCC4-F28F-3DB2-B6F7-FBA9CE63DE64}"/>
                </a:ext>
              </a:extLst>
            </p:cNvPr>
            <p:cNvSpPr txBox="1">
              <a:spLocks/>
            </p:cNvSpPr>
            <p:nvPr/>
          </p:nvSpPr>
          <p:spPr>
            <a:xfrm>
              <a:off x="7632067" y="848302"/>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1.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grpSp>
      <p:grpSp>
        <p:nvGrpSpPr>
          <p:cNvPr id="64" name="Group 63">
            <a:extLst>
              <a:ext uri="{FF2B5EF4-FFF2-40B4-BE49-F238E27FC236}">
                <a16:creationId xmlns:a16="http://schemas.microsoft.com/office/drawing/2014/main" id="{9F675A39-5514-C2F4-04C2-1BBC995B3D1A}"/>
              </a:ext>
              <a:ext uri="{C183D7F6-B498-43B3-948B-1728B52AA6E4}">
                <adec:decorative xmlns:adec="http://schemas.microsoft.com/office/drawing/2017/decorative" val="1"/>
              </a:ext>
            </a:extLst>
          </p:cNvPr>
          <p:cNvGrpSpPr/>
          <p:nvPr/>
        </p:nvGrpSpPr>
        <p:grpSpPr>
          <a:xfrm>
            <a:off x="7632067" y="1293379"/>
            <a:ext cx="3114836" cy="430887"/>
            <a:chOff x="7632067" y="1394650"/>
            <a:chExt cx="3114836" cy="430887"/>
          </a:xfrm>
        </p:grpSpPr>
        <p:sp>
          <p:nvSpPr>
            <p:cNvPr id="14" name="Text Placeholder 4">
              <a:extLst>
                <a:ext uri="{FF2B5EF4-FFF2-40B4-BE49-F238E27FC236}">
                  <a16:creationId xmlns:a16="http://schemas.microsoft.com/office/drawing/2014/main" id="{50F08D84-C5E3-B19C-663F-DE3986D0BB12}"/>
                </a:ext>
              </a:extLst>
            </p:cNvPr>
            <p:cNvSpPr txBox="1">
              <a:spLocks/>
            </p:cNvSpPr>
            <p:nvPr/>
          </p:nvSpPr>
          <p:spPr>
            <a:xfrm>
              <a:off x="8059103" y="1394650"/>
              <a:ext cx="2687800" cy="430887"/>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CIOs as AI partners: </a:t>
              </a:r>
              <a:b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b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Drive cross-functional AI adoption</a:t>
              </a:r>
            </a:p>
          </p:txBody>
        </p:sp>
        <p:sp>
          <p:nvSpPr>
            <p:cNvPr id="37" name="Text Placeholder 4">
              <a:extLst>
                <a:ext uri="{FF2B5EF4-FFF2-40B4-BE49-F238E27FC236}">
                  <a16:creationId xmlns:a16="http://schemas.microsoft.com/office/drawing/2014/main" id="{397969FD-0DA7-814F-23C3-942CD5F276D1}"/>
                </a:ext>
              </a:extLst>
            </p:cNvPr>
            <p:cNvSpPr txBox="1">
              <a:spLocks/>
            </p:cNvSpPr>
            <p:nvPr/>
          </p:nvSpPr>
          <p:spPr>
            <a:xfrm>
              <a:off x="7632067" y="1425427"/>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2</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grpSp>
      <p:cxnSp>
        <p:nvCxnSpPr>
          <p:cNvPr id="50" name="Straight Connector 49">
            <a:extLst>
              <a:ext uri="{FF2B5EF4-FFF2-40B4-BE49-F238E27FC236}">
                <a16:creationId xmlns:a16="http://schemas.microsoft.com/office/drawing/2014/main" id="{8BF50824-BEC3-DA07-2164-9CD9AFBB6DE0}"/>
              </a:ext>
              <a:ext uri="{C183D7F6-B498-43B3-948B-1728B52AA6E4}">
                <adec:decorative xmlns:adec="http://schemas.microsoft.com/office/drawing/2017/decorative" val="1"/>
              </a:ext>
            </a:extLst>
          </p:cNvPr>
          <p:cNvCxnSpPr/>
          <p:nvPr/>
        </p:nvCxnSpPr>
        <p:spPr>
          <a:xfrm>
            <a:off x="3935773" y="3133900"/>
            <a:ext cx="7772805" cy="0"/>
          </a:xfrm>
          <a:prstGeom prst="line">
            <a:avLst/>
          </a:prstGeom>
          <a:ln>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07F9492-BFEF-9643-15A0-AD8ECB00D0E0}"/>
              </a:ext>
              <a:ext uri="{C183D7F6-B498-43B3-948B-1728B52AA6E4}">
                <adec:decorative xmlns:adec="http://schemas.microsoft.com/office/drawing/2017/decorative" val="1"/>
              </a:ext>
            </a:extLst>
          </p:cNvPr>
          <p:cNvCxnSpPr>
            <a:cxnSpLocks/>
          </p:cNvCxnSpPr>
          <p:nvPr/>
        </p:nvCxnSpPr>
        <p:spPr>
          <a:xfrm>
            <a:off x="3935773" y="3761588"/>
            <a:ext cx="7772805" cy="0"/>
          </a:xfrm>
          <a:prstGeom prst="line">
            <a:avLst/>
          </a:prstGeom>
          <a:ln>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261B871A-2907-015D-793C-49968D489D42}"/>
              </a:ext>
              <a:ext uri="{C183D7F6-B498-43B3-948B-1728B52AA6E4}">
                <adec:decorative xmlns:adec="http://schemas.microsoft.com/office/drawing/2017/decorative" val="1"/>
              </a:ext>
            </a:extLst>
          </p:cNvPr>
          <p:cNvGrpSpPr/>
          <p:nvPr/>
        </p:nvGrpSpPr>
        <p:grpSpPr>
          <a:xfrm>
            <a:off x="7632067" y="1968459"/>
            <a:ext cx="3668048" cy="369332"/>
            <a:chOff x="7632067" y="2046318"/>
            <a:chExt cx="3668048" cy="369332"/>
          </a:xfrm>
        </p:grpSpPr>
        <p:sp>
          <p:nvSpPr>
            <p:cNvPr id="38" name="Text Placeholder 4">
              <a:extLst>
                <a:ext uri="{FF2B5EF4-FFF2-40B4-BE49-F238E27FC236}">
                  <a16:creationId xmlns:a16="http://schemas.microsoft.com/office/drawing/2014/main" id="{E6EB0D16-79FE-B2A4-3FB7-91BD8D452A68}"/>
                </a:ext>
              </a:extLst>
            </p:cNvPr>
            <p:cNvSpPr txBox="1">
              <a:spLocks/>
            </p:cNvSpPr>
            <p:nvPr/>
          </p:nvSpPr>
          <p:spPr>
            <a:xfrm>
              <a:off x="7632067" y="2046318"/>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3</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2" name="Text Placeholder 4">
              <a:extLst>
                <a:ext uri="{FF2B5EF4-FFF2-40B4-BE49-F238E27FC236}">
                  <a16:creationId xmlns:a16="http://schemas.microsoft.com/office/drawing/2014/main" id="{F4493674-837F-5843-0E93-180DEC7BD5EE}"/>
                </a:ext>
              </a:extLst>
            </p:cNvPr>
            <p:cNvSpPr txBox="1">
              <a:spLocks/>
            </p:cNvSpPr>
            <p:nvPr/>
          </p:nvSpPr>
          <p:spPr>
            <a:xfrm>
              <a:off x="8059103" y="2123262"/>
              <a:ext cx="3241012" cy="215444"/>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Build the data foundation for AI readiness </a:t>
              </a:r>
            </a:p>
          </p:txBody>
        </p:sp>
      </p:grpSp>
      <p:grpSp>
        <p:nvGrpSpPr>
          <p:cNvPr id="66" name="Group 65">
            <a:extLst>
              <a:ext uri="{FF2B5EF4-FFF2-40B4-BE49-F238E27FC236}">
                <a16:creationId xmlns:a16="http://schemas.microsoft.com/office/drawing/2014/main" id="{26009718-9921-7F66-E6AF-8B5397EAE6DC}"/>
              </a:ext>
              <a:ext uri="{C183D7F6-B498-43B3-948B-1728B52AA6E4}">
                <adec:decorative xmlns:adec="http://schemas.microsoft.com/office/drawing/2017/decorative" val="1"/>
              </a:ext>
            </a:extLst>
          </p:cNvPr>
          <p:cNvGrpSpPr/>
          <p:nvPr/>
        </p:nvGrpSpPr>
        <p:grpSpPr>
          <a:xfrm>
            <a:off x="7632067" y="2581984"/>
            <a:ext cx="3114836" cy="430887"/>
            <a:chOff x="7632067" y="2631848"/>
            <a:chExt cx="3114836" cy="430887"/>
          </a:xfrm>
        </p:grpSpPr>
        <p:sp>
          <p:nvSpPr>
            <p:cNvPr id="39" name="Text Placeholder 4">
              <a:extLst>
                <a:ext uri="{FF2B5EF4-FFF2-40B4-BE49-F238E27FC236}">
                  <a16:creationId xmlns:a16="http://schemas.microsoft.com/office/drawing/2014/main" id="{E7269DF4-2FA3-2707-AB40-5952709B9F2C}"/>
                </a:ext>
              </a:extLst>
            </p:cNvPr>
            <p:cNvSpPr txBox="1">
              <a:spLocks/>
            </p:cNvSpPr>
            <p:nvPr/>
          </p:nvSpPr>
          <p:spPr>
            <a:xfrm>
              <a:off x="7632067" y="2662625"/>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4</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3" name="Text Placeholder 4">
              <a:extLst>
                <a:ext uri="{FF2B5EF4-FFF2-40B4-BE49-F238E27FC236}">
                  <a16:creationId xmlns:a16="http://schemas.microsoft.com/office/drawing/2014/main" id="{A10A21CB-9879-1354-95D0-0DD6E59866EA}"/>
                </a:ext>
              </a:extLst>
            </p:cNvPr>
            <p:cNvSpPr txBox="1">
              <a:spLocks/>
            </p:cNvSpPr>
            <p:nvPr/>
          </p:nvSpPr>
          <p:spPr>
            <a:xfrm>
              <a:off x="8059103" y="2631848"/>
              <a:ext cx="2687800" cy="430887"/>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Establish security and governance </a:t>
              </a:r>
              <a:b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b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for generative AI </a:t>
              </a:r>
            </a:p>
          </p:txBody>
        </p:sp>
      </p:grpSp>
      <p:grpSp>
        <p:nvGrpSpPr>
          <p:cNvPr id="67" name="Group 66">
            <a:extLst>
              <a:ext uri="{FF2B5EF4-FFF2-40B4-BE49-F238E27FC236}">
                <a16:creationId xmlns:a16="http://schemas.microsoft.com/office/drawing/2014/main" id="{3F38508E-D7E3-A8F7-4AF9-80DEBCE10A01}"/>
              </a:ext>
              <a:ext uri="{C183D7F6-B498-43B3-948B-1728B52AA6E4}">
                <adec:decorative xmlns:adec="http://schemas.microsoft.com/office/drawing/2017/decorative" val="1"/>
              </a:ext>
            </a:extLst>
          </p:cNvPr>
          <p:cNvGrpSpPr/>
          <p:nvPr/>
        </p:nvGrpSpPr>
        <p:grpSpPr>
          <a:xfrm>
            <a:off x="7632067" y="3257064"/>
            <a:ext cx="2540634" cy="369332"/>
            <a:chOff x="7632067" y="3244334"/>
            <a:chExt cx="2540634" cy="369332"/>
          </a:xfrm>
        </p:grpSpPr>
        <p:sp>
          <p:nvSpPr>
            <p:cNvPr id="40" name="Text Placeholder 4">
              <a:extLst>
                <a:ext uri="{FF2B5EF4-FFF2-40B4-BE49-F238E27FC236}">
                  <a16:creationId xmlns:a16="http://schemas.microsoft.com/office/drawing/2014/main" id="{5FAD0D74-A11D-B792-E50E-77313B345B39}"/>
                </a:ext>
              </a:extLst>
            </p:cNvPr>
            <p:cNvSpPr txBox="1">
              <a:spLocks/>
            </p:cNvSpPr>
            <p:nvPr/>
          </p:nvSpPr>
          <p:spPr>
            <a:xfrm>
              <a:off x="7632067" y="3244334"/>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5</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4" name="Text Placeholder 4">
              <a:extLst>
                <a:ext uri="{FF2B5EF4-FFF2-40B4-BE49-F238E27FC236}">
                  <a16:creationId xmlns:a16="http://schemas.microsoft.com/office/drawing/2014/main" id="{F947CF5A-4E59-26AB-3A56-07BBF9DC2A39}"/>
                </a:ext>
              </a:extLst>
            </p:cNvPr>
            <p:cNvSpPr txBox="1">
              <a:spLocks/>
            </p:cNvSpPr>
            <p:nvPr/>
          </p:nvSpPr>
          <p:spPr>
            <a:xfrm>
              <a:off x="8059103" y="3321278"/>
              <a:ext cx="2113598" cy="215444"/>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Make AI work for everyone</a:t>
              </a:r>
            </a:p>
          </p:txBody>
        </p:sp>
      </p:grpSp>
      <p:grpSp>
        <p:nvGrpSpPr>
          <p:cNvPr id="68" name="Group 67">
            <a:extLst>
              <a:ext uri="{FF2B5EF4-FFF2-40B4-BE49-F238E27FC236}">
                <a16:creationId xmlns:a16="http://schemas.microsoft.com/office/drawing/2014/main" id="{22DEADBD-12C7-EC5C-CA52-B3BBF707F4C4}"/>
              </a:ext>
              <a:ext uri="{C183D7F6-B498-43B3-948B-1728B52AA6E4}">
                <adec:decorative xmlns:adec="http://schemas.microsoft.com/office/drawing/2017/decorative" val="1"/>
              </a:ext>
            </a:extLst>
          </p:cNvPr>
          <p:cNvGrpSpPr/>
          <p:nvPr/>
        </p:nvGrpSpPr>
        <p:grpSpPr>
          <a:xfrm>
            <a:off x="7632067" y="3870589"/>
            <a:ext cx="3077540" cy="430887"/>
            <a:chOff x="7632067" y="3845764"/>
            <a:chExt cx="3077540" cy="430887"/>
          </a:xfrm>
        </p:grpSpPr>
        <p:sp>
          <p:nvSpPr>
            <p:cNvPr id="41" name="Text Placeholder 4">
              <a:extLst>
                <a:ext uri="{FF2B5EF4-FFF2-40B4-BE49-F238E27FC236}">
                  <a16:creationId xmlns:a16="http://schemas.microsoft.com/office/drawing/2014/main" id="{70AE6758-7DED-7B25-945B-AE16AB39CED7}"/>
                </a:ext>
              </a:extLst>
            </p:cNvPr>
            <p:cNvSpPr txBox="1">
              <a:spLocks/>
            </p:cNvSpPr>
            <p:nvPr/>
          </p:nvSpPr>
          <p:spPr>
            <a:xfrm>
              <a:off x="7632067" y="3876541"/>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6</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 Placeholder 4">
              <a:extLst>
                <a:ext uri="{FF2B5EF4-FFF2-40B4-BE49-F238E27FC236}">
                  <a16:creationId xmlns:a16="http://schemas.microsoft.com/office/drawing/2014/main" id="{1B702497-E6D5-8DEA-2CBC-86D18E94D2E1}"/>
                </a:ext>
              </a:extLst>
            </p:cNvPr>
            <p:cNvSpPr txBox="1">
              <a:spLocks/>
            </p:cNvSpPr>
            <p:nvPr/>
          </p:nvSpPr>
          <p:spPr>
            <a:xfrm>
              <a:off x="8059102" y="3845764"/>
              <a:ext cx="2650505" cy="430887"/>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Business first: Prioritize workflows </a:t>
              </a:r>
              <a:b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b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with the most impact</a:t>
              </a:r>
            </a:p>
          </p:txBody>
        </p:sp>
      </p:grpSp>
      <p:grpSp>
        <p:nvGrpSpPr>
          <p:cNvPr id="69" name="Group 68">
            <a:extLst>
              <a:ext uri="{FF2B5EF4-FFF2-40B4-BE49-F238E27FC236}">
                <a16:creationId xmlns:a16="http://schemas.microsoft.com/office/drawing/2014/main" id="{D9976FA0-3B25-193F-DAE0-FED8482EC9C3}"/>
              </a:ext>
              <a:ext uri="{C183D7F6-B498-43B3-948B-1728B52AA6E4}">
                <adec:decorative xmlns:adec="http://schemas.microsoft.com/office/drawing/2017/decorative" val="1"/>
              </a:ext>
            </a:extLst>
          </p:cNvPr>
          <p:cNvGrpSpPr/>
          <p:nvPr/>
        </p:nvGrpSpPr>
        <p:grpSpPr>
          <a:xfrm>
            <a:off x="7632067" y="4545669"/>
            <a:ext cx="4162120" cy="369332"/>
            <a:chOff x="7632067" y="4442350"/>
            <a:chExt cx="4162120" cy="369332"/>
          </a:xfrm>
        </p:grpSpPr>
        <p:sp>
          <p:nvSpPr>
            <p:cNvPr id="42" name="Text Placeholder 4">
              <a:extLst>
                <a:ext uri="{FF2B5EF4-FFF2-40B4-BE49-F238E27FC236}">
                  <a16:creationId xmlns:a16="http://schemas.microsoft.com/office/drawing/2014/main" id="{FC7B6B54-CF58-DC20-36E2-E1E15AE274E7}"/>
                </a:ext>
              </a:extLst>
            </p:cNvPr>
            <p:cNvSpPr txBox="1">
              <a:spLocks/>
            </p:cNvSpPr>
            <p:nvPr/>
          </p:nvSpPr>
          <p:spPr>
            <a:xfrm>
              <a:off x="7632067" y="4442350"/>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7</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0" name="Text Placeholder 4">
              <a:extLst>
                <a:ext uri="{FF2B5EF4-FFF2-40B4-BE49-F238E27FC236}">
                  <a16:creationId xmlns:a16="http://schemas.microsoft.com/office/drawing/2014/main" id="{8F990432-80E3-FB8C-17F3-C54393D1B973}"/>
                </a:ext>
              </a:extLst>
            </p:cNvPr>
            <p:cNvSpPr txBox="1">
              <a:spLocks/>
            </p:cNvSpPr>
            <p:nvPr/>
          </p:nvSpPr>
          <p:spPr>
            <a:xfrm>
              <a:off x="8059102" y="4519294"/>
              <a:ext cx="3735085" cy="215444"/>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Define success: Measure what matters</a:t>
              </a:r>
            </a:p>
          </p:txBody>
        </p:sp>
      </p:grpSp>
      <p:grpSp>
        <p:nvGrpSpPr>
          <p:cNvPr id="70" name="Group 69">
            <a:extLst>
              <a:ext uri="{FF2B5EF4-FFF2-40B4-BE49-F238E27FC236}">
                <a16:creationId xmlns:a16="http://schemas.microsoft.com/office/drawing/2014/main" id="{876EDAC3-3D51-D3C0-DB6C-FEC63B7170EB}"/>
              </a:ext>
              <a:ext uri="{C183D7F6-B498-43B3-948B-1728B52AA6E4}">
                <adec:decorative xmlns:adec="http://schemas.microsoft.com/office/drawing/2017/decorative" val="1"/>
              </a:ext>
            </a:extLst>
          </p:cNvPr>
          <p:cNvGrpSpPr/>
          <p:nvPr/>
        </p:nvGrpSpPr>
        <p:grpSpPr>
          <a:xfrm>
            <a:off x="7632067" y="5159194"/>
            <a:ext cx="4162120" cy="369332"/>
            <a:chOff x="7632067" y="5041358"/>
            <a:chExt cx="4162120" cy="369332"/>
          </a:xfrm>
        </p:grpSpPr>
        <p:sp>
          <p:nvSpPr>
            <p:cNvPr id="43" name="Text Placeholder 4">
              <a:extLst>
                <a:ext uri="{FF2B5EF4-FFF2-40B4-BE49-F238E27FC236}">
                  <a16:creationId xmlns:a16="http://schemas.microsoft.com/office/drawing/2014/main" id="{A77B19B2-2B31-17A4-560F-8882047C12F9}"/>
                </a:ext>
              </a:extLst>
            </p:cNvPr>
            <p:cNvSpPr txBox="1">
              <a:spLocks/>
            </p:cNvSpPr>
            <p:nvPr/>
          </p:nvSpPr>
          <p:spPr>
            <a:xfrm>
              <a:off x="7632067" y="5041358"/>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8</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 Placeholder 4">
              <a:extLst>
                <a:ext uri="{FF2B5EF4-FFF2-40B4-BE49-F238E27FC236}">
                  <a16:creationId xmlns:a16="http://schemas.microsoft.com/office/drawing/2014/main" id="{79FA8551-3E55-9175-C858-912EA63228FA}"/>
                </a:ext>
              </a:extLst>
            </p:cNvPr>
            <p:cNvSpPr txBox="1">
              <a:spLocks/>
            </p:cNvSpPr>
            <p:nvPr/>
          </p:nvSpPr>
          <p:spPr>
            <a:xfrm>
              <a:off x="8059102" y="5118302"/>
              <a:ext cx="3735085" cy="215444"/>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Expand AI capabilities: Intelligent agents</a:t>
              </a:r>
            </a:p>
          </p:txBody>
        </p:sp>
      </p:grpSp>
      <p:grpSp>
        <p:nvGrpSpPr>
          <p:cNvPr id="71" name="Group 70">
            <a:extLst>
              <a:ext uri="{FF2B5EF4-FFF2-40B4-BE49-F238E27FC236}">
                <a16:creationId xmlns:a16="http://schemas.microsoft.com/office/drawing/2014/main" id="{BC1DF461-66CE-5192-BC87-5F5058A8179D}"/>
              </a:ext>
              <a:ext uri="{C183D7F6-B498-43B3-948B-1728B52AA6E4}">
                <adec:decorative xmlns:adec="http://schemas.microsoft.com/office/drawing/2017/decorative" val="1"/>
              </a:ext>
            </a:extLst>
          </p:cNvPr>
          <p:cNvGrpSpPr/>
          <p:nvPr/>
        </p:nvGrpSpPr>
        <p:grpSpPr>
          <a:xfrm>
            <a:off x="7632067" y="5772718"/>
            <a:ext cx="2960700" cy="369332"/>
            <a:chOff x="7632067" y="5640366"/>
            <a:chExt cx="2960700" cy="369332"/>
          </a:xfrm>
        </p:grpSpPr>
        <p:sp>
          <p:nvSpPr>
            <p:cNvPr id="44" name="Text Placeholder 4">
              <a:extLst>
                <a:ext uri="{FF2B5EF4-FFF2-40B4-BE49-F238E27FC236}">
                  <a16:creationId xmlns:a16="http://schemas.microsoft.com/office/drawing/2014/main" id="{99099F84-1280-FEEB-B9A6-614F0CC7A5C2}"/>
                </a:ext>
              </a:extLst>
            </p:cNvPr>
            <p:cNvSpPr txBox="1">
              <a:spLocks/>
            </p:cNvSpPr>
            <p:nvPr/>
          </p:nvSpPr>
          <p:spPr>
            <a:xfrm>
              <a:off x="7632067" y="5640366"/>
              <a:ext cx="384370" cy="369332"/>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a:gradFill flip="none" rotWithShape="1">
                    <a:gsLst>
                      <a:gs pos="0">
                        <a:srgbClr val="0078D4">
                          <a:lumMod val="50000"/>
                        </a:srgbClr>
                      </a:gs>
                      <a:gs pos="100000">
                        <a:srgbClr val="C03BC4">
                          <a:lumMod val="50000"/>
                        </a:srgbClr>
                      </a:gs>
                    </a:gsLst>
                    <a:lin ang="0" scaled="1"/>
                    <a:tileRect/>
                  </a:gradFill>
                  <a:latin typeface="Segoe Sans Display"/>
                </a:rPr>
                <a:t>9</a:t>
              </a:r>
              <a:r>
                <a:rPr kumimoji="0" lang="en-US" sz="2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 </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2" name="Text Placeholder 4">
              <a:extLst>
                <a:ext uri="{FF2B5EF4-FFF2-40B4-BE49-F238E27FC236}">
                  <a16:creationId xmlns:a16="http://schemas.microsoft.com/office/drawing/2014/main" id="{6A7B43EC-1650-122E-9D34-F90E80845681}"/>
                </a:ext>
              </a:extLst>
            </p:cNvPr>
            <p:cNvSpPr txBox="1">
              <a:spLocks/>
            </p:cNvSpPr>
            <p:nvPr/>
          </p:nvSpPr>
          <p:spPr>
            <a:xfrm>
              <a:off x="8059103" y="5717310"/>
              <a:ext cx="2533664" cy="215444"/>
            </a:xfrm>
            <a:prstGeom prst="rect">
              <a:avLst/>
            </a:prstGeom>
          </p:spPr>
          <p:txBody>
            <a:bodyPr wrap="square"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AI is today’s business imperative </a:t>
              </a:r>
            </a:p>
          </p:txBody>
        </p:sp>
      </p:grpSp>
      <p:sp>
        <p:nvSpPr>
          <p:cNvPr id="72" name="Rectangle 71">
            <a:hlinkClick r:id="rId4" action="ppaction://hlinksldjump"/>
            <a:extLst>
              <a:ext uri="{FF2B5EF4-FFF2-40B4-BE49-F238E27FC236}">
                <a16:creationId xmlns:a16="http://schemas.microsoft.com/office/drawing/2014/main" id="{17856DFF-4BCC-88C5-C06F-5CBDEDE24AEA}"/>
              </a:ext>
              <a:ext uri="{C183D7F6-B498-43B3-948B-1728B52AA6E4}">
                <adec:decorative xmlns:adec="http://schemas.microsoft.com/office/drawing/2017/decorative" val="1"/>
              </a:ext>
            </a:extLst>
          </p:cNvPr>
          <p:cNvSpPr/>
          <p:nvPr/>
        </p:nvSpPr>
        <p:spPr bwMode="auto">
          <a:xfrm>
            <a:off x="3935773" y="1552185"/>
            <a:ext cx="2110185" cy="49497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3" name="Rectangle 72">
            <a:hlinkClick r:id="rId5" action="ppaction://hlinksldjump"/>
            <a:extLst>
              <a:ext uri="{FF2B5EF4-FFF2-40B4-BE49-F238E27FC236}">
                <a16:creationId xmlns:a16="http://schemas.microsoft.com/office/drawing/2014/main" id="{A1F22F1B-DB00-182E-7A7D-D2517FD226F6}"/>
              </a:ext>
              <a:ext uri="{C183D7F6-B498-43B3-948B-1728B52AA6E4}">
                <adec:decorative xmlns:adec="http://schemas.microsoft.com/office/drawing/2017/decorative" val="1"/>
              </a:ext>
            </a:extLst>
          </p:cNvPr>
          <p:cNvSpPr/>
          <p:nvPr/>
        </p:nvSpPr>
        <p:spPr bwMode="auto">
          <a:xfrm>
            <a:off x="3935773" y="3220268"/>
            <a:ext cx="2328549" cy="406127"/>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4" name="Rectangle 73">
            <a:hlinkClick r:id="rId6" action="ppaction://hlinksldjump"/>
            <a:extLst>
              <a:ext uri="{FF2B5EF4-FFF2-40B4-BE49-F238E27FC236}">
                <a16:creationId xmlns:a16="http://schemas.microsoft.com/office/drawing/2014/main" id="{4139439B-1978-9759-2252-E42B3AF96BD2}"/>
              </a:ext>
              <a:ext uri="{C183D7F6-B498-43B3-948B-1728B52AA6E4}">
                <adec:decorative xmlns:adec="http://schemas.microsoft.com/office/drawing/2017/decorative" val="1"/>
              </a:ext>
            </a:extLst>
          </p:cNvPr>
          <p:cNvSpPr/>
          <p:nvPr/>
        </p:nvSpPr>
        <p:spPr bwMode="auto">
          <a:xfrm>
            <a:off x="3935773" y="4670497"/>
            <a:ext cx="2573311" cy="738663"/>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5" name="Rectangle 74">
            <a:hlinkClick r:id="rId7" action="ppaction://hlinksldjump"/>
            <a:extLst>
              <a:ext uri="{FF2B5EF4-FFF2-40B4-BE49-F238E27FC236}">
                <a16:creationId xmlns:a16="http://schemas.microsoft.com/office/drawing/2014/main" id="{B1C38754-F0AB-3D85-D95F-A8AD49063A3D}"/>
              </a:ext>
              <a:ext uri="{C183D7F6-B498-43B3-948B-1728B52AA6E4}">
                <adec:decorative xmlns:adec="http://schemas.microsoft.com/office/drawing/2017/decorative" val="1"/>
              </a:ext>
            </a:extLst>
          </p:cNvPr>
          <p:cNvSpPr/>
          <p:nvPr/>
        </p:nvSpPr>
        <p:spPr bwMode="auto">
          <a:xfrm>
            <a:off x="7632067" y="756799"/>
            <a:ext cx="1997469" cy="2616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6" name="Rectangle 75">
            <a:hlinkClick r:id="rId8" action="ppaction://hlinksldjump"/>
            <a:extLst>
              <a:ext uri="{FF2B5EF4-FFF2-40B4-BE49-F238E27FC236}">
                <a16:creationId xmlns:a16="http://schemas.microsoft.com/office/drawing/2014/main" id="{4041667C-5AA0-A720-D59B-25E7DFCC26A3}"/>
              </a:ext>
              <a:ext uri="{C183D7F6-B498-43B3-948B-1728B52AA6E4}">
                <adec:decorative xmlns:adec="http://schemas.microsoft.com/office/drawing/2017/decorative" val="1"/>
              </a:ext>
            </a:extLst>
          </p:cNvPr>
          <p:cNvSpPr/>
          <p:nvPr/>
        </p:nvSpPr>
        <p:spPr bwMode="auto">
          <a:xfrm>
            <a:off x="7632067" y="1337912"/>
            <a:ext cx="3080851" cy="36952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7" name="Rectangle 76">
            <a:hlinkClick r:id="rId9" action="ppaction://hlinksldjump"/>
            <a:extLst>
              <a:ext uri="{FF2B5EF4-FFF2-40B4-BE49-F238E27FC236}">
                <a16:creationId xmlns:a16="http://schemas.microsoft.com/office/drawing/2014/main" id="{C315A4C2-FE24-BA56-A457-B75548081F23}"/>
              </a:ext>
              <a:ext uri="{C183D7F6-B498-43B3-948B-1728B52AA6E4}">
                <adec:decorative xmlns:adec="http://schemas.microsoft.com/office/drawing/2017/decorative" val="1"/>
              </a:ext>
            </a:extLst>
          </p:cNvPr>
          <p:cNvSpPr/>
          <p:nvPr/>
        </p:nvSpPr>
        <p:spPr bwMode="auto">
          <a:xfrm>
            <a:off x="7632067" y="1961832"/>
            <a:ext cx="3668048" cy="36952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8" name="Rectangle 77">
            <a:hlinkClick r:id="rId10" action="ppaction://hlinksldjump"/>
            <a:extLst>
              <a:ext uri="{FF2B5EF4-FFF2-40B4-BE49-F238E27FC236}">
                <a16:creationId xmlns:a16="http://schemas.microsoft.com/office/drawing/2014/main" id="{CDEA4661-5BF6-7806-D598-C4726701E9F2}"/>
              </a:ext>
              <a:ext uri="{C183D7F6-B498-43B3-948B-1728B52AA6E4}">
                <adec:decorative xmlns:adec="http://schemas.microsoft.com/office/drawing/2017/decorative" val="1"/>
              </a:ext>
            </a:extLst>
          </p:cNvPr>
          <p:cNvSpPr/>
          <p:nvPr/>
        </p:nvSpPr>
        <p:spPr bwMode="auto">
          <a:xfrm>
            <a:off x="7632067" y="2614856"/>
            <a:ext cx="3077540" cy="369528"/>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9" name="Rectangle 78">
            <a:hlinkClick r:id="rId11" action="ppaction://hlinksldjump"/>
            <a:extLst>
              <a:ext uri="{FF2B5EF4-FFF2-40B4-BE49-F238E27FC236}">
                <a16:creationId xmlns:a16="http://schemas.microsoft.com/office/drawing/2014/main" id="{72B38821-0E4D-4E56-EEAA-62066CA18682}"/>
              </a:ext>
              <a:ext uri="{C183D7F6-B498-43B3-948B-1728B52AA6E4}">
                <adec:decorative xmlns:adec="http://schemas.microsoft.com/office/drawing/2017/decorative" val="1"/>
              </a:ext>
            </a:extLst>
          </p:cNvPr>
          <p:cNvSpPr/>
          <p:nvPr/>
        </p:nvSpPr>
        <p:spPr bwMode="auto">
          <a:xfrm>
            <a:off x="7632067" y="3287645"/>
            <a:ext cx="2573311" cy="32213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0" name="Rectangle 79">
            <a:hlinkClick r:id="rId12" action="ppaction://hlinksldjump"/>
            <a:extLst>
              <a:ext uri="{FF2B5EF4-FFF2-40B4-BE49-F238E27FC236}">
                <a16:creationId xmlns:a16="http://schemas.microsoft.com/office/drawing/2014/main" id="{90C289AE-99E8-3AB6-DB04-422760113257}"/>
              </a:ext>
              <a:ext uri="{C183D7F6-B498-43B3-948B-1728B52AA6E4}">
                <adec:decorative xmlns:adec="http://schemas.microsoft.com/office/drawing/2017/decorative" val="1"/>
              </a:ext>
            </a:extLst>
          </p:cNvPr>
          <p:cNvSpPr/>
          <p:nvPr/>
        </p:nvSpPr>
        <p:spPr bwMode="auto">
          <a:xfrm>
            <a:off x="7632067" y="3913398"/>
            <a:ext cx="3077540" cy="369592"/>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1" name="Rectangle 80">
            <a:hlinkClick r:id="rId13" action="ppaction://hlinksldjump"/>
            <a:extLst>
              <a:ext uri="{FF2B5EF4-FFF2-40B4-BE49-F238E27FC236}">
                <a16:creationId xmlns:a16="http://schemas.microsoft.com/office/drawing/2014/main" id="{1C4D36DB-BC70-AA19-B05E-EE45F559E0FC}"/>
              </a:ext>
              <a:ext uri="{C183D7F6-B498-43B3-948B-1728B52AA6E4}">
                <adec:decorative xmlns:adec="http://schemas.microsoft.com/office/drawing/2017/decorative" val="1"/>
              </a:ext>
            </a:extLst>
          </p:cNvPr>
          <p:cNvSpPr/>
          <p:nvPr/>
        </p:nvSpPr>
        <p:spPr bwMode="auto">
          <a:xfrm>
            <a:off x="7632066" y="4581625"/>
            <a:ext cx="3465095" cy="32777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2" name="Rectangle 81">
            <a:hlinkClick r:id="rId14" action="ppaction://hlinksldjump"/>
            <a:extLst>
              <a:ext uri="{FF2B5EF4-FFF2-40B4-BE49-F238E27FC236}">
                <a16:creationId xmlns:a16="http://schemas.microsoft.com/office/drawing/2014/main" id="{6C462B86-0D52-2C2E-54EE-6C3D1E75019C}"/>
              </a:ext>
              <a:ext uri="{C183D7F6-B498-43B3-948B-1728B52AA6E4}">
                <adec:decorative xmlns:adec="http://schemas.microsoft.com/office/drawing/2017/decorative" val="1"/>
              </a:ext>
            </a:extLst>
          </p:cNvPr>
          <p:cNvSpPr/>
          <p:nvPr/>
        </p:nvSpPr>
        <p:spPr bwMode="auto">
          <a:xfrm>
            <a:off x="7632066" y="5177171"/>
            <a:ext cx="3571740" cy="32777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3" name="Rectangle 82">
            <a:hlinkClick r:id="rId15" action="ppaction://hlinksldjump"/>
            <a:extLst>
              <a:ext uri="{FF2B5EF4-FFF2-40B4-BE49-F238E27FC236}">
                <a16:creationId xmlns:a16="http://schemas.microsoft.com/office/drawing/2014/main" id="{24F3E989-D64B-8499-E330-7CC66C72EF71}"/>
              </a:ext>
              <a:ext uri="{C183D7F6-B498-43B3-948B-1728B52AA6E4}">
                <adec:decorative xmlns:adec="http://schemas.microsoft.com/office/drawing/2017/decorative" val="1"/>
              </a:ext>
            </a:extLst>
          </p:cNvPr>
          <p:cNvSpPr/>
          <p:nvPr/>
        </p:nvSpPr>
        <p:spPr bwMode="auto">
          <a:xfrm>
            <a:off x="7632066" y="5793497"/>
            <a:ext cx="2974974" cy="32777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90755468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EEC43-4C1C-F626-A89A-802B295845C6}"/>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676D5DE8-BA73-8D47-294F-E96EF3AA3923}"/>
              </a:ext>
              <a:ext uri="{C183D7F6-B498-43B3-948B-1728B52AA6E4}">
                <adec:decorative xmlns:adec="http://schemas.microsoft.com/office/drawing/2017/decorative" val="1"/>
              </a:ext>
            </a:extLst>
          </p:cNvPr>
          <p:cNvSpPr/>
          <p:nvPr/>
        </p:nvSpPr>
        <p:spPr bwMode="auto">
          <a:xfrm flipV="1">
            <a:off x="0" y="-1"/>
            <a:ext cx="12063661" cy="6331782"/>
          </a:xfrm>
          <a:prstGeom prst="rect">
            <a:avLst/>
          </a:prstGeom>
          <a:gradFill flip="none" rotWithShape="1">
            <a:gsLst>
              <a:gs pos="0">
                <a:schemeClr val="bg1">
                  <a:alpha val="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3" name="Picture 22">
            <a:extLst>
              <a:ext uri="{FF2B5EF4-FFF2-40B4-BE49-F238E27FC236}">
                <a16:creationId xmlns:a16="http://schemas.microsoft.com/office/drawing/2014/main" id="{4BCF9E48-2710-8B5B-9C5C-CE99A2997EB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V="1">
            <a:off x="6039294" y="0"/>
            <a:ext cx="6152710" cy="6858000"/>
          </a:xfrm>
          <a:prstGeom prst="rect">
            <a:avLst/>
          </a:prstGeom>
        </p:spPr>
      </p:pic>
      <p:sp>
        <p:nvSpPr>
          <p:cNvPr id="122" name="Rectangle 121">
            <a:extLst>
              <a:ext uri="{FF2B5EF4-FFF2-40B4-BE49-F238E27FC236}">
                <a16:creationId xmlns:a16="http://schemas.microsoft.com/office/drawing/2014/main" id="{D76D6CB0-36D5-9A50-90E4-44ED67E6511A}"/>
              </a:ext>
              <a:ext uri="{C183D7F6-B498-43B3-948B-1728B52AA6E4}">
                <adec:decorative xmlns:adec="http://schemas.microsoft.com/office/drawing/2017/decorative" val="1"/>
              </a:ext>
            </a:extLst>
          </p:cNvPr>
          <p:cNvSpPr/>
          <p:nvPr/>
        </p:nvSpPr>
        <p:spPr bwMode="auto">
          <a:xfrm rot="10800000">
            <a:off x="6039294" y="-20"/>
            <a:ext cx="4814995" cy="6331783"/>
          </a:xfrm>
          <a:prstGeom prst="rect">
            <a:avLst/>
          </a:prstGeom>
          <a:gradFill flip="none" rotWithShape="1">
            <a:gsLst>
              <a:gs pos="0">
                <a:srgbClr val="F4F1F0"/>
              </a:gs>
              <a:gs pos="100000">
                <a:srgbClr val="FFFFFF">
                  <a:alpha val="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BF4CE6E4-8522-959C-31F4-0016130958E2}"/>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7" name="Group 6">
            <a:extLst>
              <a:ext uri="{FF2B5EF4-FFF2-40B4-BE49-F238E27FC236}">
                <a16:creationId xmlns:a16="http://schemas.microsoft.com/office/drawing/2014/main" id="{D58E65DA-8002-F8C1-6EC2-2BFC56B91B77}"/>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8" name="Title 3">
              <a:hlinkClick r:id="rId4" action="ppaction://hlinksldjump"/>
              <a:extLst>
                <a:ext uri="{FF2B5EF4-FFF2-40B4-BE49-F238E27FC236}">
                  <a16:creationId xmlns:a16="http://schemas.microsoft.com/office/drawing/2014/main" id="{C738D103-D2E7-1E8E-37E7-0CB2AE580B13}"/>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a:t>
              </a:r>
              <a:r>
                <a:rPr lang="da-DK" sz="900" spc="0">
                  <a:solidFill>
                    <a:srgbClr val="091F2C"/>
                  </a:solidFill>
                  <a:latin typeface="Segoe Sans Display"/>
                </a:rPr>
                <a:t>30</a:t>
              </a: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t>
              </a:r>
            </a:p>
          </p:txBody>
        </p:sp>
        <p:sp>
          <p:nvSpPr>
            <p:cNvPr id="9" name="Title 3">
              <a:hlinkClick r:id="" action="ppaction://hlinkshowjump?jump=previousslide"/>
              <a:extLst>
                <a:ext uri="{FF2B5EF4-FFF2-40B4-BE49-F238E27FC236}">
                  <a16:creationId xmlns:a16="http://schemas.microsoft.com/office/drawing/2014/main" id="{975C5461-A51D-43B1-0E37-FC812B0613FC}"/>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0" name="Title 3">
              <a:hlinkClick r:id="" action="ppaction://hlinkshowjump?jump=nextslide"/>
              <a:extLst>
                <a:ext uri="{FF2B5EF4-FFF2-40B4-BE49-F238E27FC236}">
                  <a16:creationId xmlns:a16="http://schemas.microsoft.com/office/drawing/2014/main" id="{C29D173F-B588-E798-2A5B-7710516EFD10}"/>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21" name="Title 3">
            <a:extLst>
              <a:ext uri="{FF2B5EF4-FFF2-40B4-BE49-F238E27FC236}">
                <a16:creationId xmlns:a16="http://schemas.microsoft.com/office/drawing/2014/main" id="{1C5F2EEC-A7FF-8FF5-85E8-F74C13B0708E}"/>
              </a:ext>
            </a:extLst>
          </p:cNvPr>
          <p:cNvSpPr txBox="1">
            <a:spLocks noGrp="1"/>
          </p:cNvSpPr>
          <p:nvPr>
            <p:ph type="title" idx="4294967295"/>
          </p:nvPr>
        </p:nvSpPr>
        <p:spPr>
          <a:xfrm>
            <a:off x="584198" y="521018"/>
            <a:ext cx="706788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9. AI is today’s business imperative </a:t>
            </a:r>
          </a:p>
        </p:txBody>
      </p:sp>
      <p:grpSp>
        <p:nvGrpSpPr>
          <p:cNvPr id="3" name="Group 2">
            <a:extLst>
              <a:ext uri="{FF2B5EF4-FFF2-40B4-BE49-F238E27FC236}">
                <a16:creationId xmlns:a16="http://schemas.microsoft.com/office/drawing/2014/main" id="{2AEF7168-82B6-8C9B-5636-1AD43DF16933}"/>
              </a:ext>
              <a:ext uri="{C183D7F6-B498-43B3-948B-1728B52AA6E4}">
                <adec:decorative xmlns:adec="http://schemas.microsoft.com/office/drawing/2017/decorative" val="1"/>
              </a:ext>
            </a:extLst>
          </p:cNvPr>
          <p:cNvGrpSpPr/>
          <p:nvPr/>
        </p:nvGrpSpPr>
        <p:grpSpPr>
          <a:xfrm>
            <a:off x="7665252" y="6331796"/>
            <a:ext cx="1351933" cy="526204"/>
            <a:chOff x="7509467" y="6331799"/>
            <a:chExt cx="1351933" cy="526204"/>
          </a:xfrm>
        </p:grpSpPr>
        <p:sp>
          <p:nvSpPr>
            <p:cNvPr id="5" name="Rectangle: Top Corners Rounded 12">
              <a:extLst>
                <a:ext uri="{FF2B5EF4-FFF2-40B4-BE49-F238E27FC236}">
                  <a16:creationId xmlns:a16="http://schemas.microsoft.com/office/drawing/2014/main" id="{E82A9EC2-29C0-B34A-0EE1-19F981B10559}"/>
                </a:ext>
              </a:extLst>
            </p:cNvPr>
            <p:cNvSpPr/>
            <p:nvPr/>
          </p:nvSpPr>
          <p:spPr bwMode="auto">
            <a:xfrm rot="5400000">
              <a:off x="7926845"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12" name="Title 3">
              <a:extLst>
                <a:ext uri="{FF2B5EF4-FFF2-40B4-BE49-F238E27FC236}">
                  <a16:creationId xmlns:a16="http://schemas.microsoft.com/office/drawing/2014/main" id="{DCE1D2EC-5A42-6543-AF65-5E4A727E24AE}"/>
                </a:ext>
              </a:extLst>
            </p:cNvPr>
            <p:cNvSpPr txBox="1">
              <a:spLocks/>
            </p:cNvSpPr>
            <p:nvPr/>
          </p:nvSpPr>
          <p:spPr>
            <a:xfrm>
              <a:off x="7611345" y="6456403"/>
              <a:ext cx="1157199" cy="2769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AI is today’s business imperative </a:t>
              </a:r>
            </a:p>
          </p:txBody>
        </p:sp>
        <p:cxnSp>
          <p:nvCxnSpPr>
            <p:cNvPr id="15" name="Straight Connector 14">
              <a:extLst>
                <a:ext uri="{FF2B5EF4-FFF2-40B4-BE49-F238E27FC236}">
                  <a16:creationId xmlns:a16="http://schemas.microsoft.com/office/drawing/2014/main" id="{839BBA2E-C7D6-29AA-ADAC-7D7B950AB5BB}"/>
                </a:ext>
              </a:extLst>
            </p:cNvPr>
            <p:cNvCxnSpPr/>
            <p:nvPr/>
          </p:nvCxnSpPr>
          <p:spPr>
            <a:xfrm>
              <a:off x="7509467"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Text Placeholder 4">
            <a:extLst>
              <a:ext uri="{FF2B5EF4-FFF2-40B4-BE49-F238E27FC236}">
                <a16:creationId xmlns:a16="http://schemas.microsoft.com/office/drawing/2014/main" id="{B12D6C8A-9A7E-CCCA-8434-ED204950CE8C}"/>
              </a:ext>
            </a:extLst>
          </p:cNvPr>
          <p:cNvSpPr txBox="1">
            <a:spLocks/>
          </p:cNvSpPr>
          <p:nvPr/>
        </p:nvSpPr>
        <p:spPr>
          <a:xfrm>
            <a:off x="584198" y="1338986"/>
            <a:ext cx="3267177" cy="113107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Generative AI is no longer a distant aspiration; it is the defining force in business transformation. CIOs are uniquely positioned to drive AI initiatives, secure business alignment, and support sustainable success.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As 92% of CIOs believe AI will be fully implemented in their organizations by 2025</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3</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the challenge ahead is not just adoption but achieving measurable impact.</a:t>
            </a:r>
          </a:p>
        </p:txBody>
      </p:sp>
      <p:sp>
        <p:nvSpPr>
          <p:cNvPr id="31" name="Text Placeholder 4">
            <a:extLst>
              <a:ext uri="{FF2B5EF4-FFF2-40B4-BE49-F238E27FC236}">
                <a16:creationId xmlns:a16="http://schemas.microsoft.com/office/drawing/2014/main" id="{3578080B-1B2E-ED84-ABB5-EE56C94525E4}"/>
              </a:ext>
            </a:extLst>
          </p:cNvPr>
          <p:cNvSpPr txBox="1">
            <a:spLocks/>
          </p:cNvSpPr>
          <p:nvPr/>
        </p:nvSpPr>
        <p:spPr>
          <a:xfrm>
            <a:off x="584196" y="2666378"/>
            <a:ext cx="3193718" cy="29191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228600" algn="l" defTabSz="932742" rtl="0" eaLnBrk="1" fontAlgn="auto" latinLnBrk="0" hangingPunct="1">
              <a:lnSpc>
                <a:spcPct val="107000"/>
              </a:lnSpc>
              <a:spcBef>
                <a:spcPct val="20000"/>
              </a:spcBef>
              <a:spcAft>
                <a:spcPts val="800"/>
              </a:spcAft>
              <a:buClrTx/>
              <a:buSzPct val="90000"/>
              <a:buFont typeface="Wingdings" panose="05000000000000000000" pitchFamily="2" charset="2"/>
              <a:buNone/>
              <a:tabLst/>
              <a:defRPr/>
            </a:pPr>
            <a:r>
              <a:rPr kumimoji="0" lang="en-US" sz="1600" b="0" i="0" u="none" strike="noStrike" kern="100" cap="none" spc="0" normalizeH="0" baseline="0" noProof="0">
                <a:ln>
                  <a:noFill/>
                </a:ln>
                <a:solidFill>
                  <a:srgbClr val="C03BC4">
                    <a:lumMod val="50000"/>
                  </a:srgbClr>
                </a:solidFill>
                <a:effectLst/>
                <a:uLnTx/>
                <a:uFillTx/>
                <a:latin typeface="Segoe Sans Display Semibold"/>
                <a:ea typeface="Aptos" panose="020B0004020202020204" pitchFamily="34" charset="0"/>
                <a:cs typeface="Times New Roman" panose="02020603050405020304" pitchFamily="18" charset="0"/>
              </a:rPr>
              <a:t>CIOs are the architects of AI transformation. Now is the time </a:t>
            </a:r>
            <a:br>
              <a:rPr kumimoji="0" lang="en-US" sz="1600" b="0" i="0" u="none" strike="noStrike" kern="100" cap="none" spc="0" normalizeH="0" baseline="0" noProof="0">
                <a:ln>
                  <a:noFill/>
                </a:ln>
                <a:solidFill>
                  <a:srgbClr val="C03BC4">
                    <a:lumMod val="50000"/>
                  </a:srgbClr>
                </a:solidFill>
                <a:effectLst/>
                <a:uLnTx/>
                <a:uFillTx/>
                <a:latin typeface="Segoe Sans Display Semibold"/>
                <a:ea typeface="Aptos" panose="020B0004020202020204" pitchFamily="34" charset="0"/>
                <a:cs typeface="Times New Roman" panose="02020603050405020304" pitchFamily="18" charset="0"/>
              </a:rPr>
            </a:br>
            <a:r>
              <a:rPr kumimoji="0" lang="en-US" sz="1600" b="0" i="0" u="none" strike="noStrike" kern="100" cap="none" spc="0" normalizeH="0" baseline="0" noProof="0">
                <a:ln>
                  <a:noFill/>
                </a:ln>
                <a:solidFill>
                  <a:srgbClr val="C03BC4">
                    <a:lumMod val="50000"/>
                  </a:srgbClr>
                </a:solidFill>
                <a:effectLst/>
                <a:uLnTx/>
                <a:uFillTx/>
                <a:latin typeface="Segoe Sans Display Semibold"/>
                <a:ea typeface="Aptos" panose="020B0004020202020204" pitchFamily="34" charset="0"/>
                <a:cs typeface="Times New Roman" panose="02020603050405020304" pitchFamily="18" charset="0"/>
              </a:rPr>
              <a:t>to act decisively by:</a:t>
            </a:r>
            <a:endParaRPr kumimoji="0" lang="en-US" sz="1800" b="0" i="0" u="none" strike="noStrike" kern="100" cap="none" spc="0" normalizeH="0" baseline="0" noProof="0">
              <a:ln>
                <a:noFill/>
              </a:ln>
              <a:solidFill>
                <a:srgbClr val="C03BC4">
                  <a:lumMod val="50000"/>
                </a:srgbClr>
              </a:solidFill>
              <a:effectLst/>
              <a:uLnTx/>
              <a:uFillTx/>
              <a:latin typeface="Segoe Sans Display Semibold"/>
              <a:ea typeface="Aptos" panose="020B0004020202020204" pitchFamily="34" charset="0"/>
              <a:cs typeface="Times New Roman" panose="02020603050405020304" pitchFamily="18" charset="0"/>
            </a:endParaRP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Developing an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strategy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aligned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with business outcomes. </a:t>
            </a: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Implementing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governance and security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best practices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 mitigate AI risks. </a:t>
            </a: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Fostering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literacy and training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across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workforce. </a:t>
            </a: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Prioritizing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high-value AI projects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that demonstrate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clear ROI. </a:t>
            </a:r>
          </a:p>
          <a:p>
            <a:pPr marL="171450" marR="0" lvl="0" indent="-171450" algn="l" defTabSz="932472" rtl="0" eaLnBrk="1" fontAlgn="base" latinLnBrk="0" hangingPunct="1">
              <a:lnSpc>
                <a:spcPct val="100000"/>
              </a:lnSpc>
              <a:spcBef>
                <a:spcPct val="0"/>
              </a:spcBef>
              <a:spcAft>
                <a:spcPts val="800"/>
              </a:spcAft>
              <a:buClr>
                <a:srgbClr val="C03BC4">
                  <a:lumMod val="50000"/>
                </a:srgbClr>
              </a:buClr>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Measuring AI success continuously with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organization-wide analytics.</a:t>
            </a:r>
          </a:p>
        </p:txBody>
      </p:sp>
      <p:sp>
        <p:nvSpPr>
          <p:cNvPr id="34" name="Rectangle: Rounded Corners 33">
            <a:extLst>
              <a:ext uri="{FF2B5EF4-FFF2-40B4-BE49-F238E27FC236}">
                <a16:creationId xmlns:a16="http://schemas.microsoft.com/office/drawing/2014/main" id="{BE594752-DDBE-FA6E-A8C5-30E30DEBA91B}"/>
              </a:ext>
              <a:ext uri="{C183D7F6-B498-43B3-948B-1728B52AA6E4}">
                <adec:decorative xmlns:adec="http://schemas.microsoft.com/office/drawing/2017/decorative" val="1"/>
              </a:ext>
            </a:extLst>
          </p:cNvPr>
          <p:cNvSpPr/>
          <p:nvPr/>
        </p:nvSpPr>
        <p:spPr bwMode="auto">
          <a:xfrm rot="16200000">
            <a:off x="2091070" y="3260716"/>
            <a:ext cx="4406337"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5" name="Rectangle: Rounded Corners 34">
            <a:extLst>
              <a:ext uri="{FF2B5EF4-FFF2-40B4-BE49-F238E27FC236}">
                <a16:creationId xmlns:a16="http://schemas.microsoft.com/office/drawing/2014/main" id="{88000D40-E7F9-5699-9C13-0C557BE8C9FC}"/>
              </a:ext>
              <a:ext uri="{C183D7F6-B498-43B3-948B-1728B52AA6E4}">
                <adec:decorative xmlns:adec="http://schemas.microsoft.com/office/drawing/2017/decorative" val="1"/>
              </a:ext>
            </a:extLst>
          </p:cNvPr>
          <p:cNvSpPr/>
          <p:nvPr/>
        </p:nvSpPr>
        <p:spPr bwMode="auto">
          <a:xfrm>
            <a:off x="4194558" y="1123679"/>
            <a:ext cx="7431795" cy="4610641"/>
          </a:xfrm>
          <a:prstGeom prst="roundRect">
            <a:avLst>
              <a:gd name="adj" fmla="val 2397"/>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36" name="Title 3">
            <a:extLst>
              <a:ext uri="{FF2B5EF4-FFF2-40B4-BE49-F238E27FC236}">
                <a16:creationId xmlns:a16="http://schemas.microsoft.com/office/drawing/2014/main" id="{C45AAFDE-55B7-D99F-A4E5-58BEB312FB3F}"/>
              </a:ext>
            </a:extLst>
          </p:cNvPr>
          <p:cNvSpPr txBox="1">
            <a:spLocks/>
          </p:cNvSpPr>
          <p:nvPr/>
        </p:nvSpPr>
        <p:spPr>
          <a:xfrm>
            <a:off x="4382526" y="1338986"/>
            <a:ext cx="423289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Key lessons from the playbook</a:t>
            </a:r>
          </a:p>
        </p:txBody>
      </p:sp>
      <p:sp>
        <p:nvSpPr>
          <p:cNvPr id="38" name="Text Placeholder 4">
            <a:extLst>
              <a:ext uri="{FF2B5EF4-FFF2-40B4-BE49-F238E27FC236}">
                <a16:creationId xmlns:a16="http://schemas.microsoft.com/office/drawing/2014/main" id="{F56147AD-B76E-A11E-8FC3-0FCB4B9D900D}"/>
              </a:ext>
            </a:extLst>
          </p:cNvPr>
          <p:cNvSpPr txBox="1">
            <a:spLocks/>
          </p:cNvSpPr>
          <p:nvPr/>
        </p:nvSpPr>
        <p:spPr>
          <a:xfrm>
            <a:off x="4382524" y="1722541"/>
            <a:ext cx="7002911" cy="358303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Reshaping work</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The year 2025 will go down as the year the Frontier Firm was born</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8</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moment when companies stopped experimenting with AI and started rebuilding around it. Frontier Firms, powered by hybrid teams of humans and agents, have an opportunity to deliver more value with people and agents working together. Frontier Firms deploy AI organization-wide, actively investing in it and measuring ROI on these investments. Leaders at these firms say they believe AI is critical to their company’s long-term success and that agents will be key to realizing a return on their company’s AI investments.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strategy and prioritization: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Despite growing investment in AI, only 37% of CIOs report achieving measurable value from their initiatives</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3</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CIOs should consider prioritizing use cases based on business impact, feasibility, and ROI.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Security and governance</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By 2028, enterprises using AI governance platforms will achieve 30% higher customer trust ratings and 25% better regulatory compliance scores than their competitors</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9</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Strong AI governance and compliance frameworks are essential to mitigating risks.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Cross-functional collaboration: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needs to be embedded into core business workflows. Adoption success derives from the CIO’s deep partnerships with functional leaders to define, prioritize and execute pilots that are specific to their function, coupled with clear, measurable business metrics to understand the ROI of the AI investment in that function.</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AI-first workforce and culture: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adoption requires upskilling and cultural transformation. While 69% of CIOs plan to reskill employees in 2024, only 15% believe their workforce is ready</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3</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Driving AI literacy and firsthand AI training should be a priority. </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The future with AI agents: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agents will reshape operational efficiencies, enabling organizations to scale automation, intelligence, and decision-making.</a:t>
            </a:r>
          </a:p>
        </p:txBody>
      </p:sp>
      <p:grpSp>
        <p:nvGrpSpPr>
          <p:cNvPr id="39" name="Group 38">
            <a:extLst>
              <a:ext uri="{FF2B5EF4-FFF2-40B4-BE49-F238E27FC236}">
                <a16:creationId xmlns:a16="http://schemas.microsoft.com/office/drawing/2014/main" id="{3D1B67B2-7493-51B3-72D4-358813BDCCFB}"/>
              </a:ext>
              <a:ext uri="{C183D7F6-B498-43B3-948B-1728B52AA6E4}">
                <adec:decorative xmlns:adec="http://schemas.microsoft.com/office/drawing/2017/decorative" val="1"/>
              </a:ext>
            </a:extLst>
          </p:cNvPr>
          <p:cNvGrpSpPr/>
          <p:nvPr/>
        </p:nvGrpSpPr>
        <p:grpSpPr>
          <a:xfrm>
            <a:off x="6782813" y="6331791"/>
            <a:ext cx="138920" cy="526201"/>
            <a:chOff x="7156996" y="6331791"/>
            <a:chExt cx="138920" cy="526201"/>
          </a:xfrm>
        </p:grpSpPr>
        <p:sp>
          <p:nvSpPr>
            <p:cNvPr id="43" name="Title 3">
              <a:hlinkClick r:id="rId5" action="ppaction://hlinksldjump"/>
              <a:extLst>
                <a:ext uri="{FF2B5EF4-FFF2-40B4-BE49-F238E27FC236}">
                  <a16:creationId xmlns:a16="http://schemas.microsoft.com/office/drawing/2014/main" id="{90099911-DE98-9204-0864-9FB95933F546}"/>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45" name="Rectangle 44">
              <a:hlinkClick r:id="rId6" action="ppaction://hlinksldjump"/>
              <a:extLst>
                <a:ext uri="{FF2B5EF4-FFF2-40B4-BE49-F238E27FC236}">
                  <a16:creationId xmlns:a16="http://schemas.microsoft.com/office/drawing/2014/main" id="{406CD069-65CB-7489-FA2F-5B69CDB15B81}"/>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3" name="Group 82">
            <a:extLst>
              <a:ext uri="{FF2B5EF4-FFF2-40B4-BE49-F238E27FC236}">
                <a16:creationId xmlns:a16="http://schemas.microsoft.com/office/drawing/2014/main" id="{864A1B4F-B6D0-CB0A-AE81-676461A6853A}"/>
              </a:ext>
              <a:ext uri="{C183D7F6-B498-43B3-948B-1728B52AA6E4}">
                <adec:decorative xmlns:adec="http://schemas.microsoft.com/office/drawing/2017/decorative" val="1"/>
              </a:ext>
            </a:extLst>
          </p:cNvPr>
          <p:cNvGrpSpPr/>
          <p:nvPr/>
        </p:nvGrpSpPr>
        <p:grpSpPr>
          <a:xfrm>
            <a:off x="5917287" y="6331794"/>
            <a:ext cx="137489" cy="559730"/>
            <a:chOff x="6405392" y="6331794"/>
            <a:chExt cx="137489" cy="559730"/>
          </a:xfrm>
        </p:grpSpPr>
        <p:sp>
          <p:nvSpPr>
            <p:cNvPr id="84" name="Title 3">
              <a:hlinkClick r:id="rId5" action="ppaction://hlinksldjump"/>
              <a:extLst>
                <a:ext uri="{FF2B5EF4-FFF2-40B4-BE49-F238E27FC236}">
                  <a16:creationId xmlns:a16="http://schemas.microsoft.com/office/drawing/2014/main" id="{A2BB5D85-D75F-5F09-25F6-92C2A92186C0}"/>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85" name="Rectangle 84">
              <a:hlinkClick r:id="rId7" action="ppaction://hlinksldjump"/>
              <a:extLst>
                <a:ext uri="{FF2B5EF4-FFF2-40B4-BE49-F238E27FC236}">
                  <a16:creationId xmlns:a16="http://schemas.microsoft.com/office/drawing/2014/main" id="{255DB4B3-FF66-E55A-4CA7-7D3F99D2A2F8}"/>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86" name="Group 85">
            <a:extLst>
              <a:ext uri="{FF2B5EF4-FFF2-40B4-BE49-F238E27FC236}">
                <a16:creationId xmlns:a16="http://schemas.microsoft.com/office/drawing/2014/main" id="{C525784D-BF8F-663B-E7EF-74C6CC6DC341}"/>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87" name="Title 3">
              <a:hlinkClick r:id="rId5" action="ppaction://hlinksldjump"/>
              <a:extLst>
                <a:ext uri="{FF2B5EF4-FFF2-40B4-BE49-F238E27FC236}">
                  <a16:creationId xmlns:a16="http://schemas.microsoft.com/office/drawing/2014/main" id="{EDA4BA51-3A72-2721-1FDE-C230B86ADB39}"/>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99" name="Rectangle 98">
              <a:hlinkClick r:id="rId8" action="ppaction://hlinksldjump"/>
              <a:extLst>
                <a:ext uri="{FF2B5EF4-FFF2-40B4-BE49-F238E27FC236}">
                  <a16:creationId xmlns:a16="http://schemas.microsoft.com/office/drawing/2014/main" id="{B21B0621-9ADD-FC3C-3C44-BFF08F5DB44A}"/>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0" name="Group 99">
            <a:extLst>
              <a:ext uri="{FF2B5EF4-FFF2-40B4-BE49-F238E27FC236}">
                <a16:creationId xmlns:a16="http://schemas.microsoft.com/office/drawing/2014/main" id="{190974B4-F88B-C7F7-E3C5-6D84B89DE6CB}"/>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101" name="Title 3">
              <a:hlinkClick r:id="rId5" action="ppaction://hlinksldjump"/>
              <a:extLst>
                <a:ext uri="{FF2B5EF4-FFF2-40B4-BE49-F238E27FC236}">
                  <a16:creationId xmlns:a16="http://schemas.microsoft.com/office/drawing/2014/main" id="{0A5F3F80-BD69-CCE7-DFAC-BE2E7B065F47}"/>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102" name="Rectangle 101">
              <a:hlinkClick r:id="rId9" action="ppaction://hlinksldjump"/>
              <a:extLst>
                <a:ext uri="{FF2B5EF4-FFF2-40B4-BE49-F238E27FC236}">
                  <a16:creationId xmlns:a16="http://schemas.microsoft.com/office/drawing/2014/main" id="{B38A2443-0734-8294-ABE5-B87DDFC0D474}"/>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3" name="Group 102">
            <a:extLst>
              <a:ext uri="{FF2B5EF4-FFF2-40B4-BE49-F238E27FC236}">
                <a16:creationId xmlns:a16="http://schemas.microsoft.com/office/drawing/2014/main" id="{5F133290-C911-EF3A-A5EF-7310EF161C60}"/>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104" name="Title 3">
              <a:hlinkClick r:id="rId5" action="ppaction://hlinksldjump"/>
              <a:extLst>
                <a:ext uri="{FF2B5EF4-FFF2-40B4-BE49-F238E27FC236}">
                  <a16:creationId xmlns:a16="http://schemas.microsoft.com/office/drawing/2014/main" id="{0942AFD4-2344-4CE2-19B3-F6EA9AF21707}"/>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05" name="Rectangle 104">
              <a:hlinkClick r:id="rId10" action="ppaction://hlinksldjump"/>
              <a:extLst>
                <a:ext uri="{FF2B5EF4-FFF2-40B4-BE49-F238E27FC236}">
                  <a16:creationId xmlns:a16="http://schemas.microsoft.com/office/drawing/2014/main" id="{78B8DC86-1953-A989-1FBA-8D1D7F1646E5}"/>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6" name="Group 105">
            <a:extLst>
              <a:ext uri="{FF2B5EF4-FFF2-40B4-BE49-F238E27FC236}">
                <a16:creationId xmlns:a16="http://schemas.microsoft.com/office/drawing/2014/main" id="{02B49036-7E15-D858-68BF-4348EDC80DB5}"/>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107" name="Title 3">
              <a:hlinkClick r:id="rId5" action="ppaction://hlinksldjump"/>
              <a:extLst>
                <a:ext uri="{FF2B5EF4-FFF2-40B4-BE49-F238E27FC236}">
                  <a16:creationId xmlns:a16="http://schemas.microsoft.com/office/drawing/2014/main" id="{1D834E85-ECBF-9819-B514-8CB80B467A89}"/>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108" name="Rectangle 107">
              <a:hlinkClick r:id="rId11" action="ppaction://hlinksldjump"/>
              <a:extLst>
                <a:ext uri="{FF2B5EF4-FFF2-40B4-BE49-F238E27FC236}">
                  <a16:creationId xmlns:a16="http://schemas.microsoft.com/office/drawing/2014/main" id="{847EDEF2-1DCE-8889-181E-C5B1015ED724}"/>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9" name="Group 108">
            <a:extLst>
              <a:ext uri="{FF2B5EF4-FFF2-40B4-BE49-F238E27FC236}">
                <a16:creationId xmlns:a16="http://schemas.microsoft.com/office/drawing/2014/main" id="{EF7483C8-52E2-0496-5A5F-E5F6A10FBDD9}"/>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110" name="Title 3">
              <a:hlinkClick r:id="rId5" action="ppaction://hlinksldjump"/>
              <a:extLst>
                <a:ext uri="{FF2B5EF4-FFF2-40B4-BE49-F238E27FC236}">
                  <a16:creationId xmlns:a16="http://schemas.microsoft.com/office/drawing/2014/main" id="{501397A3-A9FC-424C-BB54-EA353285F794}"/>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11" name="Rectangle 110">
              <a:hlinkClick r:id="rId12" action="ppaction://hlinksldjump"/>
              <a:extLst>
                <a:ext uri="{FF2B5EF4-FFF2-40B4-BE49-F238E27FC236}">
                  <a16:creationId xmlns:a16="http://schemas.microsoft.com/office/drawing/2014/main" id="{9C1DA3EC-5A10-9533-766C-D50051A17703}"/>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12" name="Group 111">
            <a:extLst>
              <a:ext uri="{FF2B5EF4-FFF2-40B4-BE49-F238E27FC236}">
                <a16:creationId xmlns:a16="http://schemas.microsoft.com/office/drawing/2014/main" id="{E529A7DE-B6E2-23BC-2C5B-0EE792B19DB6}"/>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113" name="Title 3">
              <a:hlinkClick r:id="rId5" action="ppaction://hlinksldjump"/>
              <a:extLst>
                <a:ext uri="{FF2B5EF4-FFF2-40B4-BE49-F238E27FC236}">
                  <a16:creationId xmlns:a16="http://schemas.microsoft.com/office/drawing/2014/main" id="{60526EFC-81D2-66C4-4CFC-AA3997E7A58E}"/>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14" name="Rectangle 113">
              <a:hlinkClick r:id="rId13" action="ppaction://hlinksldjump"/>
              <a:extLst>
                <a:ext uri="{FF2B5EF4-FFF2-40B4-BE49-F238E27FC236}">
                  <a16:creationId xmlns:a16="http://schemas.microsoft.com/office/drawing/2014/main" id="{6909679C-D0E3-055C-E9A0-35DF9ED379A4}"/>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32298471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2FA35-4B7C-46DD-EB68-7EBA9F50C451}"/>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A0D1EC89-DE6C-1BC3-B867-7CC880C9289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V="1">
            <a:off x="0" y="0"/>
            <a:ext cx="12192000" cy="6858000"/>
          </a:xfrm>
          <a:prstGeom prst="rect">
            <a:avLst/>
          </a:prstGeom>
        </p:spPr>
      </p:pic>
      <p:sp>
        <p:nvSpPr>
          <p:cNvPr id="7" name="Rectangle 6">
            <a:extLst>
              <a:ext uri="{FF2B5EF4-FFF2-40B4-BE49-F238E27FC236}">
                <a16:creationId xmlns:a16="http://schemas.microsoft.com/office/drawing/2014/main" id="{1560C57B-2BED-D9BD-3A9D-2FD59DEEBB50}"/>
              </a:ext>
              <a:ext uri="{C183D7F6-B498-43B3-948B-1728B52AA6E4}">
                <adec:decorative xmlns:adec="http://schemas.microsoft.com/office/drawing/2017/decorative" val="1"/>
              </a:ext>
            </a:extLst>
          </p:cNvPr>
          <p:cNvSpPr/>
          <p:nvPr/>
        </p:nvSpPr>
        <p:spPr bwMode="auto">
          <a:xfrm>
            <a:off x="0" y="6331801"/>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7" name="Title 3">
            <a:extLst>
              <a:ext uri="{FF2B5EF4-FFF2-40B4-BE49-F238E27FC236}">
                <a16:creationId xmlns:a16="http://schemas.microsoft.com/office/drawing/2014/main" id="{B315F6DB-2515-13E0-CDFC-1265764444AA}"/>
              </a:ext>
            </a:extLst>
          </p:cNvPr>
          <p:cNvSpPr txBox="1">
            <a:spLocks noGrp="1"/>
          </p:cNvSpPr>
          <p:nvPr>
            <p:ph type="title" idx="4294967295"/>
          </p:nvPr>
        </p:nvSpPr>
        <p:spPr>
          <a:xfrm>
            <a:off x="584199" y="2243615"/>
            <a:ext cx="5728919" cy="36933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A final thought: AI is a journey </a:t>
            </a:r>
          </a:p>
        </p:txBody>
      </p:sp>
      <p:sp>
        <p:nvSpPr>
          <p:cNvPr id="26" name="Text Placeholder 4">
            <a:extLst>
              <a:ext uri="{FF2B5EF4-FFF2-40B4-BE49-F238E27FC236}">
                <a16:creationId xmlns:a16="http://schemas.microsoft.com/office/drawing/2014/main" id="{5C7254E2-3E14-4F59-97E9-52D2E78AF2D1}"/>
              </a:ext>
            </a:extLst>
          </p:cNvPr>
          <p:cNvSpPr txBox="1">
            <a:spLocks/>
          </p:cNvSpPr>
          <p:nvPr/>
        </p:nvSpPr>
        <p:spPr>
          <a:xfrm>
            <a:off x="584201" y="2814318"/>
            <a:ext cx="4614429" cy="174509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As IT budgets continue to rise, with a projected 3.6% growth in 2025</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10</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ability to demonstrate AI’s value, secure business buy-in and drive real transformation will define the next generation of CIOs. </a:t>
            </a: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The future will belong to CIOs who take decisive action, those who embrace AI with a sharp vision, align it with business goals, and lead with confidence to evolve their organizations to Frontier Firms.</a:t>
            </a: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endParaRP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Are you ready to shape the next era of digital transformation and make AI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 driving force in your organization’s success?</a:t>
            </a:r>
          </a:p>
        </p:txBody>
      </p:sp>
      <p:grpSp>
        <p:nvGrpSpPr>
          <p:cNvPr id="33" name="Group 32">
            <a:extLst>
              <a:ext uri="{FF2B5EF4-FFF2-40B4-BE49-F238E27FC236}">
                <a16:creationId xmlns:a16="http://schemas.microsoft.com/office/drawing/2014/main" id="{A286504C-DBAC-B127-7F87-827A3E2C465A}"/>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4" name="Title 3">
              <a:hlinkClick r:id="rId3" action="ppaction://hlinksldjump"/>
              <a:extLst>
                <a:ext uri="{FF2B5EF4-FFF2-40B4-BE49-F238E27FC236}">
                  <a16:creationId xmlns:a16="http://schemas.microsoft.com/office/drawing/2014/main" id="{D27E992D-AD4B-85C3-244D-468A6FF4EBB6}"/>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31.</a:t>
              </a:r>
            </a:p>
          </p:txBody>
        </p:sp>
        <p:sp>
          <p:nvSpPr>
            <p:cNvPr id="35" name="Title 3">
              <a:hlinkClick r:id="" action="ppaction://hlinkshowjump?jump=previousslide"/>
              <a:extLst>
                <a:ext uri="{FF2B5EF4-FFF2-40B4-BE49-F238E27FC236}">
                  <a16:creationId xmlns:a16="http://schemas.microsoft.com/office/drawing/2014/main" id="{BFF05CB9-225D-7CA1-6707-906EA5975E91}"/>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45" name="Title 3">
              <a:hlinkClick r:id="" action="ppaction://hlinkshowjump?jump=nextslide"/>
              <a:extLst>
                <a:ext uri="{FF2B5EF4-FFF2-40B4-BE49-F238E27FC236}">
                  <a16:creationId xmlns:a16="http://schemas.microsoft.com/office/drawing/2014/main" id="{150FD01E-74D4-9FF0-437F-704F831E5147}"/>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57" name="Group 56">
            <a:extLst>
              <a:ext uri="{FF2B5EF4-FFF2-40B4-BE49-F238E27FC236}">
                <a16:creationId xmlns:a16="http://schemas.microsoft.com/office/drawing/2014/main" id="{43C3FFB6-2993-13D6-82C8-A6C552C52769}"/>
              </a:ext>
              <a:ext uri="{C183D7F6-B498-43B3-948B-1728B52AA6E4}">
                <adec:decorative xmlns:adec="http://schemas.microsoft.com/office/drawing/2017/decorative" val="1"/>
              </a:ext>
            </a:extLst>
          </p:cNvPr>
          <p:cNvGrpSpPr/>
          <p:nvPr/>
        </p:nvGrpSpPr>
        <p:grpSpPr>
          <a:xfrm>
            <a:off x="7694843" y="6331791"/>
            <a:ext cx="138920" cy="526210"/>
            <a:chOff x="7910031" y="6331791"/>
            <a:chExt cx="138920" cy="526210"/>
          </a:xfrm>
        </p:grpSpPr>
        <p:sp>
          <p:nvSpPr>
            <p:cNvPr id="58" name="Title 3">
              <a:hlinkClick r:id="rId4" action="ppaction://hlinksldjump"/>
              <a:extLst>
                <a:ext uri="{FF2B5EF4-FFF2-40B4-BE49-F238E27FC236}">
                  <a16:creationId xmlns:a16="http://schemas.microsoft.com/office/drawing/2014/main" id="{9B5D99E5-4DE2-E84F-8D8F-81D824136FCD}"/>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59" name="Rectangle 58">
              <a:hlinkClick r:id="rId5" action="ppaction://hlinksldjump"/>
              <a:extLst>
                <a:ext uri="{FF2B5EF4-FFF2-40B4-BE49-F238E27FC236}">
                  <a16:creationId xmlns:a16="http://schemas.microsoft.com/office/drawing/2014/main" id="{4E36C6DF-0B71-91C0-2C50-61EEF4BC7951}"/>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 name="Group 3">
            <a:extLst>
              <a:ext uri="{FF2B5EF4-FFF2-40B4-BE49-F238E27FC236}">
                <a16:creationId xmlns:a16="http://schemas.microsoft.com/office/drawing/2014/main" id="{3DC4A3AD-85BA-A300-F3D7-015E7F31238F}"/>
              </a:ext>
              <a:ext uri="{C183D7F6-B498-43B3-948B-1728B52AA6E4}">
                <adec:decorative xmlns:adec="http://schemas.microsoft.com/office/drawing/2017/decorative" val="1"/>
              </a:ext>
            </a:extLst>
          </p:cNvPr>
          <p:cNvGrpSpPr/>
          <p:nvPr/>
        </p:nvGrpSpPr>
        <p:grpSpPr>
          <a:xfrm>
            <a:off x="6782813" y="6331791"/>
            <a:ext cx="138920" cy="526201"/>
            <a:chOff x="7156996" y="6331791"/>
            <a:chExt cx="138920" cy="526201"/>
          </a:xfrm>
        </p:grpSpPr>
        <p:sp>
          <p:nvSpPr>
            <p:cNvPr id="5" name="Title 3">
              <a:hlinkClick r:id="rId4" action="ppaction://hlinksldjump"/>
              <a:extLst>
                <a:ext uri="{FF2B5EF4-FFF2-40B4-BE49-F238E27FC236}">
                  <a16:creationId xmlns:a16="http://schemas.microsoft.com/office/drawing/2014/main" id="{B7279D67-B9ED-304B-C439-D0ED0ED81617}"/>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8" name="Rectangle 7">
              <a:hlinkClick r:id="rId6" action="ppaction://hlinksldjump"/>
              <a:extLst>
                <a:ext uri="{FF2B5EF4-FFF2-40B4-BE49-F238E27FC236}">
                  <a16:creationId xmlns:a16="http://schemas.microsoft.com/office/drawing/2014/main" id="{8F410441-319C-159B-7745-D975027FDA29}"/>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3B8A7400-2F74-BB9F-70AD-8927198C5A89}"/>
              </a:ext>
              <a:ext uri="{C183D7F6-B498-43B3-948B-1728B52AA6E4}">
                <adec:decorative xmlns:adec="http://schemas.microsoft.com/office/drawing/2017/decorative" val="1"/>
              </a:ext>
            </a:extLst>
          </p:cNvPr>
          <p:cNvGrpSpPr/>
          <p:nvPr/>
        </p:nvGrpSpPr>
        <p:grpSpPr>
          <a:xfrm>
            <a:off x="5917287" y="6331794"/>
            <a:ext cx="137489" cy="559730"/>
            <a:chOff x="6405392" y="6331794"/>
            <a:chExt cx="137489" cy="559730"/>
          </a:xfrm>
        </p:grpSpPr>
        <p:sp>
          <p:nvSpPr>
            <p:cNvPr id="12" name="Title 3">
              <a:hlinkClick r:id="rId4" action="ppaction://hlinksldjump"/>
              <a:extLst>
                <a:ext uri="{FF2B5EF4-FFF2-40B4-BE49-F238E27FC236}">
                  <a16:creationId xmlns:a16="http://schemas.microsoft.com/office/drawing/2014/main" id="{614234FB-A8B1-3D0B-B759-DD1941CDF213}"/>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3" name="Rectangle 12">
              <a:hlinkClick r:id="rId7" action="ppaction://hlinksldjump"/>
              <a:extLst>
                <a:ext uri="{FF2B5EF4-FFF2-40B4-BE49-F238E27FC236}">
                  <a16:creationId xmlns:a16="http://schemas.microsoft.com/office/drawing/2014/main" id="{FC1E73D0-3F53-8206-6639-3C9344CB3A3D}"/>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6EA923E1-91B6-3DDC-C5BD-279DBBD72D02}"/>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16" name="Title 3">
              <a:hlinkClick r:id="rId4" action="ppaction://hlinksldjump"/>
              <a:extLst>
                <a:ext uri="{FF2B5EF4-FFF2-40B4-BE49-F238E27FC236}">
                  <a16:creationId xmlns:a16="http://schemas.microsoft.com/office/drawing/2014/main" id="{700DC21C-43A8-820A-7AC6-F48B8F5E8B90}"/>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7" name="Rectangle 16">
              <a:hlinkClick r:id="rId8" action="ppaction://hlinksldjump"/>
              <a:extLst>
                <a:ext uri="{FF2B5EF4-FFF2-40B4-BE49-F238E27FC236}">
                  <a16:creationId xmlns:a16="http://schemas.microsoft.com/office/drawing/2014/main" id="{0EBB6E42-85EB-38B6-8C73-91D37D3C7653}"/>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E65BE54D-3EAE-9908-827D-DD1B86DECF8F}"/>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23" name="Title 3">
              <a:hlinkClick r:id="rId4" action="ppaction://hlinksldjump"/>
              <a:extLst>
                <a:ext uri="{FF2B5EF4-FFF2-40B4-BE49-F238E27FC236}">
                  <a16:creationId xmlns:a16="http://schemas.microsoft.com/office/drawing/2014/main" id="{04F5EEE5-24E7-1CA2-9B18-A0D6424A4AB5}"/>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24" name="Rectangle 23">
              <a:hlinkClick r:id="rId9" action="ppaction://hlinksldjump"/>
              <a:extLst>
                <a:ext uri="{FF2B5EF4-FFF2-40B4-BE49-F238E27FC236}">
                  <a16:creationId xmlns:a16="http://schemas.microsoft.com/office/drawing/2014/main" id="{64EA4195-8BF9-C7C3-4D93-19B297CF1795}"/>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05E785DD-B6C4-94C9-A5BB-AA4A17EBE8E6}"/>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29" name="Title 3">
              <a:hlinkClick r:id="rId4" action="ppaction://hlinksldjump"/>
              <a:extLst>
                <a:ext uri="{FF2B5EF4-FFF2-40B4-BE49-F238E27FC236}">
                  <a16:creationId xmlns:a16="http://schemas.microsoft.com/office/drawing/2014/main" id="{2519B262-9EAF-638F-B08A-B6F9D38447AF}"/>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36" name="Rectangle 35">
              <a:hlinkClick r:id="rId10" action="ppaction://hlinksldjump"/>
              <a:extLst>
                <a:ext uri="{FF2B5EF4-FFF2-40B4-BE49-F238E27FC236}">
                  <a16:creationId xmlns:a16="http://schemas.microsoft.com/office/drawing/2014/main" id="{89C21740-88E4-CC11-D285-BF811B8259D0}"/>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E95A6380-711B-BFE5-730A-EFECDA84E6A1}"/>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38" name="Title 3">
              <a:hlinkClick r:id="rId4" action="ppaction://hlinksldjump"/>
              <a:extLst>
                <a:ext uri="{FF2B5EF4-FFF2-40B4-BE49-F238E27FC236}">
                  <a16:creationId xmlns:a16="http://schemas.microsoft.com/office/drawing/2014/main" id="{1B5252BC-0CCD-A749-7AA4-F2D01BB3038E}"/>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39" name="Rectangle 38">
              <a:hlinkClick r:id="rId11" action="ppaction://hlinksldjump"/>
              <a:extLst>
                <a:ext uri="{FF2B5EF4-FFF2-40B4-BE49-F238E27FC236}">
                  <a16:creationId xmlns:a16="http://schemas.microsoft.com/office/drawing/2014/main" id="{AD9A59D4-24E4-66A1-EC0C-C54CE5DE0365}"/>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DE04F9AD-9AA0-0E40-34E0-874E3C864490}"/>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41" name="Title 3">
              <a:hlinkClick r:id="rId4" action="ppaction://hlinksldjump"/>
              <a:extLst>
                <a:ext uri="{FF2B5EF4-FFF2-40B4-BE49-F238E27FC236}">
                  <a16:creationId xmlns:a16="http://schemas.microsoft.com/office/drawing/2014/main" id="{9A0CC99A-9879-6CB1-4778-A5D984DFADED}"/>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42" name="Rectangle 41">
              <a:hlinkClick r:id="rId12" action="ppaction://hlinksldjump"/>
              <a:extLst>
                <a:ext uri="{FF2B5EF4-FFF2-40B4-BE49-F238E27FC236}">
                  <a16:creationId xmlns:a16="http://schemas.microsoft.com/office/drawing/2014/main" id="{854BFA82-E9BE-4D93-906C-B409F314826A}"/>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B985482F-7E69-F95F-8A9F-2571E08A02C0}"/>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44" name="Title 3">
              <a:hlinkClick r:id="rId4" action="ppaction://hlinksldjump"/>
              <a:extLst>
                <a:ext uri="{FF2B5EF4-FFF2-40B4-BE49-F238E27FC236}">
                  <a16:creationId xmlns:a16="http://schemas.microsoft.com/office/drawing/2014/main" id="{FFDF0339-747E-0EDC-3ED1-4B230E6BA3C0}"/>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60" name="Rectangle 59">
              <a:hlinkClick r:id="rId13" action="ppaction://hlinksldjump"/>
              <a:extLst>
                <a:ext uri="{FF2B5EF4-FFF2-40B4-BE49-F238E27FC236}">
                  <a16:creationId xmlns:a16="http://schemas.microsoft.com/office/drawing/2014/main" id="{6CCA748D-D727-B233-81AB-A86A3E51D83F}"/>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25663867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D0B3F-95E4-D851-1FD4-025E92584503}"/>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7F0FD6CA-6A6C-8624-3476-3D89BD3EF10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9821" t="-2" r="15956" b="38163"/>
          <a:stretch/>
        </p:blipFill>
        <p:spPr>
          <a:xfrm rot="10800000" flipV="1">
            <a:off x="0" y="0"/>
            <a:ext cx="12191999" cy="6858000"/>
          </a:xfrm>
          <a:prstGeom prst="rect">
            <a:avLst/>
          </a:prstGeom>
        </p:spPr>
      </p:pic>
      <p:sp>
        <p:nvSpPr>
          <p:cNvPr id="2" name="Rectangle 1">
            <a:extLst>
              <a:ext uri="{FF2B5EF4-FFF2-40B4-BE49-F238E27FC236}">
                <a16:creationId xmlns:a16="http://schemas.microsoft.com/office/drawing/2014/main" id="{E8866A72-AB44-E32B-8297-D1708C2A1516}"/>
              </a:ext>
              <a:ext uri="{C183D7F6-B498-43B3-948B-1728B52AA6E4}">
                <adec:decorative xmlns:adec="http://schemas.microsoft.com/office/drawing/2017/decorative" val="1"/>
              </a:ext>
            </a:extLst>
          </p:cNvPr>
          <p:cNvSpPr/>
          <p:nvPr/>
        </p:nvSpPr>
        <p:spPr bwMode="auto">
          <a:xfrm flipV="1">
            <a:off x="0" y="-1"/>
            <a:ext cx="11479411" cy="6331782"/>
          </a:xfrm>
          <a:prstGeom prst="rect">
            <a:avLst/>
          </a:prstGeom>
          <a:gradFill flip="none" rotWithShape="1">
            <a:gsLst>
              <a:gs pos="0">
                <a:schemeClr val="bg1">
                  <a:alpha val="0"/>
                </a:schemeClr>
              </a:gs>
              <a:gs pos="4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 name="Rectangle 6">
            <a:extLst>
              <a:ext uri="{FF2B5EF4-FFF2-40B4-BE49-F238E27FC236}">
                <a16:creationId xmlns:a16="http://schemas.microsoft.com/office/drawing/2014/main" id="{BF20C05E-FA43-6602-B431-F4ECAEDCD1F9}"/>
              </a:ext>
              <a:ext uri="{C183D7F6-B498-43B3-948B-1728B52AA6E4}">
                <adec:decorative xmlns:adec="http://schemas.microsoft.com/office/drawing/2017/decorative" val="1"/>
              </a:ext>
            </a:extLst>
          </p:cNvPr>
          <p:cNvSpPr/>
          <p:nvPr/>
        </p:nvSpPr>
        <p:spPr bwMode="auto">
          <a:xfrm>
            <a:off x="0" y="6331801"/>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3" name="Group 32">
            <a:extLst>
              <a:ext uri="{FF2B5EF4-FFF2-40B4-BE49-F238E27FC236}">
                <a16:creationId xmlns:a16="http://schemas.microsoft.com/office/drawing/2014/main" id="{6AE323B0-577D-7834-19DD-D769F2084DC2}"/>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34" name="Title 3">
              <a:hlinkClick r:id="rId3" action="ppaction://hlinksldjump"/>
              <a:extLst>
                <a:ext uri="{FF2B5EF4-FFF2-40B4-BE49-F238E27FC236}">
                  <a16:creationId xmlns:a16="http://schemas.microsoft.com/office/drawing/2014/main" id="{9B3B65DA-6BC2-8A38-F7A7-2CF7DFF53BDB}"/>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31.</a:t>
              </a:r>
            </a:p>
          </p:txBody>
        </p:sp>
        <p:sp>
          <p:nvSpPr>
            <p:cNvPr id="35" name="Title 3">
              <a:hlinkClick r:id="" action="ppaction://hlinkshowjump?jump=previousslide"/>
              <a:extLst>
                <a:ext uri="{FF2B5EF4-FFF2-40B4-BE49-F238E27FC236}">
                  <a16:creationId xmlns:a16="http://schemas.microsoft.com/office/drawing/2014/main" id="{9C32527F-DDE4-D9A1-C670-A1E36939FA1A}"/>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45" name="Title 3">
              <a:hlinkClick r:id="" action="ppaction://hlinkshowjump?jump=nextslide"/>
              <a:extLst>
                <a:ext uri="{FF2B5EF4-FFF2-40B4-BE49-F238E27FC236}">
                  <a16:creationId xmlns:a16="http://schemas.microsoft.com/office/drawing/2014/main" id="{482ADD08-A42A-CFFA-1C5C-851E2C001D1B}"/>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57" name="Group 56">
            <a:extLst>
              <a:ext uri="{FF2B5EF4-FFF2-40B4-BE49-F238E27FC236}">
                <a16:creationId xmlns:a16="http://schemas.microsoft.com/office/drawing/2014/main" id="{D9A29E4E-5D76-7BA2-37E2-C7C7045D7052}"/>
              </a:ext>
              <a:ext uri="{C183D7F6-B498-43B3-948B-1728B52AA6E4}">
                <adec:decorative xmlns:adec="http://schemas.microsoft.com/office/drawing/2017/decorative" val="1"/>
              </a:ext>
            </a:extLst>
          </p:cNvPr>
          <p:cNvGrpSpPr/>
          <p:nvPr/>
        </p:nvGrpSpPr>
        <p:grpSpPr>
          <a:xfrm>
            <a:off x="7694843" y="6331791"/>
            <a:ext cx="138920" cy="526210"/>
            <a:chOff x="7910031" y="6331791"/>
            <a:chExt cx="138920" cy="526210"/>
          </a:xfrm>
        </p:grpSpPr>
        <p:sp>
          <p:nvSpPr>
            <p:cNvPr id="58" name="Title 3">
              <a:hlinkClick r:id="rId4" action="ppaction://hlinksldjump"/>
              <a:extLst>
                <a:ext uri="{FF2B5EF4-FFF2-40B4-BE49-F238E27FC236}">
                  <a16:creationId xmlns:a16="http://schemas.microsoft.com/office/drawing/2014/main" id="{56BB2ED2-DE47-EF49-DEDD-A74F2C921443}"/>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59" name="Rectangle 58">
              <a:hlinkClick r:id="rId5" action="ppaction://hlinksldjump"/>
              <a:extLst>
                <a:ext uri="{FF2B5EF4-FFF2-40B4-BE49-F238E27FC236}">
                  <a16:creationId xmlns:a16="http://schemas.microsoft.com/office/drawing/2014/main" id="{DDD7F653-AFDB-9A10-8EC7-D0EFB348ADFC}"/>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 name="Group 3">
            <a:extLst>
              <a:ext uri="{FF2B5EF4-FFF2-40B4-BE49-F238E27FC236}">
                <a16:creationId xmlns:a16="http://schemas.microsoft.com/office/drawing/2014/main" id="{E8EA36AB-F144-61FA-F292-6BCC2A089AB8}"/>
              </a:ext>
              <a:ext uri="{C183D7F6-B498-43B3-948B-1728B52AA6E4}">
                <adec:decorative xmlns:adec="http://schemas.microsoft.com/office/drawing/2017/decorative" val="1"/>
              </a:ext>
            </a:extLst>
          </p:cNvPr>
          <p:cNvGrpSpPr/>
          <p:nvPr/>
        </p:nvGrpSpPr>
        <p:grpSpPr>
          <a:xfrm>
            <a:off x="6782813" y="6331791"/>
            <a:ext cx="138920" cy="526201"/>
            <a:chOff x="7156996" y="6331791"/>
            <a:chExt cx="138920" cy="526201"/>
          </a:xfrm>
        </p:grpSpPr>
        <p:sp>
          <p:nvSpPr>
            <p:cNvPr id="5" name="Title 3">
              <a:hlinkClick r:id="rId4" action="ppaction://hlinksldjump"/>
              <a:extLst>
                <a:ext uri="{FF2B5EF4-FFF2-40B4-BE49-F238E27FC236}">
                  <a16:creationId xmlns:a16="http://schemas.microsoft.com/office/drawing/2014/main" id="{698CF2BF-7253-E88E-36B3-AC1ED911EFAB}"/>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8" name="Rectangle 7">
              <a:hlinkClick r:id="rId6" action="ppaction://hlinksldjump"/>
              <a:extLst>
                <a:ext uri="{FF2B5EF4-FFF2-40B4-BE49-F238E27FC236}">
                  <a16:creationId xmlns:a16="http://schemas.microsoft.com/office/drawing/2014/main" id="{30622124-9558-10F4-49CA-C41AFEB153E3}"/>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793B5080-FFF1-F1C2-3A9A-794EDAF9ED3F}"/>
              </a:ext>
              <a:ext uri="{C183D7F6-B498-43B3-948B-1728B52AA6E4}">
                <adec:decorative xmlns:adec="http://schemas.microsoft.com/office/drawing/2017/decorative" val="1"/>
              </a:ext>
            </a:extLst>
          </p:cNvPr>
          <p:cNvGrpSpPr/>
          <p:nvPr/>
        </p:nvGrpSpPr>
        <p:grpSpPr>
          <a:xfrm>
            <a:off x="5917287" y="6331794"/>
            <a:ext cx="137489" cy="559730"/>
            <a:chOff x="6405392" y="6331794"/>
            <a:chExt cx="137489" cy="559730"/>
          </a:xfrm>
        </p:grpSpPr>
        <p:sp>
          <p:nvSpPr>
            <p:cNvPr id="12" name="Title 3">
              <a:hlinkClick r:id="rId4" action="ppaction://hlinksldjump"/>
              <a:extLst>
                <a:ext uri="{FF2B5EF4-FFF2-40B4-BE49-F238E27FC236}">
                  <a16:creationId xmlns:a16="http://schemas.microsoft.com/office/drawing/2014/main" id="{432BC8CF-919D-6D3E-8826-94FB485FE8CD}"/>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13" name="Rectangle 12">
              <a:hlinkClick r:id="rId7" action="ppaction://hlinksldjump"/>
              <a:extLst>
                <a:ext uri="{FF2B5EF4-FFF2-40B4-BE49-F238E27FC236}">
                  <a16:creationId xmlns:a16="http://schemas.microsoft.com/office/drawing/2014/main" id="{718EE71B-19E3-B111-09A1-B5ADD60B3151}"/>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4" name="Group 13">
            <a:extLst>
              <a:ext uri="{FF2B5EF4-FFF2-40B4-BE49-F238E27FC236}">
                <a16:creationId xmlns:a16="http://schemas.microsoft.com/office/drawing/2014/main" id="{E2F854BD-0A01-DB0F-1456-5EF091E1A4FE}"/>
              </a:ext>
              <a:ext uri="{C183D7F6-B498-43B3-948B-1728B52AA6E4}">
                <adec:decorative xmlns:adec="http://schemas.microsoft.com/office/drawing/2017/decorative" val="1"/>
              </a:ext>
            </a:extLst>
          </p:cNvPr>
          <p:cNvGrpSpPr/>
          <p:nvPr/>
        </p:nvGrpSpPr>
        <p:grpSpPr>
          <a:xfrm>
            <a:off x="5069155" y="6331794"/>
            <a:ext cx="131427" cy="526206"/>
            <a:chOff x="5648780" y="6331794"/>
            <a:chExt cx="131427" cy="526206"/>
          </a:xfrm>
        </p:grpSpPr>
        <p:sp>
          <p:nvSpPr>
            <p:cNvPr id="16" name="Title 3">
              <a:hlinkClick r:id="rId4" action="ppaction://hlinksldjump"/>
              <a:extLst>
                <a:ext uri="{FF2B5EF4-FFF2-40B4-BE49-F238E27FC236}">
                  <a16:creationId xmlns:a16="http://schemas.microsoft.com/office/drawing/2014/main" id="{446444A1-8580-766E-2E29-0B433A9576DD}"/>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7" name="Rectangle 16">
              <a:hlinkClick r:id="rId8" action="ppaction://hlinksldjump"/>
              <a:extLst>
                <a:ext uri="{FF2B5EF4-FFF2-40B4-BE49-F238E27FC236}">
                  <a16:creationId xmlns:a16="http://schemas.microsoft.com/office/drawing/2014/main" id="{5031DAEC-6286-58A8-5CB0-A6E4D02FEE73}"/>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426C365A-99B2-B2B7-C99A-6A082B08B0BB}"/>
              </a:ext>
              <a:ext uri="{C183D7F6-B498-43B3-948B-1728B52AA6E4}">
                <adec:decorative xmlns:adec="http://schemas.microsoft.com/office/drawing/2017/decorative" val="1"/>
              </a:ext>
            </a:extLst>
          </p:cNvPr>
          <p:cNvGrpSpPr/>
          <p:nvPr/>
        </p:nvGrpSpPr>
        <p:grpSpPr>
          <a:xfrm>
            <a:off x="4155529" y="6331794"/>
            <a:ext cx="137489" cy="526205"/>
            <a:chOff x="4894229" y="6331794"/>
            <a:chExt cx="137489" cy="526205"/>
          </a:xfrm>
        </p:grpSpPr>
        <p:sp>
          <p:nvSpPr>
            <p:cNvPr id="23" name="Title 3">
              <a:hlinkClick r:id="rId4" action="ppaction://hlinksldjump"/>
              <a:extLst>
                <a:ext uri="{FF2B5EF4-FFF2-40B4-BE49-F238E27FC236}">
                  <a16:creationId xmlns:a16="http://schemas.microsoft.com/office/drawing/2014/main" id="{1FA17911-EAA1-9383-0C95-A8622AF0A9FA}"/>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24" name="Rectangle 23">
              <a:hlinkClick r:id="rId9" action="ppaction://hlinksldjump"/>
              <a:extLst>
                <a:ext uri="{FF2B5EF4-FFF2-40B4-BE49-F238E27FC236}">
                  <a16:creationId xmlns:a16="http://schemas.microsoft.com/office/drawing/2014/main" id="{8561A870-E4DB-5454-77F1-95859CD6819C}"/>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238EF8A9-CC29-46F6-A123-96F2555EE0E0}"/>
              </a:ext>
              <a:ext uri="{C183D7F6-B498-43B3-948B-1728B52AA6E4}">
                <adec:decorative xmlns:adec="http://schemas.microsoft.com/office/drawing/2017/decorative" val="1"/>
              </a:ext>
            </a:extLst>
          </p:cNvPr>
          <p:cNvGrpSpPr/>
          <p:nvPr/>
        </p:nvGrpSpPr>
        <p:grpSpPr>
          <a:xfrm>
            <a:off x="3223743" y="6331795"/>
            <a:ext cx="134289" cy="526205"/>
            <a:chOff x="4142794" y="6331795"/>
            <a:chExt cx="134289" cy="526205"/>
          </a:xfrm>
        </p:grpSpPr>
        <p:sp>
          <p:nvSpPr>
            <p:cNvPr id="29" name="Title 3">
              <a:hlinkClick r:id="rId4" action="ppaction://hlinksldjump"/>
              <a:extLst>
                <a:ext uri="{FF2B5EF4-FFF2-40B4-BE49-F238E27FC236}">
                  <a16:creationId xmlns:a16="http://schemas.microsoft.com/office/drawing/2014/main" id="{E283A302-40EF-4431-6BBB-9B01C9AB3D26}"/>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36" name="Rectangle 35">
              <a:hlinkClick r:id="rId10" action="ppaction://hlinksldjump"/>
              <a:extLst>
                <a:ext uri="{FF2B5EF4-FFF2-40B4-BE49-F238E27FC236}">
                  <a16:creationId xmlns:a16="http://schemas.microsoft.com/office/drawing/2014/main" id="{41DDDEDC-39CA-5D7F-7F6F-FDE23ABF03DB}"/>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5A727844-BD46-C65E-D7F8-9F92AE400806}"/>
              </a:ext>
              <a:ext uri="{C183D7F6-B498-43B3-948B-1728B52AA6E4}">
                <adec:decorative xmlns:adec="http://schemas.microsoft.com/office/drawing/2017/decorative" val="1"/>
              </a:ext>
            </a:extLst>
          </p:cNvPr>
          <p:cNvGrpSpPr/>
          <p:nvPr/>
        </p:nvGrpSpPr>
        <p:grpSpPr>
          <a:xfrm>
            <a:off x="2294483" y="6331795"/>
            <a:ext cx="134289" cy="526205"/>
            <a:chOff x="3396452" y="6331795"/>
            <a:chExt cx="134289" cy="526205"/>
          </a:xfrm>
        </p:grpSpPr>
        <p:sp>
          <p:nvSpPr>
            <p:cNvPr id="38" name="Title 3">
              <a:hlinkClick r:id="rId4" action="ppaction://hlinksldjump"/>
              <a:extLst>
                <a:ext uri="{FF2B5EF4-FFF2-40B4-BE49-F238E27FC236}">
                  <a16:creationId xmlns:a16="http://schemas.microsoft.com/office/drawing/2014/main" id="{9DC4C747-EC68-227C-DE50-E39B00BEA645}"/>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39" name="Rectangle 38">
              <a:hlinkClick r:id="rId11" action="ppaction://hlinksldjump"/>
              <a:extLst>
                <a:ext uri="{FF2B5EF4-FFF2-40B4-BE49-F238E27FC236}">
                  <a16:creationId xmlns:a16="http://schemas.microsoft.com/office/drawing/2014/main" id="{00DA8A92-F46E-84F7-9522-8948BD6234B7}"/>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C6891F7D-5AED-2240-BA75-5D869034DA26}"/>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41" name="Title 3">
              <a:hlinkClick r:id="rId4" action="ppaction://hlinksldjump"/>
              <a:extLst>
                <a:ext uri="{FF2B5EF4-FFF2-40B4-BE49-F238E27FC236}">
                  <a16:creationId xmlns:a16="http://schemas.microsoft.com/office/drawing/2014/main" id="{39851DB2-D140-1624-3144-1C611D695037}"/>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42" name="Rectangle 41">
              <a:hlinkClick r:id="rId12" action="ppaction://hlinksldjump"/>
              <a:extLst>
                <a:ext uri="{FF2B5EF4-FFF2-40B4-BE49-F238E27FC236}">
                  <a16:creationId xmlns:a16="http://schemas.microsoft.com/office/drawing/2014/main" id="{23EFF022-5009-DEC8-0653-C5119772CCC3}"/>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562F2414-7AF4-B9DA-DC0A-852C081F0F41}"/>
              </a:ext>
              <a:ext uri="{C183D7F6-B498-43B3-948B-1728B52AA6E4}">
                <adec:decorative xmlns:adec="http://schemas.microsoft.com/office/drawing/2017/decorative" val="1"/>
              </a:ext>
            </a:extLst>
          </p:cNvPr>
          <p:cNvGrpSpPr/>
          <p:nvPr/>
        </p:nvGrpSpPr>
        <p:grpSpPr>
          <a:xfrm>
            <a:off x="1440818" y="6331796"/>
            <a:ext cx="131427" cy="526204"/>
            <a:chOff x="2640028" y="6331796"/>
            <a:chExt cx="131427" cy="526204"/>
          </a:xfrm>
        </p:grpSpPr>
        <p:sp>
          <p:nvSpPr>
            <p:cNvPr id="44" name="Title 3">
              <a:hlinkClick r:id="rId4" action="ppaction://hlinksldjump"/>
              <a:extLst>
                <a:ext uri="{FF2B5EF4-FFF2-40B4-BE49-F238E27FC236}">
                  <a16:creationId xmlns:a16="http://schemas.microsoft.com/office/drawing/2014/main" id="{3FE153F1-0415-7100-3F10-F019F8F9AAF0}"/>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60" name="Rectangle 59">
              <a:hlinkClick r:id="rId13" action="ppaction://hlinksldjump"/>
              <a:extLst>
                <a:ext uri="{FF2B5EF4-FFF2-40B4-BE49-F238E27FC236}">
                  <a16:creationId xmlns:a16="http://schemas.microsoft.com/office/drawing/2014/main" id="{5C25CD1C-975E-6DB1-CD58-165A41FFD33D}"/>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3" name="Title 3">
            <a:extLst>
              <a:ext uri="{FF2B5EF4-FFF2-40B4-BE49-F238E27FC236}">
                <a16:creationId xmlns:a16="http://schemas.microsoft.com/office/drawing/2014/main" id="{13396987-4CB3-8EA2-4CC6-A2D731DE1CCA}"/>
              </a:ext>
            </a:extLst>
          </p:cNvPr>
          <p:cNvSpPr txBox="1">
            <a:spLocks noGrp="1"/>
          </p:cNvSpPr>
          <p:nvPr>
            <p:ph type="title" idx="4294967295"/>
          </p:nvPr>
        </p:nvSpPr>
        <p:spPr>
          <a:xfrm>
            <a:off x="584198" y="521018"/>
            <a:ext cx="706788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Resources summary</a:t>
            </a:r>
          </a:p>
        </p:txBody>
      </p:sp>
      <p:sp>
        <p:nvSpPr>
          <p:cNvPr id="15" name="Text Placeholder 4">
            <a:extLst>
              <a:ext uri="{FF2B5EF4-FFF2-40B4-BE49-F238E27FC236}">
                <a16:creationId xmlns:a16="http://schemas.microsoft.com/office/drawing/2014/main" id="{469BA2A2-958D-A301-09B2-CC68A6EE32AA}"/>
              </a:ext>
            </a:extLst>
          </p:cNvPr>
          <p:cNvSpPr txBox="1">
            <a:spLocks/>
          </p:cNvSpPr>
          <p:nvPr/>
        </p:nvSpPr>
        <p:spPr>
          <a:xfrm>
            <a:off x="593776" y="1094885"/>
            <a:ext cx="4604854" cy="93718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CIOs as AI partners: Drive cross-functional AI adoption</a:t>
            </a:r>
            <a:endParaRPr kumimoji="0" lang="en-US" sz="1050" b="0" i="0" u="none" strike="noStrike" kern="1200" cap="none" spc="0" normalizeH="0" baseline="0" noProof="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rPr>
              <a:t>Want Real AI Transformation? Focus on Your People and Processes</a:t>
            </a: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15">
                  <a:extLst>
                    <a:ext uri="{A12FA001-AC4F-418D-AE19-62706E023703}">
                      <ahyp:hlinkClr xmlns:ahyp="http://schemas.microsoft.com/office/drawing/2018/hyperlinkcolor" val="tx"/>
                    </a:ext>
                  </a:extLst>
                </a:hlinkClick>
              </a:rPr>
              <a:t>Get AI Ready: Action plan for IT Leaders</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16">
                  <a:extLst>
                    <a:ext uri="{A12FA001-AC4F-418D-AE19-62706E023703}">
                      <ahyp:hlinkClr xmlns:ahyp="http://schemas.microsoft.com/office/drawing/2018/hyperlinkcolor" val="tx"/>
                    </a:ext>
                  </a:extLst>
                </a:hlinkClick>
              </a:rPr>
              <a:t>Guide to Engaging Functional Business Leaders</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lang="en-US" sz="1050">
                <a:latin typeface="Segoe Sans Display"/>
                <a:hlinkClick r:id="rId17">
                  <a:extLst>
                    <a:ext uri="{A12FA001-AC4F-418D-AE19-62706E023703}">
                      <ahyp:hlinkClr xmlns:ahyp="http://schemas.microsoft.com/office/drawing/2018/hyperlinkcolor" val="tx"/>
                    </a:ext>
                  </a:extLst>
                </a:hlinkClick>
              </a:rPr>
              <a:t>The AI Decision Brief</a:t>
            </a:r>
            <a:endParaRPr lang="en-US" sz="1050">
              <a:latin typeface="Segoe Sans Display"/>
            </a:endParaRPr>
          </a:p>
        </p:txBody>
      </p:sp>
      <p:sp>
        <p:nvSpPr>
          <p:cNvPr id="55" name="Text Placeholder 4">
            <a:extLst>
              <a:ext uri="{FF2B5EF4-FFF2-40B4-BE49-F238E27FC236}">
                <a16:creationId xmlns:a16="http://schemas.microsoft.com/office/drawing/2014/main" id="{1B3D443B-D2B7-008D-3B37-CFBE179E16A4}"/>
              </a:ext>
            </a:extLst>
          </p:cNvPr>
          <p:cNvSpPr txBox="1">
            <a:spLocks/>
          </p:cNvSpPr>
          <p:nvPr/>
        </p:nvSpPr>
        <p:spPr>
          <a:xfrm>
            <a:off x="593776" y="2302453"/>
            <a:ext cx="4604854" cy="54938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dirty="0">
                <a:ln>
                  <a:noFill/>
                </a:ln>
                <a:solidFill>
                  <a:srgbClr val="C03BC4">
                    <a:lumMod val="50000"/>
                  </a:srgbClr>
                </a:solidFill>
                <a:effectLst/>
                <a:uLnTx/>
                <a:uFillTx/>
                <a:latin typeface="Segoe Sans Display Semibold"/>
                <a:ea typeface="+mn-ea"/>
                <a:cs typeface="Segoe Sans Display" pitchFamily="2" charset="0"/>
              </a:rPr>
              <a:t>Build the data foundation for AI readiness</a:t>
            </a:r>
            <a:endParaRPr kumimoji="0" lang="en-US" sz="1050" b="0" i="0" u="none" strike="noStrike" kern="1200" cap="none" spc="0" normalizeH="0" baseline="0" noProof="0" dirty="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dirty="0">
                <a:ln>
                  <a:noFill/>
                </a:ln>
                <a:effectLst/>
                <a:uLnTx/>
                <a:uFillTx/>
                <a:latin typeface="Segoe Sans Display"/>
                <a:ea typeface="+mn-ea"/>
                <a:cs typeface="Segoe Sans Display" pitchFamily="2" charset="0"/>
                <a:hlinkClick r:id="rId18">
                  <a:extLst>
                    <a:ext uri="{A12FA001-AC4F-418D-AE19-62706E023703}">
                      <ahyp:hlinkClr xmlns:ahyp="http://schemas.microsoft.com/office/drawing/2018/hyperlinkcolor" val="tx"/>
                    </a:ext>
                  </a:extLst>
                </a:hlinkClick>
              </a:rPr>
              <a:t>Microsoft 365 Copilot admin guide for E5 + SAM licenses</a:t>
            </a:r>
            <a:endParaRPr kumimoji="0" lang="en-US" sz="1050" b="0" i="0" u="none" strike="noStrike" kern="1200" cap="none" spc="0" normalizeH="0" baseline="0" noProof="0" dirty="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dirty="0">
                <a:ln>
                  <a:noFill/>
                </a:ln>
                <a:effectLst/>
                <a:uLnTx/>
                <a:uFillTx/>
                <a:latin typeface="Segoe Sans Display"/>
                <a:ea typeface="+mn-ea"/>
                <a:cs typeface="Segoe Sans Display" pitchFamily="2" charset="0"/>
                <a:hlinkClick r:id="rId19">
                  <a:extLst>
                    <a:ext uri="{A12FA001-AC4F-418D-AE19-62706E023703}">
                      <ahyp:hlinkClr xmlns:ahyp="http://schemas.microsoft.com/office/drawing/2018/hyperlinkcolor" val="tx"/>
                    </a:ext>
                  </a:extLst>
                </a:hlinkClick>
              </a:rPr>
              <a:t>Microsoft 365 Copilot Technical Readiness Guide</a:t>
            </a:r>
            <a:endParaRPr kumimoji="0" lang="en-US" sz="1050" b="0" i="0" u="none" strike="noStrike" kern="1200" cap="none" spc="0" normalizeH="0" baseline="0" noProof="0" dirty="0">
              <a:ln>
                <a:noFill/>
              </a:ln>
              <a:effectLst/>
              <a:uLnTx/>
              <a:uFillTx/>
              <a:latin typeface="Segoe Sans Display"/>
              <a:ea typeface="+mn-ea"/>
              <a:cs typeface="Segoe Sans Display" pitchFamily="2" charset="0"/>
            </a:endParaRPr>
          </a:p>
        </p:txBody>
      </p:sp>
      <p:sp>
        <p:nvSpPr>
          <p:cNvPr id="97" name="Text Placeholder 4">
            <a:extLst>
              <a:ext uri="{FF2B5EF4-FFF2-40B4-BE49-F238E27FC236}">
                <a16:creationId xmlns:a16="http://schemas.microsoft.com/office/drawing/2014/main" id="{DEC82EAE-4AFE-A863-9C36-9A263A398F85}"/>
              </a:ext>
            </a:extLst>
          </p:cNvPr>
          <p:cNvSpPr txBox="1">
            <a:spLocks/>
          </p:cNvSpPr>
          <p:nvPr/>
        </p:nvSpPr>
        <p:spPr>
          <a:xfrm>
            <a:off x="593776" y="3165937"/>
            <a:ext cx="3942129" cy="168046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Establish security and governance for generative AI</a:t>
            </a:r>
            <a:endParaRPr kumimoji="0" lang="en-US" sz="1050" b="0" i="0" u="none" strike="noStrike" kern="1200" cap="none" spc="0" normalizeH="0" baseline="0" noProof="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0">
                  <a:extLst>
                    <a:ext uri="{A12FA001-AC4F-418D-AE19-62706E023703}">
                      <ahyp:hlinkClr xmlns:ahyp="http://schemas.microsoft.com/office/drawing/2018/hyperlinkcolor" val="tx"/>
                    </a:ext>
                  </a:extLst>
                </a:hlinkClick>
              </a:rPr>
              <a:t>Microsoft 365 Copilot blueprint for oversharing</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1">
                  <a:extLst>
                    <a:ext uri="{A12FA001-AC4F-418D-AE19-62706E023703}">
                      <ahyp:hlinkClr xmlns:ahyp="http://schemas.microsoft.com/office/drawing/2018/hyperlinkcolor" val="tx"/>
                    </a:ext>
                  </a:extLst>
                </a:hlinkClick>
              </a:rPr>
              <a:t>Learn about Microsoft Purview</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2">
                  <a:extLst>
                    <a:ext uri="{A12FA001-AC4F-418D-AE19-62706E023703}">
                      <ahyp:hlinkClr xmlns:ahyp="http://schemas.microsoft.com/office/drawing/2018/hyperlinkcolor" val="tx"/>
                    </a:ext>
                  </a:extLst>
                </a:hlinkClick>
              </a:rPr>
              <a:t>Data, Privacy, and Security for Microsoft 365 Copilot</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3">
                  <a:extLst>
                    <a:ext uri="{A12FA001-AC4F-418D-AE19-62706E023703}">
                      <ahyp:hlinkClr xmlns:ahyp="http://schemas.microsoft.com/office/drawing/2018/hyperlinkcolor" val="tx"/>
                    </a:ext>
                  </a:extLst>
                </a:hlinkClick>
              </a:rPr>
              <a:t>Enterprise data protection in Microsoft 365 Copilot and Microsoft 365 Copilot Chat</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4">
                  <a:extLst>
                    <a:ext uri="{A12FA001-AC4F-418D-AE19-62706E023703}">
                      <ahyp:hlinkClr xmlns:ahyp="http://schemas.microsoft.com/office/drawing/2018/hyperlinkcolor" val="tx"/>
                    </a:ext>
                  </a:extLst>
                </a:hlinkClick>
              </a:rPr>
              <a:t>Microsoft 365 Copilot Risk Assessment QuickStart</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lang="en-US" sz="1050">
                <a:latin typeface="Segoe Sans Display"/>
                <a:hlinkClick r:id="rId25">
                  <a:extLst>
                    <a:ext uri="{A12FA001-AC4F-418D-AE19-62706E023703}">
                      <ahyp:hlinkClr xmlns:ahyp="http://schemas.microsoft.com/office/drawing/2018/hyperlinkcolor" val="tx"/>
                    </a:ext>
                  </a:extLst>
                </a:hlinkClick>
              </a:rPr>
              <a:t>Grow Your Business with AI You Can Trust</a:t>
            </a:r>
            <a:endParaRPr lang="en-US" sz="1050">
              <a:latin typeface="Segoe Sans Display"/>
            </a:endParaRPr>
          </a:p>
          <a:p>
            <a:pPr marL="168275" indent="-168275">
              <a:buClr>
                <a:schemeClr val="accent2">
                  <a:lumMod val="50000"/>
                </a:schemeClr>
              </a:buClr>
              <a:buSzPct val="100000"/>
              <a:buFont typeface="Arial" panose="020B0604020202020204" pitchFamily="34" charset="0"/>
              <a:buChar char="•"/>
              <a:defRPr/>
            </a:pP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p:txBody>
      </p:sp>
      <p:sp>
        <p:nvSpPr>
          <p:cNvPr id="98" name="Text Placeholder 4">
            <a:extLst>
              <a:ext uri="{FF2B5EF4-FFF2-40B4-BE49-F238E27FC236}">
                <a16:creationId xmlns:a16="http://schemas.microsoft.com/office/drawing/2014/main" id="{CC3B352F-7D53-6434-E0D1-AD58198FE8F2}"/>
              </a:ext>
            </a:extLst>
          </p:cNvPr>
          <p:cNvSpPr txBox="1">
            <a:spLocks/>
          </p:cNvSpPr>
          <p:nvPr/>
        </p:nvSpPr>
        <p:spPr>
          <a:xfrm>
            <a:off x="593776" y="4864179"/>
            <a:ext cx="4604854" cy="113107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Make AI work for everyone</a:t>
            </a:r>
            <a:endParaRPr kumimoji="0" lang="en-US" sz="1050" b="0" i="0" u="none" strike="noStrike" kern="1200" cap="none" spc="0" normalizeH="0" baseline="0" noProof="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6">
                  <a:extLst>
                    <a:ext uri="{A12FA001-AC4F-418D-AE19-62706E023703}">
                      <ahyp:hlinkClr xmlns:ahyp="http://schemas.microsoft.com/office/drawing/2018/hyperlinkcolor" val="tx"/>
                    </a:ext>
                  </a:extLst>
                </a:hlinkClick>
              </a:rPr>
              <a:t>10 best practices to accelerate your employees' AI skills</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7">
                  <a:extLst>
                    <a:ext uri="{A12FA001-AC4F-418D-AE19-62706E023703}">
                      <ahyp:hlinkClr xmlns:ahyp="http://schemas.microsoft.com/office/drawing/2018/hyperlinkcolor" val="tx"/>
                    </a:ext>
                  </a:extLst>
                </a:hlinkClick>
              </a:rPr>
              <a:t>Copilot for all: Introducing Microsoft 365 Copilot Chat</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8">
                  <a:extLst>
                    <a:ext uri="{A12FA001-AC4F-418D-AE19-62706E023703}">
                      <ahyp:hlinkClr xmlns:ahyp="http://schemas.microsoft.com/office/drawing/2018/hyperlinkcolor" val="tx"/>
                    </a:ext>
                  </a:extLst>
                </a:hlinkClick>
              </a:rPr>
              <a:t>Conor Grennan on Moving Beyond the “Search Engine Mindset”</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29">
                  <a:extLst>
                    <a:ext uri="{A12FA001-AC4F-418D-AE19-62706E023703}">
                      <ahyp:hlinkClr xmlns:ahyp="http://schemas.microsoft.com/office/drawing/2018/hyperlinkcolor" val="tx"/>
                    </a:ext>
                  </a:extLst>
                </a:hlinkClick>
              </a:rPr>
              <a:t>User Experience Strategy Overview for Microsoft 365 Copilot</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0">
                  <a:extLst>
                    <a:ext uri="{A12FA001-AC4F-418D-AE19-62706E023703}">
                      <ahyp:hlinkClr xmlns:ahyp="http://schemas.microsoft.com/office/drawing/2018/hyperlinkcolor" val="tx"/>
                    </a:ext>
                  </a:extLst>
                </a:hlinkClick>
              </a:rPr>
              <a:t>Microsoft 365 Copilot user engagement tools and templates</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p:txBody>
      </p:sp>
      <p:sp>
        <p:nvSpPr>
          <p:cNvPr id="115" name="Text Placeholder 4">
            <a:extLst>
              <a:ext uri="{FF2B5EF4-FFF2-40B4-BE49-F238E27FC236}">
                <a16:creationId xmlns:a16="http://schemas.microsoft.com/office/drawing/2014/main" id="{DE33327B-8987-769E-9C03-D03B904DD12C}"/>
              </a:ext>
            </a:extLst>
          </p:cNvPr>
          <p:cNvSpPr txBox="1">
            <a:spLocks/>
          </p:cNvSpPr>
          <p:nvPr/>
        </p:nvSpPr>
        <p:spPr>
          <a:xfrm>
            <a:off x="5527590" y="1094885"/>
            <a:ext cx="4604854" cy="74328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Business first: Prioritize workflows with the most impact</a:t>
            </a:r>
            <a:endParaRPr kumimoji="0" lang="en-US" sz="1050" b="0" i="0" u="none" strike="noStrike" kern="1200" cap="none" spc="0" normalizeH="0" baseline="0" noProof="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1">
                  <a:extLst>
                    <a:ext uri="{A12FA001-AC4F-418D-AE19-62706E023703}">
                      <ahyp:hlinkClr xmlns:ahyp="http://schemas.microsoft.com/office/drawing/2018/hyperlinkcolor" val="tx"/>
                    </a:ext>
                  </a:extLst>
                </a:hlinkClick>
              </a:rPr>
              <a:t>Microsoft Copilot Scenario Library</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2">
                  <a:extLst>
                    <a:ext uri="{A12FA001-AC4F-418D-AE19-62706E023703}">
                      <ahyp:hlinkClr xmlns:ahyp="http://schemas.microsoft.com/office/drawing/2018/hyperlinkcolor" val="tx"/>
                    </a:ext>
                  </a:extLst>
                </a:hlinkClick>
              </a:rPr>
              <a:t>Introducing Copilot Analytics to measure AI impact on your business</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lang="en-US" sz="1050">
                <a:latin typeface="Segoe Sans Display"/>
                <a:hlinkClick r:id="rId33">
                  <a:extLst>
                    <a:ext uri="{A12FA001-AC4F-418D-AE19-62706E023703}">
                      <ahyp:hlinkClr xmlns:ahyp="http://schemas.microsoft.com/office/drawing/2018/hyperlinkcolor" val="tx"/>
                    </a:ext>
                  </a:extLst>
                </a:hlinkClick>
              </a:rPr>
              <a:t>IDC: The Business Opportunity of AI</a:t>
            </a:r>
            <a:endParaRPr lang="en-US" sz="1050">
              <a:latin typeface="Segoe Sans Display"/>
            </a:endParaRPr>
          </a:p>
        </p:txBody>
      </p:sp>
      <p:sp>
        <p:nvSpPr>
          <p:cNvPr id="137" name="Text Placeholder 4">
            <a:extLst>
              <a:ext uri="{FF2B5EF4-FFF2-40B4-BE49-F238E27FC236}">
                <a16:creationId xmlns:a16="http://schemas.microsoft.com/office/drawing/2014/main" id="{63C70D10-CA05-3D3B-8DED-682F3CEB0138}"/>
              </a:ext>
            </a:extLst>
          </p:cNvPr>
          <p:cNvSpPr txBox="1">
            <a:spLocks/>
          </p:cNvSpPr>
          <p:nvPr/>
        </p:nvSpPr>
        <p:spPr>
          <a:xfrm>
            <a:off x="5527589" y="2233288"/>
            <a:ext cx="4604854" cy="109876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Define success: Measure what matters</a:t>
            </a:r>
            <a:endParaRPr kumimoji="0" lang="en-US" sz="1050" b="0" i="0" u="none" strike="noStrike" kern="1200" cap="none" spc="0" normalizeH="0" baseline="0" noProof="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4">
                  <a:extLst>
                    <a:ext uri="{A12FA001-AC4F-418D-AE19-62706E023703}">
                      <ahyp:hlinkClr xmlns:ahyp="http://schemas.microsoft.com/office/drawing/2018/hyperlinkcolor" val="tx"/>
                    </a:ext>
                  </a:extLst>
                </a:hlinkClick>
              </a:rPr>
              <a:t>Introduction to Microsoft 365 Copilot in Microsoft Viva</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lang="en-US" sz="1050">
                <a:latin typeface="Segoe Sans Display"/>
                <a:hlinkClick r:id="rId35">
                  <a:extLst>
                    <a:ext uri="{A12FA001-AC4F-418D-AE19-62706E023703}">
                      <ahyp:hlinkClr xmlns:ahyp="http://schemas.microsoft.com/office/drawing/2018/hyperlinkcolor" val="tx"/>
                    </a:ext>
                  </a:extLst>
                </a:hlinkClick>
              </a:rPr>
              <a:t>Watch session: Microsoft 365 Copilot analytics: Measuring impact with analytics</a:t>
            </a:r>
            <a:endParaRPr lang="en-US" sz="1050">
              <a:latin typeface="Segoe Sans Display"/>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6">
                  <a:extLst>
                    <a:ext uri="{A12FA001-AC4F-418D-AE19-62706E023703}">
                      <ahyp:hlinkClr xmlns:ahyp="http://schemas.microsoft.com/office/drawing/2018/hyperlinkcolor" val="tx"/>
                    </a:ext>
                  </a:extLst>
                </a:hlinkClick>
              </a:rPr>
              <a:t>Accelerate Copilot Enablement with Microsoft Viva</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7">
                  <a:extLst>
                    <a:ext uri="{A12FA001-AC4F-418D-AE19-62706E023703}">
                      <ahyp:hlinkClr xmlns:ahyp="http://schemas.microsoft.com/office/drawing/2018/hyperlinkcolor" val="tx"/>
                    </a:ext>
                  </a:extLst>
                </a:hlinkClick>
              </a:rPr>
              <a:t>Gartner: How to Calculate Business Value and Cost for GenAI Use Cases</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p:txBody>
      </p:sp>
      <p:sp>
        <p:nvSpPr>
          <p:cNvPr id="158" name="Text Placeholder 4">
            <a:extLst>
              <a:ext uri="{FF2B5EF4-FFF2-40B4-BE49-F238E27FC236}">
                <a16:creationId xmlns:a16="http://schemas.microsoft.com/office/drawing/2014/main" id="{F12EFC50-18C6-E4A1-473C-0CF4490A1C76}"/>
              </a:ext>
            </a:extLst>
          </p:cNvPr>
          <p:cNvSpPr txBox="1">
            <a:spLocks/>
          </p:cNvSpPr>
          <p:nvPr/>
        </p:nvSpPr>
        <p:spPr>
          <a:xfrm>
            <a:off x="5527589" y="3727174"/>
            <a:ext cx="4604855" cy="129266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Expand AI capabilities: Intelligent agents</a:t>
            </a:r>
            <a:endParaRPr kumimoji="0" lang="en-US" sz="1050" b="0" i="0" u="none" strike="noStrike" kern="1200" cap="none" spc="0" normalizeH="0" baseline="0" noProof="0">
              <a:ln>
                <a:noFill/>
              </a:ln>
              <a:effectLst/>
              <a:uLnTx/>
              <a:uFillTx/>
              <a:latin typeface="Segoe Sans Display"/>
              <a:ea typeface="+mn-ea"/>
              <a:cs typeface="Segoe Sans Display" pitchFamily="2" charset="0"/>
              <a:hlinkClick r:id="rId14">
                <a:extLst>
                  <a:ext uri="{A12FA001-AC4F-418D-AE19-62706E023703}">
                    <ahyp:hlinkClr xmlns:ahyp="http://schemas.microsoft.com/office/drawing/2018/hyperlinkcolor" val="tx"/>
                  </a:ext>
                </a:extLst>
              </a:hlinkClick>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8">
                  <a:extLst>
                    <a:ext uri="{A12FA001-AC4F-418D-AE19-62706E023703}">
                      <ahyp:hlinkClr xmlns:ahyp="http://schemas.microsoft.com/office/drawing/2018/hyperlinkcolor" val="tx"/>
                    </a:ext>
                  </a:extLst>
                </a:hlinkClick>
              </a:rPr>
              <a:t>Agent Overview Guide</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39">
                  <a:extLst>
                    <a:ext uri="{A12FA001-AC4F-418D-AE19-62706E023703}">
                      <ahyp:hlinkClr xmlns:ahyp="http://schemas.microsoft.com/office/drawing/2018/hyperlinkcolor" val="tx"/>
                    </a:ext>
                  </a:extLst>
                </a:hlinkClick>
              </a:rPr>
              <a:t>AI agents — what they are, and how they'll change the way we work</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40">
                  <a:extLst>
                    <a:ext uri="{A12FA001-AC4F-418D-AE19-62706E023703}">
                      <ahyp:hlinkClr xmlns:ahyp="http://schemas.microsoft.com/office/drawing/2018/hyperlinkcolor" val="tx"/>
                    </a:ext>
                  </a:extLst>
                </a:hlinkClick>
              </a:rPr>
              <a:t>Explore agents pre-built for you in Microsoft Copilot Studio</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41">
                  <a:extLst>
                    <a:ext uri="{A12FA001-AC4F-418D-AE19-62706E023703}">
                      <ahyp:hlinkClr xmlns:ahyp="http://schemas.microsoft.com/office/drawing/2018/hyperlinkcolor" val="tx"/>
                    </a:ext>
                  </a:extLst>
                </a:hlinkClick>
              </a:rPr>
              <a:t>New sales agents accessible in Microsoft 365 Copilot help teams close more deals, faster</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a:p>
            <a:pPr marL="168275" indent="-168275">
              <a:buClr>
                <a:schemeClr val="accent2">
                  <a:lumMod val="50000"/>
                </a:schemeClr>
              </a:buClr>
              <a:buSzPct val="100000"/>
              <a:buFont typeface="Arial" panose="020B0604020202020204" pitchFamily="34" charset="0"/>
              <a:buChar char="•"/>
              <a:defRPr/>
            </a:pPr>
            <a:r>
              <a:rPr kumimoji="0" lang="en-US" sz="1050" b="0" i="0" u="none" strike="noStrike" kern="1200" cap="none" spc="0" normalizeH="0" baseline="0" noProof="0">
                <a:ln>
                  <a:noFill/>
                </a:ln>
                <a:effectLst/>
                <a:uLnTx/>
                <a:uFillTx/>
                <a:latin typeface="Segoe Sans Display"/>
                <a:ea typeface="+mn-ea"/>
                <a:cs typeface="Segoe Sans Display" pitchFamily="2" charset="0"/>
                <a:hlinkClick r:id="rId42">
                  <a:extLst>
                    <a:ext uri="{A12FA001-AC4F-418D-AE19-62706E023703}">
                      <ahyp:hlinkClr xmlns:ahyp="http://schemas.microsoft.com/office/drawing/2018/hyperlinkcolor" val="tx"/>
                    </a:ext>
                  </a:extLst>
                </a:hlinkClick>
              </a:rPr>
              <a:t>Introducing Researcher and Analyst in Microsoft 365 Copilot</a:t>
            </a:r>
            <a:endParaRPr kumimoji="0" lang="en-US" sz="1050" b="0" i="0" u="none" strike="noStrike" kern="1200" cap="none" spc="0" normalizeH="0" baseline="0" noProof="0">
              <a:ln>
                <a:noFill/>
              </a:ln>
              <a:effectLst/>
              <a:uLnTx/>
              <a:uFillTx/>
              <a:latin typeface="Segoe Sans Display"/>
              <a:ea typeface="+mn-ea"/>
              <a:cs typeface="Segoe Sans Display" pitchFamily="2" charset="0"/>
            </a:endParaRPr>
          </a:p>
        </p:txBody>
      </p:sp>
      <p:sp>
        <p:nvSpPr>
          <p:cNvPr id="177" name="Rectangle 176">
            <a:hlinkClick r:id="rId41"/>
            <a:extLst>
              <a:ext uri="{FF2B5EF4-FFF2-40B4-BE49-F238E27FC236}">
                <a16:creationId xmlns:a16="http://schemas.microsoft.com/office/drawing/2014/main" id="{D602650C-4307-F398-5433-592B9C08356F}"/>
              </a:ext>
              <a:ext uri="{C183D7F6-B498-43B3-948B-1728B52AA6E4}">
                <adec:decorative xmlns:adec="http://schemas.microsoft.com/office/drawing/2017/decorative" val="1"/>
              </a:ext>
            </a:extLst>
          </p:cNvPr>
          <p:cNvSpPr/>
          <p:nvPr/>
        </p:nvSpPr>
        <p:spPr bwMode="auto">
          <a:xfrm>
            <a:off x="11479411" y="8024646"/>
            <a:ext cx="5505783" cy="22860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371134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A39D5-ACED-8DED-F039-3330512573A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D512151-0F9D-C499-EB03-74CE850B4B2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36" name="Rectangle 35">
            <a:extLst>
              <a:ext uri="{FF2B5EF4-FFF2-40B4-BE49-F238E27FC236}">
                <a16:creationId xmlns:a16="http://schemas.microsoft.com/office/drawing/2014/main" id="{8A768B5F-AF13-4003-1CFE-5684A4E3A2F4}"/>
              </a:ext>
              <a:ext uri="{C183D7F6-B498-43B3-948B-1728B52AA6E4}">
                <adec:decorative xmlns:adec="http://schemas.microsoft.com/office/drawing/2017/decorative" val="1"/>
              </a:ext>
            </a:extLst>
          </p:cNvPr>
          <p:cNvSpPr/>
          <p:nvPr/>
        </p:nvSpPr>
        <p:spPr bwMode="auto">
          <a:xfrm rot="5400000">
            <a:off x="2666998" y="-2667002"/>
            <a:ext cx="6858002" cy="12192002"/>
          </a:xfrm>
          <a:prstGeom prst="rect">
            <a:avLst/>
          </a:prstGeom>
          <a:gradFill flip="none" rotWithShape="1">
            <a:gsLst>
              <a:gs pos="0">
                <a:schemeClr val="bg1">
                  <a:alpha val="0"/>
                </a:schemeClr>
              </a:gs>
              <a:gs pos="78000">
                <a:srgbClr val="F4F1F0"/>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extBox 1">
            <a:extLst>
              <a:ext uri="{FF2B5EF4-FFF2-40B4-BE49-F238E27FC236}">
                <a16:creationId xmlns:a16="http://schemas.microsoft.com/office/drawing/2014/main" id="{F0F96374-41B2-3513-8E42-C185F88B5DF8}"/>
              </a:ext>
            </a:extLst>
          </p:cNvPr>
          <p:cNvSpPr txBox="1"/>
          <p:nvPr/>
        </p:nvSpPr>
        <p:spPr>
          <a:xfrm>
            <a:off x="584200" y="4490732"/>
            <a:ext cx="4292600" cy="1477328"/>
          </a:xfrm>
          <a:prstGeom prst="rect">
            <a:avLst/>
          </a:prstGeom>
          <a:noFill/>
        </p:spPr>
        <p:txBody>
          <a:bodyPr wrap="square" lIns="0" tIns="0" rIns="0" bIns="0" rtlCol="0" anchor="b">
            <a:spAutoFit/>
          </a:bodyPr>
          <a:lstStyle/>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da-DK"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Gartner, Hype Cycle for Generative AI 2024</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“2025: The Year the Frontier Firm is Born,” 2025 Work Trend Index Annual Report</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Gartner, 2024 CIO Survey</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The CIO Report: Gartner Answers to Top CIO Questions</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Gartner: How to Calculate Business Value and Cost for GenAI Use Cases</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The Cybernetic Teammate: A Field Experiment on Generative AI Reshaping Teamwork and Expertise by Fabrizio </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Dell'Acqua</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Charles Ayoubi, Hila Lifshitz-Assaf, Raffaella Sadun, Ethan R. Mollick, Lilach Mollick, Yi Han, Jeff Goldman, Hari Nair, Stew Taub, Karim R. Lakhani</a:t>
            </a:r>
            <a:endPar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Gartner, 2024 AI Report</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“2025: The Year the Frontier Firm is Born,” Work Trends Index 2025 Microsoft</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Gartner, 2025 Top 10 Strategic Technology Trends</a:t>
            </a:r>
          </a:p>
          <a:p>
            <a:pPr marL="169863" marR="0" lvl="0" indent="-169863"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Morgan Stanley, 2024 CIO Survey</a:t>
            </a:r>
          </a:p>
        </p:txBody>
      </p:sp>
      <p:sp>
        <p:nvSpPr>
          <p:cNvPr id="4" name="TextBox 3">
            <a:extLst>
              <a:ext uri="{FF2B5EF4-FFF2-40B4-BE49-F238E27FC236}">
                <a16:creationId xmlns:a16="http://schemas.microsoft.com/office/drawing/2014/main" id="{C9D094CE-95C2-F97C-A7CA-38C4FE7F8206}"/>
              </a:ext>
            </a:extLst>
          </p:cNvPr>
          <p:cNvSpPr txBox="1"/>
          <p:nvPr/>
        </p:nvSpPr>
        <p:spPr>
          <a:xfrm>
            <a:off x="584200" y="6547375"/>
            <a:ext cx="4292600" cy="123111"/>
          </a:xfrm>
          <a:prstGeom prst="rect">
            <a:avLst/>
          </a:prstGeom>
          <a:noFill/>
        </p:spPr>
        <p:txBody>
          <a:bodyPr wrap="square" lIns="0" tIns="0" rIns="0" bIns="0" rtlCol="0">
            <a:spAutoFit/>
          </a:bodyPr>
          <a:lstStyle/>
          <a:p>
            <a:r>
              <a:rPr lang="en-US" sz="800">
                <a:solidFill>
                  <a:srgbClr val="091F2C"/>
                </a:solidFill>
                <a:latin typeface="+mj-lt"/>
                <a:cs typeface="Segoe Sans Display" pitchFamily="2" charset="0"/>
              </a:rPr>
              <a:t>©2025 Microsoft Corporation. All rights reserved. </a:t>
            </a:r>
            <a:endParaRPr lang="en-US" sz="2000"/>
          </a:p>
        </p:txBody>
      </p:sp>
      <p:grpSp>
        <p:nvGrpSpPr>
          <p:cNvPr id="9" name="Group 8">
            <a:extLst>
              <a:ext uri="{FF2B5EF4-FFF2-40B4-BE49-F238E27FC236}">
                <a16:creationId xmlns:a16="http://schemas.microsoft.com/office/drawing/2014/main" id="{EBDEE253-E9E4-1A59-6135-86F4931560BE}"/>
              </a:ext>
              <a:ext uri="{C183D7F6-B498-43B3-948B-1728B52AA6E4}">
                <adec:decorative xmlns:adec="http://schemas.microsoft.com/office/drawing/2017/decorative" val="1"/>
              </a:ext>
            </a:extLst>
          </p:cNvPr>
          <p:cNvGrpSpPr/>
          <p:nvPr/>
        </p:nvGrpSpPr>
        <p:grpSpPr>
          <a:xfrm>
            <a:off x="11126263" y="6524523"/>
            <a:ext cx="964146" cy="145963"/>
            <a:chOff x="10744432" y="6524523"/>
            <a:chExt cx="964146" cy="145963"/>
          </a:xfrm>
        </p:grpSpPr>
        <p:sp>
          <p:nvSpPr>
            <p:cNvPr id="10" name="Title 3">
              <a:hlinkClick r:id="rId3" action="ppaction://hlinksldjump"/>
              <a:extLst>
                <a:ext uri="{FF2B5EF4-FFF2-40B4-BE49-F238E27FC236}">
                  <a16:creationId xmlns:a16="http://schemas.microsoft.com/office/drawing/2014/main" id="{ABD1CCFC-8B78-6D16-54F7-BCC75DA6D8BB}"/>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a:t>
              </a:r>
            </a:p>
          </p:txBody>
        </p:sp>
        <p:sp>
          <p:nvSpPr>
            <p:cNvPr id="11" name="Title 3">
              <a:hlinkClick r:id="" action="ppaction://hlinkshowjump?jump=previousslide"/>
              <a:extLst>
                <a:ext uri="{FF2B5EF4-FFF2-40B4-BE49-F238E27FC236}">
                  <a16:creationId xmlns:a16="http://schemas.microsoft.com/office/drawing/2014/main" id="{1B977180-BE8F-CE6E-8A4C-8E71F2155F0B}"/>
                </a:ext>
              </a:extLst>
            </p:cNvPr>
            <p:cNvSpPr txBox="1">
              <a:spLocks/>
            </p:cNvSpPr>
            <p:nvPr/>
          </p:nvSpPr>
          <p:spPr>
            <a:xfrm>
              <a:off x="1074443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grpSp>
      <p:pic>
        <p:nvPicPr>
          <p:cNvPr id="13" name="Graphic 12">
            <a:extLst>
              <a:ext uri="{FF2B5EF4-FFF2-40B4-BE49-F238E27FC236}">
                <a16:creationId xmlns:a16="http://schemas.microsoft.com/office/drawing/2014/main" id="{510EBB38-DBC5-5B95-B012-247C29C5720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200" y="612942"/>
            <a:ext cx="2118057" cy="617526"/>
          </a:xfrm>
          <a:prstGeom prst="rect">
            <a:avLst/>
          </a:prstGeom>
        </p:spPr>
      </p:pic>
    </p:spTree>
    <p:extLst>
      <p:ext uri="{BB962C8B-B14F-4D97-AF65-F5344CB8AC3E}">
        <p14:creationId xmlns:p14="http://schemas.microsoft.com/office/powerpoint/2010/main" val="39681882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6F000-1C79-48C2-03D5-BDA61FF0AB7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D96751-2E3C-21AE-F2C6-11EC6D528343}"/>
              </a:ext>
              <a:ext uri="{C183D7F6-B498-43B3-948B-1728B52AA6E4}">
                <adec:decorative xmlns:adec="http://schemas.microsoft.com/office/drawing/2017/decorative" val="1"/>
              </a:ext>
            </a:extLst>
          </p:cNvPr>
          <p:cNvSpPr/>
          <p:nvPr/>
        </p:nvSpPr>
        <p:spPr bwMode="auto">
          <a:xfrm rot="10800000" flipH="1">
            <a:off x="-1" y="0"/>
            <a:ext cx="9143999" cy="6858000"/>
          </a:xfrm>
          <a:prstGeom prst="rect">
            <a:avLst/>
          </a:prstGeom>
          <a:gradFill flip="none" rotWithShape="1">
            <a:gsLst>
              <a:gs pos="0">
                <a:schemeClr val="bg1">
                  <a:alpha val="0"/>
                </a:schemeClr>
              </a:gs>
              <a:gs pos="78000">
                <a:srgbClr val="F4F1F0">
                  <a:alpha val="4300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Rectangle 1">
            <a:extLst>
              <a:ext uri="{FF2B5EF4-FFF2-40B4-BE49-F238E27FC236}">
                <a16:creationId xmlns:a16="http://schemas.microsoft.com/office/drawing/2014/main" id="{EBCA2C85-1005-8305-8B66-4BCA32B9C969}"/>
              </a:ext>
              <a:ext uri="{C183D7F6-B498-43B3-948B-1728B52AA6E4}">
                <adec:decorative xmlns:adec="http://schemas.microsoft.com/office/drawing/2017/decorative" val="1"/>
              </a:ext>
            </a:extLst>
          </p:cNvPr>
          <p:cNvSpPr/>
          <p:nvPr/>
        </p:nvSpPr>
        <p:spPr bwMode="auto">
          <a:xfrm flipV="1">
            <a:off x="0" y="-3"/>
            <a:ext cx="8215952" cy="6858001"/>
          </a:xfrm>
          <a:prstGeom prst="rect">
            <a:avLst/>
          </a:prstGeom>
          <a:gradFill flip="none" rotWithShape="1">
            <a:gsLst>
              <a:gs pos="0">
                <a:schemeClr val="bg1">
                  <a:alpha val="0"/>
                </a:schemeClr>
              </a:gs>
              <a:gs pos="100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itle 3">
            <a:extLst>
              <a:ext uri="{FF2B5EF4-FFF2-40B4-BE49-F238E27FC236}">
                <a16:creationId xmlns:a16="http://schemas.microsoft.com/office/drawing/2014/main" id="{0A362D1B-9DA0-81D8-3002-C9CAD96D5646}"/>
              </a:ext>
            </a:extLst>
          </p:cNvPr>
          <p:cNvSpPr txBox="1">
            <a:spLocks noGrp="1"/>
          </p:cNvSpPr>
          <p:nvPr>
            <p:ph type="title" idx="4294967295"/>
          </p:nvPr>
        </p:nvSpPr>
        <p:spPr>
          <a:xfrm>
            <a:off x="584199" y="2967335"/>
            <a:ext cx="8644642"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SECTION ONE </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The AI-ready organization</a:t>
            </a:r>
          </a:p>
        </p:txBody>
      </p:sp>
      <p:grpSp>
        <p:nvGrpSpPr>
          <p:cNvPr id="10" name="Group 9">
            <a:extLst>
              <a:ext uri="{FF2B5EF4-FFF2-40B4-BE49-F238E27FC236}">
                <a16:creationId xmlns:a16="http://schemas.microsoft.com/office/drawing/2014/main" id="{790B3910-9148-4FEA-0BC8-2935E9126561}"/>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11" name="Title 3">
              <a:hlinkClick r:id="rId3" action="ppaction://hlinksldjump"/>
              <a:extLst>
                <a:ext uri="{FF2B5EF4-FFF2-40B4-BE49-F238E27FC236}">
                  <a16:creationId xmlns:a16="http://schemas.microsoft.com/office/drawing/2014/main" id="{AB5D4F8F-A742-DE73-9D8B-C68FC16CF856}"/>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4.</a:t>
              </a:r>
            </a:p>
          </p:txBody>
        </p:sp>
        <p:sp>
          <p:nvSpPr>
            <p:cNvPr id="12" name="Title 3">
              <a:hlinkClick r:id="" action="ppaction://hlinkshowjump?jump=previousslide"/>
              <a:extLst>
                <a:ext uri="{FF2B5EF4-FFF2-40B4-BE49-F238E27FC236}">
                  <a16:creationId xmlns:a16="http://schemas.microsoft.com/office/drawing/2014/main" id="{84B8BB6F-E3D6-B0DB-9DCF-5B97AE6F86A8}"/>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3" name="Title 3">
              <a:hlinkClick r:id="" action="ppaction://hlinkshowjump?jump=nextslide"/>
              <a:extLst>
                <a:ext uri="{FF2B5EF4-FFF2-40B4-BE49-F238E27FC236}">
                  <a16:creationId xmlns:a16="http://schemas.microsoft.com/office/drawing/2014/main" id="{B3C14D42-1129-B462-2365-9EA4C1C69283}"/>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Tree>
    <p:extLst>
      <p:ext uri="{BB962C8B-B14F-4D97-AF65-F5344CB8AC3E}">
        <p14:creationId xmlns:p14="http://schemas.microsoft.com/office/powerpoint/2010/main" val="31608301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alpha val="0"/>
              </a:schemeClr>
            </a:gs>
            <a:gs pos="100000">
              <a:srgbClr val="CDC6C3">
                <a:alpha val="50000"/>
              </a:srgbClr>
            </a:gs>
          </a:gsLst>
          <a:lin ang="2700000" scaled="1"/>
          <a:tileRect/>
        </a:gradFill>
        <a:effectLst/>
      </p:bgPr>
    </p:bg>
    <p:spTree>
      <p:nvGrpSpPr>
        <p:cNvPr id="1" name="">
          <a:extLst>
            <a:ext uri="{FF2B5EF4-FFF2-40B4-BE49-F238E27FC236}">
              <a16:creationId xmlns:a16="http://schemas.microsoft.com/office/drawing/2014/main" id="{1F806166-1070-C8E6-9679-CBA7E17722B8}"/>
            </a:ext>
          </a:extLst>
        </p:cNvPr>
        <p:cNvGrpSpPr/>
        <p:nvPr/>
      </p:nvGrpSpPr>
      <p:grpSpPr>
        <a:xfrm>
          <a:off x="0" y="0"/>
          <a:ext cx="0" cy="0"/>
          <a:chOff x="0" y="0"/>
          <a:chExt cx="0" cy="0"/>
        </a:xfrm>
      </p:grpSpPr>
      <p:pic>
        <p:nvPicPr>
          <p:cNvPr id="65" name="Picture 64">
            <a:extLst>
              <a:ext uri="{FF2B5EF4-FFF2-40B4-BE49-F238E27FC236}">
                <a16:creationId xmlns:a16="http://schemas.microsoft.com/office/drawing/2014/main" id="{372E529C-9902-DA59-4D41-E7A81B7611FE}"/>
              </a:ext>
              <a:ext uri="{C183D7F6-B498-43B3-948B-1728B52AA6E4}">
                <adec:decorative xmlns:adec="http://schemas.microsoft.com/office/drawing/2017/decorative" val="1"/>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r="-1"/>
          <a:stretch/>
        </p:blipFill>
        <p:spPr>
          <a:xfrm>
            <a:off x="11151594" y="0"/>
            <a:ext cx="1040405" cy="6858000"/>
          </a:xfrm>
          <a:prstGeom prst="rect">
            <a:avLst/>
          </a:prstGeom>
          <a:noFill/>
        </p:spPr>
      </p:pic>
      <p:sp>
        <p:nvSpPr>
          <p:cNvPr id="36" name="Rectangle 35">
            <a:extLst>
              <a:ext uri="{FF2B5EF4-FFF2-40B4-BE49-F238E27FC236}">
                <a16:creationId xmlns:a16="http://schemas.microsoft.com/office/drawing/2014/main" id="{FA596D76-5059-8D7B-FAB3-C9312C53DEBF}"/>
              </a:ext>
              <a:ext uri="{C183D7F6-B498-43B3-948B-1728B52AA6E4}">
                <adec:decorative xmlns:adec="http://schemas.microsoft.com/office/drawing/2017/decorative" val="1"/>
              </a:ext>
            </a:extLst>
          </p:cNvPr>
          <p:cNvSpPr/>
          <p:nvPr/>
        </p:nvSpPr>
        <p:spPr bwMode="auto">
          <a:xfrm rot="5400000">
            <a:off x="2146794" y="-2146798"/>
            <a:ext cx="6858002" cy="11151597"/>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Rectangle 19">
            <a:extLst>
              <a:ext uri="{FF2B5EF4-FFF2-40B4-BE49-F238E27FC236}">
                <a16:creationId xmlns:a16="http://schemas.microsoft.com/office/drawing/2014/main" id="{3AEC7748-5CBD-4B96-376C-3E2411F6410C}"/>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Title 3">
            <a:extLst>
              <a:ext uri="{FF2B5EF4-FFF2-40B4-BE49-F238E27FC236}">
                <a16:creationId xmlns:a16="http://schemas.microsoft.com/office/drawing/2014/main" id="{B32D0165-CFE2-B14A-BBBD-E2BF6C202A84}"/>
              </a:ext>
            </a:extLst>
          </p:cNvPr>
          <p:cNvSpPr>
            <a:spLocks noGrp="1"/>
          </p:cNvSpPr>
          <p:nvPr>
            <p:ph type="title"/>
          </p:nvPr>
        </p:nvSpPr>
        <p:spPr>
          <a:xfrm>
            <a:off x="584199" y="521018"/>
            <a:ext cx="9526986" cy="369332"/>
          </a:xfrm>
        </p:spPr>
        <p:txBody>
          <a:bodyPr wrap="square" anchor="t">
            <a:spAutoFit/>
          </a:bodyPr>
          <a:lstStyle/>
          <a:p>
            <a:r>
              <a:rPr lang="en-US" sz="2400" spc="0">
                <a:gradFill flip="none" rotWithShape="1">
                  <a:gsLst>
                    <a:gs pos="0">
                      <a:schemeClr val="accent1">
                        <a:lumMod val="50000"/>
                      </a:schemeClr>
                    </a:gs>
                    <a:gs pos="100000">
                      <a:schemeClr val="accent2">
                        <a:lumMod val="50000"/>
                      </a:schemeClr>
                    </a:gs>
                  </a:gsLst>
                  <a:lin ang="0" scaled="1"/>
                  <a:tileRect/>
                </a:gradFill>
                <a:latin typeface="+mn-lt"/>
              </a:rPr>
              <a:t>1. Executive snapshot: The CIO is the catalyst for AI transformation </a:t>
            </a:r>
          </a:p>
        </p:txBody>
      </p:sp>
      <p:sp>
        <p:nvSpPr>
          <p:cNvPr id="33" name="Text Placeholder 4">
            <a:extLst>
              <a:ext uri="{FF2B5EF4-FFF2-40B4-BE49-F238E27FC236}">
                <a16:creationId xmlns:a16="http://schemas.microsoft.com/office/drawing/2014/main" id="{62D7851B-1303-59AE-44FA-F4EC8EA3A7DC}"/>
              </a:ext>
            </a:extLst>
          </p:cNvPr>
          <p:cNvSpPr txBox="1">
            <a:spLocks/>
          </p:cNvSpPr>
          <p:nvPr/>
        </p:nvSpPr>
        <p:spPr>
          <a:xfrm>
            <a:off x="584200" y="1123679"/>
            <a:ext cx="4748559" cy="418576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Generative AI is no longer an emerging technology. It is a defining force in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business transformation, reshaping how organizations operate, compete,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and innovate. Companies that successfully integrate AI into their core strategies are unlocking greater productivity, streamlined decision-making, and measurable growth. However, realizing AI’s full potential requires more than just adoption.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transformation demands a clear business case, change management,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strong governance, and a strategic approach to implementation that only a CIO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can accomplish.</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Gartner predicts that by 2026, more than 80% of enterprises will have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used generative AI APIs or models, and/or deployed generative AI–enabled applications in production environments, up from less than 5% in 2023</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1</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is no longer a promising trend—it is a competitive differentiator that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will define the future of business.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is transforming business operations by embedding intelligence into everyday workflows. AI-powered assistants and intelligent agents serve as an interface between users and enterprise data, streamlining tasks, enhancing data analysis, and improving decision-making across communication, collaboration, and productivity tools. AI capabilities in Microsoft 365 Copilot can make use of all your work data, like emails, chats, meetings, and documents empowering employees to automate routine tasks, generate insights, and focus on strategic initiatives that drive business value. The rise of agents extends this transformation, allowing organizations to build specialized AI-enabled solutions that can autonomously manage complex workflows, customer interactions, and operational processes at scale. </a:t>
            </a:r>
          </a:p>
        </p:txBody>
      </p:sp>
      <p:grpSp>
        <p:nvGrpSpPr>
          <p:cNvPr id="92" name="Group 91">
            <a:extLst>
              <a:ext uri="{FF2B5EF4-FFF2-40B4-BE49-F238E27FC236}">
                <a16:creationId xmlns:a16="http://schemas.microsoft.com/office/drawing/2014/main" id="{2A021CC6-E1D9-8083-2AAF-8DA6F0FBFB75}"/>
              </a:ext>
              <a:ext uri="{C183D7F6-B498-43B3-948B-1728B52AA6E4}">
                <adec:decorative xmlns:adec="http://schemas.microsoft.com/office/drawing/2017/decorative" val="1"/>
              </a:ext>
            </a:extLst>
          </p:cNvPr>
          <p:cNvGrpSpPr/>
          <p:nvPr/>
        </p:nvGrpSpPr>
        <p:grpSpPr>
          <a:xfrm>
            <a:off x="10592766" y="6524523"/>
            <a:ext cx="270977" cy="138499"/>
            <a:chOff x="10592766" y="6524523"/>
            <a:chExt cx="270977" cy="138499"/>
          </a:xfrm>
        </p:grpSpPr>
        <p:sp>
          <p:nvSpPr>
            <p:cNvPr id="94" name="Title 3">
              <a:hlinkClick r:id="" action="ppaction://hlinkshowjump?jump=previousslide"/>
              <a:extLst>
                <a:ext uri="{FF2B5EF4-FFF2-40B4-BE49-F238E27FC236}">
                  <a16:creationId xmlns:a16="http://schemas.microsoft.com/office/drawing/2014/main" id="{62C3CEB8-03B5-558B-1DB4-ADE6E6FD2AF2}"/>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95" name="Title 3">
              <a:hlinkClick r:id="" action="ppaction://hlinkshowjump?jump=nextslide"/>
              <a:extLst>
                <a:ext uri="{FF2B5EF4-FFF2-40B4-BE49-F238E27FC236}">
                  <a16:creationId xmlns:a16="http://schemas.microsoft.com/office/drawing/2014/main" id="{C66B7E41-EE9B-F318-F002-03CB2105C253}"/>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3" name="Text Placeholder 4">
            <a:extLst>
              <a:ext uri="{FF2B5EF4-FFF2-40B4-BE49-F238E27FC236}">
                <a16:creationId xmlns:a16="http://schemas.microsoft.com/office/drawing/2014/main" id="{D7F82EB3-F483-1F42-2C2C-DE2387A83BE3}"/>
              </a:ext>
            </a:extLst>
          </p:cNvPr>
          <p:cNvSpPr txBox="1">
            <a:spLocks/>
          </p:cNvSpPr>
          <p:nvPr/>
        </p:nvSpPr>
        <p:spPr>
          <a:xfrm>
            <a:off x="5774746" y="1123679"/>
            <a:ext cx="4934861" cy="176971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Agents serve as digital labor, amplifying your workforce, while driving growth and cost savings for your business. Microsoft 365 Copilot plays a key role in this evolution, acting as the employees’ UI for AI, helping organizations integrate AI into their existing flow of work seamlessly and securely.</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adoption goes beyond technology deployment. It requires a cultural shift and a commitment to AI literacy. Through close partnership with customers, Microsoft has observed early adopters of AI gain a competitive advantage by increasing efficiency, fostering innovation, and building resilience. CIOs who take a proactive role in leading AI integration will define the future of work, ensuring their organizations remain agile in an evolving business landscape. </a:t>
            </a:r>
          </a:p>
        </p:txBody>
      </p:sp>
      <p:grpSp>
        <p:nvGrpSpPr>
          <p:cNvPr id="2" name="Group 1">
            <a:extLst>
              <a:ext uri="{FF2B5EF4-FFF2-40B4-BE49-F238E27FC236}">
                <a16:creationId xmlns:a16="http://schemas.microsoft.com/office/drawing/2014/main" id="{E17947FA-DA72-7719-9DA1-D4CCE6B38E19}"/>
              </a:ext>
              <a:ext uri="{C183D7F6-B498-43B3-948B-1728B52AA6E4}">
                <adec:decorative xmlns:adec="http://schemas.microsoft.com/office/drawing/2017/decorative" val="1"/>
              </a:ext>
            </a:extLst>
          </p:cNvPr>
          <p:cNvGrpSpPr/>
          <p:nvPr/>
        </p:nvGrpSpPr>
        <p:grpSpPr>
          <a:xfrm>
            <a:off x="2646279" y="6331796"/>
            <a:ext cx="131427" cy="526204"/>
            <a:chOff x="2640028" y="6331796"/>
            <a:chExt cx="131427" cy="526204"/>
          </a:xfrm>
        </p:grpSpPr>
        <p:sp>
          <p:nvSpPr>
            <p:cNvPr id="4" name="Title 3">
              <a:hlinkClick r:id="rId3" action="ppaction://hlinksldjump"/>
              <a:extLst>
                <a:ext uri="{FF2B5EF4-FFF2-40B4-BE49-F238E27FC236}">
                  <a16:creationId xmlns:a16="http://schemas.microsoft.com/office/drawing/2014/main" id="{9B7BCD59-6005-51D8-1CE3-0EE14885B550}"/>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5" name="Rectangle 4">
              <a:hlinkClick r:id="rId4" action="ppaction://hlinksldjump"/>
              <a:extLst>
                <a:ext uri="{FF2B5EF4-FFF2-40B4-BE49-F238E27FC236}">
                  <a16:creationId xmlns:a16="http://schemas.microsoft.com/office/drawing/2014/main" id="{E8C923EE-D002-3168-BA2F-2B90A0DC882F}"/>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18CA9128-8406-A79D-CB96-C9BDF8B3BD33}"/>
              </a:ext>
              <a:ext uri="{C183D7F6-B498-43B3-948B-1728B52AA6E4}">
                <adec:decorative xmlns:adec="http://schemas.microsoft.com/office/drawing/2017/decorative" val="1"/>
              </a:ext>
            </a:extLst>
          </p:cNvPr>
          <p:cNvGrpSpPr/>
          <p:nvPr/>
        </p:nvGrpSpPr>
        <p:grpSpPr>
          <a:xfrm>
            <a:off x="3501464" y="6331795"/>
            <a:ext cx="134289" cy="526205"/>
            <a:chOff x="3396452" y="6331795"/>
            <a:chExt cx="134289" cy="526205"/>
          </a:xfrm>
        </p:grpSpPr>
        <p:sp>
          <p:nvSpPr>
            <p:cNvPr id="7" name="Title 3">
              <a:hlinkClick r:id="rId3" action="ppaction://hlinksldjump"/>
              <a:extLst>
                <a:ext uri="{FF2B5EF4-FFF2-40B4-BE49-F238E27FC236}">
                  <a16:creationId xmlns:a16="http://schemas.microsoft.com/office/drawing/2014/main" id="{ABFB076A-660C-62E6-C964-9A77CA91A025}"/>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8" name="Rectangle 7">
              <a:hlinkClick r:id="rId5" action="ppaction://hlinksldjump"/>
              <a:extLst>
                <a:ext uri="{FF2B5EF4-FFF2-40B4-BE49-F238E27FC236}">
                  <a16:creationId xmlns:a16="http://schemas.microsoft.com/office/drawing/2014/main" id="{7A62CA88-9FE3-6437-E13A-2176978A7BC5}"/>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 name="Group 9">
            <a:extLst>
              <a:ext uri="{FF2B5EF4-FFF2-40B4-BE49-F238E27FC236}">
                <a16:creationId xmlns:a16="http://schemas.microsoft.com/office/drawing/2014/main" id="{29586E52-2433-EF42-B2AA-81B92BE2E3FD}"/>
              </a:ext>
              <a:ext uri="{C183D7F6-B498-43B3-948B-1728B52AA6E4}">
                <adec:decorative xmlns:adec="http://schemas.microsoft.com/office/drawing/2017/decorative" val="1"/>
              </a:ext>
            </a:extLst>
          </p:cNvPr>
          <p:cNvGrpSpPr/>
          <p:nvPr/>
        </p:nvGrpSpPr>
        <p:grpSpPr>
          <a:xfrm>
            <a:off x="4359511" y="6331795"/>
            <a:ext cx="134289" cy="526205"/>
            <a:chOff x="4142794" y="6331795"/>
            <a:chExt cx="134289" cy="526205"/>
          </a:xfrm>
        </p:grpSpPr>
        <p:sp>
          <p:nvSpPr>
            <p:cNvPr id="11" name="Title 3">
              <a:hlinkClick r:id="rId3" action="ppaction://hlinksldjump"/>
              <a:extLst>
                <a:ext uri="{FF2B5EF4-FFF2-40B4-BE49-F238E27FC236}">
                  <a16:creationId xmlns:a16="http://schemas.microsoft.com/office/drawing/2014/main" id="{4363F2B1-7CB9-1F20-01C8-439344EEB88C}"/>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2" name="Rectangle 11">
              <a:hlinkClick r:id="rId6" action="ppaction://hlinksldjump"/>
              <a:extLst>
                <a:ext uri="{FF2B5EF4-FFF2-40B4-BE49-F238E27FC236}">
                  <a16:creationId xmlns:a16="http://schemas.microsoft.com/office/drawing/2014/main" id="{128B08E3-0C90-EEAE-A7FD-95DE9E767EC9}"/>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3" name="Group 12">
            <a:extLst>
              <a:ext uri="{FF2B5EF4-FFF2-40B4-BE49-F238E27FC236}">
                <a16:creationId xmlns:a16="http://schemas.microsoft.com/office/drawing/2014/main" id="{6A781EE0-D55A-9403-0290-C3AF20DEF96E}"/>
              </a:ext>
              <a:ext uri="{C183D7F6-B498-43B3-948B-1728B52AA6E4}">
                <adec:decorative xmlns:adec="http://schemas.microsoft.com/office/drawing/2017/decorative" val="1"/>
              </a:ext>
            </a:extLst>
          </p:cNvPr>
          <p:cNvGrpSpPr/>
          <p:nvPr/>
        </p:nvGrpSpPr>
        <p:grpSpPr>
          <a:xfrm>
            <a:off x="5217558" y="6331794"/>
            <a:ext cx="137489" cy="526205"/>
            <a:chOff x="4894229" y="6331794"/>
            <a:chExt cx="137489" cy="526205"/>
          </a:xfrm>
        </p:grpSpPr>
        <p:sp>
          <p:nvSpPr>
            <p:cNvPr id="14" name="Title 3">
              <a:hlinkClick r:id="rId3" action="ppaction://hlinksldjump"/>
              <a:extLst>
                <a:ext uri="{FF2B5EF4-FFF2-40B4-BE49-F238E27FC236}">
                  <a16:creationId xmlns:a16="http://schemas.microsoft.com/office/drawing/2014/main" id="{193D4193-7B83-20CA-F140-A8066AD5C42F}"/>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15" name="Rectangle 14">
              <a:hlinkClick r:id="rId7" action="ppaction://hlinksldjump"/>
              <a:extLst>
                <a:ext uri="{FF2B5EF4-FFF2-40B4-BE49-F238E27FC236}">
                  <a16:creationId xmlns:a16="http://schemas.microsoft.com/office/drawing/2014/main" id="{3AA6F24F-BCFA-63BA-E438-029C11E1CC74}"/>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D15A5566-8DD3-281E-698A-34A4A5B0E833}"/>
              </a:ext>
              <a:ext uri="{C183D7F6-B498-43B3-948B-1728B52AA6E4}">
                <adec:decorative xmlns:adec="http://schemas.microsoft.com/office/drawing/2017/decorative" val="1"/>
              </a:ext>
            </a:extLst>
          </p:cNvPr>
          <p:cNvGrpSpPr/>
          <p:nvPr/>
        </p:nvGrpSpPr>
        <p:grpSpPr>
          <a:xfrm>
            <a:off x="6078805" y="6331794"/>
            <a:ext cx="131427" cy="526206"/>
            <a:chOff x="5648780" y="6331794"/>
            <a:chExt cx="131427" cy="526206"/>
          </a:xfrm>
        </p:grpSpPr>
        <p:sp>
          <p:nvSpPr>
            <p:cNvPr id="17" name="Title 3">
              <a:hlinkClick r:id="rId3" action="ppaction://hlinksldjump"/>
              <a:extLst>
                <a:ext uri="{FF2B5EF4-FFF2-40B4-BE49-F238E27FC236}">
                  <a16:creationId xmlns:a16="http://schemas.microsoft.com/office/drawing/2014/main" id="{97323A94-20E1-2FC6-51A6-C7C264CC940D}"/>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8" name="Rectangle 17">
              <a:hlinkClick r:id="rId8" action="ppaction://hlinksldjump"/>
              <a:extLst>
                <a:ext uri="{FF2B5EF4-FFF2-40B4-BE49-F238E27FC236}">
                  <a16:creationId xmlns:a16="http://schemas.microsoft.com/office/drawing/2014/main" id="{85F845B0-1EDF-DBA6-CAEE-1FC2D32E7BCB}"/>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9" name="Group 18">
            <a:extLst>
              <a:ext uri="{FF2B5EF4-FFF2-40B4-BE49-F238E27FC236}">
                <a16:creationId xmlns:a16="http://schemas.microsoft.com/office/drawing/2014/main" id="{48AF953D-0FB4-9C96-584F-A333A490871F}"/>
              </a:ext>
              <a:ext uri="{C183D7F6-B498-43B3-948B-1728B52AA6E4}">
                <adec:decorative xmlns:adec="http://schemas.microsoft.com/office/drawing/2017/decorative" val="1"/>
              </a:ext>
            </a:extLst>
          </p:cNvPr>
          <p:cNvGrpSpPr/>
          <p:nvPr/>
        </p:nvGrpSpPr>
        <p:grpSpPr>
          <a:xfrm>
            <a:off x="6933990" y="6331794"/>
            <a:ext cx="137489" cy="559730"/>
            <a:chOff x="6405392" y="6331794"/>
            <a:chExt cx="137489" cy="559730"/>
          </a:xfrm>
        </p:grpSpPr>
        <p:sp>
          <p:nvSpPr>
            <p:cNvPr id="21" name="Title 3">
              <a:hlinkClick r:id="rId3" action="ppaction://hlinksldjump"/>
              <a:extLst>
                <a:ext uri="{FF2B5EF4-FFF2-40B4-BE49-F238E27FC236}">
                  <a16:creationId xmlns:a16="http://schemas.microsoft.com/office/drawing/2014/main" id="{A15C1C0C-BF96-C9CC-A0D6-258C15E631B9}"/>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22" name="Rectangle 21">
              <a:hlinkClick r:id="rId9" action="ppaction://hlinksldjump"/>
              <a:extLst>
                <a:ext uri="{FF2B5EF4-FFF2-40B4-BE49-F238E27FC236}">
                  <a16:creationId xmlns:a16="http://schemas.microsoft.com/office/drawing/2014/main" id="{ADFEAC2D-1F8F-3B37-A63A-4C789E6BA951}"/>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88F50D10-5E76-70E6-02AE-2116AFC06C0F}"/>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24" name="Title 3">
              <a:hlinkClick r:id="rId3" action="ppaction://hlinksldjump"/>
              <a:extLst>
                <a:ext uri="{FF2B5EF4-FFF2-40B4-BE49-F238E27FC236}">
                  <a16:creationId xmlns:a16="http://schemas.microsoft.com/office/drawing/2014/main" id="{E60F6990-32C3-92E1-B778-3272D42CADB0}"/>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5" name="Rectangle 24">
              <a:hlinkClick r:id="rId10" action="ppaction://hlinksldjump"/>
              <a:extLst>
                <a:ext uri="{FF2B5EF4-FFF2-40B4-BE49-F238E27FC236}">
                  <a16:creationId xmlns:a16="http://schemas.microsoft.com/office/drawing/2014/main" id="{92B0FC51-674E-5B8C-5D99-4DD3ED9D9C43}"/>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5AF84F6D-3B45-55E2-1D11-6BEAB36983BC}"/>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27" name="Title 3">
              <a:hlinkClick r:id="rId3" action="ppaction://hlinksldjump"/>
              <a:extLst>
                <a:ext uri="{FF2B5EF4-FFF2-40B4-BE49-F238E27FC236}">
                  <a16:creationId xmlns:a16="http://schemas.microsoft.com/office/drawing/2014/main" id="{ADC2DDDB-DA2E-E926-A162-C2C2331EC7B5}"/>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8" name="Rectangle 27">
              <a:hlinkClick r:id="rId11" action="ppaction://hlinksldjump"/>
              <a:extLst>
                <a:ext uri="{FF2B5EF4-FFF2-40B4-BE49-F238E27FC236}">
                  <a16:creationId xmlns:a16="http://schemas.microsoft.com/office/drawing/2014/main" id="{B96069DB-ADCD-2B18-8955-080EB7BC657D}"/>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B26D6B0A-A7E2-C7AC-67D5-AFD1AAB0E9F8}"/>
              </a:ext>
              <a:ext uri="{C183D7F6-B498-43B3-948B-1728B52AA6E4}">
                <adec:decorative xmlns:adec="http://schemas.microsoft.com/office/drawing/2017/decorative" val="1"/>
              </a:ext>
            </a:extLst>
          </p:cNvPr>
          <p:cNvGrpSpPr/>
          <p:nvPr/>
        </p:nvGrpSpPr>
        <p:grpSpPr>
          <a:xfrm>
            <a:off x="584202" y="6331799"/>
            <a:ext cx="1342911" cy="526204"/>
            <a:chOff x="1349065" y="6331799"/>
            <a:chExt cx="1342911" cy="526204"/>
          </a:xfrm>
        </p:grpSpPr>
        <p:sp>
          <p:nvSpPr>
            <p:cNvPr id="30" name="Rectangle: Top Corners Rounded 12">
              <a:extLst>
                <a:ext uri="{FF2B5EF4-FFF2-40B4-BE49-F238E27FC236}">
                  <a16:creationId xmlns:a16="http://schemas.microsoft.com/office/drawing/2014/main" id="{126F2E4A-FB19-D431-1DF4-649F003840C8}"/>
                </a:ext>
              </a:extLst>
            </p:cNvPr>
            <p:cNvSpPr/>
            <p:nvPr/>
          </p:nvSpPr>
          <p:spPr bwMode="auto">
            <a:xfrm rot="5400000">
              <a:off x="1757421"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31" name="Title 3">
              <a:extLst>
                <a:ext uri="{FF2B5EF4-FFF2-40B4-BE49-F238E27FC236}">
                  <a16:creationId xmlns:a16="http://schemas.microsoft.com/office/drawing/2014/main" id="{874A4ABE-FF50-0AA0-816B-981807921B45}"/>
                </a:ext>
              </a:extLst>
            </p:cNvPr>
            <p:cNvSpPr txBox="1">
              <a:spLocks/>
            </p:cNvSpPr>
            <p:nvPr/>
          </p:nvSpPr>
          <p:spPr>
            <a:xfrm>
              <a:off x="1505910" y="6410238"/>
              <a:ext cx="1029220" cy="369332"/>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Executive snapshot: The CIO is the catalyst for AI transformation</a:t>
              </a:r>
              <a:endParaRPr kumimoji="0" lang="da-DK" sz="8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cxnSp>
          <p:nvCxnSpPr>
            <p:cNvPr id="32" name="Straight Connector 31">
              <a:extLst>
                <a:ext uri="{FF2B5EF4-FFF2-40B4-BE49-F238E27FC236}">
                  <a16:creationId xmlns:a16="http://schemas.microsoft.com/office/drawing/2014/main" id="{FFAD4F1E-E059-980D-D98F-79839233892A}"/>
                </a:ext>
              </a:extLst>
            </p:cNvPr>
            <p:cNvCxnSpPr/>
            <p:nvPr/>
          </p:nvCxnSpPr>
          <p:spPr>
            <a:xfrm>
              <a:off x="1349065"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8" name="Title 3">
            <a:hlinkClick r:id="rId12" action="ppaction://hlinksldjump"/>
            <a:extLst>
              <a:ext uri="{FF2B5EF4-FFF2-40B4-BE49-F238E27FC236}">
                <a16:creationId xmlns:a16="http://schemas.microsoft.com/office/drawing/2014/main" id="{7810B04E-6D7E-C632-6C34-47564060CF91}"/>
              </a:ext>
              <a:ext uri="{C183D7F6-B498-43B3-948B-1728B52AA6E4}">
                <adec:decorative xmlns:adec="http://schemas.microsoft.com/office/drawing/2017/decorative" val="1"/>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5.</a:t>
            </a:r>
          </a:p>
        </p:txBody>
      </p:sp>
      <p:pic>
        <p:nvPicPr>
          <p:cNvPr id="35" name="Picture 34" descr="Four business people looking at the same document. ">
            <a:extLst>
              <a:ext uri="{FF2B5EF4-FFF2-40B4-BE49-F238E27FC236}">
                <a16:creationId xmlns:a16="http://schemas.microsoft.com/office/drawing/2014/main" id="{9BCC456F-091A-4599-CE9A-764C36E408FB}"/>
              </a:ext>
            </a:extLst>
          </p:cNvPr>
          <p:cNvPicPr>
            <a:picLocks noChangeAspect="1"/>
          </p:cNvPicPr>
          <p:nvPr/>
        </p:nvPicPr>
        <p:blipFill>
          <a:blip r:embed="rId13"/>
          <a:stretch>
            <a:fillRect/>
          </a:stretch>
        </p:blipFill>
        <p:spPr>
          <a:xfrm flipH="1">
            <a:off x="5775156" y="3248526"/>
            <a:ext cx="4934451" cy="2775629"/>
          </a:xfrm>
          <a:prstGeom prst="roundRect">
            <a:avLst>
              <a:gd name="adj" fmla="val 4096"/>
            </a:avLst>
          </a:prstGeom>
        </p:spPr>
      </p:pic>
    </p:spTree>
    <p:extLst>
      <p:ext uri="{BB962C8B-B14F-4D97-AF65-F5344CB8AC3E}">
        <p14:creationId xmlns:p14="http://schemas.microsoft.com/office/powerpoint/2010/main" val="27396143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alpha val="0"/>
              </a:schemeClr>
            </a:gs>
            <a:gs pos="100000">
              <a:srgbClr val="CDC6C3">
                <a:alpha val="50000"/>
              </a:srgbClr>
            </a:gs>
          </a:gsLst>
          <a:lin ang="2700000" scaled="1"/>
          <a:tileRect/>
        </a:gradFill>
        <a:effectLst/>
      </p:bgPr>
    </p:bg>
    <p:spTree>
      <p:nvGrpSpPr>
        <p:cNvPr id="1" name="">
          <a:extLst>
            <a:ext uri="{FF2B5EF4-FFF2-40B4-BE49-F238E27FC236}">
              <a16:creationId xmlns:a16="http://schemas.microsoft.com/office/drawing/2014/main" id="{7967BC97-873B-6F72-A149-9CAAE3D7338A}"/>
            </a:ext>
          </a:extLst>
        </p:cNvPr>
        <p:cNvGrpSpPr/>
        <p:nvPr/>
      </p:nvGrpSpPr>
      <p:grpSpPr>
        <a:xfrm>
          <a:off x="0" y="0"/>
          <a:ext cx="0" cy="0"/>
          <a:chOff x="0" y="0"/>
          <a:chExt cx="0" cy="0"/>
        </a:xfrm>
      </p:grpSpPr>
      <p:pic>
        <p:nvPicPr>
          <p:cNvPr id="65" name="Picture 64">
            <a:extLst>
              <a:ext uri="{FF2B5EF4-FFF2-40B4-BE49-F238E27FC236}">
                <a16:creationId xmlns:a16="http://schemas.microsoft.com/office/drawing/2014/main" id="{84911F47-23EE-7276-77B4-FE3F703AE3A4}"/>
              </a:ext>
              <a:ext uri="{C183D7F6-B498-43B3-948B-1728B52AA6E4}">
                <adec:decorative xmlns:adec="http://schemas.microsoft.com/office/drawing/2017/decorative" val="1"/>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r="-1"/>
          <a:stretch/>
        </p:blipFill>
        <p:spPr>
          <a:xfrm>
            <a:off x="11151594" y="8313"/>
            <a:ext cx="1040405" cy="6858000"/>
          </a:xfrm>
          <a:prstGeom prst="rect">
            <a:avLst/>
          </a:prstGeom>
          <a:noFill/>
        </p:spPr>
      </p:pic>
      <p:sp>
        <p:nvSpPr>
          <p:cNvPr id="36" name="Rectangle 35">
            <a:extLst>
              <a:ext uri="{FF2B5EF4-FFF2-40B4-BE49-F238E27FC236}">
                <a16:creationId xmlns:a16="http://schemas.microsoft.com/office/drawing/2014/main" id="{46DD7FE5-F35E-1436-248D-BF46FA66979B}"/>
              </a:ext>
              <a:ext uri="{C183D7F6-B498-43B3-948B-1728B52AA6E4}">
                <adec:decorative xmlns:adec="http://schemas.microsoft.com/office/drawing/2017/decorative" val="1"/>
              </a:ext>
            </a:extLst>
          </p:cNvPr>
          <p:cNvSpPr/>
          <p:nvPr/>
        </p:nvSpPr>
        <p:spPr bwMode="auto">
          <a:xfrm rot="5400000">
            <a:off x="2146794" y="-2146798"/>
            <a:ext cx="6858002" cy="11151597"/>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Rectangle 19">
            <a:extLst>
              <a:ext uri="{FF2B5EF4-FFF2-40B4-BE49-F238E27FC236}">
                <a16:creationId xmlns:a16="http://schemas.microsoft.com/office/drawing/2014/main" id="{D6B37002-0BFB-EA0B-EFA9-C60624A78448}"/>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92" name="Group 91">
            <a:extLst>
              <a:ext uri="{FF2B5EF4-FFF2-40B4-BE49-F238E27FC236}">
                <a16:creationId xmlns:a16="http://schemas.microsoft.com/office/drawing/2014/main" id="{11BD9C93-FF11-C53D-4258-480130E3AACC}"/>
              </a:ext>
              <a:ext uri="{C183D7F6-B498-43B3-948B-1728B52AA6E4}">
                <adec:decorative xmlns:adec="http://schemas.microsoft.com/office/drawing/2017/decorative" val="1"/>
              </a:ext>
            </a:extLst>
          </p:cNvPr>
          <p:cNvGrpSpPr/>
          <p:nvPr/>
        </p:nvGrpSpPr>
        <p:grpSpPr>
          <a:xfrm>
            <a:off x="10592766" y="6524523"/>
            <a:ext cx="270977" cy="138499"/>
            <a:chOff x="10592766" y="6524523"/>
            <a:chExt cx="270977" cy="138499"/>
          </a:xfrm>
        </p:grpSpPr>
        <p:sp>
          <p:nvSpPr>
            <p:cNvPr id="94" name="Title 3">
              <a:hlinkClick r:id="" action="ppaction://hlinkshowjump?jump=previousslide"/>
              <a:extLst>
                <a:ext uri="{FF2B5EF4-FFF2-40B4-BE49-F238E27FC236}">
                  <a16:creationId xmlns:a16="http://schemas.microsoft.com/office/drawing/2014/main" id="{D5AFA5F6-6C5A-540C-FBFD-CC96B7CDBCE4}"/>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95" name="Title 3">
              <a:hlinkClick r:id="" action="ppaction://hlinkshowjump?jump=nextslide"/>
              <a:extLst>
                <a:ext uri="{FF2B5EF4-FFF2-40B4-BE49-F238E27FC236}">
                  <a16:creationId xmlns:a16="http://schemas.microsoft.com/office/drawing/2014/main" id="{AD9AA7D3-A28D-F6B9-15E2-E2167CA0D3D4}"/>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2" name="Group 1">
            <a:extLst>
              <a:ext uri="{FF2B5EF4-FFF2-40B4-BE49-F238E27FC236}">
                <a16:creationId xmlns:a16="http://schemas.microsoft.com/office/drawing/2014/main" id="{3A0B8DAB-8E6A-4B0F-542A-E504301A3F80}"/>
              </a:ext>
              <a:ext uri="{C183D7F6-B498-43B3-948B-1728B52AA6E4}">
                <adec:decorative xmlns:adec="http://schemas.microsoft.com/office/drawing/2017/decorative" val="1"/>
              </a:ext>
            </a:extLst>
          </p:cNvPr>
          <p:cNvGrpSpPr/>
          <p:nvPr/>
        </p:nvGrpSpPr>
        <p:grpSpPr>
          <a:xfrm>
            <a:off x="2646279" y="6331796"/>
            <a:ext cx="131427" cy="526204"/>
            <a:chOff x="2640028" y="6331796"/>
            <a:chExt cx="131427" cy="526204"/>
          </a:xfrm>
        </p:grpSpPr>
        <p:sp>
          <p:nvSpPr>
            <p:cNvPr id="4" name="Title 3">
              <a:hlinkClick r:id="rId3" action="ppaction://hlinksldjump"/>
              <a:extLst>
                <a:ext uri="{FF2B5EF4-FFF2-40B4-BE49-F238E27FC236}">
                  <a16:creationId xmlns:a16="http://schemas.microsoft.com/office/drawing/2014/main" id="{1DA4ECE1-5DF4-A559-999C-CA9977B6E054}"/>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5" name="Rectangle 4">
              <a:hlinkClick r:id="rId4" action="ppaction://hlinksldjump"/>
              <a:extLst>
                <a:ext uri="{FF2B5EF4-FFF2-40B4-BE49-F238E27FC236}">
                  <a16:creationId xmlns:a16="http://schemas.microsoft.com/office/drawing/2014/main" id="{7D665B26-6E5E-CFF4-F71E-B83DC0E6B5A8}"/>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1D250964-D257-132A-F21C-E30881931232}"/>
              </a:ext>
              <a:ext uri="{C183D7F6-B498-43B3-948B-1728B52AA6E4}">
                <adec:decorative xmlns:adec="http://schemas.microsoft.com/office/drawing/2017/decorative" val="1"/>
              </a:ext>
            </a:extLst>
          </p:cNvPr>
          <p:cNvGrpSpPr/>
          <p:nvPr/>
        </p:nvGrpSpPr>
        <p:grpSpPr>
          <a:xfrm>
            <a:off x="3501464" y="6331795"/>
            <a:ext cx="134289" cy="526205"/>
            <a:chOff x="3396452" y="6331795"/>
            <a:chExt cx="134289" cy="526205"/>
          </a:xfrm>
        </p:grpSpPr>
        <p:sp>
          <p:nvSpPr>
            <p:cNvPr id="7" name="Title 3">
              <a:hlinkClick r:id="rId3" action="ppaction://hlinksldjump"/>
              <a:extLst>
                <a:ext uri="{FF2B5EF4-FFF2-40B4-BE49-F238E27FC236}">
                  <a16:creationId xmlns:a16="http://schemas.microsoft.com/office/drawing/2014/main" id="{50CF5956-D0B4-8D7A-7A12-634F91F14FFA}"/>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8" name="Rectangle 7">
              <a:hlinkClick r:id="rId5" action="ppaction://hlinksldjump"/>
              <a:extLst>
                <a:ext uri="{FF2B5EF4-FFF2-40B4-BE49-F238E27FC236}">
                  <a16:creationId xmlns:a16="http://schemas.microsoft.com/office/drawing/2014/main" id="{35724ACB-FBC4-6429-74CD-09BB81AD40EF}"/>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0" name="Group 9">
            <a:extLst>
              <a:ext uri="{FF2B5EF4-FFF2-40B4-BE49-F238E27FC236}">
                <a16:creationId xmlns:a16="http://schemas.microsoft.com/office/drawing/2014/main" id="{06BB7A9E-D9FD-F46D-3C35-C50E710C2970}"/>
              </a:ext>
              <a:ext uri="{C183D7F6-B498-43B3-948B-1728B52AA6E4}">
                <adec:decorative xmlns:adec="http://schemas.microsoft.com/office/drawing/2017/decorative" val="1"/>
              </a:ext>
            </a:extLst>
          </p:cNvPr>
          <p:cNvGrpSpPr/>
          <p:nvPr/>
        </p:nvGrpSpPr>
        <p:grpSpPr>
          <a:xfrm>
            <a:off x="4359511" y="6331795"/>
            <a:ext cx="134289" cy="526205"/>
            <a:chOff x="4142794" y="6331795"/>
            <a:chExt cx="134289" cy="526205"/>
          </a:xfrm>
        </p:grpSpPr>
        <p:sp>
          <p:nvSpPr>
            <p:cNvPr id="11" name="Title 3">
              <a:hlinkClick r:id="rId3" action="ppaction://hlinksldjump"/>
              <a:extLst>
                <a:ext uri="{FF2B5EF4-FFF2-40B4-BE49-F238E27FC236}">
                  <a16:creationId xmlns:a16="http://schemas.microsoft.com/office/drawing/2014/main" id="{10E2FC82-4BC8-8EE6-E227-CD5CD610E448}"/>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12" name="Rectangle 11">
              <a:hlinkClick r:id="rId6" action="ppaction://hlinksldjump"/>
              <a:extLst>
                <a:ext uri="{FF2B5EF4-FFF2-40B4-BE49-F238E27FC236}">
                  <a16:creationId xmlns:a16="http://schemas.microsoft.com/office/drawing/2014/main" id="{38ED1F52-7B36-BF2B-9E43-2C257C63EC56}"/>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3" name="Group 12">
            <a:extLst>
              <a:ext uri="{FF2B5EF4-FFF2-40B4-BE49-F238E27FC236}">
                <a16:creationId xmlns:a16="http://schemas.microsoft.com/office/drawing/2014/main" id="{938387B7-2CB5-9D7D-BDF3-727145E11DE4}"/>
              </a:ext>
              <a:ext uri="{C183D7F6-B498-43B3-948B-1728B52AA6E4}">
                <adec:decorative xmlns:adec="http://schemas.microsoft.com/office/drawing/2017/decorative" val="1"/>
              </a:ext>
            </a:extLst>
          </p:cNvPr>
          <p:cNvGrpSpPr/>
          <p:nvPr/>
        </p:nvGrpSpPr>
        <p:grpSpPr>
          <a:xfrm>
            <a:off x="5217558" y="6331794"/>
            <a:ext cx="137489" cy="526205"/>
            <a:chOff x="4894229" y="6331794"/>
            <a:chExt cx="137489" cy="526205"/>
          </a:xfrm>
        </p:grpSpPr>
        <p:sp>
          <p:nvSpPr>
            <p:cNvPr id="14" name="Title 3">
              <a:hlinkClick r:id="rId3" action="ppaction://hlinksldjump"/>
              <a:extLst>
                <a:ext uri="{FF2B5EF4-FFF2-40B4-BE49-F238E27FC236}">
                  <a16:creationId xmlns:a16="http://schemas.microsoft.com/office/drawing/2014/main" id="{69D3E125-F499-A2C3-3AC2-F32B7F17B667}"/>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15" name="Rectangle 14">
              <a:hlinkClick r:id="rId7" action="ppaction://hlinksldjump"/>
              <a:extLst>
                <a:ext uri="{FF2B5EF4-FFF2-40B4-BE49-F238E27FC236}">
                  <a16:creationId xmlns:a16="http://schemas.microsoft.com/office/drawing/2014/main" id="{F0A2AC7D-ED65-7420-9394-AD3D7859DA13}"/>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B5DFDE97-E102-BA62-A8B5-20A02D753A15}"/>
              </a:ext>
              <a:ext uri="{C183D7F6-B498-43B3-948B-1728B52AA6E4}">
                <adec:decorative xmlns:adec="http://schemas.microsoft.com/office/drawing/2017/decorative" val="1"/>
              </a:ext>
            </a:extLst>
          </p:cNvPr>
          <p:cNvGrpSpPr/>
          <p:nvPr/>
        </p:nvGrpSpPr>
        <p:grpSpPr>
          <a:xfrm>
            <a:off x="6078805" y="6331794"/>
            <a:ext cx="131427" cy="526206"/>
            <a:chOff x="5648780" y="6331794"/>
            <a:chExt cx="131427" cy="526206"/>
          </a:xfrm>
        </p:grpSpPr>
        <p:sp>
          <p:nvSpPr>
            <p:cNvPr id="17" name="Title 3">
              <a:hlinkClick r:id="rId3" action="ppaction://hlinksldjump"/>
              <a:extLst>
                <a:ext uri="{FF2B5EF4-FFF2-40B4-BE49-F238E27FC236}">
                  <a16:creationId xmlns:a16="http://schemas.microsoft.com/office/drawing/2014/main" id="{5EABE10D-D857-C8C6-0477-D288534DC209}"/>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18" name="Rectangle 17">
              <a:hlinkClick r:id="rId8" action="ppaction://hlinksldjump"/>
              <a:extLst>
                <a:ext uri="{FF2B5EF4-FFF2-40B4-BE49-F238E27FC236}">
                  <a16:creationId xmlns:a16="http://schemas.microsoft.com/office/drawing/2014/main" id="{909E8252-C96B-E24A-3178-1A8190D22C91}"/>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19" name="Group 18">
            <a:extLst>
              <a:ext uri="{FF2B5EF4-FFF2-40B4-BE49-F238E27FC236}">
                <a16:creationId xmlns:a16="http://schemas.microsoft.com/office/drawing/2014/main" id="{924285C3-AC61-5574-8692-0D2CC60CC1AA}"/>
              </a:ext>
              <a:ext uri="{C183D7F6-B498-43B3-948B-1728B52AA6E4}">
                <adec:decorative xmlns:adec="http://schemas.microsoft.com/office/drawing/2017/decorative" val="1"/>
              </a:ext>
            </a:extLst>
          </p:cNvPr>
          <p:cNvGrpSpPr/>
          <p:nvPr/>
        </p:nvGrpSpPr>
        <p:grpSpPr>
          <a:xfrm>
            <a:off x="6933990" y="6331794"/>
            <a:ext cx="137489" cy="559730"/>
            <a:chOff x="6405392" y="6331794"/>
            <a:chExt cx="137489" cy="559730"/>
          </a:xfrm>
        </p:grpSpPr>
        <p:sp>
          <p:nvSpPr>
            <p:cNvPr id="21" name="Title 3">
              <a:hlinkClick r:id="rId3" action="ppaction://hlinksldjump"/>
              <a:extLst>
                <a:ext uri="{FF2B5EF4-FFF2-40B4-BE49-F238E27FC236}">
                  <a16:creationId xmlns:a16="http://schemas.microsoft.com/office/drawing/2014/main" id="{B5B6823E-612E-37CD-6671-624038258E68}"/>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22" name="Rectangle 21">
              <a:hlinkClick r:id="rId9" action="ppaction://hlinksldjump"/>
              <a:extLst>
                <a:ext uri="{FF2B5EF4-FFF2-40B4-BE49-F238E27FC236}">
                  <a16:creationId xmlns:a16="http://schemas.microsoft.com/office/drawing/2014/main" id="{B201C46E-B9E7-8B73-CB61-BECCF050E406}"/>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09EEB2EE-ECFF-ED18-71AC-4954BD98307B}"/>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24" name="Title 3">
              <a:hlinkClick r:id="rId3" action="ppaction://hlinksldjump"/>
              <a:extLst>
                <a:ext uri="{FF2B5EF4-FFF2-40B4-BE49-F238E27FC236}">
                  <a16:creationId xmlns:a16="http://schemas.microsoft.com/office/drawing/2014/main" id="{D93777BE-6FA8-39FA-D6B7-7413004224C5}"/>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25" name="Rectangle 24">
              <a:hlinkClick r:id="rId10" action="ppaction://hlinksldjump"/>
              <a:extLst>
                <a:ext uri="{FF2B5EF4-FFF2-40B4-BE49-F238E27FC236}">
                  <a16:creationId xmlns:a16="http://schemas.microsoft.com/office/drawing/2014/main" id="{3BA14BEF-A6B2-E133-5767-E7A6CB5E4A8C}"/>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7763EB26-9307-C7D0-204A-EE517B6BDA92}"/>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27" name="Title 3">
              <a:hlinkClick r:id="rId3" action="ppaction://hlinksldjump"/>
              <a:extLst>
                <a:ext uri="{FF2B5EF4-FFF2-40B4-BE49-F238E27FC236}">
                  <a16:creationId xmlns:a16="http://schemas.microsoft.com/office/drawing/2014/main" id="{A4C0CE2E-C0CF-6DE2-72F4-00EB399B73D2}"/>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28" name="Rectangle 27">
              <a:hlinkClick r:id="rId11" action="ppaction://hlinksldjump"/>
              <a:extLst>
                <a:ext uri="{FF2B5EF4-FFF2-40B4-BE49-F238E27FC236}">
                  <a16:creationId xmlns:a16="http://schemas.microsoft.com/office/drawing/2014/main" id="{00581674-E99C-30D4-996A-2B34B4575CC0}"/>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5D77463F-C534-0C5B-E1EC-EDCC4D2FCAC8}"/>
              </a:ext>
              <a:ext uri="{C183D7F6-B498-43B3-948B-1728B52AA6E4}">
                <adec:decorative xmlns:adec="http://schemas.microsoft.com/office/drawing/2017/decorative" val="1"/>
              </a:ext>
            </a:extLst>
          </p:cNvPr>
          <p:cNvGrpSpPr/>
          <p:nvPr/>
        </p:nvGrpSpPr>
        <p:grpSpPr>
          <a:xfrm>
            <a:off x="584202" y="6331799"/>
            <a:ext cx="1342911" cy="526204"/>
            <a:chOff x="1349065" y="6331799"/>
            <a:chExt cx="1342911" cy="526204"/>
          </a:xfrm>
        </p:grpSpPr>
        <p:sp>
          <p:nvSpPr>
            <p:cNvPr id="30" name="Rectangle: Top Corners Rounded 12">
              <a:extLst>
                <a:ext uri="{FF2B5EF4-FFF2-40B4-BE49-F238E27FC236}">
                  <a16:creationId xmlns:a16="http://schemas.microsoft.com/office/drawing/2014/main" id="{9D29A771-9714-93C2-C5B0-99D7AB8684DB}"/>
                </a:ext>
              </a:extLst>
            </p:cNvPr>
            <p:cNvSpPr/>
            <p:nvPr/>
          </p:nvSpPr>
          <p:spPr bwMode="auto">
            <a:xfrm rot="5400000">
              <a:off x="1757421"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31" name="Title 3">
              <a:extLst>
                <a:ext uri="{FF2B5EF4-FFF2-40B4-BE49-F238E27FC236}">
                  <a16:creationId xmlns:a16="http://schemas.microsoft.com/office/drawing/2014/main" id="{5C0CAA38-D000-4300-61A6-C530C5A21C03}"/>
                </a:ext>
              </a:extLst>
            </p:cNvPr>
            <p:cNvSpPr txBox="1">
              <a:spLocks/>
            </p:cNvSpPr>
            <p:nvPr/>
          </p:nvSpPr>
          <p:spPr>
            <a:xfrm>
              <a:off x="1505910" y="6410238"/>
              <a:ext cx="1029220" cy="369332"/>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Executive snapshot: The CIO is the catalyst for AI transformation</a:t>
              </a:r>
              <a:endParaRPr kumimoji="0" lang="da-DK" sz="8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cxnSp>
          <p:nvCxnSpPr>
            <p:cNvPr id="32" name="Straight Connector 31">
              <a:extLst>
                <a:ext uri="{FF2B5EF4-FFF2-40B4-BE49-F238E27FC236}">
                  <a16:creationId xmlns:a16="http://schemas.microsoft.com/office/drawing/2014/main" id="{DB1655E6-DF3A-0958-8656-662B7FF94DCA}"/>
                </a:ext>
              </a:extLst>
            </p:cNvPr>
            <p:cNvCxnSpPr/>
            <p:nvPr/>
          </p:nvCxnSpPr>
          <p:spPr>
            <a:xfrm>
              <a:off x="1349065"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8" name="Title 3">
            <a:hlinkClick r:id="rId12" action="ppaction://hlinksldjump"/>
            <a:extLst>
              <a:ext uri="{FF2B5EF4-FFF2-40B4-BE49-F238E27FC236}">
                <a16:creationId xmlns:a16="http://schemas.microsoft.com/office/drawing/2014/main" id="{36F0A9FF-24E2-4D54-14BD-C86BA4AE91C5}"/>
              </a:ext>
              <a:ext uri="{C183D7F6-B498-43B3-948B-1728B52AA6E4}">
                <adec:decorative xmlns:adec="http://schemas.microsoft.com/office/drawing/2017/decorative" val="1"/>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6.</a:t>
            </a:r>
          </a:p>
        </p:txBody>
      </p:sp>
      <p:sp>
        <p:nvSpPr>
          <p:cNvPr id="33" name="Rectangle: Rounded Corners 32">
            <a:extLst>
              <a:ext uri="{FF2B5EF4-FFF2-40B4-BE49-F238E27FC236}">
                <a16:creationId xmlns:a16="http://schemas.microsoft.com/office/drawing/2014/main" id="{BA982EEA-F50E-74ED-88E4-6BFEDC365BC7}"/>
              </a:ext>
              <a:ext uri="{C183D7F6-B498-43B3-948B-1728B52AA6E4}">
                <adec:decorative xmlns:adec="http://schemas.microsoft.com/office/drawing/2017/decorative" val="1"/>
              </a:ext>
            </a:extLst>
          </p:cNvPr>
          <p:cNvSpPr/>
          <p:nvPr/>
        </p:nvSpPr>
        <p:spPr bwMode="auto">
          <a:xfrm rot="16200000">
            <a:off x="3479902" y="3414498"/>
            <a:ext cx="4467131"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5" name="Rectangle: Rounded Corners 34">
            <a:extLst>
              <a:ext uri="{FF2B5EF4-FFF2-40B4-BE49-F238E27FC236}">
                <a16:creationId xmlns:a16="http://schemas.microsoft.com/office/drawing/2014/main" id="{945F0AAD-5130-3E8F-B666-3DD59308D240}"/>
              </a:ext>
              <a:ext uri="{C183D7F6-B498-43B3-948B-1728B52AA6E4}">
                <adec:decorative xmlns:adec="http://schemas.microsoft.com/office/drawing/2017/decorative" val="1"/>
              </a:ext>
            </a:extLst>
          </p:cNvPr>
          <p:cNvSpPr/>
          <p:nvPr/>
        </p:nvSpPr>
        <p:spPr bwMode="auto">
          <a:xfrm>
            <a:off x="5612131" y="1251284"/>
            <a:ext cx="5995670" cy="4673013"/>
          </a:xfrm>
          <a:prstGeom prst="roundRect">
            <a:avLst>
              <a:gd name="adj" fmla="val 356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45" name="Rectangle: Rounded Corners 44">
            <a:extLst>
              <a:ext uri="{FF2B5EF4-FFF2-40B4-BE49-F238E27FC236}">
                <a16:creationId xmlns:a16="http://schemas.microsoft.com/office/drawing/2014/main" id="{1ABBE516-876B-2ECC-08CA-FC88FDE01DA8}"/>
              </a:ext>
              <a:ext uri="{C183D7F6-B498-43B3-948B-1728B52AA6E4}">
                <adec:decorative xmlns:adec="http://schemas.microsoft.com/office/drawing/2017/decorative" val="1"/>
              </a:ext>
            </a:extLst>
          </p:cNvPr>
          <p:cNvSpPr/>
          <p:nvPr/>
        </p:nvSpPr>
        <p:spPr bwMode="auto">
          <a:xfrm rot="10800000">
            <a:off x="8580473" y="2035626"/>
            <a:ext cx="2707569" cy="3571090"/>
          </a:xfrm>
          <a:prstGeom prst="roundRect">
            <a:avLst>
              <a:gd name="adj" fmla="val 3560"/>
            </a:avLst>
          </a:prstGeom>
          <a:noFill/>
          <a:ln w="19050">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9" name="Title 3">
            <a:extLst>
              <a:ext uri="{FF2B5EF4-FFF2-40B4-BE49-F238E27FC236}">
                <a16:creationId xmlns:a16="http://schemas.microsoft.com/office/drawing/2014/main" id="{63F57843-985B-F728-5C37-2B165FE2E9DE}"/>
              </a:ext>
            </a:extLst>
          </p:cNvPr>
          <p:cNvSpPr>
            <a:spLocks noGrp="1"/>
          </p:cNvSpPr>
          <p:nvPr>
            <p:ph type="title"/>
          </p:nvPr>
        </p:nvSpPr>
        <p:spPr>
          <a:xfrm>
            <a:off x="584199" y="521018"/>
            <a:ext cx="9526986" cy="369332"/>
          </a:xfrm>
        </p:spPr>
        <p:txBody>
          <a:bodyPr wrap="square" anchor="t">
            <a:spAutoFit/>
          </a:bodyPr>
          <a:lstStyle/>
          <a:p>
            <a:r>
              <a:rPr lang="en-US" sz="2400" spc="0">
                <a:gradFill flip="none" rotWithShape="1">
                  <a:gsLst>
                    <a:gs pos="0">
                      <a:schemeClr val="accent1">
                        <a:lumMod val="50000"/>
                      </a:schemeClr>
                    </a:gs>
                    <a:gs pos="100000">
                      <a:schemeClr val="accent2">
                        <a:lumMod val="50000"/>
                      </a:schemeClr>
                    </a:gs>
                  </a:gsLst>
                  <a:lin ang="0" scaled="1"/>
                  <a:tileRect/>
                </a:gradFill>
                <a:latin typeface="+mn-lt"/>
              </a:rPr>
              <a:t>1. Executive snapshot: The CIO is the catalyst for AI transformation </a:t>
            </a:r>
          </a:p>
        </p:txBody>
      </p:sp>
      <p:sp>
        <p:nvSpPr>
          <p:cNvPr id="34" name="Text Placeholder 4">
            <a:extLst>
              <a:ext uri="{FF2B5EF4-FFF2-40B4-BE49-F238E27FC236}">
                <a16:creationId xmlns:a16="http://schemas.microsoft.com/office/drawing/2014/main" id="{17176B4D-9A08-E6F6-AA38-FA456F685951}"/>
              </a:ext>
            </a:extLst>
          </p:cNvPr>
          <p:cNvSpPr txBox="1">
            <a:spLocks/>
          </p:cNvSpPr>
          <p:nvPr/>
        </p:nvSpPr>
        <p:spPr>
          <a:xfrm>
            <a:off x="584199" y="968784"/>
            <a:ext cx="4457033" cy="320857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However, with opportunity comes responsibility. AI governance, security, and compliance must be prioritized to mitigate risks such as the use of unsanctioned AI, overshared data, and ethical concerns. By implementing responsible AI frameworks and making full use of built-in security controls, CIOs can ensure that AI adoption is safe, scalable, and aligned with organizational policies and regulatory requirements.</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 help every leader and employee prepare for what lies ahead, Microsoft analyzed survey data from 31,000 workers across 31 countries, LinkedIn hiring and labor market trends, and trillions of Microsoft 365 productivity signals for the </a:t>
            </a:r>
            <a:r>
              <a:rPr kumimoji="0" lang="en-US" sz="1050" b="0" i="0" u="none" strike="noStrike" kern="1200" cap="none" spc="0" normalizeH="0" baseline="0" noProof="0">
                <a:ln>
                  <a:noFill/>
                </a:ln>
                <a:solidFill>
                  <a:srgbClr val="702573"/>
                </a:solidFill>
                <a:effectLst/>
                <a:uLnTx/>
                <a:uFillTx/>
                <a:latin typeface="Segoe Sans Display"/>
                <a:ea typeface="+mn-ea"/>
                <a:cs typeface="Segoe Sans Display" pitchFamily="2" charset="0"/>
                <a:hlinkClick r:id="rId13">
                  <a:extLst>
                    <a:ext uri="{A12FA001-AC4F-418D-AE19-62706E023703}">
                      <ahyp:hlinkClr xmlns:ahyp="http://schemas.microsoft.com/office/drawing/2018/hyperlinkcolor" val="tx"/>
                    </a:ext>
                  </a:extLst>
                </a:hlinkClick>
              </a:rPr>
              <a:t>2025 Work Trend Index Annual Report</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The insights from this data and interviews with AI startups, thought leaders, academics, and more point to the emergence of an entirely new type of organization: a Frontier Firm. Structured around on-demand intelligence and powered by “hybrid” teams of humans and agents—these companies scale rapidly, operate with agility, and generate value faster.</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pic>
        <p:nvPicPr>
          <p:cNvPr id="52" name="Picture 51" descr="A person using a computer">
            <a:extLst>
              <a:ext uri="{FF2B5EF4-FFF2-40B4-BE49-F238E27FC236}">
                <a16:creationId xmlns:a16="http://schemas.microsoft.com/office/drawing/2014/main" id="{8DBC7BED-9F81-585B-D6B0-D17DA968518A}"/>
              </a:ext>
            </a:extLst>
          </p:cNvPr>
          <p:cNvPicPr>
            <a:picLocks noChangeAspect="1"/>
          </p:cNvPicPr>
          <p:nvPr/>
        </p:nvPicPr>
        <p:blipFill>
          <a:blip r:embed="rId14">
            <a:extLst>
              <a:ext uri="{28A0092B-C50C-407E-A947-70E740481C1C}">
                <a14:useLocalDpi xmlns:a14="http://schemas.microsoft.com/office/drawing/2010/main" val="0"/>
              </a:ext>
            </a:extLst>
          </a:blip>
          <a:srcRect t="24552" r="1384" b="11547"/>
          <a:stretch/>
        </p:blipFill>
        <p:spPr>
          <a:xfrm>
            <a:off x="593052" y="4061637"/>
            <a:ext cx="4311844" cy="1862660"/>
          </a:xfrm>
          <a:prstGeom prst="roundRect">
            <a:avLst>
              <a:gd name="adj" fmla="val 2804"/>
            </a:avLst>
          </a:prstGeom>
        </p:spPr>
      </p:pic>
      <p:sp>
        <p:nvSpPr>
          <p:cNvPr id="37" name="Text Placeholder 4">
            <a:extLst>
              <a:ext uri="{FF2B5EF4-FFF2-40B4-BE49-F238E27FC236}">
                <a16:creationId xmlns:a16="http://schemas.microsoft.com/office/drawing/2014/main" id="{F9A9DB95-17C6-2A1F-36F0-9B3B0EC8953B}"/>
              </a:ext>
            </a:extLst>
          </p:cNvPr>
          <p:cNvSpPr txBox="1">
            <a:spLocks/>
          </p:cNvSpPr>
          <p:nvPr/>
        </p:nvSpPr>
        <p:spPr>
          <a:xfrm>
            <a:off x="5871978" y="1514343"/>
            <a:ext cx="4934861" cy="24622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600" spc="-50">
                <a:ln w="3175">
                  <a:noFill/>
                </a:ln>
                <a:solidFill>
                  <a:srgbClr val="0078D4">
                    <a:lumMod val="50000"/>
                  </a:srgbClr>
                </a:solidFill>
                <a:latin typeface="Segoe Sans Display Semibold"/>
              </a:rPr>
              <a:t>Frontier Firms are already taking shape…</a:t>
            </a:r>
          </a:p>
        </p:txBody>
      </p:sp>
      <p:sp>
        <p:nvSpPr>
          <p:cNvPr id="39" name="Text Placeholder 4">
            <a:extLst>
              <a:ext uri="{FF2B5EF4-FFF2-40B4-BE49-F238E27FC236}">
                <a16:creationId xmlns:a16="http://schemas.microsoft.com/office/drawing/2014/main" id="{5F968EDA-DBEF-3EDE-C39F-6061DC8F2337}"/>
              </a:ext>
            </a:extLst>
          </p:cNvPr>
          <p:cNvSpPr txBox="1">
            <a:spLocks/>
          </p:cNvSpPr>
          <p:nvPr/>
        </p:nvSpPr>
        <p:spPr>
          <a:xfrm>
            <a:off x="5870462" y="2048073"/>
            <a:ext cx="2059949" cy="48474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050">
                <a:solidFill>
                  <a:srgbClr val="091F2C"/>
                </a:solidFill>
                <a:latin typeface="Segoe Sans Display"/>
              </a:rPr>
              <a:t>Microsoft expects that every organization will begin their journey to become one in the next</a:t>
            </a:r>
          </a:p>
        </p:txBody>
      </p:sp>
      <p:sp>
        <p:nvSpPr>
          <p:cNvPr id="40" name="Text Placeholder 4">
            <a:extLst>
              <a:ext uri="{FF2B5EF4-FFF2-40B4-BE49-F238E27FC236}">
                <a16:creationId xmlns:a16="http://schemas.microsoft.com/office/drawing/2014/main" id="{5450B7CA-DE07-81D3-80CD-1A1F937CDC3C}"/>
              </a:ext>
            </a:extLst>
          </p:cNvPr>
          <p:cNvSpPr txBox="1">
            <a:spLocks/>
          </p:cNvSpPr>
          <p:nvPr/>
        </p:nvSpPr>
        <p:spPr>
          <a:xfrm>
            <a:off x="5870462" y="2541329"/>
            <a:ext cx="2059950" cy="4308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2 to 5 years. </a:t>
            </a:r>
            <a:endParaRPr kumimoji="0" lang="en-US"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1" name="Text Placeholder 4">
            <a:extLst>
              <a:ext uri="{FF2B5EF4-FFF2-40B4-BE49-F238E27FC236}">
                <a16:creationId xmlns:a16="http://schemas.microsoft.com/office/drawing/2014/main" id="{AB947BEA-6DAA-5866-8859-67BB293EED01}"/>
              </a:ext>
            </a:extLst>
          </p:cNvPr>
          <p:cNvSpPr txBox="1">
            <a:spLocks/>
          </p:cNvSpPr>
          <p:nvPr/>
        </p:nvSpPr>
        <p:spPr>
          <a:xfrm>
            <a:off x="5868542" y="3191635"/>
            <a:ext cx="2190696" cy="59247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050">
                <a:solidFill>
                  <a:srgbClr val="091F2C"/>
                </a:solidFill>
                <a:latin typeface="Segoe Sans Display"/>
              </a:rPr>
              <a:t>As many as </a:t>
            </a:r>
            <a:br>
              <a:rPr lang="en-US" sz="1050">
                <a:solidFill>
                  <a:srgbClr val="091F2C"/>
                </a:solidFill>
                <a:latin typeface="Segoe Sans Display"/>
              </a:rPr>
            </a:br>
            <a:r>
              <a:rPr kumimoji="0" lang="en-US"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82%</a:t>
            </a:r>
            <a:endParaRPr lang="en-US">
              <a:solidFill>
                <a:srgbClr val="091F2C"/>
              </a:solidFill>
              <a:latin typeface="Segoe Sans Display"/>
            </a:endParaRPr>
          </a:p>
        </p:txBody>
      </p:sp>
      <p:sp>
        <p:nvSpPr>
          <p:cNvPr id="42" name="Text Placeholder 4">
            <a:extLst>
              <a:ext uri="{FF2B5EF4-FFF2-40B4-BE49-F238E27FC236}">
                <a16:creationId xmlns:a16="http://schemas.microsoft.com/office/drawing/2014/main" id="{45903E79-F27F-CB95-9B8A-EDB5785092FD}"/>
              </a:ext>
            </a:extLst>
          </p:cNvPr>
          <p:cNvSpPr txBox="1">
            <a:spLocks/>
          </p:cNvSpPr>
          <p:nvPr/>
        </p:nvSpPr>
        <p:spPr>
          <a:xfrm>
            <a:off x="5870462" y="3780620"/>
            <a:ext cx="2059949" cy="48474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050">
                <a:solidFill>
                  <a:srgbClr val="091F2C"/>
                </a:solidFill>
                <a:latin typeface="Segoe Sans Display"/>
              </a:rPr>
              <a:t>of leaders say this is a pivotal year to rethink key aspects of strategy and operations.</a:t>
            </a:r>
          </a:p>
        </p:txBody>
      </p:sp>
      <p:sp>
        <p:nvSpPr>
          <p:cNvPr id="43" name="Text Placeholder 4">
            <a:extLst>
              <a:ext uri="{FF2B5EF4-FFF2-40B4-BE49-F238E27FC236}">
                <a16:creationId xmlns:a16="http://schemas.microsoft.com/office/drawing/2014/main" id="{451F6BFE-25E3-BAB3-ED40-147A00641628}"/>
              </a:ext>
            </a:extLst>
          </p:cNvPr>
          <p:cNvSpPr txBox="1">
            <a:spLocks/>
          </p:cNvSpPr>
          <p:nvPr/>
        </p:nvSpPr>
        <p:spPr>
          <a:xfrm>
            <a:off x="5868542" y="4469905"/>
            <a:ext cx="2190696" cy="4308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81%</a:t>
            </a:r>
            <a:endParaRPr lang="en-US">
              <a:solidFill>
                <a:srgbClr val="091F2C"/>
              </a:solidFill>
              <a:latin typeface="Segoe Sans Display"/>
            </a:endParaRPr>
          </a:p>
        </p:txBody>
      </p:sp>
      <p:sp>
        <p:nvSpPr>
          <p:cNvPr id="44" name="Text Placeholder 4">
            <a:extLst>
              <a:ext uri="{FF2B5EF4-FFF2-40B4-BE49-F238E27FC236}">
                <a16:creationId xmlns:a16="http://schemas.microsoft.com/office/drawing/2014/main" id="{F85131B6-C789-A240-84F8-8D7BE7E5A84E}"/>
              </a:ext>
            </a:extLst>
          </p:cNvPr>
          <p:cNvSpPr txBox="1">
            <a:spLocks/>
          </p:cNvSpPr>
          <p:nvPr/>
        </p:nvSpPr>
        <p:spPr>
          <a:xfrm>
            <a:off x="5870462" y="4902479"/>
            <a:ext cx="2188776" cy="64633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050">
                <a:solidFill>
                  <a:srgbClr val="091F2C"/>
                </a:solidFill>
                <a:latin typeface="Segoe Sans Display"/>
              </a:rPr>
              <a:t>say they expect agents to be moderately or extensively integrated into their company’s AI strategy </a:t>
            </a:r>
            <a:br>
              <a:rPr lang="en-US" sz="1050">
                <a:solidFill>
                  <a:srgbClr val="091F2C"/>
                </a:solidFill>
                <a:latin typeface="Segoe Sans Display"/>
              </a:rPr>
            </a:br>
            <a:r>
              <a:rPr lang="en-US" sz="1050">
                <a:solidFill>
                  <a:schemeClr val="accent2">
                    <a:lumMod val="50000"/>
                  </a:schemeClr>
                </a:solidFill>
                <a:latin typeface="+mj-lt"/>
              </a:rPr>
              <a:t>in the next 12 to 18 months.</a:t>
            </a:r>
          </a:p>
        </p:txBody>
      </p:sp>
      <p:sp>
        <p:nvSpPr>
          <p:cNvPr id="46" name="Text Placeholder 4">
            <a:extLst>
              <a:ext uri="{FF2B5EF4-FFF2-40B4-BE49-F238E27FC236}">
                <a16:creationId xmlns:a16="http://schemas.microsoft.com/office/drawing/2014/main" id="{1DF7BA70-86C6-3F4A-683B-F45E6EA15B1C}"/>
              </a:ext>
            </a:extLst>
          </p:cNvPr>
          <p:cNvSpPr txBox="1">
            <a:spLocks/>
          </p:cNvSpPr>
          <p:nvPr/>
        </p:nvSpPr>
        <p:spPr>
          <a:xfrm>
            <a:off x="8848089" y="2289945"/>
            <a:ext cx="1437081"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600" spc="-50">
                <a:ln w="3175">
                  <a:noFill/>
                </a:ln>
                <a:solidFill>
                  <a:srgbClr val="0078D4">
                    <a:lumMod val="50000"/>
                  </a:srgbClr>
                </a:solidFill>
                <a:latin typeface="Segoe Sans Display Semibold"/>
              </a:rPr>
              <a:t>Adoption </a:t>
            </a:r>
            <a:br>
              <a:rPr lang="en-US" sz="1600" spc="-50">
                <a:ln w="3175">
                  <a:noFill/>
                </a:ln>
                <a:solidFill>
                  <a:srgbClr val="0078D4">
                    <a:lumMod val="50000"/>
                  </a:srgbClr>
                </a:solidFill>
                <a:latin typeface="Segoe Sans Display Semibold"/>
              </a:rPr>
            </a:br>
            <a:r>
              <a:rPr lang="en-US" sz="1600" spc="-50">
                <a:ln w="3175">
                  <a:noFill/>
                </a:ln>
                <a:solidFill>
                  <a:srgbClr val="0078D4">
                    <a:lumMod val="50000"/>
                  </a:srgbClr>
                </a:solidFill>
                <a:latin typeface="Segoe Sans Display Semibold"/>
              </a:rPr>
              <a:t>is accelerating:</a:t>
            </a:r>
          </a:p>
        </p:txBody>
      </p:sp>
      <p:sp>
        <p:nvSpPr>
          <p:cNvPr id="47" name="Text Placeholder 4">
            <a:extLst>
              <a:ext uri="{FF2B5EF4-FFF2-40B4-BE49-F238E27FC236}">
                <a16:creationId xmlns:a16="http://schemas.microsoft.com/office/drawing/2014/main" id="{971F83E4-D260-3EA7-C0C6-42C994139FFE}"/>
              </a:ext>
            </a:extLst>
          </p:cNvPr>
          <p:cNvSpPr txBox="1">
            <a:spLocks/>
          </p:cNvSpPr>
          <p:nvPr/>
        </p:nvSpPr>
        <p:spPr>
          <a:xfrm>
            <a:off x="8848089" y="2913467"/>
            <a:ext cx="2059950" cy="67710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4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24%</a:t>
            </a:r>
            <a:endParaRPr kumimoji="0" lang="en-US" sz="4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8" name="Text Placeholder 4">
            <a:extLst>
              <a:ext uri="{FF2B5EF4-FFF2-40B4-BE49-F238E27FC236}">
                <a16:creationId xmlns:a16="http://schemas.microsoft.com/office/drawing/2014/main" id="{44218E3A-0FB2-EDCC-F62F-D83851CB8AFC}"/>
              </a:ext>
            </a:extLst>
          </p:cNvPr>
          <p:cNvSpPr txBox="1">
            <a:spLocks/>
          </p:cNvSpPr>
          <p:nvPr/>
        </p:nvSpPr>
        <p:spPr>
          <a:xfrm>
            <a:off x="8848089" y="3593750"/>
            <a:ext cx="2059949" cy="64633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050">
                <a:solidFill>
                  <a:srgbClr val="091F2C"/>
                </a:solidFill>
                <a:latin typeface="Segoe Sans Display"/>
              </a:rPr>
              <a:t>of leaders say their companies have already deployed AI organization-wide, </a:t>
            </a:r>
            <a:br>
              <a:rPr lang="en-US" sz="1050">
                <a:solidFill>
                  <a:srgbClr val="091F2C"/>
                </a:solidFill>
                <a:latin typeface="Segoe Sans Display"/>
              </a:rPr>
            </a:br>
            <a:r>
              <a:rPr lang="en-US" sz="1050">
                <a:solidFill>
                  <a:srgbClr val="091F2C"/>
                </a:solidFill>
                <a:latin typeface="Segoe Sans Display"/>
              </a:rPr>
              <a:t>while just</a:t>
            </a:r>
          </a:p>
        </p:txBody>
      </p:sp>
      <p:sp>
        <p:nvSpPr>
          <p:cNvPr id="49" name="Text Placeholder 4">
            <a:extLst>
              <a:ext uri="{FF2B5EF4-FFF2-40B4-BE49-F238E27FC236}">
                <a16:creationId xmlns:a16="http://schemas.microsoft.com/office/drawing/2014/main" id="{C315DFBD-9927-2CAE-28C2-3E1D51EBB6BA}"/>
              </a:ext>
            </a:extLst>
          </p:cNvPr>
          <p:cNvSpPr txBox="1">
            <a:spLocks/>
          </p:cNvSpPr>
          <p:nvPr/>
        </p:nvSpPr>
        <p:spPr>
          <a:xfrm>
            <a:off x="8848089" y="4232623"/>
            <a:ext cx="2059950" cy="67710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44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12%</a:t>
            </a:r>
            <a:endParaRPr kumimoji="0" lang="en-US" sz="4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0" name="Text Placeholder 4">
            <a:extLst>
              <a:ext uri="{FF2B5EF4-FFF2-40B4-BE49-F238E27FC236}">
                <a16:creationId xmlns:a16="http://schemas.microsoft.com/office/drawing/2014/main" id="{B42F6577-4B77-C735-539B-09911C1438FB}"/>
              </a:ext>
            </a:extLst>
          </p:cNvPr>
          <p:cNvSpPr txBox="1">
            <a:spLocks/>
          </p:cNvSpPr>
          <p:nvPr/>
        </p:nvSpPr>
        <p:spPr>
          <a:xfrm>
            <a:off x="8848089" y="4857227"/>
            <a:ext cx="2059949"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lang="en-US" sz="1050">
                <a:solidFill>
                  <a:srgbClr val="091F2C"/>
                </a:solidFill>
                <a:latin typeface="Segoe Sans Display"/>
              </a:rPr>
              <a:t>remain in pilot mode</a:t>
            </a:r>
            <a:r>
              <a:rPr lang="en-US" sz="1050" baseline="30000">
                <a:solidFill>
                  <a:srgbClr val="091F2C"/>
                </a:solidFill>
                <a:latin typeface="Segoe Sans Display"/>
              </a:rPr>
              <a:t>2</a:t>
            </a:r>
          </a:p>
        </p:txBody>
      </p:sp>
    </p:spTree>
    <p:extLst>
      <p:ext uri="{BB962C8B-B14F-4D97-AF65-F5344CB8AC3E}">
        <p14:creationId xmlns:p14="http://schemas.microsoft.com/office/powerpoint/2010/main" val="31272143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alpha val="0"/>
              </a:schemeClr>
            </a:gs>
            <a:gs pos="100000">
              <a:srgbClr val="CDC6C3">
                <a:alpha val="50000"/>
              </a:srgbClr>
            </a:gs>
          </a:gsLst>
          <a:lin ang="2700000" scaled="1"/>
          <a:tileRect/>
        </a:gradFill>
        <a:effectLst/>
      </p:bgPr>
    </p:bg>
    <p:spTree>
      <p:nvGrpSpPr>
        <p:cNvPr id="1" name="">
          <a:extLst>
            <a:ext uri="{FF2B5EF4-FFF2-40B4-BE49-F238E27FC236}">
              <a16:creationId xmlns:a16="http://schemas.microsoft.com/office/drawing/2014/main" id="{77200789-BE5A-7364-4515-73CC1B09EA74}"/>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156E468E-FBEA-ABCC-9FE6-E92D36358A5E}"/>
              </a:ext>
              <a:ext uri="{C183D7F6-B498-43B3-948B-1728B52AA6E4}">
                <adec:decorative xmlns:adec="http://schemas.microsoft.com/office/drawing/2017/decorative" val="1"/>
              </a:ext>
            </a:extLst>
          </p:cNvPr>
          <p:cNvSpPr/>
          <p:nvPr/>
        </p:nvSpPr>
        <p:spPr bwMode="auto">
          <a:xfrm rot="5400000">
            <a:off x="2146794" y="-2146798"/>
            <a:ext cx="6858002" cy="11151597"/>
          </a:xfrm>
          <a:prstGeom prst="rect">
            <a:avLst/>
          </a:prstGeom>
          <a:gradFill flip="none" rotWithShape="1">
            <a:gsLst>
              <a:gs pos="0">
                <a:schemeClr val="bg1">
                  <a:alpha val="0"/>
                </a:schemeClr>
              </a:gs>
              <a:gs pos="78000">
                <a:srgbClr val="F4F1F0"/>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5" name="Picture 64">
            <a:extLst>
              <a:ext uri="{FF2B5EF4-FFF2-40B4-BE49-F238E27FC236}">
                <a16:creationId xmlns:a16="http://schemas.microsoft.com/office/drawing/2014/main" id="{C18BCFA6-755E-CD36-1DC3-B0D10F0E3611}"/>
              </a:ext>
              <a:ext uri="{C183D7F6-B498-43B3-948B-1728B52AA6E4}">
                <adec:decorative xmlns:adec="http://schemas.microsoft.com/office/drawing/2017/decorative" val="1"/>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r="-1"/>
          <a:stretch/>
        </p:blipFill>
        <p:spPr>
          <a:xfrm rot="10800000">
            <a:off x="11151594" y="0"/>
            <a:ext cx="1040405" cy="6858000"/>
          </a:xfrm>
          <a:prstGeom prst="rect">
            <a:avLst/>
          </a:prstGeom>
          <a:noFill/>
        </p:spPr>
      </p:pic>
      <p:sp>
        <p:nvSpPr>
          <p:cNvPr id="20" name="Rectangle 19">
            <a:extLst>
              <a:ext uri="{FF2B5EF4-FFF2-40B4-BE49-F238E27FC236}">
                <a16:creationId xmlns:a16="http://schemas.microsoft.com/office/drawing/2014/main" id="{F3505023-DBC1-6DF1-C155-A7E801E59820}"/>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Title 3">
            <a:extLst>
              <a:ext uri="{FF2B5EF4-FFF2-40B4-BE49-F238E27FC236}">
                <a16:creationId xmlns:a16="http://schemas.microsoft.com/office/drawing/2014/main" id="{4387301D-8AE5-7A0A-8F59-46DB8D35A5A0}"/>
              </a:ext>
            </a:extLst>
          </p:cNvPr>
          <p:cNvSpPr>
            <a:spLocks noGrp="1"/>
          </p:cNvSpPr>
          <p:nvPr>
            <p:ph type="title"/>
          </p:nvPr>
        </p:nvSpPr>
        <p:spPr>
          <a:xfrm>
            <a:off x="584198" y="521018"/>
            <a:ext cx="10162699" cy="369332"/>
          </a:xfrm>
        </p:spPr>
        <p:txBody>
          <a:bodyPr wrap="square" anchor="t">
            <a:spAutoFit/>
          </a:bodyPr>
          <a:lstStyle/>
          <a:p>
            <a:r>
              <a:rPr lang="en-US" sz="2400" spc="0">
                <a:gradFill flip="none" rotWithShape="1">
                  <a:gsLst>
                    <a:gs pos="0">
                      <a:schemeClr val="accent1">
                        <a:lumMod val="50000"/>
                      </a:schemeClr>
                    </a:gs>
                    <a:gs pos="100000">
                      <a:schemeClr val="accent2">
                        <a:lumMod val="50000"/>
                      </a:schemeClr>
                    </a:gs>
                  </a:gsLst>
                  <a:lin ang="0" scaled="1"/>
                  <a:tileRect/>
                </a:gradFill>
                <a:latin typeface="+mn-lt"/>
              </a:rPr>
              <a:t>1. Executive snapshot: The CIO is the catalyst for AI transformation</a:t>
            </a:r>
          </a:p>
        </p:txBody>
      </p:sp>
      <p:sp>
        <p:nvSpPr>
          <p:cNvPr id="33" name="Text Placeholder 4">
            <a:extLst>
              <a:ext uri="{FF2B5EF4-FFF2-40B4-BE49-F238E27FC236}">
                <a16:creationId xmlns:a16="http://schemas.microsoft.com/office/drawing/2014/main" id="{EA60AB28-2287-7101-6EB1-9C8BEF438424}"/>
              </a:ext>
            </a:extLst>
          </p:cNvPr>
          <p:cNvSpPr txBox="1">
            <a:spLocks/>
          </p:cNvSpPr>
          <p:nvPr/>
        </p:nvSpPr>
        <p:spPr>
          <a:xfrm>
            <a:off x="584201" y="1123679"/>
            <a:ext cx="4599312" cy="287771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Frontier Firms are proving what’s possible as defined by the five traits that set them apart: organization-wide AI deployment, advanced AI maturity, current and projected agent use, and a belief that agents are key to realizing ROI on AI. Among the Microsoft sample of 31,000 people, 800 employees work at companies that meet this bar.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responses from Frontier Firm employees are persuasive:</a:t>
            </a:r>
          </a:p>
          <a:p>
            <a:pPr marL="171450" marR="0" lvl="0" indent="-171450" algn="l" defTabSz="932472" rtl="0" eaLnBrk="1" fontAlgn="base" latinLnBrk="0" hangingPunct="1">
              <a:lnSpc>
                <a:spcPct val="100000"/>
              </a:lnSpc>
              <a:spcBef>
                <a:spcPct val="0"/>
              </a:spcBef>
              <a:spcAft>
                <a:spcPts val="6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71%</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say their company is thriving. </a:t>
            </a:r>
          </a:p>
          <a:p>
            <a:pPr marL="171450" marR="0" lvl="0" indent="-171450" algn="l" defTabSz="932472" rtl="0" eaLnBrk="1" fontAlgn="base" latinLnBrk="0" hangingPunct="1">
              <a:lnSpc>
                <a:spcPct val="100000"/>
              </a:lnSpc>
              <a:spcBef>
                <a:spcPct val="0"/>
              </a:spcBef>
              <a:spcAft>
                <a:spcPts val="6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55%</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say they’re able to take on more work.</a:t>
            </a:r>
          </a:p>
          <a:p>
            <a:pPr marL="171450" marR="0" lvl="0" indent="-171450" algn="l" defTabSz="932472" rtl="0" eaLnBrk="1" fontAlgn="base" latinLnBrk="0" hangingPunct="1">
              <a:lnSpc>
                <a:spcPct val="100000"/>
              </a:lnSpc>
              <a:spcBef>
                <a:spcPct val="0"/>
              </a:spcBef>
              <a:spcAft>
                <a:spcPts val="6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90% versus 73%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survey-wide report having opportunities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to do meaningful work. </a:t>
            </a:r>
          </a:p>
          <a:p>
            <a:pPr marL="171450" marR="0" lvl="0" indent="-171450" algn="l" defTabSz="932472" rtl="0" eaLnBrk="1" fontAlgn="base" latinLnBrk="0" hangingPunct="1">
              <a:lnSpc>
                <a:spcPct val="100000"/>
              </a:lnSpc>
              <a:spcBef>
                <a:spcPct val="0"/>
              </a:spcBef>
              <a:spcAft>
                <a:spcPts val="6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93% versus 73% </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globally say they’re more optimistic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about future work opportunities. </a:t>
            </a:r>
          </a:p>
          <a:p>
            <a:pPr marL="171450" marR="0" lvl="0" indent="-171450" algn="l" defTabSz="932472" rtl="0" eaLnBrk="1" fontAlgn="base" latinLnBrk="0" hangingPunct="1">
              <a:lnSpc>
                <a:spcPct val="100000"/>
              </a:lnSpc>
              <a:spcBef>
                <a:spcPct val="0"/>
              </a:spcBef>
              <a:spcAft>
                <a:spcPts val="6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They are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less likely to fear that AI will take their jobs </a:t>
            </a:r>
            <a:b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(21% versus 38%).</a:t>
            </a:r>
          </a:p>
        </p:txBody>
      </p:sp>
      <p:grpSp>
        <p:nvGrpSpPr>
          <p:cNvPr id="92" name="Group 91">
            <a:extLst>
              <a:ext uri="{FF2B5EF4-FFF2-40B4-BE49-F238E27FC236}">
                <a16:creationId xmlns:a16="http://schemas.microsoft.com/office/drawing/2014/main" id="{E643D1CF-8A72-D85B-A800-5E28CD051EC5}"/>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93" name="Title 3">
              <a:hlinkClick r:id="rId3" action="ppaction://hlinksldjump"/>
              <a:extLst>
                <a:ext uri="{FF2B5EF4-FFF2-40B4-BE49-F238E27FC236}">
                  <a16:creationId xmlns:a16="http://schemas.microsoft.com/office/drawing/2014/main" id="{CD2DCAFA-FC7F-32E9-DE56-CEF0FDD7B6AD}"/>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7.</a:t>
              </a:r>
            </a:p>
          </p:txBody>
        </p:sp>
        <p:sp>
          <p:nvSpPr>
            <p:cNvPr id="94" name="Title 3">
              <a:hlinkClick r:id="" action="ppaction://hlinkshowjump?jump=previousslide"/>
              <a:extLst>
                <a:ext uri="{FF2B5EF4-FFF2-40B4-BE49-F238E27FC236}">
                  <a16:creationId xmlns:a16="http://schemas.microsoft.com/office/drawing/2014/main" id="{DDDC2267-97B0-EE4D-5D65-A21167C24C6D}"/>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95" name="Title 3">
              <a:hlinkClick r:id="" action="ppaction://hlinkshowjump?jump=nextslide"/>
              <a:extLst>
                <a:ext uri="{FF2B5EF4-FFF2-40B4-BE49-F238E27FC236}">
                  <a16:creationId xmlns:a16="http://schemas.microsoft.com/office/drawing/2014/main" id="{F930BCC6-8392-CF54-6548-ACEB3A4807C1}"/>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sp>
        <p:nvSpPr>
          <p:cNvPr id="4" name="Rectangle: Rounded Corners 3">
            <a:extLst>
              <a:ext uri="{FF2B5EF4-FFF2-40B4-BE49-F238E27FC236}">
                <a16:creationId xmlns:a16="http://schemas.microsoft.com/office/drawing/2014/main" id="{4A1B3205-5860-8642-D290-FFB6720C208F}"/>
              </a:ext>
              <a:ext uri="{C183D7F6-B498-43B3-948B-1728B52AA6E4}">
                <adec:decorative xmlns:adec="http://schemas.microsoft.com/office/drawing/2017/decorative" val="1"/>
              </a:ext>
            </a:extLst>
          </p:cNvPr>
          <p:cNvSpPr/>
          <p:nvPr/>
        </p:nvSpPr>
        <p:spPr bwMode="auto">
          <a:xfrm>
            <a:off x="584199" y="4234720"/>
            <a:ext cx="4748558" cy="1696970"/>
          </a:xfrm>
          <a:prstGeom prst="roundRect">
            <a:avLst>
              <a:gd name="adj" fmla="val 5351"/>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2" name="Text Placeholder 4">
            <a:extLst>
              <a:ext uri="{FF2B5EF4-FFF2-40B4-BE49-F238E27FC236}">
                <a16:creationId xmlns:a16="http://schemas.microsoft.com/office/drawing/2014/main" id="{A7795B88-AC06-3933-61D5-77AE9E5600E2}"/>
              </a:ext>
            </a:extLst>
          </p:cNvPr>
          <p:cNvSpPr txBox="1">
            <a:spLocks/>
          </p:cNvSpPr>
          <p:nvPr/>
        </p:nvSpPr>
        <p:spPr>
          <a:xfrm>
            <a:off x="780842" y="4417595"/>
            <a:ext cx="2763636" cy="55399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AI is here, and its impact </a:t>
            </a:r>
            <a:br>
              <a:rPr kumimoji="0" lang="en-US" sz="18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8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is only expanding.</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pic>
        <p:nvPicPr>
          <p:cNvPr id="6" name="Picture 5">
            <a:extLst>
              <a:ext uri="{FF2B5EF4-FFF2-40B4-BE49-F238E27FC236}">
                <a16:creationId xmlns:a16="http://schemas.microsoft.com/office/drawing/2014/main" id="{1CB2DFE4-4781-48AB-50A0-83EF83C7D4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35848" r="2500"/>
          <a:stretch/>
        </p:blipFill>
        <p:spPr>
          <a:xfrm>
            <a:off x="3807656" y="4364966"/>
            <a:ext cx="1398546" cy="1483744"/>
          </a:xfrm>
          <a:prstGeom prst="roundRect">
            <a:avLst>
              <a:gd name="adj" fmla="val 3620"/>
            </a:avLst>
          </a:prstGeom>
        </p:spPr>
      </p:pic>
      <p:sp>
        <p:nvSpPr>
          <p:cNvPr id="8" name="Title 3">
            <a:extLst>
              <a:ext uri="{FF2B5EF4-FFF2-40B4-BE49-F238E27FC236}">
                <a16:creationId xmlns:a16="http://schemas.microsoft.com/office/drawing/2014/main" id="{4A1C055B-6706-0FE1-A5C4-BA2F0E81BD0F}"/>
              </a:ext>
            </a:extLst>
          </p:cNvPr>
          <p:cNvSpPr txBox="1">
            <a:spLocks/>
          </p:cNvSpPr>
          <p:nvPr/>
        </p:nvSpPr>
        <p:spPr>
          <a:xfrm>
            <a:off x="5796776" y="1082290"/>
            <a:ext cx="3962669"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How to use this playbook</a:t>
            </a:r>
          </a:p>
        </p:txBody>
      </p:sp>
      <p:sp>
        <p:nvSpPr>
          <p:cNvPr id="10" name="Text Placeholder 4">
            <a:extLst>
              <a:ext uri="{FF2B5EF4-FFF2-40B4-BE49-F238E27FC236}">
                <a16:creationId xmlns:a16="http://schemas.microsoft.com/office/drawing/2014/main" id="{29248400-4291-F3FD-0591-0D61E75A8536}"/>
              </a:ext>
            </a:extLst>
          </p:cNvPr>
          <p:cNvSpPr txBox="1">
            <a:spLocks/>
          </p:cNvSpPr>
          <p:nvPr/>
        </p:nvSpPr>
        <p:spPr>
          <a:xfrm>
            <a:off x="5796776" y="1451609"/>
            <a:ext cx="4879006"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This guide encompasses key themes to help CIOs lead AI-centered transformation: </a:t>
            </a:r>
          </a:p>
        </p:txBody>
      </p:sp>
      <p:sp>
        <p:nvSpPr>
          <p:cNvPr id="11" name="Text Placeholder 4">
            <a:extLst>
              <a:ext uri="{FF2B5EF4-FFF2-40B4-BE49-F238E27FC236}">
                <a16:creationId xmlns:a16="http://schemas.microsoft.com/office/drawing/2014/main" id="{91E95DF5-DBB2-A5AD-6C96-F76901E5AE34}"/>
              </a:ext>
            </a:extLst>
          </p:cNvPr>
          <p:cNvSpPr txBox="1">
            <a:spLocks/>
          </p:cNvSpPr>
          <p:nvPr/>
        </p:nvSpPr>
        <p:spPr>
          <a:xfrm>
            <a:off x="780842" y="5048536"/>
            <a:ext cx="2763636" cy="64633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companies that embrace AI now—led by CIOs who champion innovation, governance, and business alignment—will define the next era of digital transformation.</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grpSp>
        <p:nvGrpSpPr>
          <p:cNvPr id="17" name="Group 16">
            <a:extLst>
              <a:ext uri="{FF2B5EF4-FFF2-40B4-BE49-F238E27FC236}">
                <a16:creationId xmlns:a16="http://schemas.microsoft.com/office/drawing/2014/main" id="{B3332138-5AC6-6BC4-68F1-BD79BC2BCFB6}"/>
              </a:ext>
              <a:ext uri="{C183D7F6-B498-43B3-948B-1728B52AA6E4}">
                <adec:decorative xmlns:adec="http://schemas.microsoft.com/office/drawing/2017/decorative" val="1"/>
              </a:ext>
            </a:extLst>
          </p:cNvPr>
          <p:cNvGrpSpPr/>
          <p:nvPr/>
        </p:nvGrpSpPr>
        <p:grpSpPr>
          <a:xfrm>
            <a:off x="5812678" y="1739818"/>
            <a:ext cx="4934222" cy="1010094"/>
            <a:chOff x="5812678" y="1956387"/>
            <a:chExt cx="4934222" cy="1010094"/>
          </a:xfrm>
        </p:grpSpPr>
        <p:sp>
          <p:nvSpPr>
            <p:cNvPr id="16" name="Rectangle: Rounded Corners 15">
              <a:extLst>
                <a:ext uri="{FF2B5EF4-FFF2-40B4-BE49-F238E27FC236}">
                  <a16:creationId xmlns:a16="http://schemas.microsoft.com/office/drawing/2014/main" id="{7C77501F-C2CD-F481-2CD5-B08ECE075FF5}"/>
                </a:ext>
              </a:extLst>
            </p:cNvPr>
            <p:cNvSpPr/>
            <p:nvPr/>
          </p:nvSpPr>
          <p:spPr bwMode="auto">
            <a:xfrm rot="16200000">
              <a:off x="5543171" y="2302925"/>
              <a:ext cx="856034"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5" name="Group 14">
              <a:extLst>
                <a:ext uri="{FF2B5EF4-FFF2-40B4-BE49-F238E27FC236}">
                  <a16:creationId xmlns:a16="http://schemas.microsoft.com/office/drawing/2014/main" id="{E17E4FED-10CC-EA56-4899-E0A95370B95C}"/>
                </a:ext>
              </a:extLst>
            </p:cNvPr>
            <p:cNvGrpSpPr/>
            <p:nvPr/>
          </p:nvGrpSpPr>
          <p:grpSpPr>
            <a:xfrm>
              <a:off x="5867895" y="1956387"/>
              <a:ext cx="4879005" cy="1010094"/>
              <a:chOff x="5867895" y="1956387"/>
              <a:chExt cx="4879005" cy="1010094"/>
            </a:xfrm>
          </p:grpSpPr>
          <p:sp>
            <p:nvSpPr>
              <p:cNvPr id="7" name="Rectangle: Rounded Corners 6">
                <a:extLst>
                  <a:ext uri="{FF2B5EF4-FFF2-40B4-BE49-F238E27FC236}">
                    <a16:creationId xmlns:a16="http://schemas.microsoft.com/office/drawing/2014/main" id="{305D9B76-B9A7-D4F3-D1E2-25AE94628D38}"/>
                  </a:ext>
                </a:extLst>
              </p:cNvPr>
              <p:cNvSpPr/>
              <p:nvPr/>
            </p:nvSpPr>
            <p:spPr bwMode="auto">
              <a:xfrm>
                <a:off x="5867895" y="1956387"/>
                <a:ext cx="4879005" cy="1010094"/>
              </a:xfrm>
              <a:prstGeom prst="roundRect">
                <a:avLst>
                  <a:gd name="adj" fmla="val 356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13" name="Text Placeholder 4">
                <a:extLst>
                  <a:ext uri="{FF2B5EF4-FFF2-40B4-BE49-F238E27FC236}">
                    <a16:creationId xmlns:a16="http://schemas.microsoft.com/office/drawing/2014/main" id="{B2979C0A-0BB2-D666-AEBA-03AC51B19A09}"/>
                  </a:ext>
                </a:extLst>
              </p:cNvPr>
              <p:cNvSpPr txBox="1">
                <a:spLocks/>
              </p:cNvSpPr>
              <p:nvPr/>
            </p:nvSpPr>
            <p:spPr>
              <a:xfrm>
                <a:off x="6064663" y="2038241"/>
                <a:ext cx="3614631" cy="84638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Create the AI-ready organization.</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Be the strategic leader.</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Partner to drive cross-functional AI adoption.</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Begin AI readiness with data, security, and governance.</a:t>
                </a:r>
              </a:p>
            </p:txBody>
          </p:sp>
          <p:sp>
            <p:nvSpPr>
              <p:cNvPr id="14" name="Graphic 27">
                <a:extLst>
                  <a:ext uri="{FF2B5EF4-FFF2-40B4-BE49-F238E27FC236}">
                    <a16:creationId xmlns:a16="http://schemas.microsoft.com/office/drawing/2014/main" id="{28A858DE-76C8-F670-2141-373FD7CB54A3}"/>
                  </a:ext>
                </a:extLst>
              </p:cNvPr>
              <p:cNvSpPr/>
              <p:nvPr/>
            </p:nvSpPr>
            <p:spPr>
              <a:xfrm>
                <a:off x="10095641" y="2249147"/>
                <a:ext cx="442012" cy="424574"/>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grpSp>
        <p:nvGrpSpPr>
          <p:cNvPr id="18" name="Group 17">
            <a:extLst>
              <a:ext uri="{FF2B5EF4-FFF2-40B4-BE49-F238E27FC236}">
                <a16:creationId xmlns:a16="http://schemas.microsoft.com/office/drawing/2014/main" id="{CC926335-BBEA-2C46-686D-ED360DEC71F9}"/>
              </a:ext>
              <a:ext uri="{C183D7F6-B498-43B3-948B-1728B52AA6E4}">
                <adec:decorative xmlns:adec="http://schemas.microsoft.com/office/drawing/2017/decorative" val="1"/>
              </a:ext>
            </a:extLst>
          </p:cNvPr>
          <p:cNvGrpSpPr/>
          <p:nvPr/>
        </p:nvGrpSpPr>
        <p:grpSpPr>
          <a:xfrm>
            <a:off x="5812678" y="2975526"/>
            <a:ext cx="4934222" cy="1010094"/>
            <a:chOff x="5812678" y="1956387"/>
            <a:chExt cx="4934222" cy="1010094"/>
          </a:xfrm>
        </p:grpSpPr>
        <p:sp>
          <p:nvSpPr>
            <p:cNvPr id="19" name="Rectangle: Rounded Corners 18">
              <a:extLst>
                <a:ext uri="{FF2B5EF4-FFF2-40B4-BE49-F238E27FC236}">
                  <a16:creationId xmlns:a16="http://schemas.microsoft.com/office/drawing/2014/main" id="{6BEBA7D3-337C-5845-3260-2139E1166695}"/>
                </a:ext>
              </a:extLst>
            </p:cNvPr>
            <p:cNvSpPr/>
            <p:nvPr/>
          </p:nvSpPr>
          <p:spPr bwMode="auto">
            <a:xfrm rot="16200000">
              <a:off x="5543171" y="2302925"/>
              <a:ext cx="856034"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21" name="Group 20">
              <a:extLst>
                <a:ext uri="{FF2B5EF4-FFF2-40B4-BE49-F238E27FC236}">
                  <a16:creationId xmlns:a16="http://schemas.microsoft.com/office/drawing/2014/main" id="{D9089CDA-A59E-6295-834D-52157051454C}"/>
                </a:ext>
              </a:extLst>
            </p:cNvPr>
            <p:cNvGrpSpPr/>
            <p:nvPr/>
          </p:nvGrpSpPr>
          <p:grpSpPr>
            <a:xfrm>
              <a:off x="5867896" y="1956387"/>
              <a:ext cx="4879004" cy="1010094"/>
              <a:chOff x="5867896" y="1956387"/>
              <a:chExt cx="4879004" cy="1010094"/>
            </a:xfrm>
          </p:grpSpPr>
          <p:sp>
            <p:nvSpPr>
              <p:cNvPr id="22" name="Rectangle: Rounded Corners 21">
                <a:extLst>
                  <a:ext uri="{FF2B5EF4-FFF2-40B4-BE49-F238E27FC236}">
                    <a16:creationId xmlns:a16="http://schemas.microsoft.com/office/drawing/2014/main" id="{D12E58B1-B0AC-696B-1944-8F730883E215}"/>
                  </a:ext>
                </a:extLst>
              </p:cNvPr>
              <p:cNvSpPr/>
              <p:nvPr/>
            </p:nvSpPr>
            <p:spPr bwMode="auto">
              <a:xfrm>
                <a:off x="5867896" y="1956387"/>
                <a:ext cx="4879004" cy="1010094"/>
              </a:xfrm>
              <a:prstGeom prst="roundRect">
                <a:avLst>
                  <a:gd name="adj" fmla="val 356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23" name="Text Placeholder 4">
                <a:extLst>
                  <a:ext uri="{FF2B5EF4-FFF2-40B4-BE49-F238E27FC236}">
                    <a16:creationId xmlns:a16="http://schemas.microsoft.com/office/drawing/2014/main" id="{52A75DEB-868E-4D55-967A-5DD797340C27}"/>
                  </a:ext>
                </a:extLst>
              </p:cNvPr>
              <p:cNvSpPr txBox="1">
                <a:spLocks/>
              </p:cNvSpPr>
              <p:nvPr/>
            </p:nvSpPr>
            <p:spPr>
              <a:xfrm>
                <a:off x="6064663" y="2038241"/>
                <a:ext cx="3614631" cy="64633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Enable AI for all employees.</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Build an AI-ready workforce.</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Accelerate employees’ AI skills. </a:t>
                </a:r>
              </a:p>
            </p:txBody>
          </p:sp>
          <p:sp>
            <p:nvSpPr>
              <p:cNvPr id="24" name="Graphic 27">
                <a:extLst>
                  <a:ext uri="{FF2B5EF4-FFF2-40B4-BE49-F238E27FC236}">
                    <a16:creationId xmlns:a16="http://schemas.microsoft.com/office/drawing/2014/main" id="{5A6A0EA6-71CA-1321-BD45-5C236245E6D5}"/>
                  </a:ext>
                </a:extLst>
              </p:cNvPr>
              <p:cNvSpPr/>
              <p:nvPr/>
            </p:nvSpPr>
            <p:spPr>
              <a:xfrm>
                <a:off x="10095269" y="2249147"/>
                <a:ext cx="442012" cy="424574"/>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grpSp>
        <p:nvGrpSpPr>
          <p:cNvPr id="25" name="Group 24">
            <a:extLst>
              <a:ext uri="{FF2B5EF4-FFF2-40B4-BE49-F238E27FC236}">
                <a16:creationId xmlns:a16="http://schemas.microsoft.com/office/drawing/2014/main" id="{A641CA31-9E10-D90D-763A-82BB13A42C12}"/>
              </a:ext>
              <a:ext uri="{C183D7F6-B498-43B3-948B-1728B52AA6E4}">
                <adec:decorative xmlns:adec="http://schemas.microsoft.com/office/drawing/2017/decorative" val="1"/>
              </a:ext>
            </a:extLst>
          </p:cNvPr>
          <p:cNvGrpSpPr/>
          <p:nvPr/>
        </p:nvGrpSpPr>
        <p:grpSpPr>
          <a:xfrm>
            <a:off x="5812678" y="4211234"/>
            <a:ext cx="4934220" cy="1010094"/>
            <a:chOff x="5812678" y="1956387"/>
            <a:chExt cx="4934220" cy="1010094"/>
          </a:xfrm>
        </p:grpSpPr>
        <p:sp>
          <p:nvSpPr>
            <p:cNvPr id="26" name="Rectangle: Rounded Corners 25">
              <a:extLst>
                <a:ext uri="{FF2B5EF4-FFF2-40B4-BE49-F238E27FC236}">
                  <a16:creationId xmlns:a16="http://schemas.microsoft.com/office/drawing/2014/main" id="{81EB4959-753D-7F43-23CF-75C34BBF4DE0}"/>
                </a:ext>
              </a:extLst>
            </p:cNvPr>
            <p:cNvSpPr/>
            <p:nvPr/>
          </p:nvSpPr>
          <p:spPr bwMode="auto">
            <a:xfrm rot="16200000">
              <a:off x="5543171" y="2302925"/>
              <a:ext cx="856034"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27" name="Group 26">
              <a:extLst>
                <a:ext uri="{FF2B5EF4-FFF2-40B4-BE49-F238E27FC236}">
                  <a16:creationId xmlns:a16="http://schemas.microsoft.com/office/drawing/2014/main" id="{A2AC0EC7-6591-2842-98D5-D9201613B7B8}"/>
                </a:ext>
              </a:extLst>
            </p:cNvPr>
            <p:cNvGrpSpPr/>
            <p:nvPr/>
          </p:nvGrpSpPr>
          <p:grpSpPr>
            <a:xfrm>
              <a:off x="5867895" y="1956387"/>
              <a:ext cx="4879003" cy="1010094"/>
              <a:chOff x="5867895" y="1956387"/>
              <a:chExt cx="4879003" cy="1010094"/>
            </a:xfrm>
          </p:grpSpPr>
          <p:sp>
            <p:nvSpPr>
              <p:cNvPr id="28" name="Rectangle: Rounded Corners 27">
                <a:extLst>
                  <a:ext uri="{FF2B5EF4-FFF2-40B4-BE49-F238E27FC236}">
                    <a16:creationId xmlns:a16="http://schemas.microsoft.com/office/drawing/2014/main" id="{5F2F1930-0CF9-BA6F-C6D1-214F7366BC5E}"/>
                  </a:ext>
                </a:extLst>
              </p:cNvPr>
              <p:cNvSpPr/>
              <p:nvPr/>
            </p:nvSpPr>
            <p:spPr bwMode="auto">
              <a:xfrm>
                <a:off x="5867895" y="1956387"/>
                <a:ext cx="4879003" cy="1010094"/>
              </a:xfrm>
              <a:prstGeom prst="roundRect">
                <a:avLst>
                  <a:gd name="adj" fmla="val 356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29" name="Text Placeholder 4">
                <a:extLst>
                  <a:ext uri="{FF2B5EF4-FFF2-40B4-BE49-F238E27FC236}">
                    <a16:creationId xmlns:a16="http://schemas.microsoft.com/office/drawing/2014/main" id="{6175CF04-784F-4B54-057F-45B74F129BEB}"/>
                  </a:ext>
                </a:extLst>
              </p:cNvPr>
              <p:cNvSpPr txBox="1">
                <a:spLocks/>
              </p:cNvSpPr>
              <p:nvPr/>
            </p:nvSpPr>
            <p:spPr>
              <a:xfrm>
                <a:off x="6064663" y="2038241"/>
                <a:ext cx="3614631" cy="84638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Accelerate AI for the organization.</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Reinvent business workflows and boost productivity.</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Define AI success.</a:t>
                </a:r>
              </a:p>
              <a:p>
                <a:pPr marL="171450" marR="0" lvl="0" indent="-171450" algn="l" defTabSz="932472" rtl="0" eaLnBrk="1" fontAlgn="base" latinLnBrk="0" hangingPunct="1">
                  <a:lnSpc>
                    <a:spcPct val="100000"/>
                  </a:lnSpc>
                  <a:spcBef>
                    <a:spcPct val="0"/>
                  </a:spcBef>
                  <a:spcAft>
                    <a:spcPts val="300"/>
                  </a:spcAft>
                  <a:buClr>
                    <a:srgbClr val="C03BC4">
                      <a:lumMod val="50000"/>
                    </a:srgbClr>
                  </a:buClr>
                  <a:buSzPct val="90000"/>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Expand AI capabilities with intelligent agents.</a:t>
                </a:r>
              </a:p>
            </p:txBody>
          </p:sp>
          <p:sp>
            <p:nvSpPr>
              <p:cNvPr id="30" name="Graphic 27">
                <a:extLst>
                  <a:ext uri="{FF2B5EF4-FFF2-40B4-BE49-F238E27FC236}">
                    <a16:creationId xmlns:a16="http://schemas.microsoft.com/office/drawing/2014/main" id="{ABB12330-96EF-155D-F6EE-9E6FE9D382AC}"/>
                  </a:ext>
                </a:extLst>
              </p:cNvPr>
              <p:cNvSpPr/>
              <p:nvPr/>
            </p:nvSpPr>
            <p:spPr>
              <a:xfrm>
                <a:off x="10094897" y="2249147"/>
                <a:ext cx="442012" cy="424574"/>
              </a:xfrm>
              <a:custGeom>
                <a:avLst/>
                <a:gdLst>
                  <a:gd name="connsiteX0" fmla="*/ 239922 w 479843"/>
                  <a:gd name="connsiteY0" fmla="*/ 0 h 460913"/>
                  <a:gd name="connsiteX1" fmla="*/ 479843 w 479843"/>
                  <a:gd name="connsiteY1" fmla="*/ 230457 h 460913"/>
                  <a:gd name="connsiteX2" fmla="*/ 239922 w 479843"/>
                  <a:gd name="connsiteY2" fmla="*/ 460913 h 460913"/>
                  <a:gd name="connsiteX3" fmla="*/ 0 w 479843"/>
                  <a:gd name="connsiteY3" fmla="*/ 230457 h 460913"/>
                  <a:gd name="connsiteX4" fmla="*/ 239922 w 479843"/>
                  <a:gd name="connsiteY4" fmla="*/ 0 h 460913"/>
                  <a:gd name="connsiteX5" fmla="*/ 239922 w 479843"/>
                  <a:gd name="connsiteY5" fmla="*/ 34568 h 460913"/>
                  <a:gd name="connsiteX6" fmla="*/ 35988 w 479843"/>
                  <a:gd name="connsiteY6" fmla="*/ 230457 h 460913"/>
                  <a:gd name="connsiteX7" fmla="*/ 239922 w 479843"/>
                  <a:gd name="connsiteY7" fmla="*/ 426345 h 460913"/>
                  <a:gd name="connsiteX8" fmla="*/ 239922 w 479843"/>
                  <a:gd name="connsiteY8" fmla="*/ 426345 h 460913"/>
                  <a:gd name="connsiteX9" fmla="*/ 443855 w 479843"/>
                  <a:gd name="connsiteY9" fmla="*/ 230457 h 460913"/>
                  <a:gd name="connsiteX10" fmla="*/ 239922 w 479843"/>
                  <a:gd name="connsiteY10" fmla="*/ 34568 h 460913"/>
                  <a:gd name="connsiteX11" fmla="*/ 231524 w 479843"/>
                  <a:gd name="connsiteY11" fmla="*/ 127903 h 460913"/>
                  <a:gd name="connsiteX12" fmla="*/ 233204 w 479843"/>
                  <a:gd name="connsiteY12" fmla="*/ 126060 h 460913"/>
                  <a:gd name="connsiteX13" fmla="*/ 256716 w 479843"/>
                  <a:gd name="connsiteY13" fmla="*/ 124447 h 460913"/>
                  <a:gd name="connsiteX14" fmla="*/ 258635 w 479843"/>
                  <a:gd name="connsiteY14" fmla="*/ 126060 h 460913"/>
                  <a:gd name="connsiteX15" fmla="*/ 354604 w 479843"/>
                  <a:gd name="connsiteY15" fmla="*/ 218242 h 460913"/>
                  <a:gd name="connsiteX16" fmla="*/ 356283 w 479843"/>
                  <a:gd name="connsiteY16" fmla="*/ 240827 h 460913"/>
                  <a:gd name="connsiteX17" fmla="*/ 354604 w 479843"/>
                  <a:gd name="connsiteY17" fmla="*/ 242901 h 460913"/>
                  <a:gd name="connsiteX18" fmla="*/ 258635 w 479843"/>
                  <a:gd name="connsiteY18" fmla="*/ 335084 h 460913"/>
                  <a:gd name="connsiteX19" fmla="*/ 233204 w 479843"/>
                  <a:gd name="connsiteY19" fmla="*/ 335084 h 460913"/>
                  <a:gd name="connsiteX20" fmla="*/ 231524 w 479843"/>
                  <a:gd name="connsiteY20" fmla="*/ 312499 h 460913"/>
                  <a:gd name="connsiteX21" fmla="*/ 233204 w 479843"/>
                  <a:gd name="connsiteY21" fmla="*/ 310655 h 460913"/>
                  <a:gd name="connsiteX22" fmla="*/ 298462 w 479843"/>
                  <a:gd name="connsiteY22" fmla="*/ 247971 h 460913"/>
                  <a:gd name="connsiteX23" fmla="*/ 137955 w 479843"/>
                  <a:gd name="connsiteY23" fmla="*/ 247971 h 460913"/>
                  <a:gd name="connsiteX24" fmla="*/ 120201 w 479843"/>
                  <a:gd name="connsiteY24" fmla="*/ 232992 h 460913"/>
                  <a:gd name="connsiteX25" fmla="*/ 120201 w 479843"/>
                  <a:gd name="connsiteY25" fmla="*/ 230687 h 460913"/>
                  <a:gd name="connsiteX26" fmla="*/ 135556 w 479843"/>
                  <a:gd name="connsiteY26" fmla="*/ 213633 h 460913"/>
                  <a:gd name="connsiteX27" fmla="*/ 137955 w 479843"/>
                  <a:gd name="connsiteY27" fmla="*/ 213633 h 460913"/>
                  <a:gd name="connsiteX28" fmla="*/ 298462 w 479843"/>
                  <a:gd name="connsiteY28" fmla="*/ 213633 h 460913"/>
                  <a:gd name="connsiteX29" fmla="*/ 233204 w 479843"/>
                  <a:gd name="connsiteY29" fmla="*/ 150949 h 460913"/>
                  <a:gd name="connsiteX30" fmla="*/ 231524 w 479843"/>
                  <a:gd name="connsiteY30" fmla="*/ 128364 h 460913"/>
                  <a:gd name="connsiteX31" fmla="*/ 233204 w 479843"/>
                  <a:gd name="connsiteY31" fmla="*/ 126521 h 460913"/>
                  <a:gd name="connsiteX32" fmla="*/ 231524 w 479843"/>
                  <a:gd name="connsiteY32" fmla="*/ 128364 h 46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843" h="460913">
                    <a:moveTo>
                      <a:pt x="239922" y="0"/>
                    </a:moveTo>
                    <a:cubicBezTo>
                      <a:pt x="372358" y="0"/>
                      <a:pt x="479843" y="103245"/>
                      <a:pt x="479843" y="230457"/>
                    </a:cubicBezTo>
                    <a:cubicBezTo>
                      <a:pt x="479843" y="357669"/>
                      <a:pt x="372358" y="460913"/>
                      <a:pt x="239922" y="460913"/>
                    </a:cubicBezTo>
                    <a:cubicBezTo>
                      <a:pt x="107485" y="460913"/>
                      <a:pt x="0" y="357669"/>
                      <a:pt x="0" y="230457"/>
                    </a:cubicBezTo>
                    <a:cubicBezTo>
                      <a:pt x="0" y="103245"/>
                      <a:pt x="107485" y="0"/>
                      <a:pt x="239922" y="0"/>
                    </a:cubicBezTo>
                    <a:close/>
                    <a:moveTo>
                      <a:pt x="239922" y="34568"/>
                    </a:moveTo>
                    <a:cubicBezTo>
                      <a:pt x="127398" y="34568"/>
                      <a:pt x="35988" y="122142"/>
                      <a:pt x="35988" y="230457"/>
                    </a:cubicBezTo>
                    <a:cubicBezTo>
                      <a:pt x="35988" y="338541"/>
                      <a:pt x="127158" y="426345"/>
                      <a:pt x="239922" y="426345"/>
                    </a:cubicBezTo>
                    <a:lnTo>
                      <a:pt x="239922" y="426345"/>
                    </a:lnTo>
                    <a:cubicBezTo>
                      <a:pt x="352445" y="426345"/>
                      <a:pt x="443855" y="338541"/>
                      <a:pt x="443855" y="230457"/>
                    </a:cubicBezTo>
                    <a:cubicBezTo>
                      <a:pt x="443855" y="122372"/>
                      <a:pt x="352445" y="34568"/>
                      <a:pt x="239922" y="34568"/>
                    </a:cubicBezTo>
                    <a:close/>
                    <a:moveTo>
                      <a:pt x="231524" y="127903"/>
                    </a:moveTo>
                    <a:lnTo>
                      <a:pt x="233204" y="126060"/>
                    </a:lnTo>
                    <a:cubicBezTo>
                      <a:pt x="239442" y="120068"/>
                      <a:pt x="249518" y="119376"/>
                      <a:pt x="256716" y="124447"/>
                    </a:cubicBezTo>
                    <a:lnTo>
                      <a:pt x="258635" y="126060"/>
                    </a:lnTo>
                    <a:lnTo>
                      <a:pt x="354604" y="218242"/>
                    </a:lnTo>
                    <a:cubicBezTo>
                      <a:pt x="360842" y="224234"/>
                      <a:pt x="361562" y="233913"/>
                      <a:pt x="356283" y="240827"/>
                    </a:cubicBezTo>
                    <a:lnTo>
                      <a:pt x="354604" y="242901"/>
                    </a:lnTo>
                    <a:lnTo>
                      <a:pt x="258635" y="335084"/>
                    </a:lnTo>
                    <a:cubicBezTo>
                      <a:pt x="251678" y="341767"/>
                      <a:pt x="240161" y="341767"/>
                      <a:pt x="233204" y="335084"/>
                    </a:cubicBezTo>
                    <a:cubicBezTo>
                      <a:pt x="226966" y="329092"/>
                      <a:pt x="226246" y="319413"/>
                      <a:pt x="231524" y="312499"/>
                    </a:cubicBezTo>
                    <a:lnTo>
                      <a:pt x="233204" y="310655"/>
                    </a:lnTo>
                    <a:lnTo>
                      <a:pt x="298462" y="247971"/>
                    </a:lnTo>
                    <a:lnTo>
                      <a:pt x="137955" y="247971"/>
                    </a:lnTo>
                    <a:cubicBezTo>
                      <a:pt x="129078" y="247971"/>
                      <a:pt x="121400" y="241518"/>
                      <a:pt x="120201" y="232992"/>
                    </a:cubicBezTo>
                    <a:lnTo>
                      <a:pt x="120201" y="230687"/>
                    </a:lnTo>
                    <a:cubicBezTo>
                      <a:pt x="120201" y="222160"/>
                      <a:pt x="126679" y="214785"/>
                      <a:pt x="135556" y="213633"/>
                    </a:cubicBezTo>
                    <a:lnTo>
                      <a:pt x="137955" y="213633"/>
                    </a:lnTo>
                    <a:cubicBezTo>
                      <a:pt x="137955" y="213633"/>
                      <a:pt x="298462" y="213633"/>
                      <a:pt x="298462" y="213633"/>
                    </a:cubicBezTo>
                    <a:lnTo>
                      <a:pt x="233204" y="150949"/>
                    </a:lnTo>
                    <a:cubicBezTo>
                      <a:pt x="226966" y="144957"/>
                      <a:pt x="226246" y="135278"/>
                      <a:pt x="231524" y="128364"/>
                    </a:cubicBezTo>
                    <a:lnTo>
                      <a:pt x="233204" y="126521"/>
                    </a:lnTo>
                    <a:cubicBezTo>
                      <a:pt x="233204" y="126521"/>
                      <a:pt x="231524" y="128364"/>
                      <a:pt x="231524" y="128364"/>
                    </a:cubicBezTo>
                    <a:close/>
                  </a:path>
                </a:pathLst>
              </a:custGeom>
              <a:gradFill>
                <a:gsLst>
                  <a:gs pos="0">
                    <a:schemeClr val="accent2">
                      <a:lumMod val="50000"/>
                    </a:schemeClr>
                  </a:gs>
                  <a:gs pos="100000">
                    <a:schemeClr val="accent1">
                      <a:lumMod val="50000"/>
                    </a:schemeClr>
                  </a:gs>
                </a:gsLst>
                <a:lin ang="2700000" scaled="1"/>
              </a:gradFill>
              <a:ln w="119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grpSp>
      </p:grpSp>
      <p:sp>
        <p:nvSpPr>
          <p:cNvPr id="31" name="Text Placeholder 4">
            <a:extLst>
              <a:ext uri="{FF2B5EF4-FFF2-40B4-BE49-F238E27FC236}">
                <a16:creationId xmlns:a16="http://schemas.microsoft.com/office/drawing/2014/main" id="{CF58B442-B3A7-CB54-6171-95A1EB241DFB}"/>
              </a:ext>
            </a:extLst>
          </p:cNvPr>
          <p:cNvSpPr txBox="1">
            <a:spLocks/>
          </p:cNvSpPr>
          <p:nvPr/>
        </p:nvSpPr>
        <p:spPr>
          <a:xfrm>
            <a:off x="5796776" y="5446942"/>
            <a:ext cx="4879006" cy="48474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Whether you’ve already onboarded Copilot or are still shaping your generative AI strategy, this playbook provides the approach, insights, and frameworks you need to navigate AI adoption with confidence, vision, and trust.</a:t>
            </a:r>
          </a:p>
        </p:txBody>
      </p:sp>
      <p:grpSp>
        <p:nvGrpSpPr>
          <p:cNvPr id="55" name="Group 54">
            <a:extLst>
              <a:ext uri="{FF2B5EF4-FFF2-40B4-BE49-F238E27FC236}">
                <a16:creationId xmlns:a16="http://schemas.microsoft.com/office/drawing/2014/main" id="{23798011-5602-100B-7C14-6819476CE007}"/>
              </a:ext>
              <a:ext uri="{C183D7F6-B498-43B3-948B-1728B52AA6E4}">
                <adec:decorative xmlns:adec="http://schemas.microsoft.com/office/drawing/2017/decorative" val="1"/>
              </a:ext>
            </a:extLst>
          </p:cNvPr>
          <p:cNvGrpSpPr/>
          <p:nvPr/>
        </p:nvGrpSpPr>
        <p:grpSpPr>
          <a:xfrm>
            <a:off x="584202" y="6331799"/>
            <a:ext cx="1342911" cy="526204"/>
            <a:chOff x="1349065" y="6331799"/>
            <a:chExt cx="1342911" cy="526204"/>
          </a:xfrm>
        </p:grpSpPr>
        <p:sp>
          <p:nvSpPr>
            <p:cNvPr id="56" name="Rectangle: Top Corners Rounded 12">
              <a:extLst>
                <a:ext uri="{FF2B5EF4-FFF2-40B4-BE49-F238E27FC236}">
                  <a16:creationId xmlns:a16="http://schemas.microsoft.com/office/drawing/2014/main" id="{64CAC3D3-FECA-02D9-6423-7A5EC954DACE}"/>
                </a:ext>
              </a:extLst>
            </p:cNvPr>
            <p:cNvSpPr/>
            <p:nvPr/>
          </p:nvSpPr>
          <p:spPr bwMode="auto">
            <a:xfrm rot="5400000">
              <a:off x="1757421" y="5923448"/>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57" name="Title 3">
              <a:extLst>
                <a:ext uri="{FF2B5EF4-FFF2-40B4-BE49-F238E27FC236}">
                  <a16:creationId xmlns:a16="http://schemas.microsoft.com/office/drawing/2014/main" id="{1F35A389-34F1-1ADF-C9A1-4636F022BD33}"/>
                </a:ext>
              </a:extLst>
            </p:cNvPr>
            <p:cNvSpPr txBox="1">
              <a:spLocks/>
            </p:cNvSpPr>
            <p:nvPr/>
          </p:nvSpPr>
          <p:spPr>
            <a:xfrm>
              <a:off x="1505910" y="6410238"/>
              <a:ext cx="1029220" cy="369332"/>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Executive snapshot: The CIO is the catalyst for AI transformation</a:t>
              </a:r>
              <a:endParaRPr kumimoji="0" lang="da-DK" sz="8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cxnSp>
          <p:nvCxnSpPr>
            <p:cNvPr id="58" name="Straight Connector 57">
              <a:extLst>
                <a:ext uri="{FF2B5EF4-FFF2-40B4-BE49-F238E27FC236}">
                  <a16:creationId xmlns:a16="http://schemas.microsoft.com/office/drawing/2014/main" id="{AE29A872-4B33-B84E-D3F4-5EC17F86F0CC}"/>
                </a:ext>
              </a:extLst>
            </p:cNvPr>
            <p:cNvCxnSpPr/>
            <p:nvPr/>
          </p:nvCxnSpPr>
          <p:spPr>
            <a:xfrm>
              <a:off x="1349065" y="6331799"/>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0E31426-666D-5FF5-98E5-388747CE9556}"/>
              </a:ext>
              <a:ext uri="{C183D7F6-B498-43B3-948B-1728B52AA6E4}">
                <adec:decorative xmlns:adec="http://schemas.microsoft.com/office/drawing/2017/decorative" val="1"/>
              </a:ext>
            </a:extLst>
          </p:cNvPr>
          <p:cNvGrpSpPr/>
          <p:nvPr/>
        </p:nvGrpSpPr>
        <p:grpSpPr>
          <a:xfrm>
            <a:off x="2646279" y="6331796"/>
            <a:ext cx="131427" cy="526204"/>
            <a:chOff x="2640028" y="6331796"/>
            <a:chExt cx="131427" cy="526204"/>
          </a:xfrm>
        </p:grpSpPr>
        <p:sp>
          <p:nvSpPr>
            <p:cNvPr id="5" name="Title 3">
              <a:hlinkClick r:id="rId5" action="ppaction://hlinksldjump"/>
              <a:extLst>
                <a:ext uri="{FF2B5EF4-FFF2-40B4-BE49-F238E27FC236}">
                  <a16:creationId xmlns:a16="http://schemas.microsoft.com/office/drawing/2014/main" id="{59849B19-4B64-5A34-2D60-177425754B27}"/>
                </a:ext>
              </a:extLst>
            </p:cNvPr>
            <p:cNvSpPr txBox="1">
              <a:spLocks/>
            </p:cNvSpPr>
            <p:nvPr/>
          </p:nvSpPr>
          <p:spPr>
            <a:xfrm>
              <a:off x="264002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2. </a:t>
              </a:r>
            </a:p>
          </p:txBody>
        </p:sp>
        <p:sp>
          <p:nvSpPr>
            <p:cNvPr id="12" name="Rectangle 11">
              <a:hlinkClick r:id="rId6" action="ppaction://hlinksldjump"/>
              <a:extLst>
                <a:ext uri="{FF2B5EF4-FFF2-40B4-BE49-F238E27FC236}">
                  <a16:creationId xmlns:a16="http://schemas.microsoft.com/office/drawing/2014/main" id="{1B202115-8D2D-87B7-2C5B-25D1E92FA248}"/>
                </a:ext>
              </a:extLst>
            </p:cNvPr>
            <p:cNvSpPr/>
            <p:nvPr/>
          </p:nvSpPr>
          <p:spPr bwMode="auto">
            <a:xfrm>
              <a:off x="2641547" y="6331796"/>
              <a:ext cx="128388" cy="526204"/>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2" name="Group 31">
            <a:extLst>
              <a:ext uri="{FF2B5EF4-FFF2-40B4-BE49-F238E27FC236}">
                <a16:creationId xmlns:a16="http://schemas.microsoft.com/office/drawing/2014/main" id="{BE6A797B-DC92-BD57-46C7-5B03F8B37C02}"/>
              </a:ext>
              <a:ext uri="{C183D7F6-B498-43B3-948B-1728B52AA6E4}">
                <adec:decorative xmlns:adec="http://schemas.microsoft.com/office/drawing/2017/decorative" val="1"/>
              </a:ext>
            </a:extLst>
          </p:cNvPr>
          <p:cNvGrpSpPr/>
          <p:nvPr/>
        </p:nvGrpSpPr>
        <p:grpSpPr>
          <a:xfrm>
            <a:off x="3501464" y="6331795"/>
            <a:ext cx="134289" cy="526205"/>
            <a:chOff x="3396452" y="6331795"/>
            <a:chExt cx="134289" cy="526205"/>
          </a:xfrm>
        </p:grpSpPr>
        <p:sp>
          <p:nvSpPr>
            <p:cNvPr id="34" name="Title 3">
              <a:hlinkClick r:id="rId5" action="ppaction://hlinksldjump"/>
              <a:extLst>
                <a:ext uri="{FF2B5EF4-FFF2-40B4-BE49-F238E27FC236}">
                  <a16:creationId xmlns:a16="http://schemas.microsoft.com/office/drawing/2014/main" id="{327338E7-4B94-9266-AA97-D00A5C11DF52}"/>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35" name="Rectangle 34">
              <a:hlinkClick r:id="rId7" action="ppaction://hlinksldjump"/>
              <a:extLst>
                <a:ext uri="{FF2B5EF4-FFF2-40B4-BE49-F238E27FC236}">
                  <a16:creationId xmlns:a16="http://schemas.microsoft.com/office/drawing/2014/main" id="{C36EF0EA-19EB-287E-A1E2-13BBF796894F}"/>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1EFAA938-697D-E132-3EB6-F70F8527CDA2}"/>
              </a:ext>
              <a:ext uri="{C183D7F6-B498-43B3-948B-1728B52AA6E4}">
                <adec:decorative xmlns:adec="http://schemas.microsoft.com/office/drawing/2017/decorative" val="1"/>
              </a:ext>
            </a:extLst>
          </p:cNvPr>
          <p:cNvGrpSpPr/>
          <p:nvPr/>
        </p:nvGrpSpPr>
        <p:grpSpPr>
          <a:xfrm>
            <a:off x="4359511" y="6331795"/>
            <a:ext cx="134289" cy="526205"/>
            <a:chOff x="4142794" y="6331795"/>
            <a:chExt cx="134289" cy="526205"/>
          </a:xfrm>
        </p:grpSpPr>
        <p:sp>
          <p:nvSpPr>
            <p:cNvPr id="38" name="Title 3">
              <a:hlinkClick r:id="rId5" action="ppaction://hlinksldjump"/>
              <a:extLst>
                <a:ext uri="{FF2B5EF4-FFF2-40B4-BE49-F238E27FC236}">
                  <a16:creationId xmlns:a16="http://schemas.microsoft.com/office/drawing/2014/main" id="{29FFCCBF-1FD2-995F-040F-54EF8BE15EBA}"/>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39" name="Rectangle 38">
              <a:hlinkClick r:id="rId8" action="ppaction://hlinksldjump"/>
              <a:extLst>
                <a:ext uri="{FF2B5EF4-FFF2-40B4-BE49-F238E27FC236}">
                  <a16:creationId xmlns:a16="http://schemas.microsoft.com/office/drawing/2014/main" id="{C3D742DC-C8CE-60EC-2F09-0B7B3020BD8A}"/>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68F982D5-2EC8-6A3D-F6CF-EA18F38259C1}"/>
              </a:ext>
              <a:ext uri="{C183D7F6-B498-43B3-948B-1728B52AA6E4}">
                <adec:decorative xmlns:adec="http://schemas.microsoft.com/office/drawing/2017/decorative" val="1"/>
              </a:ext>
            </a:extLst>
          </p:cNvPr>
          <p:cNvGrpSpPr/>
          <p:nvPr/>
        </p:nvGrpSpPr>
        <p:grpSpPr>
          <a:xfrm>
            <a:off x="5217558" y="6331794"/>
            <a:ext cx="137489" cy="526205"/>
            <a:chOff x="4894229" y="6331794"/>
            <a:chExt cx="137489" cy="526205"/>
          </a:xfrm>
        </p:grpSpPr>
        <p:sp>
          <p:nvSpPr>
            <p:cNvPr id="41" name="Title 3">
              <a:hlinkClick r:id="rId5" action="ppaction://hlinksldjump"/>
              <a:extLst>
                <a:ext uri="{FF2B5EF4-FFF2-40B4-BE49-F238E27FC236}">
                  <a16:creationId xmlns:a16="http://schemas.microsoft.com/office/drawing/2014/main" id="{7B6A1BD2-5BBA-AB4A-50E2-11C66CF645A4}"/>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42" name="Rectangle 41">
              <a:hlinkClick r:id="rId9" action="ppaction://hlinksldjump"/>
              <a:extLst>
                <a:ext uri="{FF2B5EF4-FFF2-40B4-BE49-F238E27FC236}">
                  <a16:creationId xmlns:a16="http://schemas.microsoft.com/office/drawing/2014/main" id="{20BC0B2E-5B51-7DD1-03B5-F2DDFFC3AB74}"/>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3" name="Group 42">
            <a:extLst>
              <a:ext uri="{FF2B5EF4-FFF2-40B4-BE49-F238E27FC236}">
                <a16:creationId xmlns:a16="http://schemas.microsoft.com/office/drawing/2014/main" id="{62DD3B06-11D3-04AD-1781-5F9ADFA478C5}"/>
              </a:ext>
              <a:ext uri="{C183D7F6-B498-43B3-948B-1728B52AA6E4}">
                <adec:decorative xmlns:adec="http://schemas.microsoft.com/office/drawing/2017/decorative" val="1"/>
              </a:ext>
            </a:extLst>
          </p:cNvPr>
          <p:cNvGrpSpPr/>
          <p:nvPr/>
        </p:nvGrpSpPr>
        <p:grpSpPr>
          <a:xfrm>
            <a:off x="6078805" y="6331794"/>
            <a:ext cx="131427" cy="526206"/>
            <a:chOff x="5648780" y="6331794"/>
            <a:chExt cx="131427" cy="526206"/>
          </a:xfrm>
        </p:grpSpPr>
        <p:sp>
          <p:nvSpPr>
            <p:cNvPr id="44" name="Title 3">
              <a:hlinkClick r:id="rId5" action="ppaction://hlinksldjump"/>
              <a:extLst>
                <a:ext uri="{FF2B5EF4-FFF2-40B4-BE49-F238E27FC236}">
                  <a16:creationId xmlns:a16="http://schemas.microsoft.com/office/drawing/2014/main" id="{1871A708-27DD-D594-63EF-68B38F2E657A}"/>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45" name="Rectangle 44">
              <a:hlinkClick r:id="rId10" action="ppaction://hlinksldjump"/>
              <a:extLst>
                <a:ext uri="{FF2B5EF4-FFF2-40B4-BE49-F238E27FC236}">
                  <a16:creationId xmlns:a16="http://schemas.microsoft.com/office/drawing/2014/main" id="{09DB1534-51AA-9CB2-3197-68C5081753F8}"/>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A1394EED-1EFB-78AC-A99F-986E5C3FBF4E}"/>
              </a:ext>
              <a:ext uri="{C183D7F6-B498-43B3-948B-1728B52AA6E4}">
                <adec:decorative xmlns:adec="http://schemas.microsoft.com/office/drawing/2017/decorative" val="1"/>
              </a:ext>
            </a:extLst>
          </p:cNvPr>
          <p:cNvGrpSpPr/>
          <p:nvPr/>
        </p:nvGrpSpPr>
        <p:grpSpPr>
          <a:xfrm>
            <a:off x="6933990" y="6331794"/>
            <a:ext cx="137489" cy="559730"/>
            <a:chOff x="6405392" y="6331794"/>
            <a:chExt cx="137489" cy="559730"/>
          </a:xfrm>
        </p:grpSpPr>
        <p:sp>
          <p:nvSpPr>
            <p:cNvPr id="47" name="Title 3">
              <a:hlinkClick r:id="rId5" action="ppaction://hlinksldjump"/>
              <a:extLst>
                <a:ext uri="{FF2B5EF4-FFF2-40B4-BE49-F238E27FC236}">
                  <a16:creationId xmlns:a16="http://schemas.microsoft.com/office/drawing/2014/main" id="{1B5B870B-5FF4-E4BD-22DE-2499A05D54A1}"/>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48" name="Rectangle 47">
              <a:hlinkClick r:id="rId11" action="ppaction://hlinksldjump"/>
              <a:extLst>
                <a:ext uri="{FF2B5EF4-FFF2-40B4-BE49-F238E27FC236}">
                  <a16:creationId xmlns:a16="http://schemas.microsoft.com/office/drawing/2014/main" id="{AE842D1F-5799-672E-DD35-9D01729F08E3}"/>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08D2C774-B31F-ACB5-E02C-77F883E27505}"/>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50" name="Title 3">
              <a:hlinkClick r:id="rId5" action="ppaction://hlinksldjump"/>
              <a:extLst>
                <a:ext uri="{FF2B5EF4-FFF2-40B4-BE49-F238E27FC236}">
                  <a16:creationId xmlns:a16="http://schemas.microsoft.com/office/drawing/2014/main" id="{2B9DE3B7-98D7-1809-66D4-4CE5289EA194}"/>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51" name="Rectangle 50">
              <a:hlinkClick r:id="rId12" action="ppaction://hlinksldjump"/>
              <a:extLst>
                <a:ext uri="{FF2B5EF4-FFF2-40B4-BE49-F238E27FC236}">
                  <a16:creationId xmlns:a16="http://schemas.microsoft.com/office/drawing/2014/main" id="{BFC867FE-7524-9E46-C09D-AAB1D5D45B93}"/>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2" name="Group 51">
            <a:extLst>
              <a:ext uri="{FF2B5EF4-FFF2-40B4-BE49-F238E27FC236}">
                <a16:creationId xmlns:a16="http://schemas.microsoft.com/office/drawing/2014/main" id="{2A4F74A1-F8C3-6C99-C35D-08B82D950DB8}"/>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53" name="Title 3">
              <a:hlinkClick r:id="rId5" action="ppaction://hlinksldjump"/>
              <a:extLst>
                <a:ext uri="{FF2B5EF4-FFF2-40B4-BE49-F238E27FC236}">
                  <a16:creationId xmlns:a16="http://schemas.microsoft.com/office/drawing/2014/main" id="{E9D6FB9F-4072-FC69-E122-1D9E7FCDC20D}"/>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54" name="Rectangle 53">
              <a:hlinkClick r:id="rId13" action="ppaction://hlinksldjump"/>
              <a:extLst>
                <a:ext uri="{FF2B5EF4-FFF2-40B4-BE49-F238E27FC236}">
                  <a16:creationId xmlns:a16="http://schemas.microsoft.com/office/drawing/2014/main" id="{39BDF716-4CC0-8893-06F6-D0DEAF9943FD}"/>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61" name="Rectangle 60">
            <a:hlinkClick r:id="rId14" action="ppaction://hlinksldjump"/>
            <a:extLst>
              <a:ext uri="{FF2B5EF4-FFF2-40B4-BE49-F238E27FC236}">
                <a16:creationId xmlns:a16="http://schemas.microsoft.com/office/drawing/2014/main" id="{DB5A0E81-776A-C172-D2C1-28AEE3DDAE21}"/>
              </a:ext>
              <a:ext uri="{C183D7F6-B498-43B3-948B-1728B52AA6E4}">
                <adec:decorative xmlns:adec="http://schemas.microsoft.com/office/drawing/2017/decorative" val="1"/>
              </a:ext>
            </a:extLst>
          </p:cNvPr>
          <p:cNvSpPr/>
          <p:nvPr/>
        </p:nvSpPr>
        <p:spPr bwMode="auto">
          <a:xfrm>
            <a:off x="5812678" y="1802552"/>
            <a:ext cx="4989439" cy="92111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2" name="Rectangle 61">
            <a:hlinkClick r:id="rId15" action="ppaction://hlinksldjump"/>
            <a:extLst>
              <a:ext uri="{FF2B5EF4-FFF2-40B4-BE49-F238E27FC236}">
                <a16:creationId xmlns:a16="http://schemas.microsoft.com/office/drawing/2014/main" id="{4C75215E-1C20-12FF-C81E-082E5B60CA04}"/>
              </a:ext>
              <a:ext uri="{C183D7F6-B498-43B3-948B-1728B52AA6E4}">
                <adec:decorative xmlns:adec="http://schemas.microsoft.com/office/drawing/2017/decorative" val="1"/>
              </a:ext>
            </a:extLst>
          </p:cNvPr>
          <p:cNvSpPr/>
          <p:nvPr/>
        </p:nvSpPr>
        <p:spPr bwMode="auto">
          <a:xfrm>
            <a:off x="5812678" y="3020978"/>
            <a:ext cx="4896929" cy="92111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3" name="Rectangle 62">
            <a:hlinkClick r:id="rId16" action="ppaction://hlinksldjump"/>
            <a:extLst>
              <a:ext uri="{FF2B5EF4-FFF2-40B4-BE49-F238E27FC236}">
                <a16:creationId xmlns:a16="http://schemas.microsoft.com/office/drawing/2014/main" id="{D6A56A88-709F-35DF-B93C-F9E5C8768FB8}"/>
              </a:ext>
              <a:ext uri="{C183D7F6-B498-43B3-948B-1728B52AA6E4}">
                <adec:decorative xmlns:adec="http://schemas.microsoft.com/office/drawing/2017/decorative" val="1"/>
              </a:ext>
            </a:extLst>
          </p:cNvPr>
          <p:cNvSpPr/>
          <p:nvPr/>
        </p:nvSpPr>
        <p:spPr bwMode="auto">
          <a:xfrm>
            <a:off x="5812678" y="4238705"/>
            <a:ext cx="4896929" cy="92111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5655247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F297D-E6A8-1B43-EC98-2CFBF20AF9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C610B0-87DF-F57E-407F-BF3EEDFD08BE}"/>
              </a:ext>
              <a:ext uri="{C183D7F6-B498-43B3-948B-1728B52AA6E4}">
                <adec:decorative xmlns:adec="http://schemas.microsoft.com/office/drawing/2017/decorative" val="1"/>
              </a:ext>
            </a:extLst>
          </p:cNvPr>
          <p:cNvPicPr>
            <a:picLocks noChangeAspect="1"/>
          </p:cNvPicPr>
          <p:nvPr/>
        </p:nvPicPr>
        <p:blipFill>
          <a:blip r:embed="rId3" cstate="screen">
            <a:alphaModFix amt="63000"/>
            <a:extLst>
              <a:ext uri="{28A0092B-C50C-407E-A947-70E740481C1C}">
                <a14:useLocalDpi xmlns:a14="http://schemas.microsoft.com/office/drawing/2010/main"/>
              </a:ext>
            </a:extLst>
          </a:blip>
          <a:srcRect l="-1" r="-1"/>
          <a:stretch/>
        </p:blipFill>
        <p:spPr>
          <a:xfrm>
            <a:off x="0" y="3883742"/>
            <a:ext cx="5759380" cy="2974258"/>
          </a:xfrm>
          <a:prstGeom prst="rect">
            <a:avLst/>
          </a:prstGeom>
        </p:spPr>
      </p:pic>
      <p:sp>
        <p:nvSpPr>
          <p:cNvPr id="5" name="Rectangle 4">
            <a:extLst>
              <a:ext uri="{FF2B5EF4-FFF2-40B4-BE49-F238E27FC236}">
                <a16:creationId xmlns:a16="http://schemas.microsoft.com/office/drawing/2014/main" id="{9B54D14C-E6FE-D402-E146-C6DBC01088F5}"/>
              </a:ext>
              <a:ext uri="{C183D7F6-B498-43B3-948B-1728B52AA6E4}">
                <adec:decorative xmlns:adec="http://schemas.microsoft.com/office/drawing/2017/decorative" val="1"/>
              </a:ext>
            </a:extLst>
          </p:cNvPr>
          <p:cNvSpPr/>
          <p:nvPr/>
        </p:nvSpPr>
        <p:spPr bwMode="auto">
          <a:xfrm rot="5400000">
            <a:off x="1392556" y="2491180"/>
            <a:ext cx="2974258" cy="5759382"/>
          </a:xfrm>
          <a:prstGeom prst="rect">
            <a:avLst/>
          </a:prstGeom>
          <a:gradFill flip="none" rotWithShape="1">
            <a:gsLst>
              <a:gs pos="0">
                <a:schemeClr val="bg1">
                  <a:alpha val="0"/>
                </a:schemeClr>
              </a:gs>
              <a:gs pos="100000">
                <a:srgbClr val="FDFDFD"/>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Rectangle 1">
            <a:extLst>
              <a:ext uri="{FF2B5EF4-FFF2-40B4-BE49-F238E27FC236}">
                <a16:creationId xmlns:a16="http://schemas.microsoft.com/office/drawing/2014/main" id="{36F2C177-0291-2A39-5476-5C8E150E4C46}"/>
              </a:ext>
              <a:ext uri="{C183D7F6-B498-43B3-948B-1728B52AA6E4}">
                <adec:decorative xmlns:adec="http://schemas.microsoft.com/office/drawing/2017/decorative" val="1"/>
              </a:ext>
            </a:extLst>
          </p:cNvPr>
          <p:cNvSpPr/>
          <p:nvPr/>
        </p:nvSpPr>
        <p:spPr bwMode="auto">
          <a:xfrm rot="5400000">
            <a:off x="5270108" y="-52550"/>
            <a:ext cx="6858002" cy="6963102"/>
          </a:xfrm>
          <a:prstGeom prst="rect">
            <a:avLst/>
          </a:prstGeom>
          <a:gradFill flip="none" rotWithShape="1">
            <a:gsLst>
              <a:gs pos="0">
                <a:schemeClr val="bg1">
                  <a:alpha val="0"/>
                </a:schemeClr>
              </a:gs>
              <a:gs pos="78000">
                <a:srgbClr val="F4F1F0"/>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Title 3">
            <a:extLst>
              <a:ext uri="{FF2B5EF4-FFF2-40B4-BE49-F238E27FC236}">
                <a16:creationId xmlns:a16="http://schemas.microsoft.com/office/drawing/2014/main" id="{85141FCC-A16F-5A2C-F6F8-3F414D190D8B}"/>
              </a:ext>
            </a:extLst>
          </p:cNvPr>
          <p:cNvSpPr>
            <a:spLocks noGrp="1"/>
          </p:cNvSpPr>
          <p:nvPr>
            <p:ph type="title"/>
          </p:nvPr>
        </p:nvSpPr>
        <p:spPr>
          <a:xfrm>
            <a:off x="584200" y="521018"/>
            <a:ext cx="3614821" cy="1107996"/>
          </a:xfrm>
        </p:spPr>
        <p:txBody>
          <a:bodyPr wrap="square" anchor="t">
            <a:spAutoFit/>
          </a:bodyPr>
          <a:lstStyle/>
          <a:p>
            <a:r>
              <a:rPr lang="en-US" sz="2400" spc="0">
                <a:gradFill flip="none" rotWithShape="1">
                  <a:gsLst>
                    <a:gs pos="0">
                      <a:schemeClr val="accent1">
                        <a:lumMod val="50000"/>
                      </a:schemeClr>
                    </a:gs>
                    <a:gs pos="100000">
                      <a:schemeClr val="accent2">
                        <a:lumMod val="50000"/>
                      </a:schemeClr>
                    </a:gs>
                  </a:gsLst>
                  <a:lin ang="0" scaled="1"/>
                  <a:tileRect/>
                </a:gradFill>
                <a:latin typeface="+mn-lt"/>
              </a:rPr>
              <a:t>2. CIOs as AI partners: </a:t>
            </a:r>
            <a:br>
              <a:rPr lang="en-US" sz="2400" spc="0">
                <a:gradFill flip="none" rotWithShape="1">
                  <a:gsLst>
                    <a:gs pos="0">
                      <a:schemeClr val="accent1">
                        <a:lumMod val="50000"/>
                      </a:schemeClr>
                    </a:gs>
                    <a:gs pos="100000">
                      <a:schemeClr val="accent2">
                        <a:lumMod val="50000"/>
                      </a:schemeClr>
                    </a:gs>
                  </a:gsLst>
                  <a:lin ang="0" scaled="1"/>
                  <a:tileRect/>
                </a:gradFill>
                <a:latin typeface="+mn-lt"/>
              </a:rPr>
            </a:br>
            <a:r>
              <a:rPr lang="en-US" sz="2400" spc="0">
                <a:gradFill flip="none" rotWithShape="1">
                  <a:gsLst>
                    <a:gs pos="0">
                      <a:schemeClr val="accent1">
                        <a:lumMod val="50000"/>
                      </a:schemeClr>
                    </a:gs>
                    <a:gs pos="100000">
                      <a:schemeClr val="accent2">
                        <a:lumMod val="50000"/>
                      </a:schemeClr>
                    </a:gs>
                  </a:gsLst>
                  <a:lin ang="0" scaled="1"/>
                  <a:tileRect/>
                </a:gradFill>
                <a:latin typeface="+mn-lt"/>
              </a:rPr>
              <a:t>Drive cross-functional </a:t>
            </a:r>
            <a:br>
              <a:rPr lang="en-US" sz="2400" spc="0">
                <a:gradFill flip="none" rotWithShape="1">
                  <a:gsLst>
                    <a:gs pos="0">
                      <a:schemeClr val="accent1">
                        <a:lumMod val="50000"/>
                      </a:schemeClr>
                    </a:gs>
                    <a:gs pos="100000">
                      <a:schemeClr val="accent2">
                        <a:lumMod val="50000"/>
                      </a:schemeClr>
                    </a:gs>
                  </a:gsLst>
                  <a:lin ang="0" scaled="1"/>
                  <a:tileRect/>
                </a:gradFill>
                <a:latin typeface="+mn-lt"/>
              </a:rPr>
            </a:br>
            <a:r>
              <a:rPr lang="en-US" sz="2400" spc="0">
                <a:gradFill flip="none" rotWithShape="1">
                  <a:gsLst>
                    <a:gs pos="0">
                      <a:schemeClr val="accent1">
                        <a:lumMod val="50000"/>
                      </a:schemeClr>
                    </a:gs>
                    <a:gs pos="100000">
                      <a:schemeClr val="accent2">
                        <a:lumMod val="50000"/>
                      </a:schemeClr>
                    </a:gs>
                  </a:gsLst>
                  <a:lin ang="0" scaled="1"/>
                  <a:tileRect/>
                </a:gradFill>
                <a:latin typeface="+mn-lt"/>
              </a:rPr>
              <a:t>AI adoption</a:t>
            </a:r>
          </a:p>
        </p:txBody>
      </p:sp>
      <p:sp>
        <p:nvSpPr>
          <p:cNvPr id="24" name="Rectangle 23">
            <a:extLst>
              <a:ext uri="{FF2B5EF4-FFF2-40B4-BE49-F238E27FC236}">
                <a16:creationId xmlns:a16="http://schemas.microsoft.com/office/drawing/2014/main" id="{60B98A42-2459-401C-807D-308A327AF356}"/>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14" name="Group 113">
            <a:extLst>
              <a:ext uri="{FF2B5EF4-FFF2-40B4-BE49-F238E27FC236}">
                <a16:creationId xmlns:a16="http://schemas.microsoft.com/office/drawing/2014/main" id="{251FD181-3AB1-56BD-13EA-7D26233D161D}"/>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115" name="Title 3">
              <a:hlinkClick r:id="rId4" action="ppaction://hlinksldjump"/>
              <a:extLst>
                <a:ext uri="{FF2B5EF4-FFF2-40B4-BE49-F238E27FC236}">
                  <a16:creationId xmlns:a16="http://schemas.microsoft.com/office/drawing/2014/main" id="{41AEE5DF-6F05-6FB6-1111-0D6C105F0D0F}"/>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8.</a:t>
              </a:r>
            </a:p>
          </p:txBody>
        </p:sp>
        <p:sp>
          <p:nvSpPr>
            <p:cNvPr id="116" name="Title 3">
              <a:hlinkClick r:id="" action="ppaction://hlinkshowjump?jump=previousslide"/>
              <a:extLst>
                <a:ext uri="{FF2B5EF4-FFF2-40B4-BE49-F238E27FC236}">
                  <a16:creationId xmlns:a16="http://schemas.microsoft.com/office/drawing/2014/main" id="{91AECD7A-24A8-F2EC-1ABA-FBCAA99F3BAD}"/>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17" name="Title 3">
              <a:hlinkClick r:id="" action="ppaction://hlinkshowjump?jump=nextslide"/>
              <a:extLst>
                <a:ext uri="{FF2B5EF4-FFF2-40B4-BE49-F238E27FC236}">
                  <a16:creationId xmlns:a16="http://schemas.microsoft.com/office/drawing/2014/main" id="{3F3889A1-7658-6F78-6893-D8791854638D}"/>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63" name="Group 62">
            <a:extLst>
              <a:ext uri="{FF2B5EF4-FFF2-40B4-BE49-F238E27FC236}">
                <a16:creationId xmlns:a16="http://schemas.microsoft.com/office/drawing/2014/main" id="{F84AC404-205F-9327-B2DC-76034E5A9304}"/>
              </a:ext>
              <a:ext uri="{C183D7F6-B498-43B3-948B-1728B52AA6E4}">
                <adec:decorative xmlns:adec="http://schemas.microsoft.com/office/drawing/2017/decorative" val="1"/>
              </a:ext>
            </a:extLst>
          </p:cNvPr>
          <p:cNvGrpSpPr/>
          <p:nvPr/>
        </p:nvGrpSpPr>
        <p:grpSpPr>
          <a:xfrm>
            <a:off x="584199" y="1897811"/>
            <a:ext cx="4325116" cy="3992846"/>
            <a:chOff x="584199" y="1897811"/>
            <a:chExt cx="4325116" cy="3992846"/>
          </a:xfrm>
        </p:grpSpPr>
        <p:sp>
          <p:nvSpPr>
            <p:cNvPr id="33" name="Text Placeholder 4">
              <a:extLst>
                <a:ext uri="{FF2B5EF4-FFF2-40B4-BE49-F238E27FC236}">
                  <a16:creationId xmlns:a16="http://schemas.microsoft.com/office/drawing/2014/main" id="{BB9C4F3E-9D04-11DB-16B8-C3CE2E7357B1}"/>
                </a:ext>
              </a:extLst>
            </p:cNvPr>
            <p:cNvSpPr txBox="1">
              <a:spLocks/>
            </p:cNvSpPr>
            <p:nvPr/>
          </p:nvSpPr>
          <p:spPr>
            <a:xfrm>
              <a:off x="584202" y="1897811"/>
              <a:ext cx="4181552" cy="225446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transformation is not solely an IT initiative: it’s a new way of thinking for the whole firm. While some of the skills and strategies for adoption are familiar, the rapid pace of technical and cultural change brings new challenges and opportunities. Strong CIO leadership is essential. </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CIOs are catalysts for this transformation to a Frontier Firm, but success depends on cross-functional partnership and collaboration. CIOs and their IT teams must collaborate with their HR, finance, marketing, customer service, legal, sales, and operations peers to drive AI initiatives that generate measurable business value. In a recent Gartner survey, </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27% of chief data and analytics officers cite a lack of business stakeholder involvement as their biggest challenge</a:t>
              </a:r>
              <a:r>
                <a:rPr kumimoji="0" lang="en-US" sz="105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3</a:t>
              </a: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a:t>
              </a: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 Without direct and energetic business involvement and leadership across the company, IT initiatives will fail.</a:t>
              </a:r>
            </a:p>
          </p:txBody>
        </p:sp>
        <p:sp>
          <p:nvSpPr>
            <p:cNvPr id="4" name="Title 3">
              <a:extLst>
                <a:ext uri="{FF2B5EF4-FFF2-40B4-BE49-F238E27FC236}">
                  <a16:creationId xmlns:a16="http://schemas.microsoft.com/office/drawing/2014/main" id="{134352D1-9DF7-146C-2046-1E8D7DF18384}"/>
                </a:ext>
              </a:extLst>
            </p:cNvPr>
            <p:cNvSpPr txBox="1">
              <a:spLocks/>
            </p:cNvSpPr>
            <p:nvPr/>
          </p:nvSpPr>
          <p:spPr>
            <a:xfrm>
              <a:off x="584200" y="4294558"/>
              <a:ext cx="4325115" cy="49244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Breaking down silos: </a:t>
              </a:r>
              <a:b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b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Making AI a shared mission </a:t>
              </a:r>
            </a:p>
          </p:txBody>
        </p:sp>
        <p:sp>
          <p:nvSpPr>
            <p:cNvPr id="6" name="Text Placeholder 4">
              <a:extLst>
                <a:ext uri="{FF2B5EF4-FFF2-40B4-BE49-F238E27FC236}">
                  <a16:creationId xmlns:a16="http://schemas.microsoft.com/office/drawing/2014/main" id="{6F065C9D-A8F9-1CE6-8334-0B1FF5CD37CE}"/>
                </a:ext>
              </a:extLst>
            </p:cNvPr>
            <p:cNvSpPr txBox="1">
              <a:spLocks/>
            </p:cNvSpPr>
            <p:nvPr/>
          </p:nvSpPr>
          <p:spPr>
            <a:xfrm>
              <a:off x="584199" y="4921161"/>
              <a:ext cx="4181555" cy="96949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Taking a responsible, guided approach to AI integration and uniting with business leaders is essential. AI adoption needs business stakeholder involvement and support. Otherwise, it will struggle to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take off and reach its full potential. Forward-thinking CIOs should help leaders make the connection between AI skills and knowledge with opportunities for career growth. </a:t>
              </a:r>
              <a:endPar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endParaRPr>
            </a:p>
          </p:txBody>
        </p:sp>
      </p:grpSp>
      <p:sp>
        <p:nvSpPr>
          <p:cNvPr id="64" name="Title 3">
            <a:extLst>
              <a:ext uri="{FF2B5EF4-FFF2-40B4-BE49-F238E27FC236}">
                <a16:creationId xmlns:a16="http://schemas.microsoft.com/office/drawing/2014/main" id="{2131CEFA-3242-EAA2-61D9-0E32816B0156}"/>
              </a:ext>
            </a:extLst>
          </p:cNvPr>
          <p:cNvSpPr txBox="1">
            <a:spLocks/>
          </p:cNvSpPr>
          <p:nvPr/>
        </p:nvSpPr>
        <p:spPr>
          <a:xfrm>
            <a:off x="5550432" y="319683"/>
            <a:ext cx="432511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Microsoft recommends the following steps: </a:t>
            </a:r>
          </a:p>
        </p:txBody>
      </p:sp>
      <p:sp>
        <p:nvSpPr>
          <p:cNvPr id="61" name="Text Placeholder 4">
            <a:extLst>
              <a:ext uri="{FF2B5EF4-FFF2-40B4-BE49-F238E27FC236}">
                <a16:creationId xmlns:a16="http://schemas.microsoft.com/office/drawing/2014/main" id="{50DBEDFC-04EE-4A14-D708-97999AC5237E}"/>
              </a:ext>
            </a:extLst>
          </p:cNvPr>
          <p:cNvSpPr txBox="1">
            <a:spLocks/>
          </p:cNvSpPr>
          <p:nvPr/>
        </p:nvSpPr>
        <p:spPr>
          <a:xfrm>
            <a:off x="5550433" y="715954"/>
            <a:ext cx="2780730" cy="24622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Plan and implement.</a:t>
            </a:r>
          </a:p>
        </p:txBody>
      </p:sp>
      <p:sp>
        <p:nvSpPr>
          <p:cNvPr id="7" name="Text Placeholder 4">
            <a:extLst>
              <a:ext uri="{FF2B5EF4-FFF2-40B4-BE49-F238E27FC236}">
                <a16:creationId xmlns:a16="http://schemas.microsoft.com/office/drawing/2014/main" id="{92D08421-BD3F-FE2E-98E1-AFF7A3CCF6D2}"/>
              </a:ext>
            </a:extLst>
          </p:cNvPr>
          <p:cNvSpPr txBox="1">
            <a:spLocks/>
          </p:cNvSpPr>
          <p:nvPr/>
        </p:nvSpPr>
        <p:spPr>
          <a:xfrm>
            <a:off x="5550433" y="1060874"/>
            <a:ext cx="2780729" cy="515525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Align functional leaders with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the organization’s AI strategy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Anchor C-suite peers in the company’s vision for AI. Help them understand how AI benefits the organization and their teams and helps drive results. </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Articulate business goals and use cases</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Equip business leaders with a strong baseline understanding of AI’s possibilities and limitations, so they can define the right vision for their own functions.</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Address specific business problems</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Act as a service advisor to peers to co-build broadly applicable and niche agents that can complete business processes on behalf of employees, teams, and entire functions. </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Strengthen AI security and governance</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with a proactive approach</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Using AI responsibly requires a sturdy foundation of security, compliance, and governance. Organizations must implement robust data protection, governance frameworks, and threat mitigation strategies to align AI usage with company policies and evolving regulations.</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Set AI usage goals</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Help business leaders establish AI benchmarks and empower them with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data-driven insights.</a:t>
            </a:r>
          </a:p>
        </p:txBody>
      </p:sp>
      <p:sp>
        <p:nvSpPr>
          <p:cNvPr id="65" name="Text Placeholder 4">
            <a:extLst>
              <a:ext uri="{FF2B5EF4-FFF2-40B4-BE49-F238E27FC236}">
                <a16:creationId xmlns:a16="http://schemas.microsoft.com/office/drawing/2014/main" id="{8F7FAE8A-949F-AF19-018F-1E51582700BC}"/>
              </a:ext>
            </a:extLst>
          </p:cNvPr>
          <p:cNvSpPr txBox="1">
            <a:spLocks/>
          </p:cNvSpPr>
          <p:nvPr/>
        </p:nvSpPr>
        <p:spPr>
          <a:xfrm>
            <a:off x="8827069" y="715954"/>
            <a:ext cx="2780730" cy="24622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flip="none" rotWithShape="1">
                  <a:gsLst>
                    <a:gs pos="0">
                      <a:srgbClr val="0078D4">
                        <a:lumMod val="50000"/>
                      </a:srgbClr>
                    </a:gs>
                    <a:gs pos="100000">
                      <a:srgbClr val="C03BC4">
                        <a:lumMod val="50000"/>
                      </a:srgbClr>
                    </a:gs>
                  </a:gsLst>
                  <a:lin ang="0" scaled="1"/>
                  <a:tileRect/>
                </a:gradFill>
                <a:effectLst/>
                <a:uLnTx/>
                <a:uFillTx/>
                <a:latin typeface="Segoe Sans Display"/>
                <a:ea typeface="+mn-ea"/>
                <a:cs typeface="Segoe Sans Display" pitchFamily="2" charset="0"/>
              </a:rPr>
              <a:t>Empower and accelerate</a:t>
            </a:r>
          </a:p>
        </p:txBody>
      </p:sp>
      <p:sp>
        <p:nvSpPr>
          <p:cNvPr id="66" name="Text Placeholder 4">
            <a:extLst>
              <a:ext uri="{FF2B5EF4-FFF2-40B4-BE49-F238E27FC236}">
                <a16:creationId xmlns:a16="http://schemas.microsoft.com/office/drawing/2014/main" id="{34227B4E-E935-36CF-3B3F-8D4C4BF405CA}"/>
              </a:ext>
            </a:extLst>
          </p:cNvPr>
          <p:cNvSpPr txBox="1">
            <a:spLocks/>
          </p:cNvSpPr>
          <p:nvPr/>
        </p:nvSpPr>
        <p:spPr>
          <a:xfrm>
            <a:off x="8827069" y="1060874"/>
            <a:ext cx="2780729" cy="483209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Lead from the front</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Support business leaders in an action plan that allows them to role model generative AI usage. Champion a transformation mindset by encouraging curiosity, inclusiveness, and empathy.</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Enable all employees</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Deliver an on-ramp generative AI solution such as Copilot Chat, a free enterprise-grade, secure AI chat for all employees to get started quickly. In addition, provide more sophisticated personal AI assistants grounded in work data and present across applications employees use every day. </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Drive awareness and distribution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of skilling plans and resources</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Promote ongoing development opportunities by sharing targeted skilling plans with leaders and their teams.</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Address concerns proactively</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Directly address fears around job displacement, AI ethics, and compliance early to build trust. Be candid about challenges unique to generative AI, such as evolving user-experience paradigms, issues like hallucinations, and managing cost implications. </a:t>
            </a:r>
          </a:p>
          <a:p>
            <a:pPr marL="168275" marR="0" lvl="0" indent="-168275" algn="l" defTabSz="932742" rtl="0" eaLnBrk="1" fontAlgn="auto" latinLnBrk="0" hangingPunct="1">
              <a:lnSpc>
                <a:spcPct val="100000"/>
              </a:lnSpc>
              <a:spcBef>
                <a:spcPts val="0"/>
              </a:spcBef>
              <a:spcAft>
                <a:spcPts val="600"/>
              </a:spcAft>
              <a:buClrTx/>
              <a:buSzPct val="100000"/>
              <a:buFont typeface="+mj-lt"/>
              <a:buAutoNum type="arabicPeriod"/>
              <a:tabLst/>
              <a:defRPr/>
            </a:pP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grpSp>
        <p:nvGrpSpPr>
          <p:cNvPr id="67" name="Group 66">
            <a:extLst>
              <a:ext uri="{FF2B5EF4-FFF2-40B4-BE49-F238E27FC236}">
                <a16:creationId xmlns:a16="http://schemas.microsoft.com/office/drawing/2014/main" id="{FD64B6F8-7295-0483-676E-F75659B0279F}"/>
              </a:ext>
              <a:ext uri="{C183D7F6-B498-43B3-948B-1728B52AA6E4}">
                <adec:decorative xmlns:adec="http://schemas.microsoft.com/office/drawing/2017/decorative" val="1"/>
              </a:ext>
            </a:extLst>
          </p:cNvPr>
          <p:cNvGrpSpPr/>
          <p:nvPr/>
        </p:nvGrpSpPr>
        <p:grpSpPr>
          <a:xfrm>
            <a:off x="1364426" y="6331796"/>
            <a:ext cx="1342911" cy="526204"/>
            <a:chOff x="2166619" y="5703560"/>
            <a:chExt cx="1342911" cy="526204"/>
          </a:xfrm>
        </p:grpSpPr>
        <p:sp>
          <p:nvSpPr>
            <p:cNvPr id="68" name="Rectangle: Top Corners Rounded 12">
              <a:extLst>
                <a:ext uri="{FF2B5EF4-FFF2-40B4-BE49-F238E27FC236}">
                  <a16:creationId xmlns:a16="http://schemas.microsoft.com/office/drawing/2014/main" id="{1664FF14-31C4-B27F-FA5E-2EB9E9ABE8C9}"/>
                </a:ext>
              </a:extLst>
            </p:cNvPr>
            <p:cNvSpPr/>
            <p:nvPr/>
          </p:nvSpPr>
          <p:spPr bwMode="auto">
            <a:xfrm rot="5400000">
              <a:off x="2574975" y="5295209"/>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69" name="Title 3">
              <a:extLst>
                <a:ext uri="{FF2B5EF4-FFF2-40B4-BE49-F238E27FC236}">
                  <a16:creationId xmlns:a16="http://schemas.microsoft.com/office/drawing/2014/main" id="{BBDA07D7-191A-D895-38AC-71D9005BCE9C}"/>
                </a:ext>
              </a:extLst>
            </p:cNvPr>
            <p:cNvSpPr txBox="1">
              <a:spLocks/>
            </p:cNvSpPr>
            <p:nvPr/>
          </p:nvSpPr>
          <p:spPr>
            <a:xfrm>
              <a:off x="2323463" y="5758915"/>
              <a:ext cx="1124501"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CIOs as AI partners: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Drive cross-functional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AI adoption</a:t>
              </a:r>
              <a:endPar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cxnSp>
          <p:nvCxnSpPr>
            <p:cNvPr id="70" name="Straight Connector 69">
              <a:extLst>
                <a:ext uri="{FF2B5EF4-FFF2-40B4-BE49-F238E27FC236}">
                  <a16:creationId xmlns:a16="http://schemas.microsoft.com/office/drawing/2014/main" id="{7F5E56B9-9459-49AD-4649-CEE38E3F74D7}"/>
                </a:ext>
              </a:extLst>
            </p:cNvPr>
            <p:cNvCxnSpPr/>
            <p:nvPr/>
          </p:nvCxnSpPr>
          <p:spPr>
            <a:xfrm>
              <a:off x="2166619" y="5703560"/>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65F8A1E4-2DB9-4396-A97E-A8A237488435}"/>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125" name="Title 3">
              <a:hlinkClick r:id="rId5" action="ppaction://hlinksldjump"/>
              <a:extLst>
                <a:ext uri="{FF2B5EF4-FFF2-40B4-BE49-F238E27FC236}">
                  <a16:creationId xmlns:a16="http://schemas.microsoft.com/office/drawing/2014/main" id="{5C7EEABA-1B3B-39D6-33C0-92CBEFA43816}"/>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126" name="Rectangle 125">
              <a:hlinkClick r:id="rId6" action="ppaction://hlinksldjump"/>
              <a:extLst>
                <a:ext uri="{FF2B5EF4-FFF2-40B4-BE49-F238E27FC236}">
                  <a16:creationId xmlns:a16="http://schemas.microsoft.com/office/drawing/2014/main" id="{2781181F-F9FA-B6FE-E51E-5EAE215B85BE}"/>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1" name="Group 30">
            <a:extLst>
              <a:ext uri="{FF2B5EF4-FFF2-40B4-BE49-F238E27FC236}">
                <a16:creationId xmlns:a16="http://schemas.microsoft.com/office/drawing/2014/main" id="{FB899D90-E06B-42BA-C997-B8B6A0AD6793}"/>
              </a:ext>
              <a:ext uri="{C183D7F6-B498-43B3-948B-1728B52AA6E4}">
                <adec:decorative xmlns:adec="http://schemas.microsoft.com/office/drawing/2017/decorative" val="1"/>
              </a:ext>
            </a:extLst>
          </p:cNvPr>
          <p:cNvGrpSpPr/>
          <p:nvPr/>
        </p:nvGrpSpPr>
        <p:grpSpPr>
          <a:xfrm>
            <a:off x="3501464" y="6331795"/>
            <a:ext cx="134289" cy="526205"/>
            <a:chOff x="3396452" y="6331795"/>
            <a:chExt cx="134289" cy="526205"/>
          </a:xfrm>
        </p:grpSpPr>
        <p:sp>
          <p:nvSpPr>
            <p:cNvPr id="32" name="Title 3">
              <a:hlinkClick r:id="rId5" action="ppaction://hlinksldjump"/>
              <a:extLst>
                <a:ext uri="{FF2B5EF4-FFF2-40B4-BE49-F238E27FC236}">
                  <a16:creationId xmlns:a16="http://schemas.microsoft.com/office/drawing/2014/main" id="{19B849BD-DBE0-BF0A-9388-D62B154A5D08}"/>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34" name="Rectangle 33">
              <a:hlinkClick r:id="rId7" action="ppaction://hlinksldjump"/>
              <a:extLst>
                <a:ext uri="{FF2B5EF4-FFF2-40B4-BE49-F238E27FC236}">
                  <a16:creationId xmlns:a16="http://schemas.microsoft.com/office/drawing/2014/main" id="{6E1F25F0-4ED3-5C45-477E-6BDF2B816A52}"/>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86873FE5-708A-2834-D8F0-B42A715E0AD7}"/>
              </a:ext>
              <a:ext uri="{C183D7F6-B498-43B3-948B-1728B52AA6E4}">
                <adec:decorative xmlns:adec="http://schemas.microsoft.com/office/drawing/2017/decorative" val="1"/>
              </a:ext>
            </a:extLst>
          </p:cNvPr>
          <p:cNvGrpSpPr/>
          <p:nvPr/>
        </p:nvGrpSpPr>
        <p:grpSpPr>
          <a:xfrm>
            <a:off x="4359511" y="6331795"/>
            <a:ext cx="134289" cy="526205"/>
            <a:chOff x="4142794" y="6331795"/>
            <a:chExt cx="134289" cy="526205"/>
          </a:xfrm>
        </p:grpSpPr>
        <p:sp>
          <p:nvSpPr>
            <p:cNvPr id="36" name="Title 3">
              <a:hlinkClick r:id="rId5" action="ppaction://hlinksldjump"/>
              <a:extLst>
                <a:ext uri="{FF2B5EF4-FFF2-40B4-BE49-F238E27FC236}">
                  <a16:creationId xmlns:a16="http://schemas.microsoft.com/office/drawing/2014/main" id="{79CCD216-02FC-5741-EA98-EA5C6E5ECB1A}"/>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37" name="Rectangle 36">
              <a:hlinkClick r:id="rId8" action="ppaction://hlinksldjump"/>
              <a:extLst>
                <a:ext uri="{FF2B5EF4-FFF2-40B4-BE49-F238E27FC236}">
                  <a16:creationId xmlns:a16="http://schemas.microsoft.com/office/drawing/2014/main" id="{1F04AB82-4541-BFF1-186F-08A2D2C14FEB}"/>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CD5E51F8-EDAD-8208-4847-727F88E008FD}"/>
              </a:ext>
              <a:ext uri="{C183D7F6-B498-43B3-948B-1728B52AA6E4}">
                <adec:decorative xmlns:adec="http://schemas.microsoft.com/office/drawing/2017/decorative" val="1"/>
              </a:ext>
            </a:extLst>
          </p:cNvPr>
          <p:cNvGrpSpPr/>
          <p:nvPr/>
        </p:nvGrpSpPr>
        <p:grpSpPr>
          <a:xfrm>
            <a:off x="5217558" y="6331794"/>
            <a:ext cx="137489" cy="526205"/>
            <a:chOff x="4894229" y="6331794"/>
            <a:chExt cx="137489" cy="526205"/>
          </a:xfrm>
        </p:grpSpPr>
        <p:sp>
          <p:nvSpPr>
            <p:cNvPr id="39" name="Title 3">
              <a:hlinkClick r:id="rId5" action="ppaction://hlinksldjump"/>
              <a:extLst>
                <a:ext uri="{FF2B5EF4-FFF2-40B4-BE49-F238E27FC236}">
                  <a16:creationId xmlns:a16="http://schemas.microsoft.com/office/drawing/2014/main" id="{4522C16B-119C-5E72-A3F0-53BBD97728F4}"/>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40" name="Rectangle 39">
              <a:hlinkClick r:id="rId9" action="ppaction://hlinksldjump"/>
              <a:extLst>
                <a:ext uri="{FF2B5EF4-FFF2-40B4-BE49-F238E27FC236}">
                  <a16:creationId xmlns:a16="http://schemas.microsoft.com/office/drawing/2014/main" id="{8990E5F3-3599-330F-C819-5CC74EB39B42}"/>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87CAE11C-1FA9-C12D-59D8-F7A41E9C195F}"/>
              </a:ext>
              <a:ext uri="{C183D7F6-B498-43B3-948B-1728B52AA6E4}">
                <adec:decorative xmlns:adec="http://schemas.microsoft.com/office/drawing/2017/decorative" val="1"/>
              </a:ext>
            </a:extLst>
          </p:cNvPr>
          <p:cNvGrpSpPr/>
          <p:nvPr/>
        </p:nvGrpSpPr>
        <p:grpSpPr>
          <a:xfrm>
            <a:off x="6078805" y="6331794"/>
            <a:ext cx="131427" cy="526206"/>
            <a:chOff x="5648780" y="6331794"/>
            <a:chExt cx="131427" cy="526206"/>
          </a:xfrm>
        </p:grpSpPr>
        <p:sp>
          <p:nvSpPr>
            <p:cNvPr id="42" name="Title 3">
              <a:hlinkClick r:id="rId5" action="ppaction://hlinksldjump"/>
              <a:extLst>
                <a:ext uri="{FF2B5EF4-FFF2-40B4-BE49-F238E27FC236}">
                  <a16:creationId xmlns:a16="http://schemas.microsoft.com/office/drawing/2014/main" id="{FD51DD0A-234E-693E-7CE0-47EEB6543340}"/>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43" name="Rectangle 42">
              <a:hlinkClick r:id="rId10" action="ppaction://hlinksldjump"/>
              <a:extLst>
                <a:ext uri="{FF2B5EF4-FFF2-40B4-BE49-F238E27FC236}">
                  <a16:creationId xmlns:a16="http://schemas.microsoft.com/office/drawing/2014/main" id="{757CEA48-A876-9F17-8057-C6827C5F9774}"/>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4" name="Group 43">
            <a:extLst>
              <a:ext uri="{FF2B5EF4-FFF2-40B4-BE49-F238E27FC236}">
                <a16:creationId xmlns:a16="http://schemas.microsoft.com/office/drawing/2014/main" id="{3E137A60-FCD8-4DD6-88D9-40F6A7A55AC3}"/>
              </a:ext>
              <a:ext uri="{C183D7F6-B498-43B3-948B-1728B52AA6E4}">
                <adec:decorative xmlns:adec="http://schemas.microsoft.com/office/drawing/2017/decorative" val="1"/>
              </a:ext>
            </a:extLst>
          </p:cNvPr>
          <p:cNvGrpSpPr/>
          <p:nvPr/>
        </p:nvGrpSpPr>
        <p:grpSpPr>
          <a:xfrm>
            <a:off x="6933990" y="6331794"/>
            <a:ext cx="137489" cy="559730"/>
            <a:chOff x="6405392" y="6331794"/>
            <a:chExt cx="137489" cy="559730"/>
          </a:xfrm>
        </p:grpSpPr>
        <p:sp>
          <p:nvSpPr>
            <p:cNvPr id="45" name="Title 3">
              <a:hlinkClick r:id="rId5" action="ppaction://hlinksldjump"/>
              <a:extLst>
                <a:ext uri="{FF2B5EF4-FFF2-40B4-BE49-F238E27FC236}">
                  <a16:creationId xmlns:a16="http://schemas.microsoft.com/office/drawing/2014/main" id="{C520FB77-4698-9AEE-6CBF-63366446D778}"/>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46" name="Rectangle 45">
              <a:hlinkClick r:id="rId11" action="ppaction://hlinksldjump"/>
              <a:extLst>
                <a:ext uri="{FF2B5EF4-FFF2-40B4-BE49-F238E27FC236}">
                  <a16:creationId xmlns:a16="http://schemas.microsoft.com/office/drawing/2014/main" id="{F4A3470D-9F2C-196A-C34A-D41C13E24295}"/>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7" name="Group 46">
            <a:extLst>
              <a:ext uri="{FF2B5EF4-FFF2-40B4-BE49-F238E27FC236}">
                <a16:creationId xmlns:a16="http://schemas.microsoft.com/office/drawing/2014/main" id="{85D85D89-8875-6542-80B1-A6A62DBC25D6}"/>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48" name="Title 3">
              <a:hlinkClick r:id="rId5" action="ppaction://hlinksldjump"/>
              <a:extLst>
                <a:ext uri="{FF2B5EF4-FFF2-40B4-BE49-F238E27FC236}">
                  <a16:creationId xmlns:a16="http://schemas.microsoft.com/office/drawing/2014/main" id="{3B589173-FF04-C4B3-0D94-EA3E8CC0D432}"/>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49" name="Rectangle 48">
              <a:hlinkClick r:id="rId12" action="ppaction://hlinksldjump"/>
              <a:extLst>
                <a:ext uri="{FF2B5EF4-FFF2-40B4-BE49-F238E27FC236}">
                  <a16:creationId xmlns:a16="http://schemas.microsoft.com/office/drawing/2014/main" id="{608EEE8B-E78A-19A0-0B7A-1C1297E43CC6}"/>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0" name="Group 49">
            <a:extLst>
              <a:ext uri="{FF2B5EF4-FFF2-40B4-BE49-F238E27FC236}">
                <a16:creationId xmlns:a16="http://schemas.microsoft.com/office/drawing/2014/main" id="{A45353B1-035C-621D-7616-700CDEB89717}"/>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51" name="Title 3">
              <a:hlinkClick r:id="rId5" action="ppaction://hlinksldjump"/>
              <a:extLst>
                <a:ext uri="{FF2B5EF4-FFF2-40B4-BE49-F238E27FC236}">
                  <a16:creationId xmlns:a16="http://schemas.microsoft.com/office/drawing/2014/main" id="{FFAFEC3D-985F-432C-213B-8D1AD4857F91}"/>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52" name="Rectangle 51">
              <a:hlinkClick r:id="rId13" action="ppaction://hlinksldjump"/>
              <a:extLst>
                <a:ext uri="{FF2B5EF4-FFF2-40B4-BE49-F238E27FC236}">
                  <a16:creationId xmlns:a16="http://schemas.microsoft.com/office/drawing/2014/main" id="{DB2C5288-7401-40F4-E4BA-5F76DDAFC79C}"/>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35948979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70F56-F542-0EA1-920D-DF669943FA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4EBAD6-D01B-4520-A7A8-CAB4185BF1C6}"/>
              </a:ext>
              <a:ext uri="{C183D7F6-B498-43B3-948B-1728B52AA6E4}">
                <adec:decorative xmlns:adec="http://schemas.microsoft.com/office/drawing/2017/decorative" val="1"/>
              </a:ext>
            </a:extLst>
          </p:cNvPr>
          <p:cNvPicPr>
            <a:picLocks noChangeAspect="1"/>
          </p:cNvPicPr>
          <p:nvPr/>
        </p:nvPicPr>
        <p:blipFill>
          <a:blip r:embed="rId3" cstate="screen">
            <a:alphaModFix amt="63000"/>
            <a:extLst>
              <a:ext uri="{28A0092B-C50C-407E-A947-70E740481C1C}">
                <a14:useLocalDpi xmlns:a14="http://schemas.microsoft.com/office/drawing/2010/main"/>
              </a:ext>
            </a:extLst>
          </a:blip>
          <a:srcRect l="-1" r="-1"/>
          <a:stretch/>
        </p:blipFill>
        <p:spPr>
          <a:xfrm flipH="1">
            <a:off x="0" y="3883742"/>
            <a:ext cx="5759380" cy="2974258"/>
          </a:xfrm>
          <a:prstGeom prst="rect">
            <a:avLst/>
          </a:prstGeom>
        </p:spPr>
      </p:pic>
      <p:sp>
        <p:nvSpPr>
          <p:cNvPr id="5" name="Rectangle 4">
            <a:extLst>
              <a:ext uri="{FF2B5EF4-FFF2-40B4-BE49-F238E27FC236}">
                <a16:creationId xmlns:a16="http://schemas.microsoft.com/office/drawing/2014/main" id="{F252CE24-6197-FD40-1917-DA18D9866B8D}"/>
              </a:ext>
              <a:ext uri="{C183D7F6-B498-43B3-948B-1728B52AA6E4}">
                <adec:decorative xmlns:adec="http://schemas.microsoft.com/office/drawing/2017/decorative" val="1"/>
              </a:ext>
            </a:extLst>
          </p:cNvPr>
          <p:cNvSpPr/>
          <p:nvPr/>
        </p:nvSpPr>
        <p:spPr bwMode="auto">
          <a:xfrm rot="5400000">
            <a:off x="1121647" y="2762089"/>
            <a:ext cx="2974258" cy="5217564"/>
          </a:xfrm>
          <a:prstGeom prst="rect">
            <a:avLst/>
          </a:prstGeom>
          <a:gradFill flip="none" rotWithShape="1">
            <a:gsLst>
              <a:gs pos="0">
                <a:schemeClr val="bg1">
                  <a:alpha val="0"/>
                </a:schemeClr>
              </a:gs>
              <a:gs pos="100000">
                <a:srgbClr val="FDFDFD"/>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Rectangle 1">
            <a:extLst>
              <a:ext uri="{FF2B5EF4-FFF2-40B4-BE49-F238E27FC236}">
                <a16:creationId xmlns:a16="http://schemas.microsoft.com/office/drawing/2014/main" id="{8122B4F3-E6AF-0566-B2A2-806A14619867}"/>
              </a:ext>
              <a:ext uri="{C183D7F6-B498-43B3-948B-1728B52AA6E4}">
                <adec:decorative xmlns:adec="http://schemas.microsoft.com/office/drawing/2017/decorative" val="1"/>
              </a:ext>
            </a:extLst>
          </p:cNvPr>
          <p:cNvSpPr/>
          <p:nvPr/>
        </p:nvSpPr>
        <p:spPr bwMode="auto">
          <a:xfrm rot="5400000">
            <a:off x="5066395" y="-256264"/>
            <a:ext cx="6858002" cy="7370529"/>
          </a:xfrm>
          <a:prstGeom prst="rect">
            <a:avLst/>
          </a:prstGeom>
          <a:gradFill flip="none" rotWithShape="1">
            <a:gsLst>
              <a:gs pos="0">
                <a:schemeClr val="bg1">
                  <a:alpha val="0"/>
                </a:schemeClr>
              </a:gs>
              <a:gs pos="78000">
                <a:srgbClr val="F4F1F0"/>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4" name="Rectangle 23">
            <a:extLst>
              <a:ext uri="{FF2B5EF4-FFF2-40B4-BE49-F238E27FC236}">
                <a16:creationId xmlns:a16="http://schemas.microsoft.com/office/drawing/2014/main" id="{9B46C537-7CB8-F465-177D-C79A0FC92C70}"/>
              </a:ext>
              <a:ext uri="{C183D7F6-B498-43B3-948B-1728B52AA6E4}">
                <adec:decorative xmlns:adec="http://schemas.microsoft.com/office/drawing/2017/decorative" val="1"/>
              </a:ext>
            </a:extLst>
          </p:cNvPr>
          <p:cNvSpPr/>
          <p:nvPr/>
        </p:nvSpPr>
        <p:spPr bwMode="auto">
          <a:xfrm>
            <a:off x="0" y="6331799"/>
            <a:ext cx="12192003" cy="526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14" name="Group 113">
            <a:extLst>
              <a:ext uri="{FF2B5EF4-FFF2-40B4-BE49-F238E27FC236}">
                <a16:creationId xmlns:a16="http://schemas.microsoft.com/office/drawing/2014/main" id="{2DA30A0A-A034-8458-A340-42A5F7DBE91B}"/>
              </a:ext>
              <a:ext uri="{C183D7F6-B498-43B3-948B-1728B52AA6E4}">
                <adec:decorative xmlns:adec="http://schemas.microsoft.com/office/drawing/2017/decorative" val="1"/>
              </a:ext>
            </a:extLst>
          </p:cNvPr>
          <p:cNvGrpSpPr/>
          <p:nvPr/>
        </p:nvGrpSpPr>
        <p:grpSpPr>
          <a:xfrm>
            <a:off x="10592766" y="6524523"/>
            <a:ext cx="1115812" cy="145963"/>
            <a:chOff x="10592766" y="6524523"/>
            <a:chExt cx="1115812" cy="145963"/>
          </a:xfrm>
        </p:grpSpPr>
        <p:sp>
          <p:nvSpPr>
            <p:cNvPr id="115" name="Title 3">
              <a:hlinkClick r:id="rId4" action="ppaction://hlinksldjump"/>
              <a:extLst>
                <a:ext uri="{FF2B5EF4-FFF2-40B4-BE49-F238E27FC236}">
                  <a16:creationId xmlns:a16="http://schemas.microsoft.com/office/drawing/2014/main" id="{382F4ADB-ACD7-C010-9609-529B81DE9BD6}"/>
                </a:ext>
              </a:extLst>
            </p:cNvPr>
            <p:cNvSpPr txBox="1">
              <a:spLocks/>
            </p:cNvSpPr>
            <p:nvPr/>
          </p:nvSpPr>
          <p:spPr>
            <a:xfrm>
              <a:off x="10954951" y="6531987"/>
              <a:ext cx="7536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HOME   |  9.</a:t>
              </a:r>
            </a:p>
          </p:txBody>
        </p:sp>
        <p:sp>
          <p:nvSpPr>
            <p:cNvPr id="116" name="Title 3">
              <a:hlinkClick r:id="" action="ppaction://hlinkshowjump?jump=previousslide"/>
              <a:extLst>
                <a:ext uri="{FF2B5EF4-FFF2-40B4-BE49-F238E27FC236}">
                  <a16:creationId xmlns:a16="http://schemas.microsoft.com/office/drawing/2014/main" id="{F493AF54-F940-081D-6CBE-C150AF125C21}"/>
                </a:ext>
              </a:extLst>
            </p:cNvPr>
            <p:cNvSpPr txBox="1">
              <a:spLocks/>
            </p:cNvSpPr>
            <p:nvPr/>
          </p:nvSpPr>
          <p:spPr>
            <a:xfrm>
              <a:off x="10592766"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&lt;</a:t>
              </a:r>
            </a:p>
          </p:txBody>
        </p:sp>
        <p:sp>
          <p:nvSpPr>
            <p:cNvPr id="117" name="Title 3">
              <a:hlinkClick r:id="" action="ppaction://hlinkshowjump?jump=nextslide"/>
              <a:extLst>
                <a:ext uri="{FF2B5EF4-FFF2-40B4-BE49-F238E27FC236}">
                  <a16:creationId xmlns:a16="http://schemas.microsoft.com/office/drawing/2014/main" id="{3535EEA4-3BE7-8278-9C69-E1F87BD13F0B}"/>
                </a:ext>
              </a:extLst>
            </p:cNvPr>
            <p:cNvSpPr txBox="1">
              <a:spLocks/>
            </p:cNvSpPr>
            <p:nvPr/>
          </p:nvSpPr>
          <p:spPr>
            <a:xfrm>
              <a:off x="10746902" y="6524523"/>
              <a:ext cx="116841"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&gt;</a:t>
              </a:r>
            </a:p>
          </p:txBody>
        </p:sp>
      </p:grpSp>
      <p:grpSp>
        <p:nvGrpSpPr>
          <p:cNvPr id="67" name="Group 66">
            <a:extLst>
              <a:ext uri="{FF2B5EF4-FFF2-40B4-BE49-F238E27FC236}">
                <a16:creationId xmlns:a16="http://schemas.microsoft.com/office/drawing/2014/main" id="{89E6570D-567D-1432-5141-990C70AEB8D3}"/>
              </a:ext>
              <a:ext uri="{C183D7F6-B498-43B3-948B-1728B52AA6E4}">
                <adec:decorative xmlns:adec="http://schemas.microsoft.com/office/drawing/2017/decorative" val="1"/>
              </a:ext>
            </a:extLst>
          </p:cNvPr>
          <p:cNvGrpSpPr/>
          <p:nvPr/>
        </p:nvGrpSpPr>
        <p:grpSpPr>
          <a:xfrm>
            <a:off x="1364426" y="6331796"/>
            <a:ext cx="1342911" cy="526204"/>
            <a:chOff x="2166619" y="5703560"/>
            <a:chExt cx="1342911" cy="526204"/>
          </a:xfrm>
        </p:grpSpPr>
        <p:sp>
          <p:nvSpPr>
            <p:cNvPr id="68" name="Rectangle: Top Corners Rounded 12">
              <a:extLst>
                <a:ext uri="{FF2B5EF4-FFF2-40B4-BE49-F238E27FC236}">
                  <a16:creationId xmlns:a16="http://schemas.microsoft.com/office/drawing/2014/main" id="{4B4BD52E-A3C5-00FB-BC30-283E466DE5CF}"/>
                </a:ext>
              </a:extLst>
            </p:cNvPr>
            <p:cNvSpPr/>
            <p:nvPr/>
          </p:nvSpPr>
          <p:spPr bwMode="auto">
            <a:xfrm rot="5400000">
              <a:off x="2574975" y="5295209"/>
              <a:ext cx="526199" cy="1342911"/>
            </a:xfrm>
            <a:prstGeom prst="rect">
              <a:avLst/>
            </a:prstGeom>
            <a:gradFill flip="none" rotWithShape="1">
              <a:gsLst>
                <a:gs pos="0">
                  <a:schemeClr val="accent4">
                    <a:lumMod val="50000"/>
                    <a:alpha val="0"/>
                  </a:schemeClr>
                </a:gs>
                <a:gs pos="100000">
                  <a:schemeClr val="accent1">
                    <a:lumMod val="20000"/>
                    <a:lumOff val="80000"/>
                    <a:alpha val="49000"/>
                  </a:scheme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endParaRPr>
            </a:p>
          </p:txBody>
        </p:sp>
        <p:sp>
          <p:nvSpPr>
            <p:cNvPr id="69" name="Title 3">
              <a:extLst>
                <a:ext uri="{FF2B5EF4-FFF2-40B4-BE49-F238E27FC236}">
                  <a16:creationId xmlns:a16="http://schemas.microsoft.com/office/drawing/2014/main" id="{364B372A-8269-B0F4-D349-C0719FEA171B}"/>
                </a:ext>
              </a:extLst>
            </p:cNvPr>
            <p:cNvSpPr txBox="1">
              <a:spLocks/>
            </p:cNvSpPr>
            <p:nvPr/>
          </p:nvSpPr>
          <p:spPr>
            <a:xfrm>
              <a:off x="2323463" y="5758915"/>
              <a:ext cx="1124501" cy="4154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CIOs as AI partners: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Drive cross-functional </a:t>
              </a:r>
              <a:b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AI adoption</a:t>
              </a:r>
              <a:endPar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endParaRPr>
            </a:p>
          </p:txBody>
        </p:sp>
        <p:cxnSp>
          <p:nvCxnSpPr>
            <p:cNvPr id="70" name="Straight Connector 69">
              <a:extLst>
                <a:ext uri="{FF2B5EF4-FFF2-40B4-BE49-F238E27FC236}">
                  <a16:creationId xmlns:a16="http://schemas.microsoft.com/office/drawing/2014/main" id="{29B41708-32D9-A5AE-9757-9E194EFBE348}"/>
                </a:ext>
              </a:extLst>
            </p:cNvPr>
            <p:cNvCxnSpPr/>
            <p:nvPr/>
          </p:nvCxnSpPr>
          <p:spPr>
            <a:xfrm>
              <a:off x="2166619" y="5703560"/>
              <a:ext cx="0" cy="526201"/>
            </a:xfrm>
            <a:prstGeom prst="line">
              <a:avLst/>
            </a:prstGeom>
            <a:ln w="31750">
              <a:gradFill flip="none" rotWithShape="1">
                <a:gsLst>
                  <a:gs pos="0">
                    <a:schemeClr val="accent1">
                      <a:lumMod val="50000"/>
                    </a:schemeClr>
                  </a:gs>
                  <a:gs pos="100000">
                    <a:schemeClr val="accent2">
                      <a:lumMod val="75000"/>
                    </a:schemeClr>
                  </a:gs>
                </a:gsLst>
                <a:lin ang="135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0" name="Title 3">
            <a:extLst>
              <a:ext uri="{FF2B5EF4-FFF2-40B4-BE49-F238E27FC236}">
                <a16:creationId xmlns:a16="http://schemas.microsoft.com/office/drawing/2014/main" id="{FB266492-0771-910A-DA52-F2914B89A8B3}"/>
              </a:ext>
            </a:extLst>
          </p:cNvPr>
          <p:cNvSpPr txBox="1">
            <a:spLocks noGrp="1"/>
          </p:cNvSpPr>
          <p:nvPr>
            <p:ph type="title" idx="4294967295"/>
          </p:nvPr>
        </p:nvSpPr>
        <p:spPr>
          <a:xfrm>
            <a:off x="584200" y="521018"/>
            <a:ext cx="3614821"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2. CIOs as AI partners: </a:t>
            </a:r>
            <a:b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b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Drive cross-functional </a:t>
            </a:r>
            <a:b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br>
            <a:r>
              <a:rPr kumimoji="0" lang="en-US" sz="2400" b="0" i="0" u="none" strike="noStrike" kern="1200" cap="none" spc="0" normalizeH="0" baseline="0" noProof="0">
                <a:ln w="3175">
                  <a:noFill/>
                </a:ln>
                <a:gradFill flip="none" rotWithShape="1">
                  <a:gsLst>
                    <a:gs pos="0">
                      <a:schemeClr val="accent1">
                        <a:lumMod val="50000"/>
                      </a:schemeClr>
                    </a:gs>
                    <a:gs pos="100000">
                      <a:schemeClr val="accent2">
                        <a:lumMod val="50000"/>
                      </a:schemeClr>
                    </a:gs>
                  </a:gsLst>
                  <a:lin ang="0" scaled="1"/>
                  <a:tileRect/>
                </a:gradFill>
                <a:effectLst/>
                <a:uLnTx/>
                <a:uFillTx/>
                <a:latin typeface="+mn-lt"/>
                <a:ea typeface="+mn-ea"/>
                <a:cs typeface="Segoe Sans Display" pitchFamily="2" charset="0"/>
              </a:rPr>
              <a:t>AI adoption</a:t>
            </a:r>
          </a:p>
        </p:txBody>
      </p:sp>
      <p:sp>
        <p:nvSpPr>
          <p:cNvPr id="26" name="Title 3">
            <a:extLst>
              <a:ext uri="{FF2B5EF4-FFF2-40B4-BE49-F238E27FC236}">
                <a16:creationId xmlns:a16="http://schemas.microsoft.com/office/drawing/2014/main" id="{6145A524-CEEA-637E-5066-A3FCAFDFE1AE}"/>
              </a:ext>
            </a:extLst>
          </p:cNvPr>
          <p:cNvSpPr txBox="1">
            <a:spLocks/>
          </p:cNvSpPr>
          <p:nvPr/>
        </p:nvSpPr>
        <p:spPr>
          <a:xfrm>
            <a:off x="580271" y="1815797"/>
            <a:ext cx="3320622"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Case study: </a:t>
            </a:r>
            <a:r>
              <a:rPr kumimoji="0" lang="en-US" sz="1400" b="0" i="0" u="none" strike="noStrike" kern="1200" cap="none" spc="-50" normalizeH="0" baseline="0" noProof="0">
                <a:ln w="3175">
                  <a:noFill/>
                </a:ln>
                <a:solidFill>
                  <a:srgbClr val="091F2C"/>
                </a:solidFill>
                <a:effectLst/>
                <a:uLnTx/>
                <a:uFillTx/>
                <a:latin typeface="Segoe Sans Display"/>
                <a:ea typeface="+mn-ea"/>
                <a:cs typeface="Segoe Sans Display" pitchFamily="2" charset="0"/>
              </a:rPr>
              <a:t>Michelin reinvents productivity with Microsoft Copilot </a:t>
            </a:r>
          </a:p>
        </p:txBody>
      </p:sp>
      <p:sp>
        <p:nvSpPr>
          <p:cNvPr id="32" name="Text Placeholder 4">
            <a:extLst>
              <a:ext uri="{FF2B5EF4-FFF2-40B4-BE49-F238E27FC236}">
                <a16:creationId xmlns:a16="http://schemas.microsoft.com/office/drawing/2014/main" id="{1A44990C-7980-7EB9-EEFE-176B29EE2574}"/>
              </a:ext>
            </a:extLst>
          </p:cNvPr>
          <p:cNvSpPr txBox="1">
            <a:spLocks/>
          </p:cNvSpPr>
          <p:nvPr/>
        </p:nvSpPr>
        <p:spPr>
          <a:xfrm>
            <a:off x="576823" y="2310418"/>
            <a:ext cx="3816068"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is improving productivity throughout Michelin, from research and development to engineering to data management. </a:t>
            </a:r>
          </a:p>
        </p:txBody>
      </p:sp>
      <p:sp>
        <p:nvSpPr>
          <p:cNvPr id="56" name="Text Placeholder 4">
            <a:extLst>
              <a:ext uri="{FF2B5EF4-FFF2-40B4-BE49-F238E27FC236}">
                <a16:creationId xmlns:a16="http://schemas.microsoft.com/office/drawing/2014/main" id="{7E59AEC2-BC85-B716-60C3-DED266EB60FF}"/>
              </a:ext>
            </a:extLst>
          </p:cNvPr>
          <p:cNvSpPr txBox="1">
            <a:spLocks/>
          </p:cNvSpPr>
          <p:nvPr/>
        </p:nvSpPr>
        <p:spPr>
          <a:xfrm>
            <a:off x="576823" y="2995644"/>
            <a:ext cx="3816068" cy="16158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Watch the video</a:t>
            </a:r>
          </a:p>
        </p:txBody>
      </p:sp>
      <p:grpSp>
        <p:nvGrpSpPr>
          <p:cNvPr id="11" name="Group 10" descr="Screenshot of the case study video on Michelin with link">
            <a:extLst>
              <a:ext uri="{FF2B5EF4-FFF2-40B4-BE49-F238E27FC236}">
                <a16:creationId xmlns:a16="http://schemas.microsoft.com/office/drawing/2014/main" id="{2B565428-39B6-9581-6F7A-EB6498A8DADD}"/>
              </a:ext>
            </a:extLst>
          </p:cNvPr>
          <p:cNvGrpSpPr/>
          <p:nvPr/>
        </p:nvGrpSpPr>
        <p:grpSpPr>
          <a:xfrm>
            <a:off x="576823" y="3238908"/>
            <a:ext cx="3754822" cy="2111231"/>
            <a:chOff x="576823" y="3238908"/>
            <a:chExt cx="3754822" cy="2111231"/>
          </a:xfrm>
        </p:grpSpPr>
        <p:grpSp>
          <p:nvGrpSpPr>
            <p:cNvPr id="27" name="Group 26">
              <a:extLst>
                <a:ext uri="{FF2B5EF4-FFF2-40B4-BE49-F238E27FC236}">
                  <a16:creationId xmlns:a16="http://schemas.microsoft.com/office/drawing/2014/main" id="{F139E553-F72C-020B-EE6F-4D9687368D10}"/>
                </a:ext>
                <a:ext uri="{C183D7F6-B498-43B3-948B-1728B52AA6E4}">
                  <adec:decorative xmlns:adec="http://schemas.microsoft.com/office/drawing/2017/decorative" val="1"/>
                </a:ext>
              </a:extLst>
            </p:cNvPr>
            <p:cNvGrpSpPr/>
            <p:nvPr/>
          </p:nvGrpSpPr>
          <p:grpSpPr>
            <a:xfrm>
              <a:off x="576823" y="3238908"/>
              <a:ext cx="3754822" cy="2111231"/>
              <a:chOff x="576823" y="2942524"/>
              <a:chExt cx="4038081" cy="2270500"/>
            </a:xfrm>
          </p:grpSpPr>
          <p:pic>
            <p:nvPicPr>
              <p:cNvPr id="28" name="Picture 27">
                <a:hlinkClick r:id="rId5"/>
                <a:extLst>
                  <a:ext uri="{FF2B5EF4-FFF2-40B4-BE49-F238E27FC236}">
                    <a16:creationId xmlns:a16="http://schemas.microsoft.com/office/drawing/2014/main" id="{8106FFC7-2ADF-7480-CF9A-73BA75ADB9E3}"/>
                  </a:ext>
                </a:extLst>
              </p:cNvPr>
              <p:cNvPicPr>
                <a:picLocks noChangeAspect="1"/>
              </p:cNvPicPr>
              <p:nvPr/>
            </p:nvPicPr>
            <p:blipFill>
              <a:blip r:embed="rId6" cstate="screen">
                <a:extLst>
                  <a:ext uri="{28A0092B-C50C-407E-A947-70E740481C1C}">
                    <a14:useLocalDpi xmlns:a14="http://schemas.microsoft.com/office/drawing/2010/main"/>
                  </a:ext>
                </a:extLst>
              </a:blip>
              <a:srcRect l="7753" t="7753" b="1"/>
              <a:stretch/>
            </p:blipFill>
            <p:spPr>
              <a:xfrm>
                <a:off x="576823" y="2942524"/>
                <a:ext cx="4038081" cy="2270500"/>
              </a:xfrm>
              <a:prstGeom prst="roundRect">
                <a:avLst>
                  <a:gd name="adj" fmla="val 3087"/>
                </a:avLst>
              </a:prstGeom>
            </p:spPr>
          </p:pic>
          <p:grpSp>
            <p:nvGrpSpPr>
              <p:cNvPr id="29" name="Group 28">
                <a:extLst>
                  <a:ext uri="{FF2B5EF4-FFF2-40B4-BE49-F238E27FC236}">
                    <a16:creationId xmlns:a16="http://schemas.microsoft.com/office/drawing/2014/main" id="{79FC09D0-C2B8-7336-2EB3-C5C66FA1FD73}"/>
                  </a:ext>
                </a:extLst>
              </p:cNvPr>
              <p:cNvGrpSpPr/>
              <p:nvPr/>
            </p:nvGrpSpPr>
            <p:grpSpPr>
              <a:xfrm>
                <a:off x="1992548" y="3474459"/>
                <a:ext cx="1206631" cy="1206631"/>
                <a:chOff x="2017336" y="3610466"/>
                <a:chExt cx="1206631" cy="1206631"/>
              </a:xfrm>
            </p:grpSpPr>
            <p:sp>
              <p:nvSpPr>
                <p:cNvPr id="30" name="Oval 29">
                  <a:hlinkClick r:id="rId5"/>
                  <a:extLst>
                    <a:ext uri="{FF2B5EF4-FFF2-40B4-BE49-F238E27FC236}">
                      <a16:creationId xmlns:a16="http://schemas.microsoft.com/office/drawing/2014/main" id="{4B4322A6-8C5C-1C3A-AFE8-03ACA76C0374}"/>
                    </a:ext>
                  </a:extLst>
                </p:cNvPr>
                <p:cNvSpPr/>
                <p:nvPr/>
              </p:nvSpPr>
              <p:spPr bwMode="auto">
                <a:xfrm>
                  <a:off x="2017336" y="3610466"/>
                  <a:ext cx="1206631" cy="1206631"/>
                </a:xfrm>
                <a:prstGeom prst="ellipse">
                  <a:avLst/>
                </a:prstGeom>
                <a:noFill/>
                <a:ln w="76200">
                  <a:solidFill>
                    <a:schemeClr val="bg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1" name="Isosceles Triangle 30">
                  <a:hlinkClick r:id="rId5"/>
                  <a:extLst>
                    <a:ext uri="{FF2B5EF4-FFF2-40B4-BE49-F238E27FC236}">
                      <a16:creationId xmlns:a16="http://schemas.microsoft.com/office/drawing/2014/main" id="{23FAA47E-7FB3-5F2A-B23F-46B2F06561F4}"/>
                    </a:ext>
                  </a:extLst>
                </p:cNvPr>
                <p:cNvSpPr/>
                <p:nvPr/>
              </p:nvSpPr>
              <p:spPr bwMode="auto">
                <a:xfrm rot="5400000">
                  <a:off x="2413683" y="3969985"/>
                  <a:ext cx="565608" cy="487593"/>
                </a:xfrm>
                <a:prstGeom prst="triangle">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pic>
          <p:nvPicPr>
            <p:cNvPr id="10" name="Picture 9" descr="A black and yellow logo&#10;&#10;AI-generated content may be incorrect.">
              <a:extLst>
                <a:ext uri="{FF2B5EF4-FFF2-40B4-BE49-F238E27FC236}">
                  <a16:creationId xmlns:a16="http://schemas.microsoft.com/office/drawing/2014/main" id="{D6B044AB-5377-16AC-17E9-32874017FD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6021" y="4937706"/>
              <a:ext cx="949291" cy="355984"/>
            </a:xfrm>
            <a:prstGeom prst="rect">
              <a:avLst/>
            </a:prstGeom>
          </p:spPr>
        </p:pic>
      </p:grpSp>
      <p:sp>
        <p:nvSpPr>
          <p:cNvPr id="23" name="Title 3">
            <a:extLst>
              <a:ext uri="{FF2B5EF4-FFF2-40B4-BE49-F238E27FC236}">
                <a16:creationId xmlns:a16="http://schemas.microsoft.com/office/drawing/2014/main" id="{8F4828C1-6915-1E38-1429-07BFCF098663}"/>
              </a:ext>
            </a:extLst>
          </p:cNvPr>
          <p:cNvSpPr txBox="1">
            <a:spLocks/>
          </p:cNvSpPr>
          <p:nvPr/>
        </p:nvSpPr>
        <p:spPr>
          <a:xfrm>
            <a:off x="5182285" y="521018"/>
            <a:ext cx="3506029"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Why AI needs a </a:t>
            </a:r>
            <a:b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br>
            <a:r>
              <a:rPr kumimoji="0" lang="en-US" sz="1600" b="0" i="0" u="none" strike="noStrike" kern="1200" cap="none" spc="-50" normalizeH="0" baseline="0" noProof="0">
                <a:ln w="3175">
                  <a:noFill/>
                </a:ln>
                <a:solidFill>
                  <a:srgbClr val="0078D4">
                    <a:lumMod val="50000"/>
                  </a:srgbClr>
                </a:solidFill>
                <a:effectLst/>
                <a:uLnTx/>
                <a:uFillTx/>
                <a:latin typeface="Segoe Sans Display Semibold"/>
                <a:ea typeface="+mn-ea"/>
                <a:cs typeface="Segoe Sans Display" pitchFamily="2" charset="0"/>
              </a:rPr>
              <a:t>business-first approach </a:t>
            </a:r>
          </a:p>
        </p:txBody>
      </p:sp>
      <p:sp>
        <p:nvSpPr>
          <p:cNvPr id="25" name="Text Placeholder 4">
            <a:extLst>
              <a:ext uri="{FF2B5EF4-FFF2-40B4-BE49-F238E27FC236}">
                <a16:creationId xmlns:a16="http://schemas.microsoft.com/office/drawing/2014/main" id="{B431385C-225A-2ABD-1C4A-C22DE874FF38}"/>
              </a:ext>
            </a:extLst>
          </p:cNvPr>
          <p:cNvSpPr txBox="1">
            <a:spLocks/>
          </p:cNvSpPr>
          <p:nvPr/>
        </p:nvSpPr>
        <p:spPr>
          <a:xfrm>
            <a:off x="5182284" y="1121126"/>
            <a:ext cx="3370856" cy="32316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AI projects struggle when they are driven solely </a:t>
            </a:r>
            <a:b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by technology teams. To succeed, CIOs must:</a:t>
            </a:r>
          </a:p>
        </p:txBody>
      </p:sp>
      <p:sp>
        <p:nvSpPr>
          <p:cNvPr id="40" name="Text Placeholder 4">
            <a:extLst>
              <a:ext uri="{FF2B5EF4-FFF2-40B4-BE49-F238E27FC236}">
                <a16:creationId xmlns:a16="http://schemas.microsoft.com/office/drawing/2014/main" id="{D7E3A8EB-A72E-C3A0-232B-73D9DB10A48C}"/>
              </a:ext>
            </a:extLst>
          </p:cNvPr>
          <p:cNvSpPr txBox="1">
            <a:spLocks/>
          </p:cNvSpPr>
          <p:nvPr/>
        </p:nvSpPr>
        <p:spPr>
          <a:xfrm>
            <a:off x="5182281" y="1551956"/>
            <a:ext cx="3370856" cy="287001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
                <a:srgbClr val="C03BC4">
                  <a:lumMod val="50000"/>
                </a:srgbClr>
              </a:buClr>
              <a:buSzPct val="90000"/>
              <a:buFont typeface="Wingdings" panose="05000000000000000000" pitchFamily="2" charset="2"/>
              <a:buNone/>
              <a:tabLst/>
              <a:defRPr/>
            </a:pPr>
            <a: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Align AI investments </a:t>
            </a:r>
            <a:b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with core business KPIs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and pressing opportunities such as revenue growth, cost reduction, measurable ROI, and efficiency improvements.</a:t>
            </a:r>
          </a:p>
          <a:p>
            <a:pPr marL="0" marR="0" lvl="0" indent="0" algn="l" defTabSz="932742" rtl="0" eaLnBrk="1" fontAlgn="auto" latinLnBrk="0" hangingPunct="1">
              <a:lnSpc>
                <a:spcPct val="100000"/>
              </a:lnSpc>
              <a:spcBef>
                <a:spcPts val="0"/>
              </a:spcBef>
              <a:spcAft>
                <a:spcPts val="800"/>
              </a:spcAft>
              <a:buClr>
                <a:srgbClr val="C03BC4">
                  <a:lumMod val="50000"/>
                </a:srgbClr>
              </a:buClr>
              <a:buSzPct val="90000"/>
              <a:buFont typeface="Wingdings" panose="05000000000000000000" pitchFamily="2" charset="2"/>
              <a:buNone/>
              <a:tabLst/>
              <a:defRPr/>
            </a:pPr>
            <a: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Develop use cases that solve </a:t>
            </a:r>
            <a:b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genuine business problems,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for example, AI-enabled forecasting for finance or personalized marketing automation.</a:t>
            </a:r>
          </a:p>
          <a:p>
            <a:pPr marL="0" marR="0" lvl="0" indent="0" algn="l" defTabSz="932742" rtl="0" eaLnBrk="1" fontAlgn="auto" latinLnBrk="0" hangingPunct="1">
              <a:lnSpc>
                <a:spcPct val="100000"/>
              </a:lnSpc>
              <a:spcBef>
                <a:spcPts val="0"/>
              </a:spcBef>
              <a:spcAft>
                <a:spcPts val="800"/>
              </a:spcAft>
              <a:buClr>
                <a:srgbClr val="C03BC4">
                  <a:lumMod val="50000"/>
                </a:srgbClr>
              </a:buClr>
              <a:buSzPct val="90000"/>
              <a:buFont typeface="Wingdings" panose="05000000000000000000" pitchFamily="2" charset="2"/>
              <a:buNone/>
              <a:tabLst/>
              <a:defRPr/>
            </a:pPr>
            <a: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Assess feasibility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by determining if the organization can obtain and implement the technology with the necessary internal and external readiness.</a:t>
            </a:r>
          </a:p>
          <a:p>
            <a:pPr marL="0" marR="0" lvl="0" indent="0" algn="l" defTabSz="932742" rtl="0" eaLnBrk="1" fontAlgn="auto" latinLnBrk="0" hangingPunct="1">
              <a:lnSpc>
                <a:spcPct val="100000"/>
              </a:lnSpc>
              <a:spcBef>
                <a:spcPts val="0"/>
              </a:spcBef>
              <a:spcAft>
                <a:spcPts val="800"/>
              </a:spcAft>
              <a:buClr>
                <a:srgbClr val="C03BC4">
                  <a:lumMod val="50000"/>
                </a:srgbClr>
              </a:buClr>
              <a:buSzPct val="90000"/>
              <a:buFont typeface="Wingdings" panose="05000000000000000000" pitchFamily="2" charset="2"/>
              <a:buNone/>
              <a:tabLst/>
              <a:defRPr/>
            </a:pPr>
            <a:r>
              <a:rPr kumimoji="0" lang="en-US" sz="120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t>Find strategic value </a:t>
            </a:r>
            <a:br>
              <a:rPr kumimoji="0" lang="en-US" sz="1050" b="0" i="0" u="none" strike="noStrike" kern="1200" cap="none" spc="0" normalizeH="0" baseline="0" noProof="0">
                <a:ln>
                  <a:noFill/>
                </a:ln>
                <a:solidFill>
                  <a:srgbClr val="C03BC4">
                    <a:lumMod val="50000"/>
                  </a:srgbClr>
                </a:solidFill>
                <a:effectLst/>
                <a:uLnTx/>
                <a:uFillTx/>
                <a:latin typeface="Segoe Sans Display"/>
                <a:ea typeface="+mn-ea"/>
                <a:cs typeface="Segoe Sans Display" pitchFamily="2" charset="0"/>
              </a:rPr>
            </a:b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by assessing whether the AI solution will scale, is simple to enable, and will provide long-term benefits.</a:t>
            </a:r>
          </a:p>
        </p:txBody>
      </p:sp>
      <p:sp>
        <p:nvSpPr>
          <p:cNvPr id="93" name="Text Placeholder 4">
            <a:extLst>
              <a:ext uri="{FF2B5EF4-FFF2-40B4-BE49-F238E27FC236}">
                <a16:creationId xmlns:a16="http://schemas.microsoft.com/office/drawing/2014/main" id="{FECF987A-4E41-E946-123F-1B84C9237A7C}"/>
              </a:ext>
            </a:extLst>
          </p:cNvPr>
          <p:cNvSpPr txBox="1">
            <a:spLocks/>
          </p:cNvSpPr>
          <p:nvPr/>
        </p:nvSpPr>
        <p:spPr>
          <a:xfrm>
            <a:off x="5182284" y="4780177"/>
            <a:ext cx="3370856" cy="113107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Functional leaders have the formal authority to legitimize change in their area of purview, and they actively oversee the work done by change advocates, champions, and employees. Organizations that successfully transform with AI will be those that put these leaders in the driver’s seat in defining what to transform, bringing teams and managers along to enable collaborative execution.</a:t>
            </a:r>
          </a:p>
        </p:txBody>
      </p:sp>
      <p:sp>
        <p:nvSpPr>
          <p:cNvPr id="94" name="Isosceles Triangle 93">
            <a:extLst>
              <a:ext uri="{FF2B5EF4-FFF2-40B4-BE49-F238E27FC236}">
                <a16:creationId xmlns:a16="http://schemas.microsoft.com/office/drawing/2014/main" id="{F4DC4D29-5946-8782-4913-A3F31A576927}"/>
              </a:ext>
              <a:ext uri="{C183D7F6-B498-43B3-948B-1728B52AA6E4}">
                <adec:decorative xmlns:adec="http://schemas.microsoft.com/office/drawing/2017/decorative" val="1"/>
              </a:ext>
            </a:extLst>
          </p:cNvPr>
          <p:cNvSpPr/>
          <p:nvPr/>
        </p:nvSpPr>
        <p:spPr bwMode="auto">
          <a:xfrm rot="10800000">
            <a:off x="5181527" y="4529637"/>
            <a:ext cx="213149" cy="142875"/>
          </a:xfrm>
          <a:prstGeom prst="triangle">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0BA6040D-5491-E9E3-0168-A1B71C7DCE66}"/>
              </a:ext>
              <a:ext uri="{C183D7F6-B498-43B3-948B-1728B52AA6E4}">
                <adec:decorative xmlns:adec="http://schemas.microsoft.com/office/drawing/2017/decorative" val="1"/>
              </a:ext>
            </a:extLst>
          </p:cNvPr>
          <p:cNvSpPr/>
          <p:nvPr/>
        </p:nvSpPr>
        <p:spPr bwMode="auto">
          <a:xfrm rot="16200000">
            <a:off x="6605670" y="3093770"/>
            <a:ext cx="5108587" cy="317020"/>
          </a:xfrm>
          <a:prstGeom prst="roundRect">
            <a:avLst>
              <a:gd name="adj" fmla="val 26009"/>
            </a:avLst>
          </a:prstGeom>
          <a:gradFill>
            <a:gsLst>
              <a:gs pos="0">
                <a:schemeClr val="accent1">
                  <a:lumMod val="50000"/>
                </a:schemeClr>
              </a:gs>
              <a:gs pos="100000">
                <a:schemeClr val="accent2">
                  <a:lumMod val="75000"/>
                </a:schemeClr>
              </a:gs>
            </a:gsLst>
            <a:lin ang="2700000" scaled="1"/>
          </a:gradFill>
          <a:ln>
            <a:noFill/>
            <a:headEnd type="none" w="med" len="med"/>
            <a:tailEnd type="none" w="med" len="med"/>
          </a:ln>
          <a:effectLst>
            <a:glow rad="63500">
              <a:schemeClr val="tx2">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9" name="Rectangle: Rounded Corners 88">
            <a:extLst>
              <a:ext uri="{FF2B5EF4-FFF2-40B4-BE49-F238E27FC236}">
                <a16:creationId xmlns:a16="http://schemas.microsoft.com/office/drawing/2014/main" id="{34FAEF4D-F4D8-2453-76DD-7BF263C584C8}"/>
              </a:ext>
              <a:ext uri="{C183D7F6-B498-43B3-948B-1728B52AA6E4}">
                <adec:decorative xmlns:adec="http://schemas.microsoft.com/office/drawing/2017/decorative" val="1"/>
              </a:ext>
            </a:extLst>
          </p:cNvPr>
          <p:cNvSpPr/>
          <p:nvPr/>
        </p:nvSpPr>
        <p:spPr bwMode="auto">
          <a:xfrm>
            <a:off x="9058627" y="580264"/>
            <a:ext cx="2549173" cy="5344033"/>
          </a:xfrm>
          <a:prstGeom prst="roundRect">
            <a:avLst>
              <a:gd name="adj" fmla="val 3560"/>
            </a:avLst>
          </a:prstGeom>
          <a:gradFill flip="none" rotWithShape="1">
            <a:gsLst>
              <a:gs pos="0">
                <a:srgbClr val="E7E4EA"/>
              </a:gs>
              <a:gs pos="100000">
                <a:srgbClr val="EDF1F5"/>
              </a:gs>
            </a:gsLst>
            <a:lin ang="5400000" scaled="1"/>
            <a:tileRect/>
          </a:gradFill>
          <a:ln>
            <a:noFill/>
            <a:headEnd type="none" w="med" len="med"/>
            <a:tailEnd type="none" w="med" len="med"/>
          </a:ln>
          <a:effectLst>
            <a:glow rad="63500">
              <a:schemeClr val="tx2">
                <a:alpha val="3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50" normalizeH="0" baseline="0" noProof="0">
              <a:ln w="3175">
                <a:noFill/>
              </a:ln>
              <a:gradFill>
                <a:gsLst>
                  <a:gs pos="0">
                    <a:srgbClr val="C03BC4">
                      <a:lumMod val="50000"/>
                    </a:srgbClr>
                  </a:gs>
                  <a:gs pos="100000">
                    <a:srgbClr val="0078D4">
                      <a:lumMod val="50000"/>
                    </a:srgbClr>
                  </a:gs>
                </a:gsLst>
                <a:lin ang="10800000" scaled="1"/>
              </a:gradFill>
              <a:effectLst/>
              <a:uLnTx/>
              <a:uFillTx/>
              <a:latin typeface="Segoe Sans Display"/>
              <a:ea typeface="+mn-ea"/>
              <a:cs typeface="Segoe Sans Display" pitchFamily="2" charset="0"/>
            </a:endParaRPr>
          </a:p>
        </p:txBody>
      </p:sp>
      <p:sp>
        <p:nvSpPr>
          <p:cNvPr id="92" name="Text Placeholder 4">
            <a:extLst>
              <a:ext uri="{FF2B5EF4-FFF2-40B4-BE49-F238E27FC236}">
                <a16:creationId xmlns:a16="http://schemas.microsoft.com/office/drawing/2014/main" id="{EC10EBA6-FBCD-4FEB-82FB-FE5B4AA7D23D}"/>
              </a:ext>
            </a:extLst>
          </p:cNvPr>
          <p:cNvSpPr txBox="1">
            <a:spLocks/>
          </p:cNvSpPr>
          <p:nvPr/>
        </p:nvSpPr>
        <p:spPr>
          <a:xfrm>
            <a:off x="9195954" y="767239"/>
            <a:ext cx="2274517" cy="496546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Gartner: </a:t>
            </a:r>
            <a:br>
              <a:rPr kumimoji="0" lang="en-US" sz="12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br>
            <a:r>
              <a:rPr kumimoji="0" lang="en-US" sz="1200" b="0" i="0" u="none" strike="noStrike" kern="1200" cap="none" spc="0" normalizeH="0" baseline="0" noProof="0">
                <a:ln>
                  <a:noFill/>
                </a:ln>
                <a:solidFill>
                  <a:srgbClr val="C03BC4">
                    <a:lumMod val="50000"/>
                  </a:srgbClr>
                </a:solidFill>
                <a:effectLst/>
                <a:uLnTx/>
                <a:uFillTx/>
                <a:latin typeface="Segoe Sans Display Semibold"/>
                <a:ea typeface="+mn-ea"/>
                <a:cs typeface="Segoe Sans Display" pitchFamily="2" charset="0"/>
              </a:rPr>
              <a:t>Top five questions from CIOs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mission to rapidly adopt AI-empowered technology is exciting, and CIOs want to know how to be successful change agents for their organizations. According to Gartner, CIO peers are asking:</a:t>
            </a:r>
          </a:p>
          <a:p>
            <a:pPr marL="171450" marR="0" lvl="0" indent="-171450" algn="l" defTabSz="932742" rtl="0" eaLnBrk="1" fontAlgn="auto" latinLnBrk="0" hangingPunct="1">
              <a:lnSpc>
                <a:spcPct val="100000"/>
              </a:lnSpc>
              <a:spcBef>
                <a:spcPts val="0"/>
              </a:spcBef>
              <a:spcAft>
                <a:spcPts val="800"/>
              </a:spcAft>
              <a:buClr>
                <a:srgbClr val="C03BC4">
                  <a:lumMod val="50000"/>
                </a:srgbClr>
              </a:buClr>
              <a:buSzPct val="100000"/>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How do I set an AI strategy, get started with use cases, and determine and realize measurable business value?</a:t>
            </a:r>
          </a:p>
          <a:p>
            <a:pPr marL="171450" marR="0" lvl="0" indent="-171450" algn="l" defTabSz="932742" rtl="0" eaLnBrk="1" fontAlgn="auto" latinLnBrk="0" hangingPunct="1">
              <a:lnSpc>
                <a:spcPct val="100000"/>
              </a:lnSpc>
              <a:spcBef>
                <a:spcPts val="0"/>
              </a:spcBef>
              <a:spcAft>
                <a:spcPts val="800"/>
              </a:spcAft>
              <a:buClr>
                <a:srgbClr val="C03BC4">
                  <a:lumMod val="50000"/>
                </a:srgbClr>
              </a:buClr>
              <a:buSzPct val="100000"/>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How do I create a realistic and effective data analytics strategy aligned to business goals, stakeholders, and use cases?</a:t>
            </a:r>
          </a:p>
          <a:p>
            <a:pPr marL="171450" marR="0" lvl="0" indent="-171450" algn="l" defTabSz="932742" rtl="0" eaLnBrk="1" fontAlgn="auto" latinLnBrk="0" hangingPunct="1">
              <a:lnSpc>
                <a:spcPct val="100000"/>
              </a:lnSpc>
              <a:spcBef>
                <a:spcPts val="0"/>
              </a:spcBef>
              <a:spcAft>
                <a:spcPts val="800"/>
              </a:spcAft>
              <a:buClr>
                <a:srgbClr val="C03BC4">
                  <a:lumMod val="50000"/>
                </a:srgbClr>
              </a:buClr>
              <a:buSzPct val="100000"/>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How do I protect my organization from constantly evolving security threats?</a:t>
            </a:r>
          </a:p>
          <a:p>
            <a:pPr marL="171450" marR="0" lvl="0" indent="-171450" algn="l" defTabSz="932742" rtl="0" eaLnBrk="1" fontAlgn="auto" latinLnBrk="0" hangingPunct="1">
              <a:lnSpc>
                <a:spcPct val="100000"/>
              </a:lnSpc>
              <a:spcBef>
                <a:spcPts val="0"/>
              </a:spcBef>
              <a:spcAft>
                <a:spcPts val="800"/>
              </a:spcAft>
              <a:buClr>
                <a:srgbClr val="C03BC4">
                  <a:lumMod val="50000"/>
                </a:srgbClr>
              </a:buClr>
              <a:buSzPct val="100000"/>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How do I demonstrate business value from technology investments?</a:t>
            </a:r>
          </a:p>
          <a:p>
            <a:pPr marL="171450" marR="0" lvl="0" indent="-171450" algn="l" defTabSz="932742" rtl="0" eaLnBrk="1" fontAlgn="auto" latinLnBrk="0" hangingPunct="1">
              <a:lnSpc>
                <a:spcPct val="100000"/>
              </a:lnSpc>
              <a:spcBef>
                <a:spcPts val="0"/>
              </a:spcBef>
              <a:spcAft>
                <a:spcPts val="800"/>
              </a:spcAft>
              <a:buClr>
                <a:srgbClr val="C03BC4">
                  <a:lumMod val="50000"/>
                </a:srgbClr>
              </a:buClr>
              <a:buSzPct val="100000"/>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rPr>
              <a:t>How do I design my organization and talent strategy for current and future opportunities?</a:t>
            </a:r>
          </a:p>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grpSp>
        <p:nvGrpSpPr>
          <p:cNvPr id="6" name="Group 5">
            <a:extLst>
              <a:ext uri="{FF2B5EF4-FFF2-40B4-BE49-F238E27FC236}">
                <a16:creationId xmlns:a16="http://schemas.microsoft.com/office/drawing/2014/main" id="{DF7D0700-E0C6-AED4-EA9C-277D8E656E43}"/>
              </a:ext>
              <a:ext uri="{C183D7F6-B498-43B3-948B-1728B52AA6E4}">
                <adec:decorative xmlns:adec="http://schemas.microsoft.com/office/drawing/2017/decorative" val="1"/>
              </a:ext>
            </a:extLst>
          </p:cNvPr>
          <p:cNvGrpSpPr/>
          <p:nvPr/>
        </p:nvGrpSpPr>
        <p:grpSpPr>
          <a:xfrm>
            <a:off x="584202" y="6331791"/>
            <a:ext cx="134289" cy="526209"/>
            <a:chOff x="3396452" y="6331791"/>
            <a:chExt cx="134289" cy="526209"/>
          </a:xfrm>
        </p:grpSpPr>
        <p:sp>
          <p:nvSpPr>
            <p:cNvPr id="7" name="Title 3">
              <a:hlinkClick r:id="rId8" action="ppaction://hlinksldjump"/>
              <a:extLst>
                <a:ext uri="{FF2B5EF4-FFF2-40B4-BE49-F238E27FC236}">
                  <a16:creationId xmlns:a16="http://schemas.microsoft.com/office/drawing/2014/main" id="{4CA1F59F-86A0-87D9-64D6-6119836296AF}"/>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1. </a:t>
              </a:r>
            </a:p>
          </p:txBody>
        </p:sp>
        <p:sp>
          <p:nvSpPr>
            <p:cNvPr id="8" name="Rectangle 7">
              <a:hlinkClick r:id="rId9" action="ppaction://hlinksldjump"/>
              <a:extLst>
                <a:ext uri="{FF2B5EF4-FFF2-40B4-BE49-F238E27FC236}">
                  <a16:creationId xmlns:a16="http://schemas.microsoft.com/office/drawing/2014/main" id="{5F6CC6DE-F3DC-8D5F-F208-AC682DF0643D}"/>
                </a:ext>
              </a:extLst>
            </p:cNvPr>
            <p:cNvSpPr/>
            <p:nvPr/>
          </p:nvSpPr>
          <p:spPr bwMode="auto">
            <a:xfrm>
              <a:off x="3396452" y="6331791"/>
              <a:ext cx="134289" cy="52620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810CE13D-39B9-CB38-08D0-2B5DA7610209}"/>
              </a:ext>
              <a:ext uri="{C183D7F6-B498-43B3-948B-1728B52AA6E4}">
                <adec:decorative xmlns:adec="http://schemas.microsoft.com/office/drawing/2017/decorative" val="1"/>
              </a:ext>
            </a:extLst>
          </p:cNvPr>
          <p:cNvGrpSpPr/>
          <p:nvPr/>
        </p:nvGrpSpPr>
        <p:grpSpPr>
          <a:xfrm>
            <a:off x="3501464" y="6331795"/>
            <a:ext cx="134289" cy="526205"/>
            <a:chOff x="3396452" y="6331795"/>
            <a:chExt cx="134289" cy="526205"/>
          </a:xfrm>
        </p:grpSpPr>
        <p:sp>
          <p:nvSpPr>
            <p:cNvPr id="42" name="Title 3">
              <a:hlinkClick r:id="rId8" action="ppaction://hlinksldjump"/>
              <a:extLst>
                <a:ext uri="{FF2B5EF4-FFF2-40B4-BE49-F238E27FC236}">
                  <a16:creationId xmlns:a16="http://schemas.microsoft.com/office/drawing/2014/main" id="{5F29795E-AF4C-569D-D110-BF46BC666630}"/>
                </a:ext>
              </a:extLst>
            </p:cNvPr>
            <p:cNvSpPr txBox="1">
              <a:spLocks/>
            </p:cNvSpPr>
            <p:nvPr/>
          </p:nvSpPr>
          <p:spPr>
            <a:xfrm>
              <a:off x="339788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3. </a:t>
              </a:r>
            </a:p>
          </p:txBody>
        </p:sp>
        <p:sp>
          <p:nvSpPr>
            <p:cNvPr id="43" name="Rectangle 42">
              <a:hlinkClick r:id="rId10" action="ppaction://hlinksldjump"/>
              <a:extLst>
                <a:ext uri="{FF2B5EF4-FFF2-40B4-BE49-F238E27FC236}">
                  <a16:creationId xmlns:a16="http://schemas.microsoft.com/office/drawing/2014/main" id="{CADBD71B-E536-F9F0-B89F-15BE952152E9}"/>
                </a:ext>
              </a:extLst>
            </p:cNvPr>
            <p:cNvSpPr/>
            <p:nvPr/>
          </p:nvSpPr>
          <p:spPr bwMode="auto">
            <a:xfrm>
              <a:off x="3396452"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4" name="Group 43">
            <a:extLst>
              <a:ext uri="{FF2B5EF4-FFF2-40B4-BE49-F238E27FC236}">
                <a16:creationId xmlns:a16="http://schemas.microsoft.com/office/drawing/2014/main" id="{82574A71-EF10-0CAC-B610-5DF9EC4B6DC2}"/>
              </a:ext>
              <a:ext uri="{C183D7F6-B498-43B3-948B-1728B52AA6E4}">
                <adec:decorative xmlns:adec="http://schemas.microsoft.com/office/drawing/2017/decorative" val="1"/>
              </a:ext>
            </a:extLst>
          </p:cNvPr>
          <p:cNvGrpSpPr/>
          <p:nvPr/>
        </p:nvGrpSpPr>
        <p:grpSpPr>
          <a:xfrm>
            <a:off x="4359511" y="6331795"/>
            <a:ext cx="134289" cy="526205"/>
            <a:chOff x="4142794" y="6331795"/>
            <a:chExt cx="134289" cy="526205"/>
          </a:xfrm>
        </p:grpSpPr>
        <p:sp>
          <p:nvSpPr>
            <p:cNvPr id="45" name="Title 3">
              <a:hlinkClick r:id="rId8" action="ppaction://hlinksldjump"/>
              <a:extLst>
                <a:ext uri="{FF2B5EF4-FFF2-40B4-BE49-F238E27FC236}">
                  <a16:creationId xmlns:a16="http://schemas.microsoft.com/office/drawing/2014/main" id="{37E939EA-186B-65AE-43AF-6FFEAF64AB52}"/>
                </a:ext>
              </a:extLst>
            </p:cNvPr>
            <p:cNvSpPr txBox="1">
              <a:spLocks/>
            </p:cNvSpPr>
            <p:nvPr/>
          </p:nvSpPr>
          <p:spPr>
            <a:xfrm>
              <a:off x="4144225"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4. </a:t>
              </a:r>
            </a:p>
          </p:txBody>
        </p:sp>
        <p:sp>
          <p:nvSpPr>
            <p:cNvPr id="46" name="Rectangle 45">
              <a:hlinkClick r:id="rId11" action="ppaction://hlinksldjump"/>
              <a:extLst>
                <a:ext uri="{FF2B5EF4-FFF2-40B4-BE49-F238E27FC236}">
                  <a16:creationId xmlns:a16="http://schemas.microsoft.com/office/drawing/2014/main" id="{8BD2830D-4D43-E2A6-58C6-9ED6E7C870DA}"/>
                </a:ext>
              </a:extLst>
            </p:cNvPr>
            <p:cNvSpPr/>
            <p:nvPr/>
          </p:nvSpPr>
          <p:spPr bwMode="auto">
            <a:xfrm>
              <a:off x="4142794" y="6331795"/>
              <a:ext cx="1342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47" name="Group 46">
            <a:extLst>
              <a:ext uri="{FF2B5EF4-FFF2-40B4-BE49-F238E27FC236}">
                <a16:creationId xmlns:a16="http://schemas.microsoft.com/office/drawing/2014/main" id="{C41D0751-5CFE-0B24-0402-5AB0A0F7CCCA}"/>
              </a:ext>
              <a:ext uri="{C183D7F6-B498-43B3-948B-1728B52AA6E4}">
                <adec:decorative xmlns:adec="http://schemas.microsoft.com/office/drawing/2017/decorative" val="1"/>
              </a:ext>
            </a:extLst>
          </p:cNvPr>
          <p:cNvGrpSpPr/>
          <p:nvPr/>
        </p:nvGrpSpPr>
        <p:grpSpPr>
          <a:xfrm>
            <a:off x="5217558" y="6331794"/>
            <a:ext cx="137489" cy="526205"/>
            <a:chOff x="4894229" y="6331794"/>
            <a:chExt cx="137489" cy="526205"/>
          </a:xfrm>
        </p:grpSpPr>
        <p:sp>
          <p:nvSpPr>
            <p:cNvPr id="48" name="Title 3">
              <a:hlinkClick r:id="rId8" action="ppaction://hlinksldjump"/>
              <a:extLst>
                <a:ext uri="{FF2B5EF4-FFF2-40B4-BE49-F238E27FC236}">
                  <a16:creationId xmlns:a16="http://schemas.microsoft.com/office/drawing/2014/main" id="{FF76B3DF-81C0-8429-5D77-F8E961B83CB4}"/>
                </a:ext>
              </a:extLst>
            </p:cNvPr>
            <p:cNvSpPr txBox="1">
              <a:spLocks/>
            </p:cNvSpPr>
            <p:nvPr/>
          </p:nvSpPr>
          <p:spPr>
            <a:xfrm>
              <a:off x="489726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5. </a:t>
              </a:r>
            </a:p>
          </p:txBody>
        </p:sp>
        <p:sp>
          <p:nvSpPr>
            <p:cNvPr id="49" name="Rectangle 48">
              <a:hlinkClick r:id="rId12" action="ppaction://hlinksldjump"/>
              <a:extLst>
                <a:ext uri="{FF2B5EF4-FFF2-40B4-BE49-F238E27FC236}">
                  <a16:creationId xmlns:a16="http://schemas.microsoft.com/office/drawing/2014/main" id="{D542D58B-5820-B338-E568-9EEB739D9D3E}"/>
                </a:ext>
              </a:extLst>
            </p:cNvPr>
            <p:cNvSpPr/>
            <p:nvPr/>
          </p:nvSpPr>
          <p:spPr bwMode="auto">
            <a:xfrm>
              <a:off x="4894229" y="6331794"/>
              <a:ext cx="137489" cy="526205"/>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0" name="Group 49">
            <a:extLst>
              <a:ext uri="{FF2B5EF4-FFF2-40B4-BE49-F238E27FC236}">
                <a16:creationId xmlns:a16="http://schemas.microsoft.com/office/drawing/2014/main" id="{DB4A79CE-3630-7BF2-1CA4-AFB74E042500}"/>
              </a:ext>
              <a:ext uri="{C183D7F6-B498-43B3-948B-1728B52AA6E4}">
                <adec:decorative xmlns:adec="http://schemas.microsoft.com/office/drawing/2017/decorative" val="1"/>
              </a:ext>
            </a:extLst>
          </p:cNvPr>
          <p:cNvGrpSpPr/>
          <p:nvPr/>
        </p:nvGrpSpPr>
        <p:grpSpPr>
          <a:xfrm>
            <a:off x="6078805" y="6331794"/>
            <a:ext cx="131427" cy="526206"/>
            <a:chOff x="5648780" y="6331794"/>
            <a:chExt cx="131427" cy="526206"/>
          </a:xfrm>
        </p:grpSpPr>
        <p:sp>
          <p:nvSpPr>
            <p:cNvPr id="51" name="Title 3">
              <a:hlinkClick r:id="rId8" action="ppaction://hlinksldjump"/>
              <a:extLst>
                <a:ext uri="{FF2B5EF4-FFF2-40B4-BE49-F238E27FC236}">
                  <a16:creationId xmlns:a16="http://schemas.microsoft.com/office/drawing/2014/main" id="{B5F6E09C-9F24-713C-352A-F0B48D35588F}"/>
                </a:ext>
              </a:extLst>
            </p:cNvPr>
            <p:cNvSpPr txBox="1">
              <a:spLocks/>
            </p:cNvSpPr>
            <p:nvPr/>
          </p:nvSpPr>
          <p:spPr>
            <a:xfrm>
              <a:off x="5648780"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6. </a:t>
              </a:r>
            </a:p>
          </p:txBody>
        </p:sp>
        <p:sp>
          <p:nvSpPr>
            <p:cNvPr id="52" name="Rectangle 51">
              <a:hlinkClick r:id="rId13" action="ppaction://hlinksldjump"/>
              <a:extLst>
                <a:ext uri="{FF2B5EF4-FFF2-40B4-BE49-F238E27FC236}">
                  <a16:creationId xmlns:a16="http://schemas.microsoft.com/office/drawing/2014/main" id="{48CE8FAF-A4D2-74F0-A894-2AF45DD00F16}"/>
                </a:ext>
              </a:extLst>
            </p:cNvPr>
            <p:cNvSpPr/>
            <p:nvPr/>
          </p:nvSpPr>
          <p:spPr bwMode="auto">
            <a:xfrm>
              <a:off x="5650731" y="6331794"/>
              <a:ext cx="127524" cy="526206"/>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3" name="Group 52">
            <a:extLst>
              <a:ext uri="{FF2B5EF4-FFF2-40B4-BE49-F238E27FC236}">
                <a16:creationId xmlns:a16="http://schemas.microsoft.com/office/drawing/2014/main" id="{B9D847EF-E80B-03D7-CD0B-60E862D2C3C5}"/>
              </a:ext>
              <a:ext uri="{C183D7F6-B498-43B3-948B-1728B52AA6E4}">
                <adec:decorative xmlns:adec="http://schemas.microsoft.com/office/drawing/2017/decorative" val="1"/>
              </a:ext>
            </a:extLst>
          </p:cNvPr>
          <p:cNvGrpSpPr/>
          <p:nvPr/>
        </p:nvGrpSpPr>
        <p:grpSpPr>
          <a:xfrm>
            <a:off x="6933990" y="6331794"/>
            <a:ext cx="137489" cy="559730"/>
            <a:chOff x="6405392" y="6331794"/>
            <a:chExt cx="137489" cy="559730"/>
          </a:xfrm>
        </p:grpSpPr>
        <p:sp>
          <p:nvSpPr>
            <p:cNvPr id="54" name="Title 3">
              <a:hlinkClick r:id="rId8" action="ppaction://hlinksldjump"/>
              <a:extLst>
                <a:ext uri="{FF2B5EF4-FFF2-40B4-BE49-F238E27FC236}">
                  <a16:creationId xmlns:a16="http://schemas.microsoft.com/office/drawing/2014/main" id="{CB80C5C8-DF93-D91B-B7A1-803AFF0B278C}"/>
                </a:ext>
              </a:extLst>
            </p:cNvPr>
            <p:cNvSpPr txBox="1">
              <a:spLocks/>
            </p:cNvSpPr>
            <p:nvPr/>
          </p:nvSpPr>
          <p:spPr>
            <a:xfrm>
              <a:off x="640842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7. </a:t>
              </a:r>
            </a:p>
          </p:txBody>
        </p:sp>
        <p:sp>
          <p:nvSpPr>
            <p:cNvPr id="55" name="Rectangle 54">
              <a:hlinkClick r:id="rId14" action="ppaction://hlinksldjump"/>
              <a:extLst>
                <a:ext uri="{FF2B5EF4-FFF2-40B4-BE49-F238E27FC236}">
                  <a16:creationId xmlns:a16="http://schemas.microsoft.com/office/drawing/2014/main" id="{88640C0F-0996-63AE-F958-56A22C9D6D72}"/>
                </a:ext>
              </a:extLst>
            </p:cNvPr>
            <p:cNvSpPr/>
            <p:nvPr/>
          </p:nvSpPr>
          <p:spPr bwMode="auto">
            <a:xfrm>
              <a:off x="6405392" y="6331794"/>
              <a:ext cx="137489" cy="55973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5C964FEC-92F0-402E-A674-F35563A47001}"/>
              </a:ext>
              <a:ext uri="{C183D7F6-B498-43B3-948B-1728B52AA6E4}">
                <adec:decorative xmlns:adec="http://schemas.microsoft.com/office/drawing/2017/decorative" val="1"/>
              </a:ext>
            </a:extLst>
          </p:cNvPr>
          <p:cNvGrpSpPr/>
          <p:nvPr/>
        </p:nvGrpSpPr>
        <p:grpSpPr>
          <a:xfrm>
            <a:off x="7795237" y="6331791"/>
            <a:ext cx="138920" cy="526201"/>
            <a:chOff x="7156996" y="6331791"/>
            <a:chExt cx="138920" cy="526201"/>
          </a:xfrm>
        </p:grpSpPr>
        <p:sp>
          <p:nvSpPr>
            <p:cNvPr id="59" name="Title 3">
              <a:hlinkClick r:id="rId8" action="ppaction://hlinksldjump"/>
              <a:extLst>
                <a:ext uri="{FF2B5EF4-FFF2-40B4-BE49-F238E27FC236}">
                  <a16:creationId xmlns:a16="http://schemas.microsoft.com/office/drawing/2014/main" id="{6DE6D3F8-E7EF-7CFE-D406-5D4B376F6B9C}"/>
                </a:ext>
              </a:extLst>
            </p:cNvPr>
            <p:cNvSpPr txBox="1">
              <a:spLocks/>
            </p:cNvSpPr>
            <p:nvPr/>
          </p:nvSpPr>
          <p:spPr>
            <a:xfrm>
              <a:off x="7160743"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8. </a:t>
              </a:r>
            </a:p>
          </p:txBody>
        </p:sp>
        <p:sp>
          <p:nvSpPr>
            <p:cNvPr id="61" name="Rectangle 60">
              <a:hlinkClick r:id="rId15" action="ppaction://hlinksldjump"/>
              <a:extLst>
                <a:ext uri="{FF2B5EF4-FFF2-40B4-BE49-F238E27FC236}">
                  <a16:creationId xmlns:a16="http://schemas.microsoft.com/office/drawing/2014/main" id="{4AB7FB19-AA36-EBCB-5777-608E6EB0A5C4}"/>
                </a:ext>
              </a:extLst>
            </p:cNvPr>
            <p:cNvSpPr/>
            <p:nvPr/>
          </p:nvSpPr>
          <p:spPr bwMode="auto">
            <a:xfrm>
              <a:off x="7156996" y="6331791"/>
              <a:ext cx="138920" cy="526201"/>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nvGrpSpPr>
          <p:cNvPr id="62" name="Group 61">
            <a:extLst>
              <a:ext uri="{FF2B5EF4-FFF2-40B4-BE49-F238E27FC236}">
                <a16:creationId xmlns:a16="http://schemas.microsoft.com/office/drawing/2014/main" id="{914BD6FC-A63E-C899-9B55-951BD8F38F7B}"/>
              </a:ext>
              <a:ext uri="{C183D7F6-B498-43B3-948B-1728B52AA6E4}">
                <adec:decorative xmlns:adec="http://schemas.microsoft.com/office/drawing/2017/decorative" val="1"/>
              </a:ext>
            </a:extLst>
          </p:cNvPr>
          <p:cNvGrpSpPr/>
          <p:nvPr/>
        </p:nvGrpSpPr>
        <p:grpSpPr>
          <a:xfrm>
            <a:off x="8657915" y="6331791"/>
            <a:ext cx="138920" cy="526210"/>
            <a:chOff x="7910031" y="6331791"/>
            <a:chExt cx="138920" cy="526210"/>
          </a:xfrm>
        </p:grpSpPr>
        <p:sp>
          <p:nvSpPr>
            <p:cNvPr id="63" name="Title 3">
              <a:hlinkClick r:id="rId8" action="ppaction://hlinksldjump"/>
              <a:extLst>
                <a:ext uri="{FF2B5EF4-FFF2-40B4-BE49-F238E27FC236}">
                  <a16:creationId xmlns:a16="http://schemas.microsoft.com/office/drawing/2014/main" id="{40400486-073D-F292-4AC8-B323F945D5BD}"/>
                </a:ext>
              </a:extLst>
            </p:cNvPr>
            <p:cNvSpPr txBox="1">
              <a:spLocks/>
            </p:cNvSpPr>
            <p:nvPr/>
          </p:nvSpPr>
          <p:spPr>
            <a:xfrm>
              <a:off x="7913778" y="6536336"/>
              <a:ext cx="131427" cy="138499"/>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da-DK" sz="90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9. </a:t>
              </a:r>
            </a:p>
          </p:txBody>
        </p:sp>
        <p:sp>
          <p:nvSpPr>
            <p:cNvPr id="64" name="Rectangle 63">
              <a:hlinkClick r:id="rId16" action="ppaction://hlinksldjump"/>
              <a:extLst>
                <a:ext uri="{FF2B5EF4-FFF2-40B4-BE49-F238E27FC236}">
                  <a16:creationId xmlns:a16="http://schemas.microsoft.com/office/drawing/2014/main" id="{1AC48B9C-CED4-073D-2E41-329F0ABB8237}"/>
                </a:ext>
              </a:extLst>
            </p:cNvPr>
            <p:cNvSpPr/>
            <p:nvPr/>
          </p:nvSpPr>
          <p:spPr bwMode="auto">
            <a:xfrm>
              <a:off x="7910031" y="6331791"/>
              <a:ext cx="138920" cy="526210"/>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1367594039"/>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FD8CB9803EBB43AE69C6F453981AE7" ma:contentTypeVersion="12" ma:contentTypeDescription="Create a new document." ma:contentTypeScope="" ma:versionID="e23cac4f7fe32b0a58539c396aa3566e">
  <xsd:schema xmlns:xsd="http://www.w3.org/2001/XMLSchema" xmlns:xs="http://www.w3.org/2001/XMLSchema" xmlns:p="http://schemas.microsoft.com/office/2006/metadata/properties" xmlns:ns2="5248576f-617e-4b2b-b96f-1ef1f40b0886" xmlns:ns3="e18e3dda-4e4f-4ee8-8b07-04190fef26a5" targetNamespace="http://schemas.microsoft.com/office/2006/metadata/properties" ma:root="true" ma:fieldsID="72f35c249892ffac3072e21d67063aa1" ns2:_="" ns3:_="">
    <xsd:import namespace="5248576f-617e-4b2b-b96f-1ef1f40b0886"/>
    <xsd:import namespace="e18e3dda-4e4f-4ee8-8b07-04190fef26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48576f-617e-4b2b-b96f-1ef1f40b08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0f2e458-af17-4213-8dd9-90fbba708cd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8e3dda-4e4f-4ee8-8b07-04190fef26a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b8d44b7-bb40-473b-8485-dd4a723e3ba1}" ma:internalName="TaxCatchAll" ma:showField="CatchAllData" ma:web="e18e3dda-4e4f-4ee8-8b07-04190fef26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248576f-617e-4b2b-b96f-1ef1f40b0886">
      <Terms xmlns="http://schemas.microsoft.com/office/infopath/2007/PartnerControls"/>
    </lcf76f155ced4ddcb4097134ff3c332f>
    <TaxCatchAll xmlns="e18e3dda-4e4f-4ee8-8b07-04190fef26a5" xsi:nil="true"/>
  </documentManagement>
</p:properties>
</file>

<file path=customXml/itemProps1.xml><?xml version="1.0" encoding="utf-8"?>
<ds:datastoreItem xmlns:ds="http://schemas.openxmlformats.org/officeDocument/2006/customXml" ds:itemID="{EC758AB9-58B4-487B-A0A6-E656E45A9043}">
  <ds:schemaRefs>
    <ds:schemaRef ds:uri="5248576f-617e-4b2b-b96f-1ef1f40b0886"/>
    <ds:schemaRef ds:uri="e18e3dda-4e4f-4ee8-8b07-04190fef26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3A5641-7D61-43B8-8986-886A90AC348E}">
  <ds:schemaRefs>
    <ds:schemaRef ds:uri="http://schemas.microsoft.com/sharepoint/v3/contenttype/forms"/>
  </ds:schemaRefs>
</ds:datastoreItem>
</file>

<file path=customXml/itemProps3.xml><?xml version="1.0" encoding="utf-8"?>
<ds:datastoreItem xmlns:ds="http://schemas.openxmlformats.org/officeDocument/2006/customXml" ds:itemID="{E1EE59FD-1AC7-4B76-A375-23994260B103}">
  <ds:schemaRefs>
    <ds:schemaRef ds:uri="5248576f-617e-4b2b-b96f-1ef1f40b0886"/>
    <ds:schemaRef ds:uri="e18e3dda-4e4f-4ee8-8b07-04190fef26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24</TotalTime>
  <Words>10524</Words>
  <Application>Microsoft Office PowerPoint</Application>
  <PresentationFormat>Widescreen</PresentationFormat>
  <Paragraphs>861</Paragraphs>
  <Slides>33</Slides>
  <Notes>14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Microsoft 365 Copilot Template</vt:lpstr>
      <vt:lpstr>The strategic CIO’s generative AI playbook </vt:lpstr>
      <vt:lpstr>“AI continues to transform how we work; the rapid rate of change presents new challenges and exciting opportunities for business leaders—especially chief information officers.  As companies strive to harness AI, CIOs are in the middle of the action. And they’re under immense pressure to chart their AI roadmaps, drive cross-functional innovation, and shape the future of their organizations.  Whether you're just starting or looking to scale your efforts, this asset is your go-to resource to understand how to embark on your AI journey.”   Jared Spataro  Chief Marketing Officer of AI at Work  Microsoft </vt:lpstr>
      <vt:lpstr>Table of contents</vt:lpstr>
      <vt:lpstr>SECTION ONE  The AI-ready organization</vt:lpstr>
      <vt:lpstr>1. Executive snapshot: The CIO is the catalyst for AI transformation </vt:lpstr>
      <vt:lpstr>1. Executive snapshot: The CIO is the catalyst for AI transformation </vt:lpstr>
      <vt:lpstr>1. Executive snapshot: The CIO is the catalyst for AI transformation</vt:lpstr>
      <vt:lpstr>2. CIOs as AI partners:  Drive cross-functional  AI adoption</vt:lpstr>
      <vt:lpstr>2. CIOs as AI partners:  Drive cross-functional  AI adoption</vt:lpstr>
      <vt:lpstr>2. CIOs as AI partners:  Drive cross-functional  AI adoption</vt:lpstr>
      <vt:lpstr>3. Build the data foundation for AI readiness</vt:lpstr>
      <vt:lpstr>4. Establish security and governance for generative AI</vt:lpstr>
      <vt:lpstr>4. Establish security and governance for generative AI</vt:lpstr>
      <vt:lpstr>4. Establish security and governance for generative AI</vt:lpstr>
      <vt:lpstr>SECTION TWO  Enable all employees with AI </vt:lpstr>
      <vt:lpstr>5. Make AI work for everyone</vt:lpstr>
      <vt:lpstr>5. Make AI work for everyone</vt:lpstr>
      <vt:lpstr>5. Make AI work for everyone</vt:lpstr>
      <vt:lpstr>SECTION THREE  AI in Action:  From functional workflows  to intelligent agents</vt:lpstr>
      <vt:lpstr>6. Business first: Prioritize workflows with the most impact</vt:lpstr>
      <vt:lpstr>6. Business first: Prioritize workflows with the most impact</vt:lpstr>
      <vt:lpstr>6. Business first: Prioritize workflows with the most impact </vt:lpstr>
      <vt:lpstr>6. Business first: Prioritize workflows with the most impact</vt:lpstr>
      <vt:lpstr>7. Define success: Measure what matters </vt:lpstr>
      <vt:lpstr>7. Define success: Measure what matters </vt:lpstr>
      <vt:lpstr>8. Expand AI capabilities: Intelligent agents </vt:lpstr>
      <vt:lpstr>8. Expand AI capabilities: Intelligent agents </vt:lpstr>
      <vt:lpstr>8. Expand AI capabilities: Intelligent agents </vt:lpstr>
      <vt:lpstr>8. Expand AI capabilities: Intelligent agents </vt:lpstr>
      <vt:lpstr>9. AI is today’s business imperative </vt:lpstr>
      <vt:lpstr>A final thought: AI is a journey </vt:lpstr>
      <vt:lpstr>Resources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Galen Erickson</dc:creator>
  <cp:lastModifiedBy>Efe Abugo</cp:lastModifiedBy>
  <cp:revision>2</cp:revision>
  <dcterms:created xsi:type="dcterms:W3CDTF">2025-04-29T21:15:47Z</dcterms:created>
  <dcterms:modified xsi:type="dcterms:W3CDTF">2025-06-10T17:22:30Z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0x01010056FD8CB9803EBB43AE69C6F453981AE7</vt:lpwstr>
  </property>
  <property fmtid="{D5CDD505-2E9C-101B-9397-08002B2CF9AE}" pid="3" name="MediaServiceImageTags">
    <vt:lpwstr/>
  </property>
</Properties>
</file>