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4"/>
    <p:sldMasterId id="2147486012" r:id="rId5"/>
  </p:sldMasterIdLst>
  <p:notesMasterIdLst>
    <p:notesMasterId r:id="rId33"/>
  </p:notesMasterIdLst>
  <p:sldIdLst>
    <p:sldId id="2147483364" r:id="rId6"/>
    <p:sldId id="2147479558" r:id="rId7"/>
    <p:sldId id="257" r:id="rId8"/>
    <p:sldId id="2147483647" r:id="rId9"/>
    <p:sldId id="333" r:id="rId10"/>
    <p:sldId id="256" r:id="rId11"/>
    <p:sldId id="419" r:id="rId12"/>
    <p:sldId id="296" r:id="rId13"/>
    <p:sldId id="2147481524" r:id="rId14"/>
    <p:sldId id="2147483643" r:id="rId15"/>
    <p:sldId id="287" r:id="rId16"/>
    <p:sldId id="282" r:id="rId17"/>
    <p:sldId id="263" r:id="rId18"/>
    <p:sldId id="267" r:id="rId19"/>
    <p:sldId id="299" r:id="rId20"/>
    <p:sldId id="297" r:id="rId21"/>
    <p:sldId id="289" r:id="rId22"/>
    <p:sldId id="271" r:id="rId23"/>
    <p:sldId id="325" r:id="rId24"/>
    <p:sldId id="2147483644" r:id="rId25"/>
    <p:sldId id="273" r:id="rId26"/>
    <p:sldId id="275" r:id="rId27"/>
    <p:sldId id="306" r:id="rId28"/>
    <p:sldId id="2147483641" r:id="rId29"/>
    <p:sldId id="293" r:id="rId30"/>
    <p:sldId id="266" r:id="rId31"/>
    <p:sldId id="35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82F6594-FDDE-4D2A-9203-1314C79E49EF}">
          <p14:sldIdLst>
            <p14:sldId id="2147483364"/>
            <p14:sldId id="2147479558"/>
            <p14:sldId id="257"/>
            <p14:sldId id="2147483647"/>
            <p14:sldId id="333"/>
            <p14:sldId id="256"/>
            <p14:sldId id="419"/>
            <p14:sldId id="296"/>
            <p14:sldId id="2147481524"/>
          </p14:sldIdLst>
        </p14:section>
        <p14:section name="Leadership" id="{2FE0D204-9247-409B-AD41-E7AB6805AD65}">
          <p14:sldIdLst>
            <p14:sldId id="2147483643"/>
            <p14:sldId id="287"/>
            <p14:sldId id="282"/>
            <p14:sldId id="263"/>
            <p14:sldId id="267"/>
            <p14:sldId id="299"/>
          </p14:sldIdLst>
        </p14:section>
        <p14:section name="Human change" id="{6CB23287-BA3F-45CF-B259-D7F9BB76BC67}">
          <p14:sldIdLst>
            <p14:sldId id="297"/>
            <p14:sldId id="289"/>
            <p14:sldId id="271"/>
            <p14:sldId id="325"/>
            <p14:sldId id="2147483644"/>
          </p14:sldIdLst>
        </p14:section>
        <p14:section name="Technical readiness" id="{292136A5-2DD5-4339-B170-FD6FFD53EDDE}">
          <p14:sldIdLst>
            <p14:sldId id="273"/>
            <p14:sldId id="275"/>
            <p14:sldId id="306"/>
            <p14:sldId id="2147483641"/>
          </p14:sldIdLst>
        </p14:section>
        <p14:section name="Next steps" id="{74FD1358-7F22-4BC6-AC2A-937A9FA4169C}">
          <p14:sldIdLst>
            <p14:sldId id="293"/>
            <p14:sldId id="266"/>
          </p14:sldIdLst>
        </p14:section>
        <p14:section name="Appendix" id="{2C4966AC-DBE5-4745-9E9D-8E827299DA46}">
          <p14:sldIdLst>
            <p14:sldId id="35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682F01-2749-154C-FF8D-50CA7036FB3C}" name="Cynthia Johnson" initials="CJ" userId="S::cynthia.johnson_microsoft.com#ext#@stinsondesigninc.onmicrosoft.com::925912fe-77f7-48c6-a686-53ba3df41e0c" providerId="AD"/>
  <p188:author id="{5A02B80E-149C-7DFD-4E8D-3782118F40E7}" name="Alicia Peterson (NAYAMODE INC)" initials="AI" userId="S::v-petersonal@microsoft.com::f8898314-5523-4930-acf0-2b563b2b4dc9" providerId="AD"/>
  <p188:author id="{1BF55120-23C6-214F-82D9-447F4E87396E}" name="Louise Zhang" initials="LZ" userId="S::louise@stinson.co::25746e23-bdd4-4827-9870-28c7b842610f" providerId="AD"/>
  <p188:author id="{2343EC37-96B6-7609-4A98-89C7DC423C62}" name="Jenny He" initials="JH" userId="S::jenny@stinson.co::a6e4b8db-d734-48f0-9d1e-a758940ee3af" providerId="AD"/>
  <p188:author id="{42827239-A550-492D-1576-CE1DCACE4914}" name="Daryl Schaal (SYNAXIS CORPORATION)" initials="DS" userId="S::v-darsch@microsoft.com::a951ecaa-969a-4477-a8c9-df0dfa026182" providerId="AD"/>
  <p188:author id="{1F2FB147-BFED-65AA-E7E0-8A886AC8D59B}" name="Rishi Nicolai (Change &amp; Behaviour Specialist)" initials="RN" userId="S::rinicola@microsoft.com::02fec64b-7fd1-49ec-b6ab-057bf8d8fb54" providerId="AD"/>
  <p188:author id="{9FE39648-8DB1-1BD3-D276-ED3BD0CA1E7B}" name="Mark Sonntag" initials="MS" userId="S::marksonntag@microsoft.com::16c8c7d0-25cf-4a00-97ad-9d51a6c37568" providerId="AD"/>
  <p188:author id="{9001A551-4733-091D-53E3-D2994A5251C0}" name="Karuana Gatimu" initials="KG" userId="S::karuanag@microsoft.com::c835d73b-5b64-4378-9cc4-37e921133843" providerId="AD"/>
  <p188:author id="{D6F26963-7D31-7E94-BDCA-0053EED9EF82}" name="Leslie Overland" initials="LO" userId="S::leoverla@microsoft.com::f3978a41-ce7f-4ee8-a07a-b9255d9fc7c0" providerId="AD"/>
  <p188:author id="{1FDB258B-9A64-FFCC-3643-D260BBFB3383}" name="Olga Gordon" initials="OG" userId="S::ogordon@microsoft.com::102a02ab-8cd3-475b-8633-7a419b8c421c" providerId="AD"/>
  <p188:author id="{DAC2E78C-F4DC-3B76-6506-AEB41109304C}" name="Daniel Vargas Gonzalez" initials="DV" userId="S::davargas@microsoft.com::918bf058-05ef-46dd-a10c-108e4aa2acdc" providerId="AD"/>
  <p188:author id="{EE09E794-F0EC-D9E2-42CA-2F74C85ED50B}" name="John Martin (E+D Skilling)" initials="JM" userId="S::johmar@microsoft.com::e00b13f6-de38-442e-867b-9c2bff4edfd0" providerId="AD"/>
  <p188:author id="{CB7B68A1-4208-96B1-9DF4-C573EB67B07D}" name="Jessie Hwang" initials="JH" userId="S::jhwang@microsoft.com::85f2306c-fd56-49d2-8dff-e96751c6f345" providerId="AD"/>
  <p188:author id="{B6AE05CB-BA50-71A0-E82B-3C80F4DC848B}" name="Alicia Peterson (NAYAMODE INC)" initials="AI" userId="S::v-petersonal_microsoft.com#ext#@stinsondesigninc.onmicrosoft.com::c18212e6-e44a-4b8c-8c3b-952f2b4ec637" providerId="AD"/>
  <p188:author id="{6A30C1D4-D020-8222-C2C1-49EBE83E8F96}" name="Liz Hess (NAYAMODE INC.)" initials="LI" userId="S::v-lizhess@microsoft.com::74b85be0-a6a6-4834-bc00-38636e22e2dc" providerId="AD"/>
  <p188:author id="{69BEC3DF-4BCF-1C02-A4E1-2FCE865F505C}" name="Cynthia Johnson" initials="CJ" userId="S::cyjohnso@microsoft.com::bc2f0021-774b-4fb2-9d55-c3348f4105f5" providerId="AD"/>
  <p188:author id="{D5D04FF1-2B11-5273-869D-EC7FC0AD890D}" name="Alina Fu" initials="AF" userId="S::alinafu@microsoft.com::ce883d43-8f8a-4aa6-bbd9-1e74335f69c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661C5"/>
    <a:srgbClr val="FEA38B"/>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5CEFAD-697C-56DD-A3AF-EBA8A628070E}" v="1" dt="2025-10-20T22:1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Peterson (NAYAMODE INC)" userId="S::v-petersonal@microsoft.com::f8898314-5523-4930-acf0-2b563b2b4dc9" providerId="AD" clId="Web-{E45CEFAD-697C-56DD-A3AF-EBA8A628070E}"/>
    <pc:docChg chg="modSld">
      <pc:chgData name="Alicia Peterson (NAYAMODE INC)" userId="S::v-petersonal@microsoft.com::f8898314-5523-4930-acf0-2b563b2b4dc9" providerId="AD" clId="Web-{E45CEFAD-697C-56DD-A3AF-EBA8A628070E}" dt="2025-10-20T22:19:14" v="0"/>
      <pc:docMkLst>
        <pc:docMk/>
      </pc:docMkLst>
      <pc:sldChg chg="modSp">
        <pc:chgData name="Alicia Peterson (NAYAMODE INC)" userId="S::v-petersonal@microsoft.com::f8898314-5523-4930-acf0-2b563b2b4dc9" providerId="AD" clId="Web-{E45CEFAD-697C-56DD-A3AF-EBA8A628070E}" dt="2025-10-20T22:19:14" v="0"/>
        <pc:sldMkLst>
          <pc:docMk/>
          <pc:sldMk cId="139323588" sldId="293"/>
        </pc:sldMkLst>
        <pc:picChg chg="mod">
          <ac:chgData name="Alicia Peterson (NAYAMODE INC)" userId="S::v-petersonal@microsoft.com::f8898314-5523-4930-acf0-2b563b2b4dc9" providerId="AD" clId="Web-{E45CEFAD-697C-56DD-A3AF-EBA8A628070E}" dt="2025-10-20T22:19:14" v="0"/>
          <ac:picMkLst>
            <pc:docMk/>
            <pc:sldMk cId="139323588" sldId="293"/>
            <ac:picMk id="49" creationId="{DE5E3DD3-D396-B8B8-5535-2BF8CA88B04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EA8A9-B13C-4615-B4CD-1E4E51F9F46F}"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84FA68-8F4B-422B-AD27-9639E86175E3}" type="slidenum">
              <a:rPr lang="en-US" smtClean="0"/>
              <a:t>‹#›</a:t>
            </a:fld>
            <a:endParaRPr lang="en-US"/>
          </a:p>
        </p:txBody>
      </p:sp>
    </p:spTree>
    <p:extLst>
      <p:ext uri="{BB962C8B-B14F-4D97-AF65-F5344CB8AC3E}">
        <p14:creationId xmlns:p14="http://schemas.microsoft.com/office/powerpoint/2010/main" val="329136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4700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Copilot success, again you will want to ensure your sponsors are engaged. Ensure they understand the ABCs:</a:t>
            </a:r>
          </a:p>
          <a:p>
            <a:endParaRPr lang="en-US"/>
          </a:p>
          <a:p>
            <a:r>
              <a:rPr lang="en-US"/>
              <a:t>They should be </a:t>
            </a:r>
            <a:r>
              <a:rPr lang="en-US" b="1"/>
              <a:t>active</a:t>
            </a:r>
            <a:r>
              <a:rPr lang="en-US"/>
              <a:t>, visible, and have consistent participation. </a:t>
            </a:r>
          </a:p>
          <a:p>
            <a:r>
              <a:rPr lang="en-US"/>
              <a:t>They should </a:t>
            </a:r>
            <a:r>
              <a:rPr lang="en-US" b="1"/>
              <a:t>build</a:t>
            </a:r>
            <a:r>
              <a:rPr lang="en-US"/>
              <a:t> a coalition with their executive peers.</a:t>
            </a:r>
          </a:p>
          <a:p>
            <a:r>
              <a:rPr lang="en-US"/>
              <a:t>They should </a:t>
            </a:r>
            <a:r>
              <a:rPr lang="en-US" b="1"/>
              <a:t>communicate</a:t>
            </a:r>
            <a:r>
              <a:rPr lang="en-US"/>
              <a:t> directly with employees to support landing the change. </a:t>
            </a:r>
          </a:p>
          <a:p>
            <a:endParaRPr lang="en-US"/>
          </a:p>
          <a:p>
            <a:r>
              <a:rPr lang="en-US"/>
              <a:t>The active involvement of executive sponsors is a key factor in the success of any implementation. This slide gives a good delineation of what executive sponsors should be doing and what they may do to go the extra mile. You’ll see this broken down more in the User Enablement Guide.</a:t>
            </a:r>
          </a:p>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41343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Across each of these value driver areas, there are key questions you can and should ask yourselves to determine if your organization is focusing on the right things to allow for accelerated AI transformation with clarification:</a:t>
            </a:r>
          </a:p>
          <a:p>
            <a:endParaRPr lang="en-US"/>
          </a:p>
          <a:p>
            <a:r>
              <a:rPr lang="en-US"/>
              <a:t>When it comes to organization and culture – do you have an established operating model to industrialize and enable the adoption and use of AI, and has your leadership clearly communicated that model and vision from top-down?</a:t>
            </a:r>
          </a:p>
          <a:p>
            <a:endParaRPr lang="en-US"/>
          </a:p>
          <a:p>
            <a:r>
              <a:rPr lang="en-US"/>
              <a:t>For business strategy – what types of business outcomes are you focused on driving, and have you determined how AI can help you achieve those outcomes? </a:t>
            </a:r>
          </a:p>
          <a:p>
            <a:endParaRPr lang="en-US"/>
          </a:p>
          <a:p>
            <a:r>
              <a:rPr lang="en-US"/>
              <a:t>For applied AI experience – have you examined how diverse and skilled your organization possesses with AI? Also, are you actively encouraging cross-team collaboration so that everyone can build experience with using AI and what it looks like to realize value from AI?</a:t>
            </a:r>
          </a:p>
          <a:p>
            <a:endParaRPr lang="en-US"/>
          </a:p>
          <a:p>
            <a:r>
              <a:rPr lang="en-US"/>
              <a:t>For AI governance – are you implementing processes and controls and responsible AI practices, and making those transparent? Are you governing data privacy and security? </a:t>
            </a:r>
          </a:p>
          <a:p>
            <a:endParaRPr lang="en-US"/>
          </a:p>
          <a:p>
            <a:r>
              <a:rPr lang="en-US"/>
              <a:t>Lastly – when it comes to technology strategy, have you enabled your organization to have access to quality and comprehensive data given that AI experiences are only as good as the data is? Are you equipped to scale from an infrastructure standpoint as the potential demand for your AI experiences and solutions increase? </a:t>
            </a:r>
          </a:p>
          <a:p>
            <a:endParaRPr lang="en-US" sz="100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7C607A55-815D-45C4-BEE7-9C2835758F77}"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4812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It is essential </a:t>
            </a:r>
            <a:r>
              <a:rPr kumimoji="0" lang="en-US" b="0" i="0" u="none" strike="noStrike" kern="1200" cap="none" spc="0" normalizeH="0" baseline="0" noProof="0">
                <a:ln>
                  <a:noFill/>
                </a:ln>
                <a:solidFill>
                  <a:srgbClr val="000000"/>
                </a:solidFill>
                <a:effectLst/>
                <a:uLnTx/>
                <a:uFillTx/>
              </a:rPr>
              <a:t>for organizations to establish a governance framework that ensures the responsible and ethical use of AI across their operations and stakeholders.</a:t>
            </a:r>
            <a:r>
              <a:rPr lang="en-US">
                <a:solidFill>
                  <a:srgbClr val="000000"/>
                </a:solidFill>
              </a:rPr>
              <a:t> This is where creating an AI Council comes in. </a:t>
            </a:r>
            <a:endParaRPr lang="en-US"/>
          </a:p>
          <a:p>
            <a:endParaRPr lang="en-US">
              <a:solidFill>
                <a:srgbClr val="000000"/>
              </a:solidFill>
            </a:endParaRPr>
          </a:p>
          <a:p>
            <a:r>
              <a:rPr lang="en-US">
                <a:solidFill>
                  <a:srgbClr val="000000"/>
                </a:solidFill>
              </a:rPr>
              <a:t>The AI Council should have representatives in each of these four roles:</a:t>
            </a:r>
            <a:endParaRPr lang="en-US"/>
          </a:p>
          <a:p>
            <a:r>
              <a:rPr lang="en-US">
                <a:solidFill>
                  <a:srgbClr val="000000"/>
                </a:solidFill>
              </a:rPr>
              <a:t>-IT enablement team</a:t>
            </a:r>
            <a:endParaRPr lang="en-US"/>
          </a:p>
          <a:p>
            <a:r>
              <a:rPr lang="en-US">
                <a:solidFill>
                  <a:srgbClr val="000000"/>
                </a:solidFill>
              </a:rPr>
              <a:t>-Executive sponsor</a:t>
            </a:r>
            <a:endParaRPr lang="en-US"/>
          </a:p>
          <a:p>
            <a:r>
              <a:rPr lang="en-US">
                <a:solidFill>
                  <a:srgbClr val="000000"/>
                </a:solidFill>
              </a:rPr>
              <a:t>-Change management team</a:t>
            </a:r>
            <a:endParaRPr lang="en-US"/>
          </a:p>
          <a:p>
            <a:r>
              <a:rPr lang="en-US">
                <a:solidFill>
                  <a:srgbClr val="000000"/>
                </a:solidFill>
              </a:rPr>
              <a:t>-Risk management team</a:t>
            </a:r>
            <a:endParaRPr lang="en-US"/>
          </a:p>
          <a:p>
            <a:endParaRPr lang="en-US">
              <a:solidFill>
                <a:srgbClr val="000000"/>
              </a:solidFill>
            </a:endParaRPr>
          </a:p>
          <a:p>
            <a:r>
              <a:rPr lang="en-US">
                <a:solidFill>
                  <a:srgbClr val="000000"/>
                </a:solidFill>
              </a:rPr>
              <a:t>This collaborative council allows everyone to be “in the know” at every step in the Copilot implementation journey.</a:t>
            </a:r>
            <a:endParaRPr lang="en-US"/>
          </a:p>
          <a:p>
            <a:endParaRPr lang="en-US" sz="900">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CC45C-D7C9-4A6A-8340-6B905AD04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2709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Copilot Scenario Library offers examples of the top use cases by functions and metrics to help you measure areas you'd like to improve. </a:t>
            </a:r>
          </a:p>
          <a:p>
            <a:endParaRPr lang="en-US"/>
          </a:p>
          <a:p>
            <a:r>
              <a:rPr lang="en-US"/>
              <a:t>It maps the scenarios to Copilot product capabilities which provide a blueprint for functions of specific roles within your organization.</a:t>
            </a:r>
          </a:p>
          <a:p>
            <a:endParaRPr lang="en-US"/>
          </a:p>
          <a:p>
            <a:r>
              <a:rPr lang="en-US"/>
              <a:t>You can check these out at https://aka.ms/Copilot/ScenarioLibrary.</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336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assets available to help you learn how to leverage AI for business outcomes.</a:t>
            </a:r>
          </a:p>
          <a:p>
            <a:endParaRPr lang="en-US"/>
          </a:p>
          <a:p>
            <a:pPr marL="228600" indent="-228600">
              <a:buFont typeface="Calibri"/>
              <a:buChar char="-"/>
            </a:pPr>
            <a:r>
              <a:rPr lang="en-US"/>
              <a:t>The Business Leader’s guide for AI adoption is a step-by-step implementation guide for leaders. Built off the learnings from customer insights, this playbook provides actionable guidance to business leaders on how they can begin to adopt Copilot within their organization. This</a:t>
            </a:r>
            <a:r>
              <a:rPr lang="en-US">
                <a:effectLst/>
              </a:rPr>
              <a:t> </a:t>
            </a:r>
            <a:r>
              <a:rPr lang="en-US"/>
              <a:t>eBook </a:t>
            </a:r>
            <a:r>
              <a:rPr lang="en-US">
                <a:effectLst/>
              </a:rPr>
              <a:t>explores:</a:t>
            </a:r>
            <a:endParaRPr lang="en-US"/>
          </a:p>
          <a:p>
            <a:pPr lvl="2" indent="-228600">
              <a:buFont typeface="Wingdings"/>
              <a:buChar char="§"/>
            </a:pPr>
            <a:r>
              <a:rPr lang="en-US">
                <a:effectLst/>
              </a:rPr>
              <a:t>how to prioritize licenses and capitalize on early productivity </a:t>
            </a:r>
            <a:r>
              <a:rPr lang="en-US"/>
              <a:t>gains</a:t>
            </a:r>
          </a:p>
          <a:p>
            <a:pPr lvl="2" indent="-228600">
              <a:buFont typeface="Wingdings"/>
              <a:buChar char="§"/>
            </a:pPr>
            <a:r>
              <a:rPr lang="en-US"/>
              <a:t>how</a:t>
            </a:r>
            <a:r>
              <a:rPr lang="en-US">
                <a:effectLst/>
              </a:rPr>
              <a:t> to get up and running quickly and build </a:t>
            </a:r>
            <a:r>
              <a:rPr lang="en-US"/>
              <a:t>momentum</a:t>
            </a:r>
          </a:p>
          <a:p>
            <a:pPr lvl="2" indent="-228600">
              <a:buFont typeface="Wingdings"/>
              <a:buChar char="§"/>
            </a:pPr>
            <a:r>
              <a:rPr lang="en-US"/>
              <a:t>when</a:t>
            </a:r>
            <a:r>
              <a:rPr lang="en-US">
                <a:effectLst/>
              </a:rPr>
              <a:t> you can expect so see and how to quantify business results</a:t>
            </a:r>
            <a:endParaRPr lang="en-US"/>
          </a:p>
          <a:p>
            <a:pPr marL="171450" indent="-171450">
              <a:buFont typeface="Calibri"/>
              <a:buChar char="-"/>
            </a:pPr>
            <a:r>
              <a:rPr lang="en-US">
                <a:latin typeface="Aptos"/>
              </a:rPr>
              <a:t>The whitepaper series, Leading in the Era of AI: </a:t>
            </a:r>
          </a:p>
          <a:p>
            <a:pPr marL="685800" lvl="1" indent="-228600">
              <a:buAutoNum type="arabicPeriod"/>
            </a:pPr>
            <a:r>
              <a:rPr lang="en-US">
                <a:latin typeface="Aptos"/>
              </a:rPr>
              <a:t>Creating an AI council - An exercise in transparent leadership: Explore practical guidance for aligning AI strategy with business goals and mitigating risk </a:t>
            </a:r>
          </a:p>
          <a:p>
            <a:pPr marL="685800" lvl="1" indent="-228600">
              <a:buAutoNum type="arabicPeriod"/>
            </a:pPr>
            <a:r>
              <a:rPr lang="en-US"/>
              <a:t>It's not about AI, it's about trust: Learn about building trust and putting human connections first to get the most from AI</a:t>
            </a:r>
          </a:p>
          <a:p>
            <a:pPr marL="685800" lvl="1" indent="-228600">
              <a:buAutoNum type="arabicPeriod"/>
            </a:pPr>
            <a:r>
              <a:rPr lang="en-US"/>
              <a:t>Recommended principles for selecting AI suppliers: Read how those you enlist to support your success will guide it to the next horizon of business expansion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10/20/2025 3:52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0371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E4417-163B-8C89-FE4B-F43C32137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C7EBB-568F-8864-29EE-1C0AA4363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8741F-239E-98F3-D665-9C77B267B0D1}"/>
              </a:ext>
            </a:extLst>
          </p:cNvPr>
          <p:cNvSpPr>
            <a:spLocks noGrp="1"/>
          </p:cNvSpPr>
          <p:nvPr>
            <p:ph type="body" idx="1"/>
          </p:nvPr>
        </p:nvSpPr>
        <p:spPr/>
        <p:txBody>
          <a:bodyPr/>
          <a:lstStyle/>
          <a:p>
            <a:r>
              <a:rPr lang="en-US"/>
              <a:t>The next fundamental components to Copilot success is </a:t>
            </a:r>
            <a:r>
              <a:rPr lang="en-US" b="1"/>
              <a:t>human change. </a:t>
            </a:r>
          </a:p>
          <a:p>
            <a:endParaRPr lang="en-US"/>
          </a:p>
          <a:p>
            <a:r>
              <a:rPr lang="en-US" b="1"/>
              <a:t>2) Human change </a:t>
            </a:r>
            <a:r>
              <a:rPr lang="en-US"/>
              <a:t>requires a dedicated workstream: User enablement program, communications and community, and skilling and training</a:t>
            </a:r>
          </a:p>
          <a:p>
            <a:r>
              <a:rPr lang="en-US" b="1"/>
              <a:t>     Best practice: </a:t>
            </a:r>
            <a:r>
              <a:rPr lang="en-US" b="0"/>
              <a:t>create a </a:t>
            </a:r>
            <a:r>
              <a:rPr lang="en-US"/>
              <a:t>Community of Practice for your users to share their success stories, ask questions, and learn from each other, and leverage the Copilot Dashboard to gain insights on usage</a:t>
            </a:r>
          </a:p>
          <a:p>
            <a:r>
              <a:rPr lang="en-US"/>
              <a:t> </a:t>
            </a:r>
          </a:p>
          <a:p>
            <a:endParaRPr lang="en-US">
              <a:cs typeface="Calibri"/>
            </a:endParaRPr>
          </a:p>
        </p:txBody>
      </p:sp>
      <p:sp>
        <p:nvSpPr>
          <p:cNvPr id="4" name="Slide Number Placeholder 3">
            <a:extLst>
              <a:ext uri="{FF2B5EF4-FFF2-40B4-BE49-F238E27FC236}">
                <a16:creationId xmlns:a16="http://schemas.microsoft.com/office/drawing/2014/main" id="{484376AE-E7AB-9AEF-1E52-3C22803CE2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625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550"/>
              </a:spcAft>
            </a:pPr>
            <a:r>
              <a:rPr lang="en-US"/>
              <a:t>The Microsoft 365 Copilot implementation framework is broken out into these four phases across both the human change and technical readiness workstreams: </a:t>
            </a:r>
            <a:r>
              <a:rPr lang="en-US" b="1"/>
              <a:t>get ready, onboard and engage, deliver impact, and extend and optimize.</a:t>
            </a:r>
            <a:endParaRPr lang="en-US"/>
          </a:p>
          <a:p>
            <a:pPr>
              <a:lnSpc>
                <a:spcPct val="107000"/>
              </a:lnSpc>
              <a:spcAft>
                <a:spcPts val="550"/>
              </a:spcAft>
            </a:pPr>
            <a:r>
              <a:rPr lang="en-US"/>
              <a:t>It's important that the two workstreams work hand in hand and stay connected throughout these milestones on the journey. </a:t>
            </a:r>
          </a:p>
          <a:p>
            <a:pPr>
              <a:lnSpc>
                <a:spcPct val="107000"/>
              </a:lnSpc>
              <a:spcAft>
                <a:spcPts val="550"/>
              </a:spcAft>
            </a:pPr>
            <a:endParaRPr lang="en-US"/>
          </a:p>
          <a:p>
            <a:pPr>
              <a:lnSpc>
                <a:spcPct val="107000"/>
              </a:lnSpc>
              <a:spcAft>
                <a:spcPts val="550"/>
              </a:spcAft>
            </a:pPr>
            <a:r>
              <a:rPr lang="en-US"/>
              <a:t>Let’s first focus on </a:t>
            </a:r>
            <a:r>
              <a:rPr lang="en-US" b="1"/>
              <a:t>human change</a:t>
            </a:r>
            <a:r>
              <a:rPr lang="en-US"/>
              <a:t>. </a:t>
            </a:r>
          </a:p>
          <a:p>
            <a:pPr>
              <a:lnSpc>
                <a:spcPct val="107000"/>
              </a:lnSpc>
              <a:spcAft>
                <a:spcPts val="550"/>
              </a:spcAft>
            </a:pPr>
            <a:endParaRPr lang="en-US"/>
          </a:p>
          <a:p>
            <a:r>
              <a:rPr lang="en-US"/>
              <a:t>To </a:t>
            </a:r>
            <a:r>
              <a:rPr lang="en-US" b="1"/>
              <a:t>get ready </a:t>
            </a:r>
            <a:r>
              <a:rPr lang="en-US"/>
              <a:t>for </a:t>
            </a:r>
            <a:r>
              <a:rPr lang="en-US" b="1"/>
              <a:t>human change</a:t>
            </a:r>
            <a:r>
              <a:rPr lang="en-US"/>
              <a:t>, you're deciding which department(s) you're going to rollout Copilot to first based on the Scenario Library and who your success team is. You will want to be intentional with license assignments and concentrate them for better evaluation.</a:t>
            </a:r>
          </a:p>
          <a:p>
            <a:r>
              <a:rPr lang="en-US" b="1"/>
              <a:t>Onboard and engage</a:t>
            </a:r>
            <a:r>
              <a:rPr lang="en-US"/>
              <a:t> is where you rollout training for your users and set up your Champion program. The </a:t>
            </a:r>
            <a:r>
              <a:rPr lang="en-US" b="1"/>
              <a:t>Copilot Prompt Gallery</a:t>
            </a:r>
            <a:r>
              <a:rPr lang="en-US"/>
              <a:t> is ideal for users to discover prompts to get the started with their AI skills.</a:t>
            </a:r>
          </a:p>
          <a:p>
            <a:r>
              <a:rPr lang="en-US" b="1"/>
              <a:t>Delivering impact</a:t>
            </a:r>
            <a:r>
              <a:rPr lang="en-US"/>
              <a:t> is where you measure success and understand how Copilot is impacting your business. </a:t>
            </a:r>
            <a:r>
              <a:rPr lang="en-US" b="1"/>
              <a:t>User surveys</a:t>
            </a:r>
            <a:r>
              <a:rPr lang="en-US"/>
              <a:t> and the </a:t>
            </a:r>
            <a:r>
              <a:rPr lang="en-US" b="1"/>
              <a:t>Copilot Dashboard </a:t>
            </a:r>
            <a:r>
              <a:rPr lang="en-US"/>
              <a:t>give insight on usage and where they are with the pre-defined success measures. </a:t>
            </a:r>
          </a:p>
          <a:p>
            <a:r>
              <a:rPr lang="en-US"/>
              <a:t>Finally </a:t>
            </a:r>
            <a:r>
              <a:rPr lang="en-US" b="1"/>
              <a:t>extend and optimize</a:t>
            </a:r>
            <a:r>
              <a:rPr lang="en-US"/>
              <a:t> is where you want to start thinking about new, high-value business scenarios and the next functional areas to roll out Copilot. This is also where you should also recognize and reward success for Champions and users who have been part of the implementation. </a:t>
            </a:r>
          </a:p>
          <a:p>
            <a:r>
              <a:rPr lang="en-US"/>
              <a:t>Throughout all phases, it is important for leaders to support continuous learning and optimization.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771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can see the importance of driving human change with change management and adoption vs without.</a:t>
            </a:r>
          </a:p>
          <a:p>
            <a:r>
              <a:rPr lang="en-US"/>
              <a:t>When you deploy Microsoft 365 Copilot with the minimum user enablement, usage has a slower and lower rate of proficiency.</a:t>
            </a:r>
          </a:p>
          <a:p>
            <a:r>
              <a:rPr lang="en-US"/>
              <a:t>When you add in change management, be it in-house, with a Unified Cloud Solution Architect, or with a Microsoft Partner, you will move to adoption and a higher level of proficiency than without. </a:t>
            </a:r>
          </a:p>
          <a:p>
            <a:endParaRPr lang="en-US"/>
          </a:p>
        </p:txBody>
      </p:sp>
      <p:sp>
        <p:nvSpPr>
          <p:cNvPr id="4" name="Slide Number Placeholder 3"/>
          <p:cNvSpPr>
            <a:spLocks noGrp="1"/>
          </p:cNvSpPr>
          <p:nvPr>
            <p:ph type="sldNum" sz="quarter" idx="5"/>
          </p:nvPr>
        </p:nvSpPr>
        <p:spPr/>
        <p:txBody>
          <a:bodyPr/>
          <a:lstStyle/>
          <a:p>
            <a:fld id="{0A84FA68-8F4B-422B-AD27-9639E86175E3}" type="slidenum">
              <a:rPr lang="en-US" smtClean="0"/>
              <a:t>18</a:t>
            </a:fld>
            <a:endParaRPr lang="en-US"/>
          </a:p>
        </p:txBody>
      </p:sp>
    </p:spTree>
    <p:extLst>
      <p:ext uri="{BB962C8B-B14F-4D97-AF65-F5344CB8AC3E}">
        <p14:creationId xmlns:p14="http://schemas.microsoft.com/office/powerpoint/2010/main" val="326809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set the right foundation for driving value and setting expectations because your users are going to want to understand, “What is the impact? What is the ROI?”</a:t>
            </a:r>
          </a:p>
          <a:p>
            <a:r>
              <a:rPr lang="en-US"/>
              <a:t>We all start with Copilot value at this first level – what we call </a:t>
            </a:r>
            <a:r>
              <a:rPr lang="en-US" b="1"/>
              <a:t>individual value</a:t>
            </a:r>
            <a:r>
              <a:rPr lang="en-US"/>
              <a:t> or foundational skills. These are the skills such as summarizing your meetings, revising your Word drafts, etc. – things that help all users, regardless of what their job or function is. </a:t>
            </a:r>
          </a:p>
          <a:p>
            <a:r>
              <a:rPr lang="en-US"/>
              <a:t>Once you get pretty good at that, you move to the next level where you start digging into </a:t>
            </a:r>
            <a:r>
              <a:rPr lang="en-US" b="1"/>
              <a:t>departmental</a:t>
            </a:r>
            <a:r>
              <a:rPr lang="en-US"/>
              <a:t> or job-specific prompts, such as multi-step or multi-turn. This is where users start to feel like they're really getting high value out of Copilot.</a:t>
            </a:r>
          </a:p>
          <a:p>
            <a:r>
              <a:rPr lang="en-US"/>
              <a:t>Finally, there's the </a:t>
            </a:r>
            <a:r>
              <a:rPr lang="en-US" b="1"/>
              <a:t>org value,</a:t>
            </a:r>
            <a:r>
              <a:rPr lang="en-US"/>
              <a:t> or advanced skills, where people start to streamline and automate some of those business flows. There are huge gains here and by the time you get to the third level here, the ROI is very apparent about the value and the gains that you’re seeing.</a:t>
            </a:r>
          </a:p>
          <a:p>
            <a:r>
              <a:rPr lang="en-US"/>
              <a:t>Make sure that you're setting the right expectations for this journey of intelligent progression of AI skills.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002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79B8-D2A8-1A9B-0F3D-6E0EC6CB4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19EC6-FEB2-5033-147A-DC4E6DBB2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53688-81F6-B1CE-8F95-3A66BF84E109}"/>
              </a:ext>
            </a:extLst>
          </p:cNvPr>
          <p:cNvSpPr>
            <a:spLocks noGrp="1"/>
          </p:cNvSpPr>
          <p:nvPr>
            <p:ph type="body" idx="1"/>
          </p:nvPr>
        </p:nvSpPr>
        <p:spPr/>
        <p:txBody>
          <a:bodyPr/>
          <a:lstStyle/>
          <a:p>
            <a:pPr>
              <a:spcAft>
                <a:spcPts val="800"/>
              </a:spcAft>
            </a:pPr>
            <a:r>
              <a:rPr lang="en-US" sz="1400" spc="-80">
                <a:gradFill flip="none">
                  <a:gsLst>
                    <a:gs pos="0">
                      <a:srgbClr val="0078D4"/>
                    </a:gs>
                    <a:gs pos="100000">
                      <a:srgbClr val="BF3AC4"/>
                    </a:gs>
                  </a:gsLst>
                  <a:lin ang="2700000" scaled="0"/>
                  <a:tileRect/>
                </a:gradFill>
                <a:latin typeface="Segoe UI Variable Display Semib"/>
                <a:cs typeface="Segoe UI Semibold"/>
              </a:rPr>
              <a:t>Microsoft Viva can help accelerate your AI transformation in three areas:</a:t>
            </a:r>
          </a:p>
          <a:p>
            <a:pPr>
              <a:spcAft>
                <a:spcPts val="800"/>
              </a:spcAft>
            </a:pPr>
            <a:endParaRPr lang="en-US" sz="1400" spc="-80">
              <a:gradFill flip="none">
                <a:gsLst>
                  <a:gs pos="0">
                    <a:srgbClr val="0078D4"/>
                  </a:gs>
                  <a:gs pos="100000">
                    <a:srgbClr val="BF3AC4"/>
                  </a:gs>
                </a:gsLst>
                <a:lin ang="2700000" scaled="0"/>
                <a:tileRect/>
              </a:gradFill>
              <a:latin typeface="Segoe UI Variable Display Semib"/>
              <a:cs typeface="Segoe UI Semibold"/>
            </a:endParaRPr>
          </a:p>
          <a:p>
            <a:pPr>
              <a:spcAft>
                <a:spcPts val="800"/>
              </a:spcAft>
            </a:pPr>
            <a:r>
              <a:rPr lang="en-US" sz="1400" spc="-80">
                <a:gradFill flip="none">
                  <a:gsLst>
                    <a:gs pos="0">
                      <a:srgbClr val="0078D4"/>
                    </a:gs>
                    <a:gs pos="100000">
                      <a:srgbClr val="BF3AC4"/>
                    </a:gs>
                  </a:gsLst>
                  <a:lin ang="2700000" scaled="0"/>
                  <a:tileRect/>
                </a:gradFill>
                <a:latin typeface="Segoe UI Variable Display Semib"/>
                <a:cs typeface="Segoe UI Semibold"/>
              </a:rPr>
              <a:t>Copilot communities, powered by Microsoft Viva Engage, </a:t>
            </a:r>
            <a:r>
              <a:rPr lang="en-US" sz="1200">
                <a:latin typeface="+mj-lt"/>
              </a:rPr>
              <a:t>facilitate user enablement, providing a Community of Practice for users to share their success stories and celebrate others’, ask questions, and find more training.</a:t>
            </a:r>
          </a:p>
          <a:p>
            <a:pPr marL="0" indent="0">
              <a:spcAft>
                <a:spcPts val="800"/>
              </a:spcAft>
              <a:buFont typeface="Wingdings" panose="05000000000000000000" pitchFamily="2" charset="2"/>
              <a:buNone/>
            </a:pPr>
            <a:endParaRPr lang="en-US" sz="1200"/>
          </a:p>
          <a:p>
            <a:pPr>
              <a:spcAft>
                <a:spcPts val="800"/>
              </a:spcAft>
            </a:pPr>
            <a:r>
              <a:rPr lang="en-US" sz="1400" spc="-80">
                <a:gradFill flip="none">
                  <a:gsLst>
                    <a:gs pos="0">
                      <a:srgbClr val="0078D4"/>
                    </a:gs>
                    <a:gs pos="100000">
                      <a:srgbClr val="BF3AC4"/>
                    </a:gs>
                  </a:gsLst>
                  <a:lin ang="2700000" scaled="0"/>
                  <a:tileRect/>
                </a:gradFill>
                <a:latin typeface="Segoe UI Variable Display Semib"/>
                <a:cs typeface="Segoe UI Semibold"/>
              </a:rPr>
              <a:t>The Copilot Dashboard, powered by Microsoft Viva Insights, provides analytics and data on usage, as well as impact reports.</a:t>
            </a:r>
            <a:endParaRPr lang="en-US" sz="1200">
              <a:latin typeface="+mj-lt"/>
            </a:endParaRPr>
          </a:p>
          <a:p>
            <a:pPr marL="0" indent="0">
              <a:spcAft>
                <a:spcPts val="800"/>
              </a:spcAft>
              <a:buFont typeface="Wingdings" panose="05000000000000000000" pitchFamily="2" charset="2"/>
              <a:buNone/>
            </a:pPr>
            <a:endParaRPr lang="en-US" sz="1200"/>
          </a:p>
          <a:p>
            <a:pPr marR="0" lvl="0" fontAlgn="auto">
              <a:spcAft>
                <a:spcPts val="800"/>
              </a:spcAft>
              <a:buClrTx/>
              <a:buSzTx/>
              <a:tabLst/>
              <a:defRPr/>
            </a:pPr>
            <a:r>
              <a:rPr lang="en-US" sz="1400" spc="-80">
                <a:gradFill flip="none">
                  <a:gsLst>
                    <a:gs pos="0">
                      <a:srgbClr val="0078D4"/>
                    </a:gs>
                    <a:gs pos="100000">
                      <a:srgbClr val="BF3AC4"/>
                    </a:gs>
                  </a:gsLst>
                  <a:lin ang="2700000" scaled="0"/>
                  <a:tileRect/>
                </a:gradFill>
                <a:latin typeface="Segoe UI Variable Display Semib"/>
                <a:cs typeface="Segoe UI Semibold"/>
              </a:rPr>
              <a:t>The Copilot Academy from Microsoft Viva Learning can be accessed in Teams, right in the flow of work, for</a:t>
            </a:r>
            <a:r>
              <a:rPr lang="en-US" sz="1200">
                <a:latin typeface="+mj-lt"/>
              </a:rPr>
              <a:t> user skill development and training.</a:t>
            </a:r>
            <a:endParaRPr lang="en-US" sz="1200"/>
          </a:p>
          <a:p>
            <a:endParaRPr lang="en-US"/>
          </a:p>
        </p:txBody>
      </p:sp>
      <p:sp>
        <p:nvSpPr>
          <p:cNvPr id="4" name="Slide Number Placeholder 3">
            <a:extLst>
              <a:ext uri="{FF2B5EF4-FFF2-40B4-BE49-F238E27FC236}">
                <a16:creationId xmlns:a16="http://schemas.microsoft.com/office/drawing/2014/main" id="{23472C27-631A-31BF-E4A0-DCE2D6693D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6217A-4F17-4E94-8391-AB865859C45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7729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220D-B12F-9DC9-CA25-D140C2825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532AF-A527-62E5-E809-049B2F21E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D6E50-D145-90C4-2E9F-DE1600D46CFC}"/>
              </a:ext>
            </a:extLst>
          </p:cNvPr>
          <p:cNvSpPr>
            <a:spLocks noGrp="1"/>
          </p:cNvSpPr>
          <p:nvPr>
            <p:ph type="body" idx="1"/>
          </p:nvPr>
        </p:nvSpPr>
        <p:spPr/>
        <p:txBody>
          <a:bodyPr/>
          <a:lstStyle/>
          <a:p>
            <a:r>
              <a:rPr lang="en-US" sz="900"/>
              <a:t>At Ignite, we introduced our vision and strategy for Copilot + Agents. </a:t>
            </a:r>
          </a:p>
          <a:p>
            <a:r>
              <a:rPr lang="en-US" sz="900"/>
              <a:t>It all starts with people and human ingenuity. </a:t>
            </a:r>
          </a:p>
          <a:p>
            <a:r>
              <a:rPr lang="en-US" sz="900" b="1"/>
              <a:t>We envision every employee having a Copilot – their trusted AI assistant. Copilot understands you and your work context, and it provides a consistent user experience to interact with AI. </a:t>
            </a:r>
          </a:p>
          <a:p>
            <a:r>
              <a:rPr lang="en-US" sz="900" b="1"/>
              <a:t>Agents augment Copilot by adding skills and knowledge to automate tasks and business processes.</a:t>
            </a:r>
          </a:p>
          <a:p>
            <a:endParaRPr lang="en-US" sz="900" b="1"/>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a:t>Our ambition is to empower every employee with a Copilot and to transform every process with agents.</a:t>
            </a:r>
          </a:p>
          <a:p>
            <a:endParaRPr lang="en-US" sz="900"/>
          </a:p>
          <a:p>
            <a:r>
              <a:rPr lang="en-US" sz="900"/>
              <a:t>Importantly, we provide governance and controls for data protection, agent management, and the reporting needed to measure business outcomes.  </a:t>
            </a:r>
            <a:r>
              <a:rPr lang="en-US" sz="800">
                <a:effectLst/>
                <a:latin typeface="Aptos" panose="020B0004020202020204" pitchFamily="34" charset="0"/>
                <a:ea typeface="Aptos" panose="020B0004020202020204" pitchFamily="34" charset="0"/>
                <a:cs typeface="Times New Roman" panose="02020603050405020304" pitchFamily="18" charset="0"/>
              </a:rPr>
              <a:t>This is what we announced at Ignite as the “Copilot Control System”. </a:t>
            </a:r>
            <a:endParaRPr lang="en-US" sz="800">
              <a:cs typeface="Segoe Sans Display"/>
            </a:endParaRPr>
          </a:p>
          <a:p>
            <a:endParaRPr lang="en-US" sz="850">
              <a:cs typeface="Segoe Sans Display"/>
            </a:endParaRPr>
          </a:p>
        </p:txBody>
      </p:sp>
      <p:sp>
        <p:nvSpPr>
          <p:cNvPr id="4" name="Slide Number Placeholder 3">
            <a:extLst>
              <a:ext uri="{FF2B5EF4-FFF2-40B4-BE49-F238E27FC236}">
                <a16:creationId xmlns:a16="http://schemas.microsoft.com/office/drawing/2014/main" id="{0F8124B0-9C16-58C4-6C30-888FFEE55CE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173023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12D41-3B34-1B9E-4F8A-A6983216A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85D3B-7251-6381-0AB7-1A93D2DC7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7307A4-B736-F0DD-918B-135D5FC2F25D}"/>
              </a:ext>
            </a:extLst>
          </p:cNvPr>
          <p:cNvSpPr>
            <a:spLocks noGrp="1"/>
          </p:cNvSpPr>
          <p:nvPr>
            <p:ph type="body" idx="1"/>
          </p:nvPr>
        </p:nvSpPr>
        <p:spPr/>
        <p:txBody>
          <a:bodyPr/>
          <a:lstStyle/>
          <a:p>
            <a:r>
              <a:rPr lang="en-US"/>
              <a:t> The next fundamental components to Copilot success is </a:t>
            </a:r>
            <a:r>
              <a:rPr lang="en-US" b="1"/>
              <a:t>technical readiness.</a:t>
            </a:r>
          </a:p>
          <a:p>
            <a:endParaRPr lang="en-US"/>
          </a:p>
          <a:p>
            <a:r>
              <a:rPr lang="en-US" b="1"/>
              <a:t>3) Technical readiness </a:t>
            </a:r>
            <a:r>
              <a:rPr lang="en-US"/>
              <a:t>includes things like securing your data infrastructure, risk management, and technical skilling (especially for customization and extensibility).  </a:t>
            </a:r>
          </a:p>
          <a:p>
            <a:r>
              <a:rPr lang="en-US" b="1"/>
              <a:t>Best practice:</a:t>
            </a:r>
            <a:r>
              <a:rPr lang="en-US"/>
              <a:t> perform the Microsoft 365 Copilot </a:t>
            </a:r>
            <a:r>
              <a:rPr lang="en-US" b="1"/>
              <a:t>Optimization Assessment</a:t>
            </a:r>
            <a:r>
              <a:rPr lang="en-US"/>
              <a:t>.</a:t>
            </a:r>
          </a:p>
          <a:p>
            <a:endParaRPr lang="en-US"/>
          </a:p>
          <a:p>
            <a:r>
              <a:rPr lang="en-US"/>
              <a:t> </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CEF2A38-FE40-7B94-BE3E-3B55E8F3BC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361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550"/>
              </a:spcAft>
            </a:pPr>
            <a:r>
              <a:rPr lang="en-US"/>
              <a:t>Once again, it's important that technical readiness works hand in hand with human change, and these teams stay connected throughout these milestones on the journey. </a:t>
            </a:r>
          </a:p>
          <a:p>
            <a:pPr>
              <a:lnSpc>
                <a:spcPct val="107000"/>
              </a:lnSpc>
              <a:spcAft>
                <a:spcPts val="550"/>
              </a:spcAft>
            </a:pPr>
            <a:endParaRPr lang="en-US"/>
          </a:p>
          <a:p>
            <a:pPr>
              <a:lnSpc>
                <a:spcPct val="107000"/>
              </a:lnSpc>
              <a:spcAft>
                <a:spcPts val="550"/>
              </a:spcAft>
            </a:pPr>
            <a:r>
              <a:rPr lang="en-US"/>
              <a:t>Let’s focus on the technical readiness recommendations for deployment. </a:t>
            </a:r>
          </a:p>
          <a:p>
            <a:pPr>
              <a:lnSpc>
                <a:spcPct val="107000"/>
              </a:lnSpc>
              <a:spcAft>
                <a:spcPts val="550"/>
              </a:spcAft>
            </a:pPr>
            <a:endParaRPr lang="en-US"/>
          </a:p>
          <a:p>
            <a:r>
              <a:rPr lang="en-US"/>
              <a:t>In the </a:t>
            </a:r>
            <a:r>
              <a:rPr lang="en-US" b="1"/>
              <a:t>get ready</a:t>
            </a:r>
            <a:r>
              <a:rPr lang="en-US"/>
              <a:t> stage, perform the </a:t>
            </a:r>
            <a:r>
              <a:rPr lang="en-US" b="1"/>
              <a:t>Optimization Assessment</a:t>
            </a:r>
            <a:r>
              <a:rPr lang="en-US"/>
              <a:t> to analyze your current security and compliance posture.</a:t>
            </a:r>
          </a:p>
          <a:p>
            <a:r>
              <a:rPr lang="en-US"/>
              <a:t>In </a:t>
            </a:r>
            <a:r>
              <a:rPr lang="en-US" b="1"/>
              <a:t>onboard and engage</a:t>
            </a:r>
            <a:r>
              <a:rPr lang="en-US"/>
              <a:t>, we recommend using the </a:t>
            </a:r>
            <a:r>
              <a:rPr lang="en-US" b="1"/>
              <a:t>Copilot setup guide </a:t>
            </a:r>
            <a:r>
              <a:rPr lang="en-US"/>
              <a:t>to ensure you have proper data security controls in place and to determine if you need to deploy additional Microsoft 365 apps. </a:t>
            </a:r>
          </a:p>
          <a:p>
            <a:r>
              <a:rPr lang="en-US"/>
              <a:t>In </a:t>
            </a:r>
            <a:r>
              <a:rPr lang="en-US" b="1"/>
              <a:t>deliver impact</a:t>
            </a:r>
            <a:r>
              <a:rPr lang="en-US"/>
              <a:t>, establish a service management plan and enable the</a:t>
            </a:r>
            <a:r>
              <a:rPr lang="en-US" b="1"/>
              <a:t> Copilot Dashboard </a:t>
            </a:r>
            <a:r>
              <a:rPr lang="en-US"/>
              <a:t>to analyze user adoption and usage patterns. </a:t>
            </a:r>
          </a:p>
          <a:p>
            <a:r>
              <a:rPr lang="en-US"/>
              <a:t>Finally, </a:t>
            </a:r>
            <a:r>
              <a:rPr lang="en-US" b="1"/>
              <a:t>extend and optimize </a:t>
            </a:r>
            <a:r>
              <a:rPr lang="en-US"/>
              <a:t>to take insights on optimization opportunities and service health and consider how the technical team can start to customize and build internal agents, use extensibility plugins, and start to drive the next level of AI value. </a:t>
            </a:r>
          </a:p>
          <a:p>
            <a:r>
              <a:rPr lang="en-US"/>
              <a:t>Again, this whole journey works best if leadership supports continuous learning and optimization of Microsoft 365 Copilot.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2453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Microsoft 365 Optimization Assessment tool is designed to help organizations analyze their computing environment and provide recommendations for optimization Copilot.</a:t>
            </a:r>
          </a:p>
          <a:p>
            <a:r>
              <a:rPr lang="en-US"/>
              <a:t>The assessment aims to enhance productivity, streamline workflows, and drive digital transformation.</a:t>
            </a:r>
          </a:p>
          <a:p>
            <a:r>
              <a:rPr lang="en-US"/>
              <a:t>Once you have completed the Optimization Assessment, you should understand your current licensing, identity management, current collaboration tools, and current data locations. </a:t>
            </a:r>
          </a:p>
          <a:p>
            <a:r>
              <a:rPr lang="en-US"/>
              <a:t>This will uncover opportunities to implement important data security measures and improve security posture to optimize the Copilot experience while protecting your data.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0A84FA68-8F4B-422B-AD27-9639E86175E3}" type="slidenum">
              <a:rPr lang="en-US" smtClean="0"/>
              <a:t>23</a:t>
            </a:fld>
            <a:endParaRPr lang="en-US"/>
          </a:p>
        </p:txBody>
      </p:sp>
    </p:spTree>
    <p:extLst>
      <p:ext uri="{BB962C8B-B14F-4D97-AF65-F5344CB8AC3E}">
        <p14:creationId xmlns:p14="http://schemas.microsoft.com/office/powerpoint/2010/main" val="2981852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get to </a:t>
            </a:r>
            <a:r>
              <a:rPr lang="en-US" b="1"/>
              <a:t>extend and optimize</a:t>
            </a:r>
            <a:r>
              <a:rPr lang="en-US"/>
              <a:t>, it's really about </a:t>
            </a:r>
            <a:r>
              <a:rPr lang="en-US" b="1"/>
              <a:t>exploring</a:t>
            </a:r>
            <a:r>
              <a:rPr lang="en-US"/>
              <a:t> new scenarios and where you want to go next, </a:t>
            </a:r>
            <a:r>
              <a:rPr lang="en-US" b="1"/>
              <a:t>expanding</a:t>
            </a:r>
            <a:r>
              <a:rPr lang="en-US"/>
              <a:t> those capabilities with Copilot Studio and agents, and </a:t>
            </a:r>
            <a:r>
              <a:rPr lang="en-US" b="1"/>
              <a:t>extending</a:t>
            </a:r>
            <a:r>
              <a:rPr lang="en-US"/>
              <a:t> to new use cases, new departments, and new functional areas across your organization.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616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7">
              <a:defRPr/>
            </a:pPr>
            <a:r>
              <a:rPr lang="en-US" b="1"/>
              <a:t>Copilot Studio </a:t>
            </a:r>
            <a:r>
              <a:rPr lang="en-US"/>
              <a:t>is an end-to-end conversational AI platform that empowers you to create and customize copilots with a low-code graphical interface. </a:t>
            </a:r>
          </a:p>
          <a:p>
            <a:pPr defTabSz="914367">
              <a:defRPr/>
            </a:pPr>
            <a:r>
              <a:rPr lang="en-US"/>
              <a:t>With Copilot Studio, you can easily design, test, and publish agents that suit your specific needs for internal or external scenarios across industry, department, or role. </a:t>
            </a:r>
          </a:p>
          <a:p>
            <a:pPr defTabSz="914367">
              <a:defRPr/>
            </a:pPr>
            <a:r>
              <a:rPr lang="en-US"/>
              <a:t>It allows you to connect Copilot to other data sources using either pre-built or custom agents, create and orchestrate sophisticated logic, and manage your experiences with ease. </a:t>
            </a:r>
          </a:p>
          <a:p>
            <a:pPr defTabSz="914367">
              <a:defRPr/>
            </a:pPr>
            <a:r>
              <a:rPr lang="en-US"/>
              <a:t>Whether you’re looking to customize an existing agent or build your own from scratch, Copilot Studio provides an intuitive, low-code experience that puts the power of AI at your fingertips.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2025-10-20 3:52 PM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1786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you don't have to do this on your own. Microsoft has great resources for deployment and adoption services available through our Microsoft Partners, and FastTrack is a free service that can help if you have questions about technical security and compliance deployment elements.</a:t>
            </a:r>
            <a:br>
              <a:rPr lang="en-US">
                <a:cs typeface="+mn-lt"/>
              </a:rPr>
            </a:br>
            <a:r>
              <a:rPr lang="en-US"/>
              <a:t> </a:t>
            </a:r>
          </a:p>
          <a:p>
            <a:r>
              <a:rPr lang="en-US"/>
              <a:t>Finally, we have our flagship Microsoft Unified services with top experts ready to help through the user enablement components and the technical readiness pieces to help you get started and loving Copilot.</a:t>
            </a:r>
          </a:p>
        </p:txBody>
      </p:sp>
      <p:sp>
        <p:nvSpPr>
          <p:cNvPr id="4" name="Slide Number Placeholder 3"/>
          <p:cNvSpPr>
            <a:spLocks noGrp="1"/>
          </p:cNvSpPr>
          <p:nvPr>
            <p:ph type="sldNum" sz="quarter" idx="5"/>
          </p:nvPr>
        </p:nvSpPr>
        <p:spPr/>
        <p:txBody>
          <a:bodyPr/>
          <a:lstStyle/>
          <a:p>
            <a:fld id="{0A84FA68-8F4B-422B-AD27-9639E86175E3}" type="slidenum">
              <a:rPr lang="en-US" smtClean="0"/>
              <a:t>26</a:t>
            </a:fld>
            <a:endParaRPr lang="en-US"/>
          </a:p>
        </p:txBody>
      </p:sp>
    </p:spTree>
    <p:extLst>
      <p:ext uri="{BB962C8B-B14F-4D97-AF65-F5344CB8AC3E}">
        <p14:creationId xmlns:p14="http://schemas.microsoft.com/office/powerpoint/2010/main" val="299916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CB7B9-3F9A-0647-3120-9C78FB45D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28230-4837-4137-5C9F-67A8A5742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97E22-732B-E1FA-1A7F-6C5E323A4634}"/>
              </a:ext>
            </a:extLst>
          </p:cNvPr>
          <p:cNvSpPr>
            <a:spLocks noGrp="1"/>
          </p:cNvSpPr>
          <p:nvPr>
            <p:ph type="body" idx="1"/>
          </p:nvPr>
        </p:nvSpPr>
        <p:spPr/>
        <p:txBody>
          <a:bodyPr/>
          <a:lstStyle/>
          <a:p>
            <a:pPr marL="0" marR="0">
              <a:lnSpc>
                <a:spcPct val="107000"/>
              </a:lnSpc>
              <a:spcAft>
                <a:spcPts val="800"/>
              </a:spcAft>
            </a:pPr>
            <a:r>
              <a:rPr lang="en-US" sz="1800">
                <a:effectLst/>
                <a:latin typeface="Segoe UI" panose="020B0502040204020203" pitchFamily="34" charset="0"/>
                <a:ea typeface="Segoe UI" panose="020B0502040204020203" pitchFamily="34" charset="0"/>
                <a:cs typeface="Arial" panose="020B0604020202020204" pitchFamily="34" charset="0"/>
              </a:rPr>
              <a:t>…and this is why 70% of the Fortune 500 trust Microsoft 365 Copilot. </a:t>
            </a:r>
          </a:p>
          <a:p>
            <a:pPr marL="0" marR="0">
              <a:lnSpc>
                <a:spcPct val="107000"/>
              </a:lnSpc>
              <a:spcAft>
                <a:spcPts val="800"/>
              </a:spcAft>
            </a:pPr>
            <a:r>
              <a:rPr lang="en-US" sz="1800">
                <a:effectLst/>
                <a:latin typeface="Segoe UI" panose="020B0502040204020203" pitchFamily="34" charset="0"/>
                <a:ea typeface="Segoe UI" panose="020B0502040204020203" pitchFamily="34" charset="0"/>
                <a:cs typeface="Arial" panose="020B060402020202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Aft>
                <a:spcPts val="800"/>
              </a:spcAft>
            </a:pPr>
            <a:r>
              <a:rPr lang="en-US" sz="1800">
                <a:effectLst/>
                <a:latin typeface="Segoe UI" panose="020B0502040204020203" pitchFamily="34" charset="0"/>
                <a:ea typeface="Segoe UI" panose="020B0502040204020203" pitchFamily="34" charset="0"/>
                <a:cs typeface="Arial" panose="020B0604020202020204" pitchFamily="34" charset="0"/>
              </a:rPr>
              <a:t>Our journey has been guided by our amazing customers. </a:t>
            </a:r>
            <a:r>
              <a:rPr lang="en-US" sz="1800">
                <a:effectLst/>
                <a:latin typeface="Segoe UI" panose="020B0502040204020203" pitchFamily="34" charset="0"/>
                <a:ea typeface="Segoe UI" panose="020B0502040204020203" pitchFamily="34" charset="0"/>
              </a:rPr>
              <a:t>Our customers, along with product telemetry, provide an incredible feedback loop to continuously improve the product, and to help customers apply AI to real world business problems. </a:t>
            </a:r>
            <a:endParaRPr lang="en-US" sz="1100"/>
          </a:p>
          <a:p>
            <a:pPr marL="0" marR="0">
              <a:lnSpc>
                <a:spcPct val="107000"/>
              </a:lnSpc>
              <a:spcAft>
                <a:spcPts val="800"/>
              </a:spcAft>
            </a:pPr>
            <a:endParaRPr lang="en-US" sz="1800" u="sng">
              <a:solidFill>
                <a:srgbClr val="0563C1"/>
              </a:solidFill>
              <a:effectLst/>
              <a:latin typeface="Segoe UI" panose="020B0502040204020203" pitchFamily="34" charset="0"/>
              <a:ea typeface="Segoe UI" panose="020B0502040204020203" pitchFamily="34" charset="0"/>
              <a:cs typeface="Arial" panose="020B0604020202020204" pitchFamily="34" charset="0"/>
            </a:endParaRPr>
          </a:p>
          <a:p>
            <a:pPr marL="0" marR="0">
              <a:lnSpc>
                <a:spcPct val="107000"/>
              </a:lnSpc>
              <a:spcAft>
                <a:spcPts val="800"/>
              </a:spcAft>
            </a:pPr>
            <a:r>
              <a:rPr lang="en-US" sz="1800" u="sng">
                <a:solidFill>
                  <a:srgbClr val="0563C1"/>
                </a:solidFill>
                <a:effectLst/>
                <a:latin typeface="Segoe UI" panose="020B0502040204020203" pitchFamily="34" charset="0"/>
                <a:ea typeface="Segoe UI" panose="020B0502040204020203" pitchFamily="34" charset="0"/>
                <a:cs typeface="Arial" panose="020B0604020202020204" pitchFamily="34" charset="0"/>
              </a:rPr>
              <a:t>These are a few examples: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US" sz="1800">
                <a:effectLst/>
                <a:latin typeface="Segoe UI" panose="020B0502040204020203" pitchFamily="34" charset="0"/>
                <a:ea typeface="Segoe UI" panose="020B0502040204020203" pitchFamily="34" charset="0"/>
                <a:cs typeface="Times New Roman" panose="02020603050405020304" pitchFamily="18" charset="0"/>
              </a:rPr>
              <a:t>Finastra’s marketing team is creating assets in 7 weeks that used to take 7 months.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US" sz="1800">
                <a:effectLst/>
                <a:latin typeface="Segoe UI" panose="020B0502040204020203" pitchFamily="34" charset="0"/>
                <a:ea typeface="Segoe UI" panose="020B0502040204020203" pitchFamily="34" charset="0"/>
                <a:cs typeface="Times New Roman" panose="02020603050405020304" pitchFamily="18" charset="0"/>
              </a:rPr>
              <a:t>Lumen’s sales organization has connected Copilot to SFDC and NOW, saving their employees 10 hours per week, resulting in a 40% increase in outbound calls, and leading to a projected $50 million in annual revenue gains.</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US" sz="1800">
                <a:effectLst/>
                <a:latin typeface="Segoe UI" panose="020B0502040204020203" pitchFamily="34" charset="0"/>
                <a:ea typeface="Segoe UI" panose="020B0502040204020203" pitchFamily="34" charset="0"/>
                <a:cs typeface="Times New Roman" panose="02020603050405020304" pitchFamily="18" charset="0"/>
              </a:rPr>
              <a:t>Honeywell employees are saving 92 minutes per week, which adds up to 74 hours in one year!</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US" sz="1800">
                <a:effectLst/>
                <a:latin typeface="Segoe UI" panose="020B0502040204020203" pitchFamily="34" charset="0"/>
                <a:ea typeface="Segoe UI" panose="020B0502040204020203" pitchFamily="34" charset="0"/>
                <a:cs typeface="Times New Roman" panose="02020603050405020304" pitchFamily="18" charset="0"/>
              </a:rPr>
              <a:t>Oxford University Hospital's staff are saving 4 hours per week on administrative tasks, allowing more time to focus on patients.</a:t>
            </a:r>
            <a:endParaRPr lang="en-US" sz="1800"/>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US" sz="1800"/>
              <a:t>Amgen’s 20,000 employees are using Copilot to boost productivity and accelerate drug development for rare diseases.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US" sz="1800">
                <a:effectLst/>
              </a:rPr>
              <a:t>Bank of Queensland employees are using Copilot to create memos, training materials, and speaking notes in minutes instead of hours.</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US" sz="1800">
                <a:effectLst/>
              </a:rPr>
              <a:t>Vodafone rolled out Copilot to 68,000 employees after seeing an average time savings of 3 hours a week per person, with 90% of users praising the benefits.</a:t>
            </a:r>
          </a:p>
        </p:txBody>
      </p:sp>
      <p:sp>
        <p:nvSpPr>
          <p:cNvPr id="4" name="Header Placeholder 3">
            <a:extLst>
              <a:ext uri="{FF2B5EF4-FFF2-40B4-BE49-F238E27FC236}">
                <a16:creationId xmlns:a16="http://schemas.microsoft.com/office/drawing/2014/main" id="{F8B2748B-D1F2-93A1-277C-811C065FA0B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C8A8D35F-902E-788D-CB72-6F6EBAC456C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472531D-B4CA-A6EF-F611-A62F2E2937E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10/20/2025 3:52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12B58242-05C3-E893-F54E-409B1FC8590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505756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35A93-D389-9DB7-165C-42325F95A3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3D1C2-F28B-5E5A-F5B2-2E5120BE5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72D93-EBD0-506E-14BF-8A772F1533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mj-lt"/>
              <a:buNone/>
              <a:tabLst/>
              <a:defRPr/>
            </a:pPr>
            <a:r>
              <a:rPr lang="en-US" sz="900">
                <a:effectLst/>
                <a:latin typeface="Segoe UI" panose="020B0502040204020203" pitchFamily="34" charset="0"/>
                <a:ea typeface="Segoe UI" panose="020B0502040204020203" pitchFamily="34" charset="0"/>
                <a:cs typeface="Arial" panose="020B0604020202020204" pitchFamily="34" charset="0"/>
              </a:rPr>
              <a:t>Copilot is a comprehensive solution for AI transformation.</a:t>
            </a:r>
          </a:p>
          <a:p>
            <a:pPr marL="0" marR="0" lvl="0" indent="0" algn="l" defTabSz="914400" rtl="0" eaLnBrk="1" fontAlgn="auto" latinLnBrk="0" hangingPunct="1">
              <a:lnSpc>
                <a:spcPct val="100000"/>
              </a:lnSpc>
              <a:spcBef>
                <a:spcPts val="600"/>
              </a:spcBef>
              <a:spcAft>
                <a:spcPts val="0"/>
              </a:spcAft>
              <a:buClrTx/>
              <a:buSzTx/>
              <a:buFont typeface="+mj-lt"/>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Engage with Copilot chat with a standardized user experience across web, desktop, and mobile</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sz="900" b="0" i="0" u="none" strike="noStrike">
                <a:solidFill>
                  <a:srgbClr val="000000"/>
                </a:solidFill>
                <a:effectLst/>
                <a:latin typeface="Aptos"/>
              </a:rPr>
              <a:t>Copilot is integrated in the tools millions use every day, including Word, Excel, PowerPoint, Outlook, and Teams. Copilot provides a unified AI experience that works seamlessly across apps and experiences throughout your workday. </a:t>
            </a:r>
            <a:r>
              <a:rPr lang="en-US" sz="900" b="0" i="0">
                <a:solidFill>
                  <a:srgbClr val="444444"/>
                </a:solidFill>
                <a:effectLst/>
                <a:latin typeface="Aptos"/>
              </a:rPr>
              <a:t>​</a:t>
            </a:r>
            <a:r>
              <a:rPr lang="en-US" sz="900" b="0" i="0" u="none" strike="noStrike">
                <a:solidFill>
                  <a:srgbClr val="000000"/>
                </a:solidFill>
                <a:effectLst/>
                <a:latin typeface="Aptos"/>
              </a:rPr>
              <a:t>It is grounded in Microsoft Graph, which provides trillions of signals from productivity and work data, which enables Copilot to provide more personalized and relevant responses.</a:t>
            </a:r>
            <a:r>
              <a:rPr lang="en-US" sz="900" b="0" i="0">
                <a:solidFill>
                  <a:srgbClr val="444444"/>
                </a:solidFill>
                <a:effectLst/>
                <a:latin typeface="Aptos"/>
              </a:rPr>
              <a:t>​</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sz="1400" b="0" i="0" u="none" strike="noStrike">
                <a:solidFill>
                  <a:srgbClr val="000000"/>
                </a:solidFill>
                <a:effectLst/>
                <a:latin typeface="Aptos"/>
              </a:rPr>
              <a:t>In addition to the productivity signals in Microsoft 365, you can also connect to additional business data sources, such as ERP, CRM, HCM, and custom applications, which allows Copilot to reason over all your enterprise data. You can choose from over 1800+ pre-built connectors to get started.</a:t>
            </a:r>
            <a:r>
              <a:rPr lang="en-US" sz="1400" b="0" i="0">
                <a:solidFill>
                  <a:srgbClr val="444444"/>
                </a:solidFill>
                <a:effectLst/>
                <a:latin typeface="Aptos"/>
              </a:rPr>
              <a:t>​ </a:t>
            </a:r>
            <a:r>
              <a:rPr lang="en-US" sz="1400" b="0" i="0" u="none" strike="noStrike">
                <a:solidFill>
                  <a:srgbClr val="000000"/>
                </a:solidFill>
                <a:effectLst/>
                <a:latin typeface="Aptos"/>
              </a:rPr>
              <a:t>We recognize that every business is different and so we offer no-code and low-code tools build custom Copilot agents. </a:t>
            </a:r>
            <a:r>
              <a:rPr lang="en-US" sz="1400" b="0" i="0" u="none" strike="noStrike">
                <a:solidFill>
                  <a:srgbClr val="262626"/>
                </a:solidFill>
                <a:effectLst/>
                <a:latin typeface="Segoe Sans Display"/>
                <a:cs typeface="Segoe Sans Display"/>
              </a:rPr>
              <a:t>Copilot agents give Copilot new ways to access data and take actions. </a:t>
            </a:r>
            <a:r>
              <a:rPr lang="en-US" sz="1400" b="0" i="0" u="none" strike="noStrike">
                <a:solidFill>
                  <a:srgbClr val="000000"/>
                </a:solidFill>
                <a:effectLst/>
                <a:latin typeface="Aptos"/>
              </a:rPr>
              <a:t>to customize the topics, knowledge, and actions available to Copilot agents so that they can meet the needs of specialized functions and tasks.</a:t>
            </a:r>
            <a:r>
              <a:rPr lang="en-US" sz="1400" b="0" i="0">
                <a:solidFill>
                  <a:srgbClr val="444444"/>
                </a:solidFill>
                <a:effectLst/>
                <a:latin typeface="Aptos"/>
              </a:rPr>
              <a:t>​</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sz="1400" b="0" i="0" u="none" strike="noStrike">
                <a:solidFill>
                  <a:srgbClr val="000000"/>
                </a:solidFill>
                <a:effectLst/>
                <a:latin typeface="Aptos"/>
              </a:rPr>
              <a:t>Copilot inherits Microsoft 365 security, permissions, policies, and admin controls. There’s also built-in data governance with advanced enterprise data protection. All of this is done with our comprehensive approach to Responsible AI.</a:t>
            </a:r>
            <a:r>
              <a:rPr lang="en-US" sz="1400" b="0" i="0">
                <a:solidFill>
                  <a:srgbClr val="444444"/>
                </a:solidFill>
                <a:effectLst/>
                <a:latin typeface="Aptos"/>
              </a:rPr>
              <a:t>​</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Provides flexibility and choice to enable all employees with AI and access to agents</a:t>
            </a:r>
            <a:r>
              <a:rPr kumimoji="0" lang="en-US" sz="1400" b="0" i="0" u="none" strike="noStrike" kern="1200" cap="none" spc="0" normalizeH="0" noProof="0">
                <a:ln>
                  <a:noFill/>
                </a:ln>
                <a:solidFill>
                  <a:srgbClr val="000000"/>
                </a:solidFill>
                <a:effectLst/>
                <a:uLnTx/>
                <a:uFillTx/>
                <a:latin typeface="Segoe UI"/>
                <a:ea typeface="+mn-ea"/>
                <a:cs typeface="+mn-cs"/>
              </a:rPr>
              <a:t> </a:t>
            </a:r>
            <a:r>
              <a:rPr kumimoji="0" lang="en-US" sz="1400" b="0" i="0" u="none" strike="noStrike" kern="1200" cap="none" spc="0" normalizeH="0" baseline="0" noProof="0">
                <a:ln>
                  <a:noFill/>
                </a:ln>
                <a:solidFill>
                  <a:srgbClr val="000000"/>
                </a:solidFill>
                <a:effectLst/>
                <a:uLnTx/>
                <a:uFillTx/>
                <a:latin typeface="Segoe UI"/>
                <a:ea typeface="+mn-ea"/>
                <a:cs typeface="+mn-cs"/>
              </a:rPr>
              <a:t>as needed with subscription or pay as you go options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sz="1400" b="0" i="0" u="none" strike="noStrike">
                <a:solidFill>
                  <a:srgbClr val="000000"/>
                </a:solidFill>
                <a:effectLst/>
                <a:latin typeface="Aptos"/>
              </a:rPr>
              <a:t>And finally, we provide tools to help you accelerate adoption and measure AI impact and business value. This includes tools like Copilot Lab and the Learning Academy to drive skilling and adoption, and the Copilot Dashboard to help you quantify the benefits. </a:t>
            </a:r>
            <a:r>
              <a:rPr lang="en-US" sz="1400" b="0" i="0">
                <a:solidFill>
                  <a:srgbClr val="444444"/>
                </a:solidFill>
                <a:effectLst/>
                <a:latin typeface="Aptos"/>
              </a:rPr>
              <a:t>​</a:t>
            </a:r>
          </a:p>
          <a:p>
            <a:pPr marL="0" marR="0" lvl="0" indent="0" algn="l" defTabSz="914400" rtl="0" eaLnBrk="1" fontAlgn="auto" latinLnBrk="0" hangingPunct="1">
              <a:lnSpc>
                <a:spcPct val="100000"/>
              </a:lnSpc>
              <a:spcBef>
                <a:spcPts val="600"/>
              </a:spcBef>
              <a:spcAft>
                <a:spcPts val="0"/>
              </a:spcAft>
              <a:buClrTx/>
              <a:buSzTx/>
              <a:buFont typeface="+mj-lt"/>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endParaRPr lang="en-US" sz="900" b="0" i="0">
              <a:solidFill>
                <a:srgbClr val="444444"/>
              </a:solidFill>
              <a:effectLst/>
              <a:latin typeface="Aptos"/>
            </a:endParaRPr>
          </a:p>
          <a:p>
            <a:pPr marL="0" marR="0" lvl="0" indent="0" algn="l" defTabSz="914400" rtl="0" eaLnBrk="1" fontAlgn="auto" latinLnBrk="0" hangingPunct="1">
              <a:lnSpc>
                <a:spcPct val="100000"/>
              </a:lnSpc>
              <a:spcBef>
                <a:spcPts val="600"/>
              </a:spcBef>
              <a:spcAft>
                <a:spcPts val="0"/>
              </a:spcAft>
              <a:buClrTx/>
              <a:buSzTx/>
              <a:buFont typeface="+mj-lt"/>
              <a:buNone/>
              <a:tabLst/>
              <a:defRPr/>
            </a:pPr>
            <a:endParaRPr lang="en-US" sz="900" b="0" i="0">
              <a:solidFill>
                <a:srgbClr val="444444"/>
              </a:solidFill>
              <a:effectLst/>
              <a:latin typeface="Aptos"/>
            </a:endParaRPr>
          </a:p>
        </p:txBody>
      </p:sp>
      <p:sp>
        <p:nvSpPr>
          <p:cNvPr id="4" name="Slide Number Placeholder 3">
            <a:extLst>
              <a:ext uri="{FF2B5EF4-FFF2-40B4-BE49-F238E27FC236}">
                <a16:creationId xmlns:a16="http://schemas.microsoft.com/office/drawing/2014/main" id="{2D921C35-6313-75BD-8799-442A19CF02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2C08E8-D872-4FE8-B916-856480B4318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54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kern="100">
                <a:effectLst/>
                <a:latin typeface="Aptos" panose="020B0004020202020204" pitchFamily="34" charset="0"/>
                <a:ea typeface="Aptos" panose="020B0004020202020204" pitchFamily="34" charset="0"/>
                <a:cs typeface="Arial" panose="020B0604020202020204" pitchFamily="34" charset="0"/>
              </a:rPr>
              <a:t>We’ve been working closely with our customers and are </a:t>
            </a:r>
            <a:r>
              <a:rPr lang="en-US" sz="1800" kern="100">
                <a:effectLst/>
                <a:highlight>
                  <a:srgbClr val="FFFF00"/>
                </a:highlight>
                <a:latin typeface="Aptos" panose="020B0004020202020204" pitchFamily="34" charset="0"/>
                <a:ea typeface="Aptos" panose="020B0004020202020204" pitchFamily="34" charset="0"/>
                <a:cs typeface="Arial" panose="020B0604020202020204" pitchFamily="34" charset="0"/>
              </a:rPr>
              <a:t>seeing a clear pattern emerge.  We call it the AI Adoption Curve.</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It begins with access. Leaders need to decide how to provide broad access to cutting edge AI, all while navigating limited budgets. </a:t>
            </a: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Next is ROI. This is where organizations use AI to redesign processes and demonstrate measurable business value. </a:t>
            </a: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Last is governance. It’s building AI tools that are secure and compliant, and ensuring IT can easily and effectively manage the constellation of agents that will be the new drivers of business process.</a:t>
            </a:r>
          </a:p>
          <a:p>
            <a:pPr marL="0" marR="0"/>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Customers are looking for a unified solution that can meet the varying needs of employees across the organization, offer a consistent user experience, and standardized governance and controls. </a:t>
            </a: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And they want more flexible purchasing and deployment options. </a:t>
            </a:r>
          </a:p>
          <a:p>
            <a:pPr marL="0" marR="0"/>
            <a:endParaRPr lang="en-US" sz="1800" kern="100">
              <a:effectLst/>
              <a:latin typeface="Aptos" panose="020B0004020202020204" pitchFamily="34" charset="0"/>
              <a:ea typeface="Aptos" panose="020B0004020202020204" pitchFamily="34" charset="0"/>
              <a:cs typeface="Arial" panose="020B0604020202020204" pitchFamily="34" charset="0"/>
            </a:endParaRPr>
          </a:p>
          <a:p>
            <a:endParaRPr lang="en-US" sz="850">
              <a:cs typeface="Segoe Sans Display"/>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10/20/2025 3:52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200117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48049-C360-F4A2-9D44-433386D103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8443A-D2DC-2339-F54D-341279BF00D6}"/>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2BD50B29-AE13-D247-19D4-3CB2654ECD71}"/>
              </a:ext>
            </a:extLst>
          </p:cNvPr>
          <p:cNvSpPr>
            <a:spLocks noGrp="1"/>
          </p:cNvSpPr>
          <p:nvPr>
            <p:ph type="body" idx="1"/>
          </p:nvPr>
        </p:nvSpPr>
        <p:spPr/>
        <p:txBody>
          <a:bodyPr/>
          <a:lstStyle/>
          <a:p>
            <a:pPr marL="0" marR="0">
              <a:lnSpc>
                <a:spcPct val="107000"/>
              </a:lnSpc>
              <a:spcAft>
                <a:spcPts val="800"/>
              </a:spcAft>
            </a:pPr>
            <a:r>
              <a:rPr lang="en-US" sz="900">
                <a:effectLst/>
                <a:latin typeface="Segoe UI" panose="020B0502040204020203" pitchFamily="34" charset="0"/>
                <a:ea typeface="Segoe UI" panose="020B0502040204020203" pitchFamily="34" charset="0"/>
                <a:cs typeface="Arial" panose="020B0604020202020204" pitchFamily="34" charset="0"/>
              </a:rPr>
              <a:t>That’s why we introduced Microsoft 365 Copilot Chat. A new way for EVERY organization to quickly and securely scale AI adoption so no employee is left behind.</a:t>
            </a:r>
          </a:p>
          <a:p>
            <a:pPr marL="0" marR="0">
              <a:lnSpc>
                <a:spcPct val="107000"/>
              </a:lnSpc>
              <a:spcAft>
                <a:spcPts val="800"/>
              </a:spcAft>
            </a:pPr>
            <a:endParaRPr lang="en-US" sz="900">
              <a:effectLst/>
              <a:latin typeface="Segoe UI" panose="020B0502040204020203" pitchFamily="34" charset="0"/>
              <a:cs typeface="Arial" panose="020B0604020202020204" pitchFamily="34" charset="0"/>
            </a:endParaRP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Copilot Chat combines three powerful capabilities into one integrated product to unlock the measurable value of AI at work…</a:t>
            </a: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First is free, secure enterprise-ready AI chat that’s powered by GPT 4o and grounded in the web. This chat experience is going to become an essential, day-to-day </a:t>
            </a:r>
            <a:r>
              <a:rPr lang="en-US" sz="1800" kern="100">
                <a:effectLst/>
                <a:highlight>
                  <a:srgbClr val="FFFF00"/>
                </a:highlight>
                <a:latin typeface="Aptos" panose="020B0004020202020204" pitchFamily="34" charset="0"/>
                <a:ea typeface="Aptos" panose="020B0004020202020204" pitchFamily="34" charset="0"/>
                <a:cs typeface="Arial" panose="020B0604020202020204" pitchFamily="34" charset="0"/>
              </a:rPr>
              <a:t>tool</a:t>
            </a:r>
            <a:r>
              <a:rPr lang="en-US" sz="1800" kern="100">
                <a:effectLst/>
                <a:latin typeface="Aptos" panose="020B0004020202020204" pitchFamily="34" charset="0"/>
                <a:ea typeface="Aptos" panose="020B0004020202020204" pitchFamily="34" charset="0"/>
                <a:cs typeface="Arial" panose="020B0604020202020204" pitchFamily="34" charset="0"/>
              </a:rPr>
              <a:t> for everyone in your organization. None of your employees are going to want to work without it. </a:t>
            </a:r>
          </a:p>
          <a:p>
            <a:pPr marL="0" marR="0"/>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Second – agents that will enable you to reimagine business process and realize real cost savings and revenue generation. These agents are integrated into the chat experience and paid for on a metered consumption basis, so you only pay for what you use. </a:t>
            </a:r>
          </a:p>
          <a:p>
            <a:pPr marL="0" marR="0"/>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r>
              <a:rPr lang="en-US" sz="1800" kern="100">
                <a:effectLst/>
                <a:latin typeface="Aptos" panose="020B0004020202020204" pitchFamily="34" charset="0"/>
                <a:ea typeface="Aptos" panose="020B0004020202020204" pitchFamily="34" charset="0"/>
                <a:cs typeface="Arial" panose="020B0604020202020204" pitchFamily="34" charset="0"/>
              </a:rPr>
              <a:t>And third, robust IT controls that ensure enterprise-grade security, privacy, compliance, and management. </a:t>
            </a:r>
          </a:p>
          <a:p>
            <a:pPr marL="0" marR="0"/>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pPr>
            <a:endParaRPr lang="en-US" sz="900"/>
          </a:p>
        </p:txBody>
      </p:sp>
      <p:sp>
        <p:nvSpPr>
          <p:cNvPr id="4" name="Slide Number Placeholder 3">
            <a:extLst>
              <a:ext uri="{FF2B5EF4-FFF2-40B4-BE49-F238E27FC236}">
                <a16:creationId xmlns:a16="http://schemas.microsoft.com/office/drawing/2014/main" id="{5BCDE665-1823-FE94-6D73-5B9D400F69B9}"/>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98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6179C-626E-B8BE-845D-2C9185562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9AA94-336A-DB25-4E82-A8EABC555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4EF0E-3C0B-084A-18DC-64E8187BFADB}"/>
              </a:ext>
            </a:extLst>
          </p:cNvPr>
          <p:cNvSpPr>
            <a:spLocks noGrp="1"/>
          </p:cNvSpPr>
          <p:nvPr>
            <p:ph type="body" idx="1"/>
          </p:nvPr>
        </p:nvSpPr>
        <p:spPr/>
        <p:txBody>
          <a:bodyPr/>
          <a:lstStyle/>
          <a:p>
            <a:pPr marL="0" marR="0"/>
            <a:r>
              <a:rPr lang="en-US" sz="800" kern="100">
                <a:effectLst/>
                <a:latin typeface="Aptos" panose="020B0004020202020204" pitchFamily="34" charset="0"/>
                <a:ea typeface="Aptos" panose="020B0004020202020204" pitchFamily="34" charset="0"/>
                <a:cs typeface="Arial" panose="020B0604020202020204" pitchFamily="34" charset="0"/>
              </a:rPr>
              <a:t>Copilot Chat provides free and secure AI chat as a foundational and standardized user experience. </a:t>
            </a:r>
          </a:p>
          <a:p>
            <a:pPr marL="0" marR="0"/>
            <a:r>
              <a:rPr lang="en-US" sz="800" kern="100">
                <a:effectLst/>
                <a:latin typeface="Aptos" panose="020B0004020202020204" pitchFamily="34" charset="0"/>
                <a:ea typeface="Aptos" panose="020B0004020202020204" pitchFamily="34" charset="0"/>
                <a:cs typeface="Arial" panose="020B0604020202020204" pitchFamily="34" charset="0"/>
              </a:rPr>
              <a:t> </a:t>
            </a:r>
          </a:p>
          <a:p>
            <a:pPr marL="0" marR="0"/>
            <a:r>
              <a:rPr lang="en-US" sz="800" kern="100">
                <a:effectLst/>
                <a:latin typeface="Aptos" panose="020B0004020202020204" pitchFamily="34" charset="0"/>
                <a:ea typeface="Aptos" panose="020B0004020202020204" pitchFamily="34" charset="0"/>
                <a:cs typeface="Arial" panose="020B0604020202020204" pitchFamily="34" charset="0"/>
              </a:rPr>
              <a:t>There’s no shortage of AI solutions out there, but Copilot Chat is the only one that’s free and secured by the same organization you already trust with all your emails and files. AND it gives you access to pay-as-you-go agents that will be critical to transforming business process. </a:t>
            </a:r>
          </a:p>
          <a:p>
            <a:pPr marL="0" marR="0"/>
            <a:endParaRPr lang="en-US" sz="800" kern="100">
              <a:effectLst/>
              <a:latin typeface="Aptos" panose="020B0004020202020204" pitchFamily="34" charset="0"/>
              <a:ea typeface="Aptos" panose="020B0004020202020204" pitchFamily="34" charset="0"/>
              <a:cs typeface="Arial" panose="020B0604020202020204" pitchFamily="34" charset="0"/>
            </a:endParaRPr>
          </a:p>
          <a:p>
            <a:pPr marL="0" marR="0"/>
            <a:r>
              <a:rPr lang="en-US" sz="800" kern="100">
                <a:effectLst/>
                <a:latin typeface="Aptos" panose="020B0004020202020204" pitchFamily="34" charset="0"/>
                <a:ea typeface="Aptos" panose="020B0004020202020204" pitchFamily="34" charset="0"/>
                <a:cs typeface="Arial" panose="020B0604020202020204" pitchFamily="34" charset="0"/>
              </a:rPr>
              <a:t>Microsoft 365 Copilot remains our best-in-class personal AI assistant. It offers the </a:t>
            </a:r>
            <a:r>
              <a:rPr lang="en-US" sz="800" kern="100">
                <a:effectLst/>
                <a:highlight>
                  <a:srgbClr val="FFFF00"/>
                </a:highlight>
                <a:latin typeface="Aptos" panose="020B0004020202020204" pitchFamily="34" charset="0"/>
                <a:ea typeface="Aptos" panose="020B0004020202020204" pitchFamily="34" charset="0"/>
                <a:cs typeface="Arial" panose="020B0604020202020204" pitchFamily="34" charset="0"/>
              </a:rPr>
              <a:t>best</a:t>
            </a:r>
            <a:r>
              <a:rPr lang="en-US" sz="800" kern="100">
                <a:effectLst/>
                <a:latin typeface="Aptos" panose="020B0004020202020204" pitchFamily="34" charset="0"/>
                <a:ea typeface="Aptos" panose="020B0004020202020204" pitchFamily="34" charset="0"/>
                <a:cs typeface="Arial" panose="020B0604020202020204" pitchFamily="34" charset="0"/>
              </a:rPr>
              <a:t> value, and we’re continually adding new features and functionality. Microsoft 365 Copilot includes all the capabilities of Copilot Chat and more. </a:t>
            </a:r>
          </a:p>
          <a:p>
            <a:pPr marL="0" marR="0"/>
            <a:r>
              <a:rPr lang="en-US" sz="800" kern="100">
                <a:effectLst/>
                <a:latin typeface="Aptos" panose="020B0004020202020204" pitchFamily="34" charset="0"/>
                <a:ea typeface="Aptos" panose="020B0004020202020204" pitchFamily="34" charset="0"/>
                <a:cs typeface="Arial" panose="020B0604020202020204" pitchFamily="34" charset="0"/>
              </a:rPr>
              <a:t> </a:t>
            </a:r>
          </a:p>
          <a:p>
            <a:pPr marL="0" marR="0"/>
            <a:r>
              <a:rPr lang="en-US" sz="800" kern="100">
                <a:effectLst/>
                <a:latin typeface="Aptos" panose="020B0004020202020204" pitchFamily="34" charset="0"/>
                <a:ea typeface="Aptos" panose="020B0004020202020204" pitchFamily="34" charset="0"/>
                <a:cs typeface="Arial" panose="020B0604020202020204" pitchFamily="34" charset="0"/>
              </a:rPr>
              <a:t>It includes chat that’s grounded in your tenant work data, access to and usage of agents, and all the productivity capabilities within the Microsoft 365 apps your employees use every day, like Teams, Outlook, Word, Excel, and PowerPoint. </a:t>
            </a:r>
          </a:p>
          <a:p>
            <a:pPr marL="0" marR="0"/>
            <a:r>
              <a:rPr lang="en-US" sz="800" kern="100">
                <a:effectLst/>
                <a:highlight>
                  <a:srgbClr val="FFFF00"/>
                </a:highlight>
                <a:latin typeface="Aptos" panose="020B0004020202020204" pitchFamily="34" charset="0"/>
                <a:ea typeface="Aptos" panose="020B0004020202020204" pitchFamily="34" charset="0"/>
                <a:cs typeface="Arial" panose="020B0604020202020204" pitchFamily="34" charset="0"/>
              </a:rPr>
              <a:t> </a:t>
            </a:r>
            <a:endParaRPr lang="en-US" sz="800" kern="100">
              <a:effectLst/>
              <a:latin typeface="Aptos" panose="020B0004020202020204" pitchFamily="34" charset="0"/>
              <a:ea typeface="Aptos" panose="020B0004020202020204" pitchFamily="34" charset="0"/>
              <a:cs typeface="Arial" panose="020B0604020202020204" pitchFamily="34" charset="0"/>
            </a:endParaRPr>
          </a:p>
          <a:p>
            <a:pPr marL="0" marR="0"/>
            <a:r>
              <a:rPr lang="en-US" sz="800" kern="100">
                <a:effectLst/>
                <a:latin typeface="Aptos" panose="020B0004020202020204" pitchFamily="34" charset="0"/>
                <a:ea typeface="Aptos" panose="020B0004020202020204" pitchFamily="34" charset="0"/>
                <a:cs typeface="Arial" panose="020B0604020202020204" pitchFamily="34" charset="0"/>
              </a:rPr>
              <a:t>And Microsoft 365 Copilot comes with advanced management capabilities and Copilot Analytics – a new set of advanced analytics to measure Copilot-driven business outcomes. </a:t>
            </a:r>
          </a:p>
          <a:p>
            <a:pPr marL="0" marR="0"/>
            <a:endParaRPr lang="en-US" sz="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Header Placeholder 3">
            <a:extLst>
              <a:ext uri="{FF2B5EF4-FFF2-40B4-BE49-F238E27FC236}">
                <a16:creationId xmlns:a16="http://schemas.microsoft.com/office/drawing/2014/main" id="{E918389A-174A-E1C0-B7A5-EB38DA62AAE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FB00394C-1BE6-7872-5367-012C1AC39EA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61AFA84-1788-3EF7-96EF-E6446BDF0E5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10/20/2025 3:52 PM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248F8C78-70C5-9DFE-A47B-E3F62797B13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1562598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8344-9F66-D44F-2863-864776D74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1A106-EF40-331C-22B3-6412BC0AF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33048-7CEA-E8B9-7FD5-067C0686F51C}"/>
              </a:ext>
            </a:extLst>
          </p:cNvPr>
          <p:cNvSpPr>
            <a:spLocks noGrp="1"/>
          </p:cNvSpPr>
          <p:nvPr>
            <p:ph type="body" idx="1"/>
          </p:nvPr>
        </p:nvSpPr>
        <p:spPr/>
        <p:txBody>
          <a:bodyPr/>
          <a:lstStyle/>
          <a:p>
            <a:r>
              <a:rPr lang="en-US"/>
              <a:t>There are three fundamental components to Copilot success.</a:t>
            </a:r>
          </a:p>
          <a:p>
            <a:endParaRPr lang="en-US"/>
          </a:p>
          <a:p>
            <a:r>
              <a:rPr lang="en-US"/>
              <a:t>1st is leadership. It's important that your business leaders are sponsoring and championing this change as well as driving the strategy throughout the rollout.</a:t>
            </a:r>
          </a:p>
          <a:p>
            <a:r>
              <a:rPr lang="en-US"/>
              <a:t>There's also an element of human change including re-skilling and new ways to work, new ways to do the same processes that people have been using for a long time. </a:t>
            </a:r>
          </a:p>
          <a:p>
            <a:r>
              <a:rPr lang="en-US"/>
              <a:t>The third piece includes technical skills and transformation that will be important for your leaders to invest in throughout the journey.</a:t>
            </a:r>
          </a:p>
          <a:p>
            <a:r>
              <a:rPr lang="en-US"/>
              <a:t>Through all these components, you will want to keep Responsible AI principles at the forefront of what you’re doing. </a:t>
            </a:r>
          </a:p>
          <a:p>
            <a:r>
              <a:rPr lang="en-US"/>
              <a:t>You will see these again as we move forward.</a:t>
            </a:r>
          </a:p>
          <a:p>
            <a:r>
              <a:rPr lang="en-US"/>
              <a:t>__________________________________________________________________</a:t>
            </a:r>
          </a:p>
          <a:p>
            <a:r>
              <a:rPr lang="en-US"/>
              <a:t> </a:t>
            </a:r>
          </a:p>
          <a:p>
            <a:r>
              <a:rPr lang="en-US" b="1"/>
              <a:t>1) Leadership</a:t>
            </a:r>
            <a:r>
              <a:rPr lang="en-US"/>
              <a:t> and sponsorship are critical for aligning AI investments to business priorities, and defining high value scenarios </a:t>
            </a:r>
          </a:p>
          <a:p>
            <a:r>
              <a:rPr lang="en-US"/>
              <a:t>    </a:t>
            </a:r>
            <a:r>
              <a:rPr lang="en-US" b="1"/>
              <a:t> Best practice: create an AI Council </a:t>
            </a:r>
            <a:r>
              <a:rPr lang="en-US"/>
              <a:t>from representative across the organization to help guide and measure adoption</a:t>
            </a:r>
          </a:p>
          <a:p>
            <a:r>
              <a:rPr lang="en-US"/>
              <a:t> </a:t>
            </a:r>
          </a:p>
          <a:p>
            <a:r>
              <a:rPr lang="en-US" b="1"/>
              <a:t>2) Human change </a:t>
            </a:r>
            <a:r>
              <a:rPr lang="en-US"/>
              <a:t>requires a dedicated workstream: User enablement program, communications and community, skilling and training, as well as authentically getting and acting on feedback</a:t>
            </a:r>
          </a:p>
          <a:p>
            <a:r>
              <a:rPr lang="en-US" b="1"/>
              <a:t>     Best practice: Get and respond authentically to user feedback</a:t>
            </a:r>
            <a:endParaRPr lang="en-US"/>
          </a:p>
          <a:p>
            <a:r>
              <a:rPr lang="en-US"/>
              <a:t> </a:t>
            </a:r>
          </a:p>
          <a:p>
            <a:r>
              <a:rPr lang="en-US" b="1"/>
              <a:t>3) Technical readiness </a:t>
            </a:r>
            <a:r>
              <a:rPr lang="en-US"/>
              <a:t>includes things like securing your data infrastructure, risk management, and technical skilling (especially for customization and extensibility).  </a:t>
            </a:r>
          </a:p>
          <a:p>
            <a:r>
              <a:rPr lang="en-US"/>
              <a:t>     </a:t>
            </a:r>
            <a:r>
              <a:rPr lang="en-US" b="1"/>
              <a:t>Best practice: </a:t>
            </a:r>
            <a:r>
              <a:rPr lang="en-US"/>
              <a:t>is to </a:t>
            </a:r>
            <a:r>
              <a:rPr lang="en-US" b="1"/>
              <a:t>create an AI Center of Excellence </a:t>
            </a:r>
            <a:r>
              <a:rPr lang="en-US"/>
              <a:t>with skilled resources that can act as a shared service and drive knowledge transfer throughout the organization. </a:t>
            </a:r>
          </a:p>
          <a:p>
            <a:r>
              <a:rPr lang="en-US"/>
              <a:t> </a:t>
            </a:r>
          </a:p>
          <a:p>
            <a:endParaRPr lang="en-US">
              <a:cs typeface="Calibri"/>
            </a:endParaRPr>
          </a:p>
        </p:txBody>
      </p:sp>
      <p:sp>
        <p:nvSpPr>
          <p:cNvPr id="4" name="Slide Number Placeholder 3">
            <a:extLst>
              <a:ext uri="{FF2B5EF4-FFF2-40B4-BE49-F238E27FC236}">
                <a16:creationId xmlns:a16="http://schemas.microsoft.com/office/drawing/2014/main" id="{00B0C2C1-070B-5DBC-B8C5-ECFA9CBE64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442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step back at the highest level, this is the end-to-end implementation journey that you’ll go through.</a:t>
            </a:r>
          </a:p>
          <a:p>
            <a:endParaRPr lang="en-US"/>
          </a:p>
          <a:p>
            <a:r>
              <a:rPr lang="en-US"/>
              <a:t>It's important that you start thinking about the three Ss in the Copilot readiness checklist as early as possible.</a:t>
            </a:r>
          </a:p>
          <a:p>
            <a:endParaRPr lang="en-US"/>
          </a:p>
          <a:p>
            <a:r>
              <a:rPr lang="en-US"/>
              <a:t>First is the </a:t>
            </a:r>
            <a:r>
              <a:rPr lang="en-US" b="1"/>
              <a:t>sponsor</a:t>
            </a:r>
            <a:r>
              <a:rPr lang="en-US"/>
              <a:t>. It's important to have leadership, if possible, C-suite level sponsorship, whenever there are blockers or challenges that are faced across the rollout.</a:t>
            </a:r>
          </a:p>
          <a:p>
            <a:r>
              <a:rPr lang="en-US"/>
              <a:t>2nd is </a:t>
            </a:r>
            <a:r>
              <a:rPr lang="en-US" b="1"/>
              <a:t>scenarios</a:t>
            </a:r>
            <a:r>
              <a:rPr lang="en-US"/>
              <a:t>. It is important early on that business leaders get a sense of where they want to start their Copilot innovation. Many have had success with a functional approach, deciding if it's HR, Finance, Marketing, or another area of the business, and what Key Performance Indicators (KPIs) they want to see Copilot impact and improve. </a:t>
            </a:r>
          </a:p>
          <a:p>
            <a:r>
              <a:rPr lang="en-US"/>
              <a:t>And then finally </a:t>
            </a:r>
            <a:r>
              <a:rPr lang="en-US" b="1"/>
              <a:t>security</a:t>
            </a:r>
            <a:r>
              <a:rPr lang="en-US"/>
              <a:t>. You want to start the security, data, and privacy conversation as early as possible to make sure you know what your path and journey is going to look like.</a:t>
            </a:r>
          </a:p>
          <a:p>
            <a:endParaRPr lang="en-US"/>
          </a:p>
          <a:p>
            <a:r>
              <a:rPr lang="en-US"/>
              <a:t>It's important that the </a:t>
            </a:r>
            <a:r>
              <a:rPr lang="en-US" b="1"/>
              <a:t>Human change (user enablement) </a:t>
            </a:r>
            <a:r>
              <a:rPr lang="en-US" b="0"/>
              <a:t>and </a:t>
            </a:r>
            <a:r>
              <a:rPr lang="en-US" b="1"/>
              <a:t>Technical readiness </a:t>
            </a:r>
            <a:r>
              <a:rPr lang="en-US"/>
              <a:t>workstreams start at the same time and that they work hand in hand. This is where your sponsor and your change management team will really serve as the glue to help these workstreams support each other, and that is how customers are seeing the highest Return On Investment (ROI) value and are delighting their business users with Copilot.</a:t>
            </a:r>
          </a:p>
          <a:p>
            <a:r>
              <a:rPr lang="en-US"/>
              <a:t>Of course, the leadership workstream cuts across the entire journey, and we want to make sure that we're keeping our business leaders and sponsors engaged.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88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EE01-8988-127B-79B1-831C6C386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37F5F-223C-2123-5E6E-ABC57C4E0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600D1-C864-8796-63A2-D686E90A069D}"/>
              </a:ext>
            </a:extLst>
          </p:cNvPr>
          <p:cNvSpPr>
            <a:spLocks noGrp="1"/>
          </p:cNvSpPr>
          <p:nvPr>
            <p:ph type="body" idx="1"/>
          </p:nvPr>
        </p:nvSpPr>
        <p:spPr/>
        <p:txBody>
          <a:bodyPr/>
          <a:lstStyle/>
          <a:p>
            <a:r>
              <a:rPr lang="en-US"/>
              <a:t> We begin with leadership. </a:t>
            </a:r>
          </a:p>
          <a:p>
            <a:endParaRPr lang="en-US"/>
          </a:p>
          <a:p>
            <a:r>
              <a:rPr lang="en-US" b="1"/>
              <a:t>1) Leadership</a:t>
            </a:r>
            <a:r>
              <a:rPr lang="en-US"/>
              <a:t> and executive sponsorship are critical for aligning AI investments to business priorities and defining high value scenarios </a:t>
            </a:r>
          </a:p>
          <a:p>
            <a:endParaRPr lang="en-US"/>
          </a:p>
          <a:p>
            <a:r>
              <a:rPr lang="en-US" b="1"/>
              <a:t>Best practice: create an AI Council </a:t>
            </a:r>
            <a:r>
              <a:rPr lang="en-US"/>
              <a:t>with representatives from across the organization to help guide and measure adoption.</a:t>
            </a:r>
          </a:p>
          <a:p>
            <a:r>
              <a:rPr lang="en-US"/>
              <a:t> </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A0629BBE-D2E0-6936-5BE9-CC656B5270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405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7.jpeg"/><Relationship Id="rId4" Type="http://schemas.microsoft.com/office/2007/relationships/hdphoto" Target="../media/hdphoto2.wd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2.xml"/><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2.xml"/><Relationship Id="rId5" Type="http://schemas.openxmlformats.org/officeDocument/2006/relationships/image" Target="../media/image56.jpeg"/><Relationship Id="rId4" Type="http://schemas.openxmlformats.org/officeDocument/2006/relationships/image" Target="../media/image5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79.sv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84.svg"/><Relationship Id="rId4" Type="http://schemas.openxmlformats.org/officeDocument/2006/relationships/image" Target="../media/image8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349830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1609963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728339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6726917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0201545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10691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5853777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1979357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9828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6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no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208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618141"/>
            <a:ext cx="10515600" cy="590931"/>
          </a:xfrm>
        </p:spPr>
        <p:txBody>
          <a:bodyPr>
            <a:spAutoFit/>
          </a:bodyPr>
          <a:lstStyle>
            <a:lvl1pPr>
              <a:defRPr sz="3600"/>
            </a:lvl1pPr>
          </a:lstStyle>
          <a:p>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078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0689126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661233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4904091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915523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501112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336473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8482183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539596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751653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698284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82717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202061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678988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9866152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8794810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0861168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249277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pic>
        <p:nvPicPr>
          <p:cNvPr id="8" name="Picture 7" descr="A blue sky with clouds&#10;&#10;Description automatically generated">
            <a:extLst>
              <a:ext uri="{FF2B5EF4-FFF2-40B4-BE49-F238E27FC236}">
                <a16:creationId xmlns:a16="http://schemas.microsoft.com/office/drawing/2014/main" id="{C3E3C648-875E-914B-09E7-8C643506C4D8}"/>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07577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no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26310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377137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7848145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07051192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0213029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625996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62847856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9518283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72294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914859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998091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94638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46823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607995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0051144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725257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10042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267931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891688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52254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13381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04330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97372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33122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29386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8462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886150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11836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99611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543184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248045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6958834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401840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0287320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34492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105416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1530526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958378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121259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41697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27105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714886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150357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0056892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10837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709088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1174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5825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12300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600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5097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18443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032370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65591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332886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1645098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19019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6890060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66957384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7309353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94401615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3777049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1162217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080410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13150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23811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_Small title - half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9810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6.xml"/><Relationship Id="rId21" Type="http://schemas.openxmlformats.org/officeDocument/2006/relationships/slideLayout" Target="../slideLayouts/slideLayout41.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63" Type="http://schemas.openxmlformats.org/officeDocument/2006/relationships/slideLayout" Target="../slideLayouts/slideLayout83.xml"/><Relationship Id="rId68" Type="http://schemas.openxmlformats.org/officeDocument/2006/relationships/slideLayout" Target="../slideLayouts/slideLayout88.xml"/><Relationship Id="rId16" Type="http://schemas.openxmlformats.org/officeDocument/2006/relationships/slideLayout" Target="../slideLayouts/slideLayout3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66" Type="http://schemas.openxmlformats.org/officeDocument/2006/relationships/slideLayout" Target="../slideLayouts/slideLayout86.xml"/><Relationship Id="rId74" Type="http://schemas.openxmlformats.org/officeDocument/2006/relationships/slideLayout" Target="../slideLayouts/slideLayout94.xml"/><Relationship Id="rId79" Type="http://schemas.openxmlformats.org/officeDocument/2006/relationships/image" Target="../media/image2.svg"/><Relationship Id="rId5" Type="http://schemas.openxmlformats.org/officeDocument/2006/relationships/slideLayout" Target="../slideLayouts/slideLayout25.xml"/><Relationship Id="rId61" Type="http://schemas.openxmlformats.org/officeDocument/2006/relationships/slideLayout" Target="../slideLayouts/slideLayout81.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64" Type="http://schemas.openxmlformats.org/officeDocument/2006/relationships/slideLayout" Target="../slideLayouts/slideLayout84.xml"/><Relationship Id="rId69" Type="http://schemas.openxmlformats.org/officeDocument/2006/relationships/slideLayout" Target="../slideLayouts/slideLayout89.xml"/><Relationship Id="rId77" Type="http://schemas.openxmlformats.org/officeDocument/2006/relationships/theme" Target="../theme/theme2.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72" Type="http://schemas.openxmlformats.org/officeDocument/2006/relationships/slideLayout" Target="../slideLayouts/slideLayout92.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67" Type="http://schemas.openxmlformats.org/officeDocument/2006/relationships/slideLayout" Target="../slideLayouts/slideLayout87.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slideLayout" Target="../slideLayouts/slideLayout82.xml"/><Relationship Id="rId70" Type="http://schemas.openxmlformats.org/officeDocument/2006/relationships/slideLayout" Target="../slideLayouts/slideLayout90.xml"/><Relationship Id="rId75" Type="http://schemas.openxmlformats.org/officeDocument/2006/relationships/slideLayout" Target="../slideLayouts/slideLayout95.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65" Type="http://schemas.openxmlformats.org/officeDocument/2006/relationships/slideLayout" Target="../slideLayouts/slideLayout85.xml"/><Relationship Id="rId73" Type="http://schemas.openxmlformats.org/officeDocument/2006/relationships/slideLayout" Target="../slideLayouts/slideLayout93.xml"/><Relationship Id="rId78" Type="http://schemas.openxmlformats.org/officeDocument/2006/relationships/image" Target="../media/image1.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 Id="rId34" Type="http://schemas.openxmlformats.org/officeDocument/2006/relationships/slideLayout" Target="../slideLayouts/slideLayout54.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6" Type="http://schemas.openxmlformats.org/officeDocument/2006/relationships/slideLayout" Target="../slideLayouts/slideLayout96.xml"/><Relationship Id="rId7" Type="http://schemas.openxmlformats.org/officeDocument/2006/relationships/slideLayout" Target="../slideLayouts/slideLayout27.xml"/><Relationship Id="rId71" Type="http://schemas.openxmlformats.org/officeDocument/2006/relationships/slideLayout" Target="../slideLayouts/slideLayout91.xml"/><Relationship Id="rId2" Type="http://schemas.openxmlformats.org/officeDocument/2006/relationships/slideLayout" Target="../slideLayouts/slideLayout22.xml"/><Relationship Id="rId2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2356475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6009" r:id="rId17"/>
    <p:sldLayoutId id="2147486010" r:id="rId18"/>
    <p:sldLayoutId id="2147486186" r:id="rId19"/>
    <p:sldLayoutId id="2147486187" r:id="rId20"/>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463728247"/>
      </p:ext>
    </p:extLst>
  </p:cSld>
  <p:clrMap bg1="lt1" tx1="dk1" bg2="lt2" tx2="dk2" accent1="accent1" accent2="accent2" accent3="accent3" accent4="accent4" accent5="accent5" accent6="accent6" hlink="hlink" folHlink="folHlink"/>
  <p:sldLayoutIdLst>
    <p:sldLayoutId id="2147486013" r:id="rId1"/>
    <p:sldLayoutId id="2147486014" r:id="rId2"/>
    <p:sldLayoutId id="2147486015" r:id="rId3"/>
    <p:sldLayoutId id="2147486016" r:id="rId4"/>
    <p:sldLayoutId id="2147486017" r:id="rId5"/>
    <p:sldLayoutId id="2147486018" r:id="rId6"/>
    <p:sldLayoutId id="2147486019" r:id="rId7"/>
    <p:sldLayoutId id="2147486020" r:id="rId8"/>
    <p:sldLayoutId id="2147486021" r:id="rId9"/>
    <p:sldLayoutId id="2147486022" r:id="rId10"/>
    <p:sldLayoutId id="2147486023" r:id="rId11"/>
    <p:sldLayoutId id="2147486024" r:id="rId12"/>
    <p:sldLayoutId id="2147486025" r:id="rId13"/>
    <p:sldLayoutId id="2147486026" r:id="rId14"/>
    <p:sldLayoutId id="2147486027" r:id="rId15"/>
    <p:sldLayoutId id="2147486028" r:id="rId16"/>
    <p:sldLayoutId id="2147486029" r:id="rId17"/>
    <p:sldLayoutId id="2147486030" r:id="rId18"/>
    <p:sldLayoutId id="2147486031" r:id="rId19"/>
    <p:sldLayoutId id="2147486032" r:id="rId20"/>
    <p:sldLayoutId id="2147486033" r:id="rId21"/>
    <p:sldLayoutId id="2147486034" r:id="rId22"/>
    <p:sldLayoutId id="2147486035" r:id="rId23"/>
    <p:sldLayoutId id="2147486036" r:id="rId24"/>
    <p:sldLayoutId id="2147486037" r:id="rId25"/>
    <p:sldLayoutId id="2147486038" r:id="rId26"/>
    <p:sldLayoutId id="2147486039" r:id="rId27"/>
    <p:sldLayoutId id="2147486040" r:id="rId28"/>
    <p:sldLayoutId id="2147486041" r:id="rId29"/>
    <p:sldLayoutId id="2147486042" r:id="rId30"/>
    <p:sldLayoutId id="2147486043" r:id="rId31"/>
    <p:sldLayoutId id="2147486044" r:id="rId32"/>
    <p:sldLayoutId id="2147486045" r:id="rId33"/>
    <p:sldLayoutId id="2147486046" r:id="rId34"/>
    <p:sldLayoutId id="2147486047" r:id="rId35"/>
    <p:sldLayoutId id="2147486048" r:id="rId36"/>
    <p:sldLayoutId id="2147486049" r:id="rId37"/>
    <p:sldLayoutId id="2147486050" r:id="rId38"/>
    <p:sldLayoutId id="2147486051" r:id="rId39"/>
    <p:sldLayoutId id="2147486052" r:id="rId40"/>
    <p:sldLayoutId id="2147486053" r:id="rId41"/>
    <p:sldLayoutId id="2147486054" r:id="rId42"/>
    <p:sldLayoutId id="2147486055" r:id="rId43"/>
    <p:sldLayoutId id="2147486056" r:id="rId44"/>
    <p:sldLayoutId id="2147486057" r:id="rId45"/>
    <p:sldLayoutId id="2147486058" r:id="rId46"/>
    <p:sldLayoutId id="2147486059" r:id="rId47"/>
    <p:sldLayoutId id="2147486060" r:id="rId48"/>
    <p:sldLayoutId id="2147486061" r:id="rId49"/>
    <p:sldLayoutId id="2147486062" r:id="rId50"/>
    <p:sldLayoutId id="2147486063" r:id="rId51"/>
    <p:sldLayoutId id="2147486064" r:id="rId52"/>
    <p:sldLayoutId id="2147486065" r:id="rId53"/>
    <p:sldLayoutId id="2147486066" r:id="rId54"/>
    <p:sldLayoutId id="2147486067" r:id="rId55"/>
    <p:sldLayoutId id="2147486068" r:id="rId56"/>
    <p:sldLayoutId id="2147486069" r:id="rId57"/>
    <p:sldLayoutId id="2147486070" r:id="rId58"/>
    <p:sldLayoutId id="2147486071" r:id="rId59"/>
    <p:sldLayoutId id="2147486072" r:id="rId60"/>
    <p:sldLayoutId id="2147486073" r:id="rId61"/>
    <p:sldLayoutId id="2147486074" r:id="rId62"/>
    <p:sldLayoutId id="2147486075" r:id="rId63"/>
    <p:sldLayoutId id="2147486076" r:id="rId64"/>
    <p:sldLayoutId id="2147486077" r:id="rId65"/>
    <p:sldLayoutId id="2147486078" r:id="rId66"/>
    <p:sldLayoutId id="2147486079" r:id="rId67"/>
    <p:sldLayoutId id="2147486080" r:id="rId68"/>
    <p:sldLayoutId id="2147486081" r:id="rId69"/>
    <p:sldLayoutId id="2147486082" r:id="rId70"/>
    <p:sldLayoutId id="2147486083" r:id="rId71"/>
    <p:sldLayoutId id="2147486084" r:id="rId72"/>
    <p:sldLayoutId id="2147486085" r:id="rId73"/>
    <p:sldLayoutId id="2147486086" r:id="rId74"/>
    <p:sldLayoutId id="2147486087" r:id="rId75"/>
    <p:sldLayoutId id="2147486088" r:id="rId7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aka.ms/eBook/StateofAIChangeReadines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hyperlink" Target="https://aka.ms/CopilotScenarioLibrarySlides" TargetMode="External"/><Relationship Id="rId4" Type="http://schemas.openxmlformats.org/officeDocument/2006/relationships/hyperlink" Target="https://aka.ms/Copilot/ScenarioLibrary"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adoption.microsoft.com/files/copilot/LeadingintheEraofAI_ItsnotaboutAI_Itsabouttrust_Dec2023.pdf" TargetMode="External"/><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adoption.microsoft.com/files/copilot/LeadingintheEraofAI_%20CreatinganAICouncil_Mar2024.pdf" TargetMode="External"/><Relationship Id="rId5" Type="http://schemas.openxmlformats.org/officeDocument/2006/relationships/image" Target="../media/image101.png"/><Relationship Id="rId10" Type="http://schemas.openxmlformats.org/officeDocument/2006/relationships/hyperlink" Target="https://adoption.microsoft.com/files/copilot/LeadingintheEraofAI_%20SelectinganAIVendor_Apr2024.pdf" TargetMode="External"/><Relationship Id="rId4" Type="http://schemas.openxmlformats.org/officeDocument/2006/relationships/hyperlink" Target="https://aka.ms/Copilot/LeadersGuidetoAIAdoption" TargetMode="External"/><Relationship Id="rId9" Type="http://schemas.openxmlformats.org/officeDocument/2006/relationships/image" Target="../media/image10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s://aka.ms/Copilot/ScenarioLibrary" TargetMode="External"/><Relationship Id="rId7" Type="http://schemas.openxmlformats.org/officeDocument/2006/relationships/hyperlink" Target="https://aka.ms/Copilot/UserEnablementGuide" TargetMode="External"/><Relationship Id="rId12" Type="http://schemas.openxmlformats.org/officeDocument/2006/relationships/hyperlink" Target="https://learn.microsoft.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hyperlink" Target="https://aka.ms/Learn/CopilotLearningHub" TargetMode="External"/><Relationship Id="rId5" Type="http://schemas.openxmlformats.org/officeDocument/2006/relationships/hyperlink" Target="https://aka.ms/CopilotUserSurvey" TargetMode="External"/><Relationship Id="rId10" Type="http://schemas.openxmlformats.org/officeDocument/2006/relationships/image" Target="../media/image106.png"/><Relationship Id="rId4" Type="http://schemas.openxmlformats.org/officeDocument/2006/relationships/hyperlink" Target="https://aka.ms/prompts" TargetMode="External"/><Relationship Id="rId9" Type="http://schemas.openxmlformats.org/officeDocument/2006/relationships/hyperlink" Target="https://www.microsoft.com/unifiedsupport/overview?"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ka.ms/prompt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aka.ms/Copilot/ScenarioLibrar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aka.ms/copilotanalytics" TargetMode="External"/><Relationship Id="rId3" Type="http://schemas.openxmlformats.org/officeDocument/2006/relationships/image" Target="../media/image107.png"/><Relationship Id="rId7" Type="http://schemas.openxmlformats.org/officeDocument/2006/relationships/hyperlink" Target="https://aka.ms/copilotdashboard"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hyperlink" Target="https://aka.ms/copilotcommunities" TargetMode="External"/><Relationship Id="rId11" Type="http://schemas.openxmlformats.org/officeDocument/2006/relationships/image" Target="../media/image111.svg"/><Relationship Id="rId5" Type="http://schemas.openxmlformats.org/officeDocument/2006/relationships/image" Target="../media/image109.png"/><Relationship Id="rId10" Type="http://schemas.openxmlformats.org/officeDocument/2006/relationships/image" Target="../media/image110.png"/><Relationship Id="rId4" Type="http://schemas.openxmlformats.org/officeDocument/2006/relationships/image" Target="../media/image108.png"/><Relationship Id="rId9" Type="http://schemas.openxmlformats.org/officeDocument/2006/relationships/hyperlink" Target="https://aka.ms/copilotacademy"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hyperlink" Target="https://learn.microsoft.com/viva/insights/org-team-insights/copilot-dashboard" TargetMode="External"/><Relationship Id="rId3" Type="http://schemas.openxmlformats.org/officeDocument/2006/relationships/hyperlink" Target="https://www.microsoft.com/en-us/solutionassessments/safeedbackform" TargetMode="External"/><Relationship Id="rId7" Type="http://schemas.openxmlformats.org/officeDocument/2006/relationships/hyperlink" Target="https://adoption.microsoft.com/fasttrack/"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aka.ms/Copilot/TechnicalReadinessGuide" TargetMode="External"/><Relationship Id="rId11" Type="http://schemas.openxmlformats.org/officeDocument/2006/relationships/image" Target="../media/image114.png"/><Relationship Id="rId5" Type="http://schemas.openxmlformats.org/officeDocument/2006/relationships/hyperlink" Target="https://setup.microsoft.com/copilot/setup-guide" TargetMode="External"/><Relationship Id="rId10" Type="http://schemas.openxmlformats.org/officeDocument/2006/relationships/image" Target="../media/image113.png"/><Relationship Id="rId4" Type="http://schemas.openxmlformats.org/officeDocument/2006/relationships/hyperlink" Target="https://www.microsoft.com/solutionassessments/safeedbackform" TargetMode="External"/><Relationship Id="rId9" Type="http://schemas.openxmlformats.org/officeDocument/2006/relationships/image" Target="../media/image112.jpeg"/></Relationships>
</file>

<file path=ppt/slides/_rels/slide23.xml.rels><?xml version="1.0" encoding="UTF-8" standalone="yes"?>
<Relationships xmlns="http://schemas.openxmlformats.org/package/2006/relationships"><Relationship Id="rId3" Type="http://schemas.openxmlformats.org/officeDocument/2006/relationships/hyperlink" Target="https://www.microsoft.com/en-us/solutionassessments/safeedbackfor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hyperlink" Target="https://cloudpartners.transform.microsoft.com/copilot-directory"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s://aka.ms/CopilotForM365-CustomerProposal" TargetMode="External"/><Relationship Id="rId4" Type="http://schemas.openxmlformats.org/officeDocument/2006/relationships/hyperlink" Target="https://aka.ms/AMC/FASTTRACK"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1CF65-4173-C437-0689-CF741C55C1A2}"/>
              </a:ext>
            </a:extLst>
          </p:cNvPr>
          <p:cNvSpPr>
            <a:spLocks noGrp="1"/>
          </p:cNvSpPr>
          <p:nvPr>
            <p:ph type="title"/>
          </p:nvPr>
        </p:nvSpPr>
        <p:spPr/>
        <p:txBody>
          <a:bodyPr/>
          <a:lstStyle/>
          <a:p>
            <a:r>
              <a:rPr lang="en-US"/>
              <a:t>Speaker notes</a:t>
            </a:r>
          </a:p>
        </p:txBody>
      </p:sp>
      <p:sp>
        <p:nvSpPr>
          <p:cNvPr id="5" name="Text Placeholder 4">
            <a:extLst>
              <a:ext uri="{FF2B5EF4-FFF2-40B4-BE49-F238E27FC236}">
                <a16:creationId xmlns:a16="http://schemas.microsoft.com/office/drawing/2014/main" id="{4C477C08-2A4B-311A-5903-253423B03022}"/>
              </a:ext>
            </a:extLst>
          </p:cNvPr>
          <p:cNvSpPr>
            <a:spLocks noGrp="1"/>
          </p:cNvSpPr>
          <p:nvPr>
            <p:ph type="body" sz="quarter" idx="4294967295"/>
          </p:nvPr>
        </p:nvSpPr>
        <p:spPr>
          <a:xfrm>
            <a:off x="393700" y="1436688"/>
            <a:ext cx="10564813" cy="3206750"/>
          </a:xfrm>
        </p:spPr>
        <p:txBody>
          <a:bodyPr vert="horz" wrap="square" lIns="0" tIns="0" rIns="0" bIns="0" rtlCol="0" anchor="t">
            <a:noAutofit/>
          </a:bodyPr>
          <a:lstStyle/>
          <a:p>
            <a:pPr marL="0" indent="0">
              <a:buNone/>
            </a:pPr>
            <a:r>
              <a:rPr lang="en-US">
                <a:latin typeface="+mj-lt"/>
              </a:rPr>
              <a:t>Purpose: </a:t>
            </a:r>
          </a:p>
          <a:p>
            <a:pPr marL="0" indent="0">
              <a:buNone/>
            </a:pPr>
            <a:r>
              <a:rPr lang="en-US" sz="2000"/>
              <a:t>Utilize this deck with executive leaders in your organization.  </a:t>
            </a:r>
            <a:endParaRPr lang="en-US" sz="2000">
              <a:cs typeface="Segoe UI"/>
            </a:endParaRPr>
          </a:p>
          <a:p>
            <a:pPr marL="0" indent="0">
              <a:buNone/>
            </a:pPr>
            <a:endParaRPr lang="en-US" sz="2000" b="1"/>
          </a:p>
          <a:p>
            <a:pPr marL="0" indent="0">
              <a:buNone/>
            </a:pPr>
            <a:r>
              <a:rPr lang="en-US" b="1">
                <a:latin typeface="+mj-lt"/>
              </a:rPr>
              <a:t>Outcomes</a:t>
            </a:r>
            <a:r>
              <a:rPr lang="en-US">
                <a:latin typeface="+mj-lt"/>
              </a:rPr>
              <a:t>: </a:t>
            </a:r>
            <a:endParaRPr lang="en-US">
              <a:latin typeface="+mj-lt"/>
              <a:cs typeface="Segoe UI Semibold"/>
            </a:endParaRPr>
          </a:p>
          <a:p>
            <a:pPr marL="0" indent="0">
              <a:buNone/>
            </a:pPr>
            <a:r>
              <a:rPr lang="en-US" sz="2000"/>
              <a:t>Identify executive sponsorship or talent gaps ahead of implementation kick off. </a:t>
            </a:r>
            <a:endParaRPr lang="en-US" sz="2000">
              <a:cs typeface="Segoe UI"/>
            </a:endParaRPr>
          </a:p>
          <a:p>
            <a:pPr marL="0" indent="0">
              <a:buNone/>
            </a:pPr>
            <a:r>
              <a:rPr lang="en-US" sz="2000"/>
              <a:t>Set context for detailed framework materials in the full Copilot Success Kit.</a:t>
            </a:r>
            <a:endParaRPr lang="en-US" sz="2000">
              <a:cs typeface="Segoe UI"/>
            </a:endParaRPr>
          </a:p>
          <a:p>
            <a:pPr marL="0" indent="0">
              <a:buNone/>
            </a:pPr>
            <a:r>
              <a:rPr lang="en-US" sz="2000">
                <a:ea typeface="+mn-lt"/>
                <a:cs typeface="+mn-lt"/>
              </a:rPr>
              <a:t>Highlight the resources and support options available for customers to accelerate their adoption, such as Microsoft Partners, Microsoft Unified, and Microsoft FastTrack.</a:t>
            </a:r>
          </a:p>
        </p:txBody>
      </p:sp>
      <p:sp>
        <p:nvSpPr>
          <p:cNvPr id="6" name="TextBox 5">
            <a:extLst>
              <a:ext uri="{FF2B5EF4-FFF2-40B4-BE49-F238E27FC236}">
                <a16:creationId xmlns:a16="http://schemas.microsoft.com/office/drawing/2014/main" id="{4907CBD5-B4B3-116F-D42D-6EFC77573E8F}"/>
              </a:ext>
            </a:extLst>
          </p:cNvPr>
          <p:cNvSpPr txBox="1"/>
          <p:nvPr/>
        </p:nvSpPr>
        <p:spPr>
          <a:xfrm>
            <a:off x="453762" y="6462677"/>
            <a:ext cx="251631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mn-cs"/>
              </a:rPr>
              <a:t>v2; Mar 2024</a:t>
            </a:r>
          </a:p>
        </p:txBody>
      </p:sp>
    </p:spTree>
    <p:extLst>
      <p:ext uri="{BB962C8B-B14F-4D97-AF65-F5344CB8AC3E}">
        <p14:creationId xmlns:p14="http://schemas.microsoft.com/office/powerpoint/2010/main" val="6772149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3BBF8-22AD-A489-8D15-C41A13BFD1F2}"/>
            </a:ext>
          </a:extLst>
        </p:cNvPr>
        <p:cNvGrpSpPr/>
        <p:nvPr/>
      </p:nvGrpSpPr>
      <p:grpSpPr>
        <a:xfrm>
          <a:off x="0" y="0"/>
          <a:ext cx="0" cy="0"/>
          <a:chOff x="0" y="0"/>
          <a:chExt cx="0" cy="0"/>
        </a:xfrm>
      </p:grpSpPr>
      <p:sp>
        <p:nvSpPr>
          <p:cNvPr id="10" name="Title 10">
            <a:extLst>
              <a:ext uri="{FF2B5EF4-FFF2-40B4-BE49-F238E27FC236}">
                <a16:creationId xmlns:a16="http://schemas.microsoft.com/office/drawing/2014/main" id="{11A64C29-0CF6-9A5E-7EB3-E4734F14FB33}"/>
              </a:ext>
            </a:extLst>
          </p:cNvPr>
          <p:cNvSpPr txBox="1">
            <a:spLocks noGrp="1"/>
          </p:cNvSpPr>
          <p:nvPr>
            <p:ph type="title"/>
          </p:nvPr>
        </p:nvSpPr>
        <p:spPr/>
        <p:txBody>
          <a:bodyPr vert="horz"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n-US" sz="3600" noProof="0"/>
              <a:t>3 essentials for Copilot success </a:t>
            </a:r>
          </a:p>
        </p:txBody>
      </p:sp>
      <p:sp>
        <p:nvSpPr>
          <p:cNvPr id="74" name="TextBox 73">
            <a:extLst>
              <a:ext uri="{FF2B5EF4-FFF2-40B4-BE49-F238E27FC236}">
                <a16:creationId xmlns:a16="http://schemas.microsoft.com/office/drawing/2014/main" id="{45EE9586-4F2B-CDF2-46E2-FE4F8A06FE3E}"/>
              </a:ext>
              <a:ext uri="{C183D7F6-B498-43B3-948B-1728B52AA6E4}">
                <adec:decorative xmlns:adec="http://schemas.microsoft.com/office/drawing/2017/decorative" val="1"/>
              </a:ext>
            </a:extLst>
          </p:cNvPr>
          <p:cNvSpPr txBox="1"/>
          <p:nvPr/>
        </p:nvSpPr>
        <p:spPr>
          <a:xfrm>
            <a:off x="8211940" y="2325810"/>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Technical readiness</a:t>
            </a:r>
          </a:p>
        </p:txBody>
      </p:sp>
      <p:sp>
        <p:nvSpPr>
          <p:cNvPr id="75" name="Graphic 21">
            <a:extLst>
              <a:ext uri="{FF2B5EF4-FFF2-40B4-BE49-F238E27FC236}">
                <a16:creationId xmlns:a16="http://schemas.microsoft.com/office/drawing/2014/main" id="{404EAE74-8A6D-6589-B806-DB808BEDF7F4}"/>
              </a:ext>
              <a:ext uri="{C183D7F6-B498-43B3-948B-1728B52AA6E4}">
                <adec:decorative xmlns:adec="http://schemas.microsoft.com/office/drawing/2017/decorative" val="1"/>
              </a:ext>
            </a:extLst>
          </p:cNvPr>
          <p:cNvSpPr/>
          <p:nvPr/>
        </p:nvSpPr>
        <p:spPr>
          <a:xfrm>
            <a:off x="8211940" y="1775807"/>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6" name="TextBox 75">
            <a:extLst>
              <a:ext uri="{FF2B5EF4-FFF2-40B4-BE49-F238E27FC236}">
                <a16:creationId xmlns:a16="http://schemas.microsoft.com/office/drawing/2014/main" id="{91F28EBF-3374-1059-AF9E-DFB4C833B16F}"/>
              </a:ext>
              <a:ext uri="{C183D7F6-B498-43B3-948B-1728B52AA6E4}">
                <adec:decorative xmlns:adec="http://schemas.microsoft.com/office/drawing/2017/decorative" val="1"/>
              </a:ext>
            </a:extLst>
          </p:cNvPr>
          <p:cNvSpPr txBox="1"/>
          <p:nvPr/>
        </p:nvSpPr>
        <p:spPr>
          <a:xfrm>
            <a:off x="8252643" y="2855256"/>
            <a:ext cx="2588753"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and iterate technical skills to deliver on business results</a:t>
            </a:r>
          </a:p>
        </p:txBody>
      </p:sp>
      <p:grpSp>
        <p:nvGrpSpPr>
          <p:cNvPr id="78" name="Group 77">
            <a:extLst>
              <a:ext uri="{FF2B5EF4-FFF2-40B4-BE49-F238E27FC236}">
                <a16:creationId xmlns:a16="http://schemas.microsoft.com/office/drawing/2014/main" id="{A7C37FC9-3188-9AFC-3B8C-020553F8EE04}"/>
              </a:ext>
              <a:ext uri="{C183D7F6-B498-43B3-948B-1728B52AA6E4}">
                <adec:decorative xmlns:adec="http://schemas.microsoft.com/office/drawing/2017/decorative" val="1"/>
              </a:ext>
            </a:extLst>
          </p:cNvPr>
          <p:cNvGrpSpPr/>
          <p:nvPr/>
        </p:nvGrpSpPr>
        <p:grpSpPr>
          <a:xfrm>
            <a:off x="8211940" y="3498279"/>
            <a:ext cx="139165" cy="1222249"/>
            <a:chOff x="8199771" y="3627256"/>
            <a:chExt cx="139165" cy="1222249"/>
          </a:xfrm>
        </p:grpSpPr>
        <p:sp>
          <p:nvSpPr>
            <p:cNvPr id="80" name="Graphic 69">
              <a:extLst>
                <a:ext uri="{FF2B5EF4-FFF2-40B4-BE49-F238E27FC236}">
                  <a16:creationId xmlns:a16="http://schemas.microsoft.com/office/drawing/2014/main" id="{FBAD1309-8FC8-0E3E-8102-E8F44A0428C7}"/>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1" name="Graphic 69">
              <a:extLst>
                <a:ext uri="{FF2B5EF4-FFF2-40B4-BE49-F238E27FC236}">
                  <a16:creationId xmlns:a16="http://schemas.microsoft.com/office/drawing/2014/main" id="{0A6AAD6F-FF0C-3BC2-D3D4-17F8FE452B4C}"/>
                </a:ext>
              </a:extLst>
            </p:cNvPr>
            <p:cNvSpPr/>
            <p:nvPr/>
          </p:nvSpPr>
          <p:spPr>
            <a:xfrm>
              <a:off x="8199771" y="392063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2" name="Graphic 69">
              <a:extLst>
                <a:ext uri="{FF2B5EF4-FFF2-40B4-BE49-F238E27FC236}">
                  <a16:creationId xmlns:a16="http://schemas.microsoft.com/office/drawing/2014/main" id="{5733052D-414C-92B4-B365-5F8D54CA4771}"/>
                </a:ext>
              </a:extLst>
            </p:cNvPr>
            <p:cNvSpPr/>
            <p:nvPr/>
          </p:nvSpPr>
          <p:spPr>
            <a:xfrm>
              <a:off x="8199771" y="4210719"/>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0" name="Graphic 69">
              <a:extLst>
                <a:ext uri="{FF2B5EF4-FFF2-40B4-BE49-F238E27FC236}">
                  <a16:creationId xmlns:a16="http://schemas.microsoft.com/office/drawing/2014/main" id="{005F666B-FCEF-E290-88C1-1F4721F2214B}"/>
                </a:ext>
              </a:extLst>
            </p:cNvPr>
            <p:cNvSpPr/>
            <p:nvPr/>
          </p:nvSpPr>
          <p:spPr>
            <a:xfrm>
              <a:off x="8199771" y="471034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79" name="TextBox 78">
            <a:extLst>
              <a:ext uri="{FF2B5EF4-FFF2-40B4-BE49-F238E27FC236}">
                <a16:creationId xmlns:a16="http://schemas.microsoft.com/office/drawing/2014/main" id="{53FCC103-B76B-0EBA-C5CB-A679118664FF}"/>
              </a:ext>
              <a:ext uri="{C183D7F6-B498-43B3-948B-1728B52AA6E4}">
                <adec:decorative xmlns:adec="http://schemas.microsoft.com/office/drawing/2017/decorative" val="1"/>
              </a:ext>
            </a:extLst>
          </p:cNvPr>
          <p:cNvSpPr txBox="1"/>
          <p:nvPr/>
        </p:nvSpPr>
        <p:spPr>
          <a:xfrm>
            <a:off x="8460665" y="3460886"/>
            <a:ext cx="2855158" cy="152349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Secure your data infrastructure</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Policy review</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Extend to new high value line of business scenarios</a:t>
            </a:r>
          </a:p>
          <a:p>
            <a:pPr marL="0" marR="0" lvl="0" indent="0" algn="l" defTabSz="914367" rtl="0" eaLnBrk="1" fontAlgn="auto" latinLnBrk="0" hangingPunct="1">
              <a:lnSpc>
                <a:spcPct val="100000"/>
              </a:lnSpc>
              <a:spcBef>
                <a:spcPts val="600"/>
              </a:spcBef>
              <a:spcAft>
                <a:spcPts val="0"/>
              </a:spcAft>
              <a:buClrTx/>
              <a:buSzTx/>
              <a:buFontTx/>
              <a:buNone/>
              <a:tabLst/>
              <a:defRPr/>
            </a:pPr>
            <a:r>
              <a:rPr lang="en-US" sz="1400" b="1">
                <a:solidFill>
                  <a:srgbClr val="000000"/>
                </a:solidFill>
                <a:latin typeface="Segoe UI Semibold" panose="020B0502040204020203" pitchFamily="34" charset="0"/>
                <a:cs typeface="Segoe UI Semibold" panose="020B0502040204020203" pitchFamily="34" charset="0"/>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Optimization Assessment</a:t>
            </a:r>
          </a:p>
        </p:txBody>
      </p:sp>
      <p:sp>
        <p:nvSpPr>
          <p:cNvPr id="2" name="Freeform 1">
            <a:extLst>
              <a:ext uri="{FF2B5EF4-FFF2-40B4-BE49-F238E27FC236}">
                <a16:creationId xmlns:a16="http://schemas.microsoft.com/office/drawing/2014/main" id="{F15F2F44-AAD2-828A-78DD-83587DF3F11D}"/>
              </a:ext>
              <a:ext uri="{C183D7F6-B498-43B3-948B-1728B52AA6E4}">
                <adec:decorative xmlns:adec="http://schemas.microsoft.com/office/drawing/2017/decorative" val="1"/>
              </a:ext>
            </a:extLst>
          </p:cNvPr>
          <p:cNvSpPr/>
          <p:nvPr/>
        </p:nvSpPr>
        <p:spPr>
          <a:xfrm>
            <a:off x="4605747" y="1800737"/>
            <a:ext cx="427508" cy="4273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 name="TextBox 4">
            <a:extLst>
              <a:ext uri="{FF2B5EF4-FFF2-40B4-BE49-F238E27FC236}">
                <a16:creationId xmlns:a16="http://schemas.microsoft.com/office/drawing/2014/main" id="{65FFB4F4-B85C-100A-973B-9EB90568A586}"/>
              </a:ext>
              <a:ext uri="{C183D7F6-B498-43B3-948B-1728B52AA6E4}">
                <adec:decorative xmlns:adec="http://schemas.microsoft.com/office/drawing/2017/decorative" val="1"/>
              </a:ext>
            </a:extLst>
          </p:cNvPr>
          <p:cNvSpPr txBox="1"/>
          <p:nvPr/>
        </p:nvSpPr>
        <p:spPr>
          <a:xfrm>
            <a:off x="4584514" y="2850026"/>
            <a:ext cx="2963982" cy="6463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the human transformation with robust user enablement programs</a:t>
            </a:r>
          </a:p>
        </p:txBody>
      </p:sp>
      <p:grpSp>
        <p:nvGrpSpPr>
          <p:cNvPr id="13" name="Group 12">
            <a:extLst>
              <a:ext uri="{FF2B5EF4-FFF2-40B4-BE49-F238E27FC236}">
                <a16:creationId xmlns:a16="http://schemas.microsoft.com/office/drawing/2014/main" id="{EEBCB0C7-29C3-4FFC-9A3F-DA51896C3AA3}"/>
              </a:ext>
              <a:ext uri="{C183D7F6-B498-43B3-948B-1728B52AA6E4}">
                <adec:decorative xmlns:adec="http://schemas.microsoft.com/office/drawing/2017/decorative" val="1"/>
              </a:ext>
            </a:extLst>
          </p:cNvPr>
          <p:cNvGrpSpPr/>
          <p:nvPr/>
        </p:nvGrpSpPr>
        <p:grpSpPr>
          <a:xfrm>
            <a:off x="4604111" y="3652913"/>
            <a:ext cx="139165" cy="1017036"/>
            <a:chOff x="4913099" y="3820916"/>
            <a:chExt cx="139165" cy="1017036"/>
          </a:xfrm>
          <a:solidFill>
            <a:srgbClr val="0078D4"/>
          </a:solidFill>
        </p:grpSpPr>
        <p:sp>
          <p:nvSpPr>
            <p:cNvPr id="18" name="Graphic 69">
              <a:extLst>
                <a:ext uri="{FF2B5EF4-FFF2-40B4-BE49-F238E27FC236}">
                  <a16:creationId xmlns:a16="http://schemas.microsoft.com/office/drawing/2014/main" id="{A6811710-C4EE-08BD-EDC1-6740C7BF2F05}"/>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Graphic 69">
              <a:extLst>
                <a:ext uri="{FF2B5EF4-FFF2-40B4-BE49-F238E27FC236}">
                  <a16:creationId xmlns:a16="http://schemas.microsoft.com/office/drawing/2014/main" id="{4149077F-4DBF-E597-4498-0648FE4B7935}"/>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0" name="Graphic 69">
              <a:extLst>
                <a:ext uri="{FF2B5EF4-FFF2-40B4-BE49-F238E27FC236}">
                  <a16:creationId xmlns:a16="http://schemas.microsoft.com/office/drawing/2014/main" id="{FFD7D1D6-487B-CB08-DC82-F464700B9087}"/>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3" name="Graphic 69">
              <a:extLst>
                <a:ext uri="{FF2B5EF4-FFF2-40B4-BE49-F238E27FC236}">
                  <a16:creationId xmlns:a16="http://schemas.microsoft.com/office/drawing/2014/main" id="{C425441C-5B03-60DD-12BE-212A4BE44F83}"/>
                </a:ext>
              </a:extLst>
            </p:cNvPr>
            <p:cNvSpPr/>
            <p:nvPr/>
          </p:nvSpPr>
          <p:spPr>
            <a:xfrm>
              <a:off x="4913099" y="469878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15" name="TextBox 14">
            <a:extLst>
              <a:ext uri="{FF2B5EF4-FFF2-40B4-BE49-F238E27FC236}">
                <a16:creationId xmlns:a16="http://schemas.microsoft.com/office/drawing/2014/main" id="{8745027D-8B90-B101-8F84-ACE6C54EBFCB}"/>
              </a:ext>
              <a:ext uri="{C183D7F6-B498-43B3-948B-1728B52AA6E4}">
                <adec:decorative xmlns:adec="http://schemas.microsoft.com/office/drawing/2017/decorative" val="1"/>
              </a:ext>
            </a:extLst>
          </p:cNvPr>
          <p:cNvSpPr txBox="1"/>
          <p:nvPr/>
        </p:nvSpPr>
        <p:spPr>
          <a:xfrm>
            <a:off x="4857386" y="3615520"/>
            <a:ext cx="2761731" cy="130805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User enablement program</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Communications and community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Skilling and training</a:t>
            </a:r>
          </a:p>
          <a:p>
            <a:pPr marL="0" marR="0" lvl="0" indent="0" algn="l" defTabSz="914367" rtl="0" eaLnBrk="1" fontAlgn="auto" latinLnBrk="0" hangingPunct="1">
              <a:lnSpc>
                <a:spcPct val="100000"/>
              </a:lnSpc>
              <a:spcBef>
                <a:spcPct val="0"/>
              </a:spcBef>
              <a:spcAft>
                <a:spcPts val="600"/>
              </a:spcAft>
              <a:buClrTx/>
              <a:buSzTx/>
              <a:buFontTx/>
              <a:buNone/>
              <a:tabLst/>
              <a:defRPr/>
            </a:pPr>
            <a:r>
              <a:rPr lang="en-US" sz="1400" b="1">
                <a:solidFill>
                  <a:srgbClr val="000000"/>
                </a:solidFill>
                <a:latin typeface="Segoe UI Semibold" panose="020B0502040204020203" pitchFamily="34" charset="0"/>
                <a:cs typeface="Segoe UI Semibold" panose="020B0502040204020203" pitchFamily="34" charset="0"/>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Community of Practice and Copilot Dashboard</a:t>
            </a:r>
          </a:p>
        </p:txBody>
      </p:sp>
      <p:sp>
        <p:nvSpPr>
          <p:cNvPr id="21" name="TextBox 20">
            <a:extLst>
              <a:ext uri="{FF2B5EF4-FFF2-40B4-BE49-F238E27FC236}">
                <a16:creationId xmlns:a16="http://schemas.microsoft.com/office/drawing/2014/main" id="{6B731FCB-CF43-5468-0EC7-2408E7C3B6DB}"/>
              </a:ext>
              <a:ext uri="{C183D7F6-B498-43B3-948B-1728B52AA6E4}">
                <adec:decorative xmlns:adec="http://schemas.microsoft.com/office/drawing/2017/decorative" val="1"/>
              </a:ext>
            </a:extLst>
          </p:cNvPr>
          <p:cNvSpPr txBox="1"/>
          <p:nvPr/>
        </p:nvSpPr>
        <p:spPr>
          <a:xfrm>
            <a:off x="4605747" y="2326971"/>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a:ea typeface="+mn-ea"/>
                <a:cs typeface="Segoe UI Semibold"/>
              </a:rPr>
              <a:t>Human change</a:t>
            </a:r>
          </a:p>
        </p:txBody>
      </p:sp>
      <p:sp>
        <p:nvSpPr>
          <p:cNvPr id="63" name="Rounded Rectangle 1">
            <a:extLst>
              <a:ext uri="{FF2B5EF4-FFF2-40B4-BE49-F238E27FC236}">
                <a16:creationId xmlns:a16="http://schemas.microsoft.com/office/drawing/2014/main" id="{7700F9D4-35E7-8314-C14C-8A6E893FB7D1}"/>
              </a:ext>
              <a:ext uri="{C183D7F6-B498-43B3-948B-1728B52AA6E4}">
                <adec:decorative xmlns:adec="http://schemas.microsoft.com/office/drawing/2017/decorative" val="1"/>
              </a:ext>
            </a:extLst>
          </p:cNvPr>
          <p:cNvSpPr/>
          <p:nvPr/>
        </p:nvSpPr>
        <p:spPr bwMode="auto">
          <a:xfrm>
            <a:off x="621366" y="1355079"/>
            <a:ext cx="10949269" cy="3982806"/>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grpSp>
        <p:nvGrpSpPr>
          <p:cNvPr id="64" name="Group 63">
            <a:extLst>
              <a:ext uri="{FF2B5EF4-FFF2-40B4-BE49-F238E27FC236}">
                <a16:creationId xmlns:a16="http://schemas.microsoft.com/office/drawing/2014/main" id="{F7093994-3750-6EE2-2540-74820333C58C}"/>
              </a:ext>
              <a:ext uri="{C183D7F6-B498-43B3-948B-1728B52AA6E4}">
                <adec:decorative xmlns:adec="http://schemas.microsoft.com/office/drawing/2017/decorative" val="1"/>
              </a:ext>
            </a:extLst>
          </p:cNvPr>
          <p:cNvGrpSpPr/>
          <p:nvPr/>
        </p:nvGrpSpPr>
        <p:grpSpPr>
          <a:xfrm>
            <a:off x="4234284" y="1355079"/>
            <a:ext cx="3671668" cy="3982806"/>
            <a:chOff x="1757832" y="1355079"/>
            <a:chExt cx="3671668" cy="3982806"/>
          </a:xfrm>
        </p:grpSpPr>
        <p:cxnSp>
          <p:nvCxnSpPr>
            <p:cNvPr id="65" name="Straight Connector 64">
              <a:extLst>
                <a:ext uri="{FF2B5EF4-FFF2-40B4-BE49-F238E27FC236}">
                  <a16:creationId xmlns:a16="http://schemas.microsoft.com/office/drawing/2014/main" id="{FB71B2F7-4049-3F17-BC69-985D3F071E41}"/>
                </a:ext>
              </a:extLst>
            </p:cNvPr>
            <p:cNvCxnSpPr/>
            <p:nvPr/>
          </p:nvCxnSpPr>
          <p:spPr>
            <a:xfrm>
              <a:off x="1757832"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9C89F53-5F6A-29AC-629C-C813B73A8594}"/>
                </a:ext>
              </a:extLst>
            </p:cNvPr>
            <p:cNvCxnSpPr/>
            <p:nvPr/>
          </p:nvCxnSpPr>
          <p:spPr>
            <a:xfrm>
              <a:off x="5429500"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0" name="Rectangle 69">
            <a:extLst>
              <a:ext uri="{FF2B5EF4-FFF2-40B4-BE49-F238E27FC236}">
                <a16:creationId xmlns:a16="http://schemas.microsoft.com/office/drawing/2014/main" id="{29979702-55DC-80A7-AACA-470AC8BA29BC}"/>
              </a:ext>
              <a:ext uri="{C183D7F6-B498-43B3-948B-1728B52AA6E4}">
                <adec:decorative xmlns:adec="http://schemas.microsoft.com/office/drawing/2017/decorative" val="1"/>
              </a:ext>
            </a:extLst>
          </p:cNvPr>
          <p:cNvSpPr/>
          <p:nvPr/>
        </p:nvSpPr>
        <p:spPr bwMode="auto">
          <a:xfrm>
            <a:off x="583930" y="1355079"/>
            <a:ext cx="3677334" cy="3982806"/>
          </a:xfrm>
          <a:prstGeom prst="rect">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a:solidFill>
                <a:schemeClr val="tx1"/>
              </a:solidFill>
            </a:endParaRPr>
          </a:p>
        </p:txBody>
      </p:sp>
      <p:grpSp>
        <p:nvGrpSpPr>
          <p:cNvPr id="71" name="Group 70" descr="&quot;You are here&quot; icon.">
            <a:extLst>
              <a:ext uri="{FF2B5EF4-FFF2-40B4-BE49-F238E27FC236}">
                <a16:creationId xmlns:a16="http://schemas.microsoft.com/office/drawing/2014/main" id="{3754F8DF-5174-5512-64C3-33C3A33AEFD6}"/>
              </a:ext>
              <a:ext uri="{C183D7F6-B498-43B3-948B-1728B52AA6E4}">
                <adec:decorative xmlns:adec="http://schemas.microsoft.com/office/drawing/2017/decorative" val="0"/>
              </a:ext>
            </a:extLst>
          </p:cNvPr>
          <p:cNvGrpSpPr/>
          <p:nvPr/>
        </p:nvGrpSpPr>
        <p:grpSpPr>
          <a:xfrm>
            <a:off x="3071544" y="1245450"/>
            <a:ext cx="1056603" cy="982650"/>
            <a:chOff x="5068350" y="2824075"/>
            <a:chExt cx="1374013" cy="1277844"/>
          </a:xfrm>
        </p:grpSpPr>
        <p:sp>
          <p:nvSpPr>
            <p:cNvPr id="72" name="Rectangle: Rounded Corners 25">
              <a:extLst>
                <a:ext uri="{FF2B5EF4-FFF2-40B4-BE49-F238E27FC236}">
                  <a16:creationId xmlns:a16="http://schemas.microsoft.com/office/drawing/2014/main" id="{E6CF8D3A-A2C6-9FE4-FBC1-21128DDC5F8B}"/>
                </a:ext>
              </a:extLst>
            </p:cNvPr>
            <p:cNvSpPr/>
            <p:nvPr/>
          </p:nvSpPr>
          <p:spPr>
            <a:xfrm>
              <a:off x="5068350" y="2824075"/>
              <a:ext cx="1374013" cy="1277844"/>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0000" rIns="182880" bIns="108000" numCol="1" spcCol="0" rtlCol="0" fromWordArt="0" anchor="b" anchorCtr="0" forceAA="0" compatLnSpc="1">
              <a:prstTxWarp prst="textNoShape">
                <a:avLst/>
              </a:prstTxWarp>
              <a:noAutofit/>
            </a:bodyPr>
            <a:lstStyle/>
            <a:p>
              <a:pPr algn="ctr" defTabSz="932472" fontAlgn="base">
                <a:lnSpc>
                  <a:spcPct val="80000"/>
                </a:lnSpc>
                <a:spcBef>
                  <a:spcPct val="0"/>
                </a:spcBef>
                <a:spcAft>
                  <a:spcPct val="0"/>
                </a:spcAft>
              </a:pPr>
              <a:r>
                <a:rPr lang="en-GB" sz="1200" b="1">
                  <a:solidFill>
                    <a:prstClr val="white"/>
                  </a:solidFill>
                  <a:latin typeface="Segoe UI Semibold" panose="020B0502040204020203" pitchFamily="34" charset="0"/>
                  <a:cs typeface="Segoe UI Semibold" panose="020B0502040204020203" pitchFamily="34" charset="0"/>
                </a:rPr>
                <a:t>You are here</a:t>
              </a:r>
            </a:p>
          </p:txBody>
        </p:sp>
        <p:sp>
          <p:nvSpPr>
            <p:cNvPr id="73" name="Graphic 7">
              <a:extLst>
                <a:ext uri="{FF2B5EF4-FFF2-40B4-BE49-F238E27FC236}">
                  <a16:creationId xmlns:a16="http://schemas.microsoft.com/office/drawing/2014/main" id="{DC7FC001-97F9-7DB9-5918-41682D1F6C8F}"/>
                </a:ext>
              </a:extLst>
            </p:cNvPr>
            <p:cNvSpPr/>
            <p:nvPr/>
          </p:nvSpPr>
          <p:spPr>
            <a:xfrm>
              <a:off x="5563897" y="2993074"/>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endParaRPr lang="en-US" sz="1200"/>
            </a:p>
          </p:txBody>
        </p:sp>
      </p:grpSp>
      <p:sp>
        <p:nvSpPr>
          <p:cNvPr id="22" name="TextBox 21">
            <a:extLst>
              <a:ext uri="{FF2B5EF4-FFF2-40B4-BE49-F238E27FC236}">
                <a16:creationId xmlns:a16="http://schemas.microsoft.com/office/drawing/2014/main" id="{AE97C53C-239C-9694-366F-2E3B62165041}"/>
              </a:ext>
            </a:extLst>
          </p:cNvPr>
          <p:cNvSpPr txBox="1"/>
          <p:nvPr/>
        </p:nvSpPr>
        <p:spPr>
          <a:xfrm>
            <a:off x="1136601" y="2322774"/>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Leadership</a:t>
            </a:r>
          </a:p>
        </p:txBody>
      </p:sp>
      <p:sp>
        <p:nvSpPr>
          <p:cNvPr id="24" name="TextBox 23">
            <a:extLst>
              <a:ext uri="{FF2B5EF4-FFF2-40B4-BE49-F238E27FC236}">
                <a16:creationId xmlns:a16="http://schemas.microsoft.com/office/drawing/2014/main" id="{8E372662-CE93-5DA4-67FB-6B93E4946155}"/>
              </a:ext>
            </a:extLst>
          </p:cNvPr>
          <p:cNvSpPr txBox="1"/>
          <p:nvPr/>
        </p:nvSpPr>
        <p:spPr>
          <a:xfrm>
            <a:off x="1136601"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sp>
        <p:nvSpPr>
          <p:cNvPr id="31" name="TextBox 30">
            <a:extLst>
              <a:ext uri="{FF2B5EF4-FFF2-40B4-BE49-F238E27FC236}">
                <a16:creationId xmlns:a16="http://schemas.microsoft.com/office/drawing/2014/main" id="{6C0B48E6-B4BD-5BF1-9166-1980D3A54DCD}"/>
              </a:ext>
            </a:extLst>
          </p:cNvPr>
          <p:cNvSpPr txBox="1"/>
          <p:nvPr/>
        </p:nvSpPr>
        <p:spPr>
          <a:xfrm>
            <a:off x="1409474" y="3460886"/>
            <a:ext cx="2696880" cy="10926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Executive sponsorship</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Align AI to 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Best practice</a:t>
            </a:r>
            <a:r>
              <a:rPr kumimoji="0" lang="en-US" sz="1400" b="0" i="0" u="none" strike="noStrike" kern="1200" cap="none" spc="0" normalizeH="0" baseline="0" noProof="0">
                <a:ln>
                  <a:noFill/>
                </a:ln>
                <a:solidFill>
                  <a:srgbClr val="000000"/>
                </a:solidFill>
                <a:effectLst/>
                <a:uLnTx/>
                <a:uFillTx/>
                <a:latin typeface="Segoe UI"/>
                <a:ea typeface="+mn-ea"/>
                <a:cs typeface="Segoe UI"/>
              </a:rPr>
              <a:t>: AI Council</a:t>
            </a:r>
          </a:p>
        </p:txBody>
      </p:sp>
      <p:grpSp>
        <p:nvGrpSpPr>
          <p:cNvPr id="67" name="Group 66" descr="Bracket indicating responsible AI principles are also essential for Copilot success, no matter which workstream you're in.">
            <a:extLst>
              <a:ext uri="{FF2B5EF4-FFF2-40B4-BE49-F238E27FC236}">
                <a16:creationId xmlns:a16="http://schemas.microsoft.com/office/drawing/2014/main" id="{0F8C263F-C6B8-95CA-874F-3E3BEF4BB823}"/>
              </a:ext>
            </a:extLst>
          </p:cNvPr>
          <p:cNvGrpSpPr/>
          <p:nvPr/>
        </p:nvGrpSpPr>
        <p:grpSpPr>
          <a:xfrm>
            <a:off x="588961" y="5522520"/>
            <a:ext cx="11010900" cy="508589"/>
            <a:chOff x="588961" y="5559776"/>
            <a:chExt cx="11010900" cy="508589"/>
          </a:xfrm>
        </p:grpSpPr>
        <p:sp>
          <p:nvSpPr>
            <p:cNvPr id="68" name="Left Bracket 67">
              <a:extLst>
                <a:ext uri="{FF2B5EF4-FFF2-40B4-BE49-F238E27FC236}">
                  <a16:creationId xmlns:a16="http://schemas.microsoft.com/office/drawing/2014/main" id="{A044AD69-2E53-F010-64A6-5674E310A468}"/>
                </a:ext>
              </a:extLst>
            </p:cNvPr>
            <p:cNvSpPr/>
            <p:nvPr/>
          </p:nvSpPr>
          <p:spPr>
            <a:xfrm rot="16200000">
              <a:off x="5950692" y="198045"/>
              <a:ext cx="287437" cy="11010900"/>
            </a:xfrm>
            <a:prstGeom prst="leftBracket">
              <a:avLst>
                <a:gd name="adj" fmla="val 110458"/>
              </a:avLst>
            </a:prstGeom>
            <a:ln w="15875">
              <a:solidFill>
                <a:srgbClr val="866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9" name="Rectangle: Rounded Corners 10">
              <a:extLst>
                <a:ext uri="{FF2B5EF4-FFF2-40B4-BE49-F238E27FC236}">
                  <a16:creationId xmlns:a16="http://schemas.microsoft.com/office/drawing/2014/main" id="{26A7C738-E008-C788-80CF-49481ACFFC91}"/>
                </a:ext>
              </a:extLst>
            </p:cNvPr>
            <p:cNvSpPr/>
            <p:nvPr/>
          </p:nvSpPr>
          <p:spPr>
            <a:xfrm>
              <a:off x="4553243" y="5621432"/>
              <a:ext cx="3085514"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Responsible AI principles</a:t>
              </a:r>
            </a:p>
          </p:txBody>
        </p:sp>
      </p:grpSp>
      <p:sp>
        <p:nvSpPr>
          <p:cNvPr id="23" name="Graphic 4">
            <a:extLst>
              <a:ext uri="{FF2B5EF4-FFF2-40B4-BE49-F238E27FC236}">
                <a16:creationId xmlns:a16="http://schemas.microsoft.com/office/drawing/2014/main" id="{3F38EBBB-2CE6-F21B-A034-CF12AD581478}"/>
              </a:ext>
              <a:ext uri="{C183D7F6-B498-43B3-948B-1728B52AA6E4}">
                <adec:decorative xmlns:adec="http://schemas.microsoft.com/office/drawing/2017/decorative" val="1"/>
              </a:ext>
            </a:extLst>
          </p:cNvPr>
          <p:cNvSpPr/>
          <p:nvPr/>
        </p:nvSpPr>
        <p:spPr>
          <a:xfrm>
            <a:off x="1136601" y="1796263"/>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28" name="Group 27">
            <a:extLst>
              <a:ext uri="{FF2B5EF4-FFF2-40B4-BE49-F238E27FC236}">
                <a16:creationId xmlns:a16="http://schemas.microsoft.com/office/drawing/2014/main" id="{DA840719-7026-41DD-E159-109D26BA254C}"/>
              </a:ext>
              <a:ext uri="{C183D7F6-B498-43B3-948B-1728B52AA6E4}">
                <adec:decorative xmlns:adec="http://schemas.microsoft.com/office/drawing/2017/decorative" val="1"/>
              </a:ext>
            </a:extLst>
          </p:cNvPr>
          <p:cNvGrpSpPr/>
          <p:nvPr/>
        </p:nvGrpSpPr>
        <p:grpSpPr>
          <a:xfrm>
            <a:off x="1143796" y="3498279"/>
            <a:ext cx="139165" cy="1009607"/>
            <a:chOff x="1540495" y="3627256"/>
            <a:chExt cx="139165" cy="1009607"/>
          </a:xfrm>
        </p:grpSpPr>
        <p:sp>
          <p:nvSpPr>
            <p:cNvPr id="49" name="Graphic 69">
              <a:extLst>
                <a:ext uri="{FF2B5EF4-FFF2-40B4-BE49-F238E27FC236}">
                  <a16:creationId xmlns:a16="http://schemas.microsoft.com/office/drawing/2014/main" id="{2349D57C-6EA8-EDC3-ACBF-BC0CD9666F92}"/>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9" name="Graphic 69">
              <a:extLst>
                <a:ext uri="{FF2B5EF4-FFF2-40B4-BE49-F238E27FC236}">
                  <a16:creationId xmlns:a16="http://schemas.microsoft.com/office/drawing/2014/main" id="{CF12CFF8-49BE-261C-07D2-B4F54136884F}"/>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0" name="Graphic 69">
              <a:extLst>
                <a:ext uri="{FF2B5EF4-FFF2-40B4-BE49-F238E27FC236}">
                  <a16:creationId xmlns:a16="http://schemas.microsoft.com/office/drawing/2014/main" id="{4F2EF2F3-51E1-0188-39B7-1C5E25DAF596}"/>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1" name="Graphic 69">
              <a:extLst>
                <a:ext uri="{FF2B5EF4-FFF2-40B4-BE49-F238E27FC236}">
                  <a16:creationId xmlns:a16="http://schemas.microsoft.com/office/drawing/2014/main" id="{A0965FD2-B53A-9C45-BE6D-D974ECDF205A}"/>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Tree>
    <p:extLst>
      <p:ext uri="{BB962C8B-B14F-4D97-AF65-F5344CB8AC3E}">
        <p14:creationId xmlns:p14="http://schemas.microsoft.com/office/powerpoint/2010/main" val="2106874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4708">
        <p159:morph option="byObject"/>
      </p:transition>
    </mc:Choice>
    <mc:Fallback>
      <p:transition spd="slow" advTm="247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6" presetClass="emph" presetSubtype="0" accel="50000" autoRev="1" fill="hold" nodeType="withEffect">
                                  <p:stCondLst>
                                    <p:cond delay="0"/>
                                  </p:stCondLst>
                                  <p:childTnLst>
                                    <p:animScale>
                                      <p:cBhvr>
                                        <p:cTn id="9" dur="300" fill="hold"/>
                                        <p:tgtEl>
                                          <p:spTgt spid="71"/>
                                        </p:tgtEl>
                                      </p:cBhvr>
                                      <p:by x="85000" y="85000"/>
                                    </p:animScale>
                                  </p:childTnLst>
                                </p:cTn>
                              </p:par>
                              <p:par>
                                <p:cTn id="10" presetID="10"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32742" fontAlgn="auto">
              <a:lnSpc>
                <a:spcPct val="100000"/>
              </a:lnSpc>
              <a:spcAft>
                <a:spcPts val="0"/>
              </a:spcAft>
              <a:buClrTx/>
              <a:buSzTx/>
              <a:tabLst/>
              <a:defRPr/>
            </a:pPr>
            <a:r>
              <a:rPr lang="en-US" sz="3600">
                <a:ea typeface="+mn-ea"/>
                <a:cs typeface="Segoe UI Semibold" panose="020B0502040204020203" pitchFamily="34" charset="0"/>
              </a:rPr>
              <a:t>Secure exec sponsorship</a:t>
            </a:r>
          </a:p>
        </p:txBody>
      </p:sp>
      <p:sp>
        <p:nvSpPr>
          <p:cNvPr id="29" name="Rounded Rectangle 1">
            <a:extLst>
              <a:ext uri="{FF2B5EF4-FFF2-40B4-BE49-F238E27FC236}">
                <a16:creationId xmlns:a16="http://schemas.microsoft.com/office/drawing/2014/main" id="{5AC8EEC8-00C1-F929-C20F-6EFA21BC4AAB}"/>
              </a:ext>
              <a:ext uri="{C183D7F6-B498-43B3-948B-1728B52AA6E4}">
                <adec:decorative xmlns:adec="http://schemas.microsoft.com/office/drawing/2017/decorative" val="1"/>
              </a:ext>
            </a:extLst>
          </p:cNvPr>
          <p:cNvSpPr/>
          <p:nvPr/>
        </p:nvSpPr>
        <p:spPr bwMode="auto">
          <a:xfrm>
            <a:off x="3896401" y="1333501"/>
            <a:ext cx="7800300" cy="4638092"/>
          </a:xfrm>
          <a:prstGeom prst="roundRect">
            <a:avLst>
              <a:gd name="adj" fmla="val 252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solidFill>
                <a:schemeClr val="tx1"/>
              </a:solidFill>
              <a:cs typeface="Segoe UI" pitchFamily="34" charset="0"/>
            </a:endParaRPr>
          </a:p>
        </p:txBody>
      </p:sp>
      <p:grpSp>
        <p:nvGrpSpPr>
          <p:cNvPr id="11" name="Group 10">
            <a:extLst>
              <a:ext uri="{FF2B5EF4-FFF2-40B4-BE49-F238E27FC236}">
                <a16:creationId xmlns:a16="http://schemas.microsoft.com/office/drawing/2014/main" id="{4093AA3F-CC3E-3C1C-4D78-A60D6A61C01D}"/>
              </a:ext>
              <a:ext uri="{C183D7F6-B498-43B3-948B-1728B52AA6E4}">
                <adec:decorative xmlns:adec="http://schemas.microsoft.com/office/drawing/2017/decorative" val="1"/>
              </a:ext>
            </a:extLst>
          </p:cNvPr>
          <p:cNvGrpSpPr/>
          <p:nvPr/>
        </p:nvGrpSpPr>
        <p:grpSpPr>
          <a:xfrm>
            <a:off x="10744835" y="187952"/>
            <a:ext cx="1447166" cy="459051"/>
            <a:chOff x="10744835" y="187952"/>
            <a:chExt cx="1447166" cy="459051"/>
          </a:xfrm>
        </p:grpSpPr>
        <p:sp>
          <p:nvSpPr>
            <p:cNvPr id="5" name="Round Same Side Corner Rectangle 4">
              <a:extLst>
                <a:ext uri="{FF2B5EF4-FFF2-40B4-BE49-F238E27FC236}">
                  <a16:creationId xmlns:a16="http://schemas.microsoft.com/office/drawing/2014/main" id="{B1570F1F-7CD8-BB80-A580-F29F33C2E2A6}"/>
                </a:ext>
              </a:extLst>
            </p:cNvPr>
            <p:cNvSpPr/>
            <p:nvPr/>
          </p:nvSpPr>
          <p:spPr bwMode="auto">
            <a:xfrm rot="16200000">
              <a:off x="11238892" y="-306105"/>
              <a:ext cx="459051" cy="1447166"/>
            </a:xfrm>
            <a:prstGeom prst="round2SameRect">
              <a:avLst>
                <a:gd name="adj1" fmla="val 5000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6D10C242-21CA-08B9-8EAB-45E6BB1830FC}"/>
                </a:ext>
              </a:extLst>
            </p:cNvPr>
            <p:cNvSpPr/>
            <p:nvPr/>
          </p:nvSpPr>
          <p:spPr bwMode="auto">
            <a:xfrm>
              <a:off x="11265690" y="285996"/>
              <a:ext cx="791631"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Leadership</a:t>
              </a:r>
            </a:p>
          </p:txBody>
        </p:sp>
        <p:sp>
          <p:nvSpPr>
            <p:cNvPr id="10" name="Graphic 4">
              <a:extLst>
                <a:ext uri="{FF2B5EF4-FFF2-40B4-BE49-F238E27FC236}">
                  <a16:creationId xmlns:a16="http://schemas.microsoft.com/office/drawing/2014/main" id="{883F8171-EFAF-AED7-B2C6-96E88B3129DC}"/>
                </a:ext>
                <a:ext uri="{C183D7F6-B498-43B3-948B-1728B52AA6E4}">
                  <adec:decorative xmlns:adec="http://schemas.microsoft.com/office/drawing/2017/decorative" val="1"/>
                </a:ext>
              </a:extLst>
            </p:cNvPr>
            <p:cNvSpPr/>
            <p:nvPr/>
          </p:nvSpPr>
          <p:spPr>
            <a:xfrm>
              <a:off x="10909307" y="285996"/>
              <a:ext cx="232336" cy="242962"/>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495300" y="1333501"/>
            <a:ext cx="3201955" cy="4638092"/>
          </a:xfrm>
          <a:prstGeom prst="roundRect">
            <a:avLst>
              <a:gd name="adj" fmla="val 3309"/>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5" name="Straight Connector 34">
            <a:extLst>
              <a:ext uri="{FF2B5EF4-FFF2-40B4-BE49-F238E27FC236}">
                <a16:creationId xmlns:a16="http://schemas.microsoft.com/office/drawing/2014/main" id="{83E52D76-EC1C-CF16-EF8B-037F4F3EF1E2}"/>
              </a:ext>
              <a:ext uri="{C183D7F6-B498-43B3-948B-1728B52AA6E4}">
                <adec:decorative xmlns:adec="http://schemas.microsoft.com/office/drawing/2017/decorative" val="1"/>
              </a:ext>
            </a:extLst>
          </p:cNvPr>
          <p:cNvCxnSpPr>
            <a:cxnSpLocks/>
          </p:cNvCxnSpPr>
          <p:nvPr/>
        </p:nvCxnSpPr>
        <p:spPr>
          <a:xfrm>
            <a:off x="8328586" y="1333501"/>
            <a:ext cx="0" cy="4638092"/>
          </a:xfrm>
          <a:prstGeom prst="line">
            <a:avLst/>
          </a:prstGeom>
          <a:noFill/>
          <a:ln w="6350" cap="flat" cmpd="sng" algn="ctr">
            <a:solidFill>
              <a:srgbClr val="D9D9D6"/>
            </a:solidFill>
            <a:prstDash val="solid"/>
            <a:miter lim="800000"/>
          </a:ln>
          <a:effectLst/>
        </p:spPr>
      </p:cxnSp>
      <p:sp>
        <p:nvSpPr>
          <p:cNvPr id="48" name="Title 1">
            <a:extLst>
              <a:ext uri="{FF2B5EF4-FFF2-40B4-BE49-F238E27FC236}">
                <a16:creationId xmlns:a16="http://schemas.microsoft.com/office/drawing/2014/main" id="{8E7C4B0C-2AA5-5C75-14E6-B8E8E9F39532}"/>
              </a:ext>
            </a:extLst>
          </p:cNvPr>
          <p:cNvSpPr txBox="1">
            <a:spLocks/>
          </p:cNvSpPr>
          <p:nvPr/>
        </p:nvSpPr>
        <p:spPr>
          <a:xfrm>
            <a:off x="911891" y="1661150"/>
            <a:ext cx="2401038" cy="626701"/>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Ensure they understand the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ABCs</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endParaRPr kumimoji="0" lang="en-US" b="1" i="0" u="none" strike="noStrike" kern="1200" cap="none" spc="0" normalizeH="0" baseline="0" noProof="0">
              <a:ln>
                <a:noFill/>
              </a:ln>
              <a:solidFill>
                <a:schemeClr val="accent2"/>
              </a:solidFill>
              <a:effectLst/>
              <a:uLnTx/>
              <a:uFillTx/>
              <a:latin typeface="Segoe UI Semibold" panose="020B0402040204020203" pitchFamily="34" charset="0"/>
              <a:ea typeface="+mn-ea"/>
              <a:cs typeface="Segoe UI Semibold" panose="020B0402040204020203" pitchFamily="34" charset="0"/>
            </a:endParaRPr>
          </a:p>
        </p:txBody>
      </p:sp>
      <p:sp>
        <p:nvSpPr>
          <p:cNvPr id="49" name="Rounded Rectangle 48">
            <a:extLst>
              <a:ext uri="{FF2B5EF4-FFF2-40B4-BE49-F238E27FC236}">
                <a16:creationId xmlns:a16="http://schemas.microsoft.com/office/drawing/2014/main" id="{DA4D3C27-84E9-8F91-6C64-ECABCD8D190B}"/>
              </a:ext>
            </a:extLst>
          </p:cNvPr>
          <p:cNvSpPr/>
          <p:nvPr/>
        </p:nvSpPr>
        <p:spPr>
          <a:xfrm>
            <a:off x="911890" y="2441271"/>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A</a:t>
            </a:r>
          </a:p>
        </p:txBody>
      </p:sp>
      <p:sp>
        <p:nvSpPr>
          <p:cNvPr id="40" name="Rectangle 39">
            <a:extLst>
              <a:ext uri="{FF2B5EF4-FFF2-40B4-BE49-F238E27FC236}">
                <a16:creationId xmlns:a16="http://schemas.microsoft.com/office/drawing/2014/main" id="{85FF28FA-EC79-F422-C88E-7F398863295A}"/>
              </a:ext>
            </a:extLst>
          </p:cNvPr>
          <p:cNvSpPr/>
          <p:nvPr/>
        </p:nvSpPr>
        <p:spPr>
          <a:xfrm>
            <a:off x="1939035" y="2628616"/>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lang="en-US" sz="1400"/>
              <a:t>Active, visible, and consistent participation</a:t>
            </a:r>
          </a:p>
        </p:txBody>
      </p:sp>
      <p:sp>
        <p:nvSpPr>
          <p:cNvPr id="50" name="Rounded Rectangle 49">
            <a:extLst>
              <a:ext uri="{FF2B5EF4-FFF2-40B4-BE49-F238E27FC236}">
                <a16:creationId xmlns:a16="http://schemas.microsoft.com/office/drawing/2014/main" id="{249DDC3E-C9E0-D576-B0CA-50893ACD172D}"/>
              </a:ext>
            </a:extLst>
          </p:cNvPr>
          <p:cNvSpPr/>
          <p:nvPr/>
        </p:nvSpPr>
        <p:spPr>
          <a:xfrm>
            <a:off x="911890" y="3514292"/>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B</a:t>
            </a:r>
          </a:p>
        </p:txBody>
      </p:sp>
      <p:sp>
        <p:nvSpPr>
          <p:cNvPr id="43" name="Rectangle 42">
            <a:extLst>
              <a:ext uri="{FF2B5EF4-FFF2-40B4-BE49-F238E27FC236}">
                <a16:creationId xmlns:a16="http://schemas.microsoft.com/office/drawing/2014/main" id="{10E6A907-331A-20E7-9781-F0A00604F9E9}"/>
              </a:ext>
            </a:extLst>
          </p:cNvPr>
          <p:cNvSpPr/>
          <p:nvPr/>
        </p:nvSpPr>
        <p:spPr>
          <a:xfrm>
            <a:off x="1939035" y="3701637"/>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Build a coalition with their executive peers</a:t>
            </a:r>
          </a:p>
        </p:txBody>
      </p:sp>
      <p:sp>
        <p:nvSpPr>
          <p:cNvPr id="51" name="Rounded Rectangle 50">
            <a:extLst>
              <a:ext uri="{FF2B5EF4-FFF2-40B4-BE49-F238E27FC236}">
                <a16:creationId xmlns:a16="http://schemas.microsoft.com/office/drawing/2014/main" id="{BD528A5F-BADF-58F8-B78D-3062B14B9AD4}"/>
              </a:ext>
            </a:extLst>
          </p:cNvPr>
          <p:cNvSpPr/>
          <p:nvPr/>
        </p:nvSpPr>
        <p:spPr>
          <a:xfrm>
            <a:off x="911890" y="4587313"/>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C</a:t>
            </a:r>
          </a:p>
        </p:txBody>
      </p:sp>
      <p:sp>
        <p:nvSpPr>
          <p:cNvPr id="46" name="Rectangle 45">
            <a:extLst>
              <a:ext uri="{FF2B5EF4-FFF2-40B4-BE49-F238E27FC236}">
                <a16:creationId xmlns:a16="http://schemas.microsoft.com/office/drawing/2014/main" id="{40225E46-636A-E055-B74F-7DA0F5B4FAF5}"/>
              </a:ext>
            </a:extLst>
          </p:cNvPr>
          <p:cNvSpPr/>
          <p:nvPr/>
        </p:nvSpPr>
        <p:spPr>
          <a:xfrm>
            <a:off x="1939037" y="4567259"/>
            <a:ext cx="1489902" cy="969496"/>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Communicate directly with employees to support landing the change</a:t>
            </a:r>
          </a:p>
        </p:txBody>
      </p:sp>
      <p:sp>
        <p:nvSpPr>
          <p:cNvPr id="32" name="Title 1">
            <a:extLst>
              <a:ext uri="{FF2B5EF4-FFF2-40B4-BE49-F238E27FC236}">
                <a16:creationId xmlns:a16="http://schemas.microsoft.com/office/drawing/2014/main" id="{DC7D3573-BF71-14EF-B3C3-44F8A0BEE400}"/>
              </a:ext>
            </a:extLst>
          </p:cNvPr>
          <p:cNvSpPr txBox="1">
            <a:spLocks/>
          </p:cNvSpPr>
          <p:nvPr/>
        </p:nvSpPr>
        <p:spPr>
          <a:xfrm>
            <a:off x="4310342" y="1661150"/>
            <a:ext cx="3384000" cy="349702"/>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should</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p>
        </p:txBody>
      </p:sp>
      <p:sp>
        <p:nvSpPr>
          <p:cNvPr id="31" name="Rectangle 30">
            <a:extLst>
              <a:ext uri="{FF2B5EF4-FFF2-40B4-BE49-F238E27FC236}">
                <a16:creationId xmlns:a16="http://schemas.microsoft.com/office/drawing/2014/main" id="{8EA74B79-BD38-8D7C-3E81-ED354CB0EE1A}"/>
              </a:ext>
            </a:extLst>
          </p:cNvPr>
          <p:cNvSpPr/>
          <p:nvPr/>
        </p:nvSpPr>
        <p:spPr>
          <a:xfrm>
            <a:off x="4310342" y="2088058"/>
            <a:ext cx="3723315" cy="3200876"/>
          </a:xfrm>
          <a:prstGeom prst="rect">
            <a:avLst/>
          </a:prstGeom>
        </p:spPr>
        <p:txBody>
          <a:bodyPr wrap="square" lIns="0" tIns="0" rIns="0" bIns="0" anchor="t">
            <a:spAutoFit/>
          </a:bodyPr>
          <a:lstStyle/>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Help the project team identify and prioritize their top business needs. </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Encourage shared planning between user enablement and technical teams. </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Play a role in communicating the vision to leaders across the organization.</a:t>
            </a: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Actively participate in and use Copilot to help drive and reinforce enablement.</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Promote the enablement program. </a:t>
            </a:r>
            <a:r>
              <a:rPr lang="en-US" sz="1400">
                <a:latin typeface="Segoe UI"/>
                <a:cs typeface="Segoe UI"/>
              </a:rPr>
              <a:t>Studies show engaged employees are </a:t>
            </a:r>
            <a:r>
              <a:rPr lang="en-US" sz="1400">
                <a:solidFill>
                  <a:srgbClr val="8661C5"/>
                </a:solidFill>
                <a:latin typeface="Segoe UI Semibold"/>
                <a:cs typeface="Segoe UI"/>
              </a:rPr>
              <a:t>2.6x</a:t>
            </a:r>
            <a:r>
              <a:rPr lang="en-US" sz="1400" baseline="30000">
                <a:solidFill>
                  <a:srgbClr val="8661C5"/>
                </a:solidFill>
                <a:latin typeface="Segoe UI Semibold"/>
                <a:cs typeface="Segoe UI"/>
              </a:rPr>
              <a:t>1</a:t>
            </a:r>
            <a:r>
              <a:rPr lang="en-US" sz="1400">
                <a:latin typeface="Segoe UI"/>
                <a:cs typeface="Segoe UI"/>
              </a:rPr>
              <a:t> more likely to fully support a successful AI transformation.</a:t>
            </a:r>
            <a:endParaRPr lang="en-US" sz="1400">
              <a:solidFill>
                <a:prstClr val="black"/>
              </a:solidFill>
              <a:latin typeface="Segoe UI"/>
            </a:endParaRPr>
          </a:p>
        </p:txBody>
      </p:sp>
      <p:sp>
        <p:nvSpPr>
          <p:cNvPr id="33" name="TextBox 32">
            <a:extLst>
              <a:ext uri="{FF2B5EF4-FFF2-40B4-BE49-F238E27FC236}">
                <a16:creationId xmlns:a16="http://schemas.microsoft.com/office/drawing/2014/main" id="{8331F148-17AB-E53E-6251-A2F31F144CFF}"/>
              </a:ext>
            </a:extLst>
          </p:cNvPr>
          <p:cNvSpPr txBox="1"/>
          <p:nvPr/>
        </p:nvSpPr>
        <p:spPr>
          <a:xfrm>
            <a:off x="8697129" y="1661150"/>
            <a:ext cx="2656671" cy="349702"/>
          </a:xfrm>
          <a:prstGeom prst="rect">
            <a:avLst/>
          </a:prstGeom>
          <a:noFill/>
        </p:spPr>
        <p:txBody>
          <a:bodyPr wrap="square" lIns="0" t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may</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p>
        </p:txBody>
      </p:sp>
      <p:sp>
        <p:nvSpPr>
          <p:cNvPr id="34" name="Rectangle 33">
            <a:extLst>
              <a:ext uri="{FF2B5EF4-FFF2-40B4-BE49-F238E27FC236}">
                <a16:creationId xmlns:a16="http://schemas.microsoft.com/office/drawing/2014/main" id="{6F1A790A-7A76-642B-8DD3-980DE83A6970}"/>
              </a:ext>
            </a:extLst>
          </p:cNvPr>
          <p:cNvSpPr/>
          <p:nvPr/>
        </p:nvSpPr>
        <p:spPr>
          <a:xfrm>
            <a:off x="8697129" y="2088058"/>
            <a:ext cx="2580331" cy="2031325"/>
          </a:xfrm>
          <a:prstGeom prst="rect">
            <a:avLst/>
          </a:prstGeom>
        </p:spPr>
        <p:txBody>
          <a:bodyPr wrap="square" lIns="0" tIns="0" rIns="0" bIns="0" anchor="t">
            <a:spAutoFit/>
          </a:bodyPr>
          <a:lstStyle/>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Lead or participate in the organizational AI Council.</a:t>
            </a: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Have purchasing authority for licenses or services from supporting suppliers. </a:t>
            </a: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Be directly accountable for Microsoft 365 or broader digital workplace initiatives. </a:t>
            </a:r>
          </a:p>
        </p:txBody>
      </p:sp>
      <p:sp>
        <p:nvSpPr>
          <p:cNvPr id="2" name="TextBox 1">
            <a:extLst>
              <a:ext uri="{FF2B5EF4-FFF2-40B4-BE49-F238E27FC236}">
                <a16:creationId xmlns:a16="http://schemas.microsoft.com/office/drawing/2014/main" id="{3A978707-CA3B-0475-B8F7-C1364557ED13}"/>
              </a:ext>
            </a:extLst>
          </p:cNvPr>
          <p:cNvSpPr txBox="1"/>
          <p:nvPr/>
        </p:nvSpPr>
        <p:spPr>
          <a:xfrm>
            <a:off x="443345" y="6473536"/>
            <a:ext cx="5652655" cy="230832"/>
          </a:xfrm>
          <a:prstGeom prst="rect">
            <a:avLst/>
          </a:prstGeom>
          <a:noFill/>
        </p:spPr>
        <p:txBody>
          <a:bodyPr wrap="square" rtlCol="0">
            <a:spAutoFit/>
          </a:bodyPr>
          <a:lstStyle/>
          <a:p>
            <a:r>
              <a:rPr lang="en-US" sz="900" baseline="30000"/>
              <a:t>1</a:t>
            </a:r>
            <a:r>
              <a:rPr lang="en-US" sz="900" i="1">
                <a:solidFill>
                  <a:srgbClr val="8661C5"/>
                </a:solidFill>
                <a:hlinkClick r:id="rId3">
                  <a:extLst>
                    <a:ext uri="{A12FA001-AC4F-418D-AE19-62706E023703}">
                      <ahyp:hlinkClr xmlns:ahyp="http://schemas.microsoft.com/office/drawing/2018/hyperlinkcolor" val="tx"/>
                    </a:ext>
                  </a:extLst>
                </a:hlinkClick>
              </a:rPr>
              <a:t>The state of AI change readiness eBook</a:t>
            </a:r>
            <a:r>
              <a:rPr lang="en-US" sz="900"/>
              <a:t>, Microsoft Viva People Science</a:t>
            </a:r>
          </a:p>
        </p:txBody>
      </p:sp>
    </p:spTree>
    <p:extLst>
      <p:ext uri="{BB962C8B-B14F-4D97-AF65-F5344CB8AC3E}">
        <p14:creationId xmlns:p14="http://schemas.microsoft.com/office/powerpoint/2010/main" val="100986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5582A-8CDB-6BA3-211B-8E5BB96A65DB}"/>
              </a:ext>
            </a:extLst>
          </p:cNvPr>
          <p:cNvSpPr>
            <a:spLocks noGrp="1"/>
          </p:cNvSpPr>
          <p:nvPr>
            <p:ph type="title"/>
          </p:nvPr>
        </p:nvSpPr>
        <p:spPr/>
        <p:txBody>
          <a:bodyPr>
            <a:noAutofit/>
          </a:bodyPr>
          <a:lstStyle/>
          <a:p>
            <a:pPr algn="ctr" defTabSz="914400">
              <a:lnSpc>
                <a:spcPct val="90000"/>
              </a:lnSpc>
            </a:pPr>
            <a:r>
              <a:rPr lang="en-US">
                <a:ea typeface="+mj-ea"/>
                <a:cs typeface="+mj-cs"/>
              </a:rPr>
              <a:t>Clarify AI value drivers</a:t>
            </a:r>
          </a:p>
        </p:txBody>
      </p:sp>
      <p:grpSp>
        <p:nvGrpSpPr>
          <p:cNvPr id="26" name="Group 25">
            <a:extLst>
              <a:ext uri="{FF2B5EF4-FFF2-40B4-BE49-F238E27FC236}">
                <a16:creationId xmlns:a16="http://schemas.microsoft.com/office/drawing/2014/main" id="{F3D242DE-C68E-669C-42E5-46EDFAF2DF33}"/>
              </a:ext>
              <a:ext uri="{C183D7F6-B498-43B3-948B-1728B52AA6E4}">
                <adec:decorative xmlns:adec="http://schemas.microsoft.com/office/drawing/2017/decorative" val="1"/>
              </a:ext>
            </a:extLst>
          </p:cNvPr>
          <p:cNvGrpSpPr/>
          <p:nvPr/>
        </p:nvGrpSpPr>
        <p:grpSpPr>
          <a:xfrm>
            <a:off x="10744835" y="187952"/>
            <a:ext cx="1447166" cy="459051"/>
            <a:chOff x="10744835" y="187952"/>
            <a:chExt cx="1447166" cy="459051"/>
          </a:xfrm>
        </p:grpSpPr>
        <p:sp>
          <p:nvSpPr>
            <p:cNvPr id="29" name="Round Same Side Corner Rectangle 28">
              <a:extLst>
                <a:ext uri="{FF2B5EF4-FFF2-40B4-BE49-F238E27FC236}">
                  <a16:creationId xmlns:a16="http://schemas.microsoft.com/office/drawing/2014/main" id="{CAB82EC9-A1F7-BA64-355C-82FC2EAE8C30}"/>
                </a:ext>
              </a:extLst>
            </p:cNvPr>
            <p:cNvSpPr/>
            <p:nvPr/>
          </p:nvSpPr>
          <p:spPr bwMode="auto">
            <a:xfrm rot="16200000">
              <a:off x="11238892" y="-306105"/>
              <a:ext cx="459051" cy="1447166"/>
            </a:xfrm>
            <a:prstGeom prst="round2SameRect">
              <a:avLst>
                <a:gd name="adj1" fmla="val 5000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Rectangle 29">
              <a:extLst>
                <a:ext uri="{FF2B5EF4-FFF2-40B4-BE49-F238E27FC236}">
                  <a16:creationId xmlns:a16="http://schemas.microsoft.com/office/drawing/2014/main" id="{F794A310-A2C5-47DE-BD3B-70F21DB1B35A}"/>
                </a:ext>
              </a:extLst>
            </p:cNvPr>
            <p:cNvSpPr/>
            <p:nvPr/>
          </p:nvSpPr>
          <p:spPr bwMode="auto">
            <a:xfrm>
              <a:off x="11265690" y="285996"/>
              <a:ext cx="791631"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Leadership</a:t>
              </a:r>
            </a:p>
          </p:txBody>
        </p:sp>
        <p:sp>
          <p:nvSpPr>
            <p:cNvPr id="32" name="Graphic 4">
              <a:extLst>
                <a:ext uri="{FF2B5EF4-FFF2-40B4-BE49-F238E27FC236}">
                  <a16:creationId xmlns:a16="http://schemas.microsoft.com/office/drawing/2014/main" id="{3C903331-0935-A488-4D80-98F18A90444F}"/>
                </a:ext>
                <a:ext uri="{C183D7F6-B498-43B3-948B-1728B52AA6E4}">
                  <adec:decorative xmlns:adec="http://schemas.microsoft.com/office/drawing/2017/decorative" val="1"/>
                </a:ext>
              </a:extLst>
            </p:cNvPr>
            <p:cNvSpPr/>
            <p:nvPr/>
          </p:nvSpPr>
          <p:spPr>
            <a:xfrm>
              <a:off x="10909307" y="285996"/>
              <a:ext cx="232336" cy="242962"/>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p:nvSpPr>
          <p:cNvPr id="6" name="Rectangle: Rounded Corners 5">
            <a:extLst>
              <a:ext uri="{FF2B5EF4-FFF2-40B4-BE49-F238E27FC236}">
                <a16:creationId xmlns:a16="http://schemas.microsoft.com/office/drawing/2014/main" id="{888C49DE-8369-B577-016C-E3793F76422A}"/>
              </a:ext>
              <a:ext uri="{C183D7F6-B498-43B3-948B-1728B52AA6E4}">
                <adec:decorative xmlns:adec="http://schemas.microsoft.com/office/drawing/2017/decorative" val="1"/>
              </a:ext>
            </a:extLst>
          </p:cNvPr>
          <p:cNvSpPr/>
          <p:nvPr/>
        </p:nvSpPr>
        <p:spPr bwMode="auto">
          <a:xfrm>
            <a:off x="396282" y="1673630"/>
            <a:ext cx="11410168" cy="4437814"/>
          </a:xfrm>
          <a:prstGeom prst="roundRect">
            <a:avLst>
              <a:gd name="adj" fmla="val 3908"/>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600" err="1">
              <a:solidFill>
                <a:schemeClr val="tx1"/>
              </a:solidFill>
              <a:latin typeface="Segoe UI"/>
              <a:cs typeface="Segoe UI" pitchFamily="34" charset="0"/>
            </a:endParaRPr>
          </a:p>
        </p:txBody>
      </p:sp>
      <p:sp>
        <p:nvSpPr>
          <p:cNvPr id="8" name="Rectangle: Rounded Corners 7">
            <a:extLst>
              <a:ext uri="{FF2B5EF4-FFF2-40B4-BE49-F238E27FC236}">
                <a16:creationId xmlns:a16="http://schemas.microsoft.com/office/drawing/2014/main" id="{335487AB-8BF0-0FE1-99A5-E4D9E63F3349}"/>
              </a:ext>
              <a:ext uri="{C183D7F6-B498-43B3-948B-1728B52AA6E4}">
                <adec:decorative xmlns:adec="http://schemas.microsoft.com/office/drawing/2017/decorative" val="1"/>
              </a:ext>
            </a:extLst>
          </p:cNvPr>
          <p:cNvSpPr>
            <a:spLocks/>
          </p:cNvSpPr>
          <p:nvPr/>
        </p:nvSpPr>
        <p:spPr bwMode="auto">
          <a:xfrm>
            <a:off x="581511" y="3497206"/>
            <a:ext cx="2104410" cy="2391359"/>
          </a:xfrm>
          <a:prstGeom prst="roundRect">
            <a:avLst>
              <a:gd name="adj" fmla="val 5089"/>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IN" sz="1050" err="1">
              <a:solidFill>
                <a:prstClr val="black"/>
              </a:solidFill>
              <a:latin typeface="Segoe UI"/>
            </a:endParaRPr>
          </a:p>
        </p:txBody>
      </p:sp>
      <p:sp>
        <p:nvSpPr>
          <p:cNvPr id="3" name="Graphic 56">
            <a:extLst>
              <a:ext uri="{FF2B5EF4-FFF2-40B4-BE49-F238E27FC236}">
                <a16:creationId xmlns:a16="http://schemas.microsoft.com/office/drawing/2014/main" id="{BE603816-BBCD-908B-C505-2908145FE250}"/>
              </a:ext>
              <a:ext uri="{C183D7F6-B498-43B3-948B-1728B52AA6E4}">
                <adec:decorative xmlns:adec="http://schemas.microsoft.com/office/drawing/2017/decorative" val="1"/>
              </a:ext>
            </a:extLst>
          </p:cNvPr>
          <p:cNvSpPr>
            <a:spLocks/>
          </p:cNvSpPr>
          <p:nvPr/>
        </p:nvSpPr>
        <p:spPr>
          <a:xfrm>
            <a:off x="1491748" y="2178764"/>
            <a:ext cx="309766" cy="278862"/>
          </a:xfrm>
          <a:custGeom>
            <a:avLst/>
            <a:gdLst>
              <a:gd name="connsiteX0" fmla="*/ 121444 w 190546"/>
              <a:gd name="connsiteY0" fmla="*/ 114300 h 171535"/>
              <a:gd name="connsiteX1" fmla="*/ 138113 w 190546"/>
              <a:gd name="connsiteY1" fmla="*/ 130969 h 171535"/>
              <a:gd name="connsiteX2" fmla="*/ 138103 w 190546"/>
              <a:gd name="connsiteY2" fmla="*/ 140132 h 171535"/>
              <a:gd name="connsiteX3" fmla="*/ 95888 w 190546"/>
              <a:gd name="connsiteY3" fmla="*/ 171536 h 171535"/>
              <a:gd name="connsiteX4" fmla="*/ 52388 w 190546"/>
              <a:gd name="connsiteY4" fmla="*/ 140494 h 171535"/>
              <a:gd name="connsiteX5" fmla="*/ 52388 w 190546"/>
              <a:gd name="connsiteY5" fmla="*/ 130969 h 171535"/>
              <a:gd name="connsiteX6" fmla="*/ 69056 w 190546"/>
              <a:gd name="connsiteY6" fmla="*/ 114300 h 171535"/>
              <a:gd name="connsiteX7" fmla="*/ 121444 w 190546"/>
              <a:gd name="connsiteY7" fmla="*/ 114300 h 171535"/>
              <a:gd name="connsiteX8" fmla="*/ 16669 w 190546"/>
              <a:gd name="connsiteY8" fmla="*/ 66675 h 171535"/>
              <a:gd name="connsiteX9" fmla="*/ 58350 w 190546"/>
              <a:gd name="connsiteY9" fmla="*/ 66675 h 171535"/>
              <a:gd name="connsiteX10" fmla="*/ 68513 w 190546"/>
              <a:gd name="connsiteY10" fmla="*/ 103346 h 171535"/>
              <a:gd name="connsiteX11" fmla="*/ 70056 w 190546"/>
              <a:gd name="connsiteY11" fmla="*/ 104785 h 171535"/>
              <a:gd name="connsiteX12" fmla="*/ 69056 w 190546"/>
              <a:gd name="connsiteY12" fmla="*/ 104775 h 171535"/>
              <a:gd name="connsiteX13" fmla="*/ 43825 w 190546"/>
              <a:gd name="connsiteY13" fmla="*/ 123901 h 171535"/>
              <a:gd name="connsiteX14" fmla="*/ 43501 w 190546"/>
              <a:gd name="connsiteY14" fmla="*/ 123911 h 171535"/>
              <a:gd name="connsiteX15" fmla="*/ 0 w 190546"/>
              <a:gd name="connsiteY15" fmla="*/ 92869 h 171535"/>
              <a:gd name="connsiteX16" fmla="*/ 0 w 190546"/>
              <a:gd name="connsiteY16" fmla="*/ 83344 h 171535"/>
              <a:gd name="connsiteX17" fmla="*/ 16669 w 190546"/>
              <a:gd name="connsiteY17" fmla="*/ 66675 h 171535"/>
              <a:gd name="connsiteX18" fmla="*/ 173831 w 190546"/>
              <a:gd name="connsiteY18" fmla="*/ 66675 h 171535"/>
              <a:gd name="connsiteX19" fmla="*/ 190500 w 190546"/>
              <a:gd name="connsiteY19" fmla="*/ 83344 h 171535"/>
              <a:gd name="connsiteX20" fmla="*/ 190490 w 190546"/>
              <a:gd name="connsiteY20" fmla="*/ 92507 h 171535"/>
              <a:gd name="connsiteX21" fmla="*/ 148276 w 190546"/>
              <a:gd name="connsiteY21" fmla="*/ 123911 h 171535"/>
              <a:gd name="connsiteX22" fmla="*/ 146666 w 190546"/>
              <a:gd name="connsiteY22" fmla="*/ 123892 h 171535"/>
              <a:gd name="connsiteX23" fmla="*/ 123320 w 190546"/>
              <a:gd name="connsiteY23" fmla="*/ 104842 h 171535"/>
              <a:gd name="connsiteX24" fmla="*/ 121444 w 190546"/>
              <a:gd name="connsiteY24" fmla="*/ 104775 h 171535"/>
              <a:gd name="connsiteX25" fmla="*/ 120444 w 190546"/>
              <a:gd name="connsiteY25" fmla="*/ 104785 h 171535"/>
              <a:gd name="connsiteX26" fmla="*/ 132150 w 190546"/>
              <a:gd name="connsiteY26" fmla="*/ 66685 h 171535"/>
              <a:gd name="connsiteX27" fmla="*/ 173831 w 190546"/>
              <a:gd name="connsiteY27" fmla="*/ 66675 h 171535"/>
              <a:gd name="connsiteX28" fmla="*/ 95250 w 190546"/>
              <a:gd name="connsiteY28" fmla="*/ 47625 h 171535"/>
              <a:gd name="connsiteX29" fmla="*/ 123825 w 190546"/>
              <a:gd name="connsiteY29" fmla="*/ 76200 h 171535"/>
              <a:gd name="connsiteX30" fmla="*/ 95250 w 190546"/>
              <a:gd name="connsiteY30" fmla="*/ 104775 h 171535"/>
              <a:gd name="connsiteX31" fmla="*/ 66675 w 190546"/>
              <a:gd name="connsiteY31" fmla="*/ 76200 h 171535"/>
              <a:gd name="connsiteX32" fmla="*/ 95250 w 190546"/>
              <a:gd name="connsiteY32" fmla="*/ 47625 h 171535"/>
              <a:gd name="connsiteX33" fmla="*/ 42863 w 190546"/>
              <a:gd name="connsiteY33" fmla="*/ 0 h 171535"/>
              <a:gd name="connsiteX34" fmla="*/ 71438 w 190546"/>
              <a:gd name="connsiteY34" fmla="*/ 28575 h 171535"/>
              <a:gd name="connsiteX35" fmla="*/ 42863 w 190546"/>
              <a:gd name="connsiteY35" fmla="*/ 57150 h 171535"/>
              <a:gd name="connsiteX36" fmla="*/ 14288 w 190546"/>
              <a:gd name="connsiteY36" fmla="*/ 28575 h 171535"/>
              <a:gd name="connsiteX37" fmla="*/ 42863 w 190546"/>
              <a:gd name="connsiteY37" fmla="*/ 0 h 171535"/>
              <a:gd name="connsiteX38" fmla="*/ 147638 w 190546"/>
              <a:gd name="connsiteY38" fmla="*/ 0 h 171535"/>
              <a:gd name="connsiteX39" fmla="*/ 176213 w 190546"/>
              <a:gd name="connsiteY39" fmla="*/ 28575 h 171535"/>
              <a:gd name="connsiteX40" fmla="*/ 147638 w 190546"/>
              <a:gd name="connsiteY40" fmla="*/ 57150 h 171535"/>
              <a:gd name="connsiteX41" fmla="*/ 119063 w 190546"/>
              <a:gd name="connsiteY41" fmla="*/ 28575 h 171535"/>
              <a:gd name="connsiteX42" fmla="*/ 147638 w 190546"/>
              <a:gd name="connsiteY42" fmla="*/ 0 h 1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0546" h="171535">
                <a:moveTo>
                  <a:pt x="121444" y="114300"/>
                </a:moveTo>
                <a:cubicBezTo>
                  <a:pt x="130645" y="114300"/>
                  <a:pt x="138113" y="121768"/>
                  <a:pt x="138113" y="130969"/>
                </a:cubicBezTo>
                <a:lnTo>
                  <a:pt x="138103" y="140132"/>
                </a:lnTo>
                <a:cubicBezTo>
                  <a:pt x="139217" y="160992"/>
                  <a:pt x="123711" y="171536"/>
                  <a:pt x="95888" y="171536"/>
                </a:cubicBezTo>
                <a:cubicBezTo>
                  <a:pt x="68170" y="171536"/>
                  <a:pt x="52388" y="161153"/>
                  <a:pt x="52388" y="140494"/>
                </a:cubicBezTo>
                <a:lnTo>
                  <a:pt x="52388" y="130969"/>
                </a:lnTo>
                <a:cubicBezTo>
                  <a:pt x="52388" y="121768"/>
                  <a:pt x="59855" y="114300"/>
                  <a:pt x="69056" y="114300"/>
                </a:cubicBezTo>
                <a:lnTo>
                  <a:pt x="121444" y="114300"/>
                </a:lnTo>
                <a:close/>
                <a:moveTo>
                  <a:pt x="16669" y="66675"/>
                </a:moveTo>
                <a:lnTo>
                  <a:pt x="58350" y="66675"/>
                </a:lnTo>
                <a:cubicBezTo>
                  <a:pt x="54968" y="79837"/>
                  <a:pt x="58839" y="93803"/>
                  <a:pt x="68513" y="103346"/>
                </a:cubicBezTo>
                <a:lnTo>
                  <a:pt x="70056" y="104785"/>
                </a:lnTo>
                <a:lnTo>
                  <a:pt x="69056" y="104775"/>
                </a:lnTo>
                <a:cubicBezTo>
                  <a:pt x="57308" y="104771"/>
                  <a:pt x="46994" y="112589"/>
                  <a:pt x="43825" y="123901"/>
                </a:cubicBezTo>
                <a:lnTo>
                  <a:pt x="43501" y="123911"/>
                </a:lnTo>
                <a:cubicBezTo>
                  <a:pt x="15783" y="123911"/>
                  <a:pt x="0" y="113528"/>
                  <a:pt x="0" y="92869"/>
                </a:cubicBezTo>
                <a:lnTo>
                  <a:pt x="0" y="83344"/>
                </a:lnTo>
                <a:cubicBezTo>
                  <a:pt x="0" y="74143"/>
                  <a:pt x="7468" y="66675"/>
                  <a:pt x="16669" y="66675"/>
                </a:cubicBezTo>
                <a:close/>
                <a:moveTo>
                  <a:pt x="173831" y="66675"/>
                </a:moveTo>
                <a:cubicBezTo>
                  <a:pt x="183032" y="66675"/>
                  <a:pt x="190500" y="74143"/>
                  <a:pt x="190500" y="83344"/>
                </a:cubicBezTo>
                <a:lnTo>
                  <a:pt x="190490" y="92507"/>
                </a:lnTo>
                <a:cubicBezTo>
                  <a:pt x="191605" y="113367"/>
                  <a:pt x="176098" y="123911"/>
                  <a:pt x="148276" y="123911"/>
                </a:cubicBezTo>
                <a:lnTo>
                  <a:pt x="146666" y="123892"/>
                </a:lnTo>
                <a:cubicBezTo>
                  <a:pt x="143666" y="113263"/>
                  <a:pt x="134335" y="105648"/>
                  <a:pt x="123320" y="104842"/>
                </a:cubicBezTo>
                <a:lnTo>
                  <a:pt x="121444" y="104775"/>
                </a:lnTo>
                <a:lnTo>
                  <a:pt x="120444" y="104785"/>
                </a:lnTo>
                <a:cubicBezTo>
                  <a:pt x="131227" y="95314"/>
                  <a:pt x="135755" y="80576"/>
                  <a:pt x="132150" y="66685"/>
                </a:cubicBezTo>
                <a:lnTo>
                  <a:pt x="173831" y="66675"/>
                </a:lnTo>
                <a:close/>
                <a:moveTo>
                  <a:pt x="95250" y="47625"/>
                </a:moveTo>
                <a:cubicBezTo>
                  <a:pt x="111032" y="47625"/>
                  <a:pt x="123825" y="60419"/>
                  <a:pt x="123825" y="76200"/>
                </a:cubicBezTo>
                <a:cubicBezTo>
                  <a:pt x="123825" y="91982"/>
                  <a:pt x="111032" y="104775"/>
                  <a:pt x="95250" y="104775"/>
                </a:cubicBezTo>
                <a:cubicBezTo>
                  <a:pt x="79468" y="104775"/>
                  <a:pt x="66675" y="91982"/>
                  <a:pt x="66675" y="76200"/>
                </a:cubicBezTo>
                <a:cubicBezTo>
                  <a:pt x="66675" y="60419"/>
                  <a:pt x="79468" y="47625"/>
                  <a:pt x="95250" y="47625"/>
                </a:cubicBezTo>
                <a:close/>
                <a:moveTo>
                  <a:pt x="42863" y="0"/>
                </a:moveTo>
                <a:cubicBezTo>
                  <a:pt x="58644" y="0"/>
                  <a:pt x="71438" y="12794"/>
                  <a:pt x="71438" y="28575"/>
                </a:cubicBezTo>
                <a:cubicBezTo>
                  <a:pt x="71438" y="44356"/>
                  <a:pt x="58644" y="57150"/>
                  <a:pt x="42863" y="57150"/>
                </a:cubicBezTo>
                <a:cubicBezTo>
                  <a:pt x="27081" y="57150"/>
                  <a:pt x="14288" y="44356"/>
                  <a:pt x="14288" y="28575"/>
                </a:cubicBezTo>
                <a:cubicBezTo>
                  <a:pt x="14288" y="12794"/>
                  <a:pt x="27081" y="0"/>
                  <a:pt x="42863" y="0"/>
                </a:cubicBezTo>
                <a:close/>
                <a:moveTo>
                  <a:pt x="147638" y="0"/>
                </a:moveTo>
                <a:cubicBezTo>
                  <a:pt x="163419" y="0"/>
                  <a:pt x="176213" y="12794"/>
                  <a:pt x="176213" y="28575"/>
                </a:cubicBezTo>
                <a:cubicBezTo>
                  <a:pt x="176213" y="44356"/>
                  <a:pt x="163419" y="57150"/>
                  <a:pt x="147638" y="57150"/>
                </a:cubicBezTo>
                <a:cubicBezTo>
                  <a:pt x="131856" y="57150"/>
                  <a:pt x="119063" y="44356"/>
                  <a:pt x="119063" y="28575"/>
                </a:cubicBezTo>
                <a:cubicBezTo>
                  <a:pt x="119063" y="12794"/>
                  <a:pt x="131856" y="0"/>
                  <a:pt x="147638" y="0"/>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1" name="TextBox 20">
            <a:extLst>
              <a:ext uri="{FF2B5EF4-FFF2-40B4-BE49-F238E27FC236}">
                <a16:creationId xmlns:a16="http://schemas.microsoft.com/office/drawing/2014/main" id="{65A8FF47-28FA-FFA4-D1F1-CE61FDF9B930}"/>
              </a:ext>
            </a:extLst>
          </p:cNvPr>
          <p:cNvSpPr txBox="1"/>
          <p:nvPr/>
        </p:nvSpPr>
        <p:spPr>
          <a:xfrm>
            <a:off x="786620" y="2730301"/>
            <a:ext cx="1694193" cy="55399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Segoe UI Semibold" panose="020B0402040204020203" pitchFamily="34" charset="0"/>
                <a:cs typeface="Segoe UI Semibold" panose="020B0402040204020203" pitchFamily="34" charset="0"/>
              </a:rPr>
              <a:t>Organization and culture</a:t>
            </a:r>
          </a:p>
        </p:txBody>
      </p:sp>
      <p:sp>
        <p:nvSpPr>
          <p:cNvPr id="48" name="TextBox 47">
            <a:extLst>
              <a:ext uri="{FF2B5EF4-FFF2-40B4-BE49-F238E27FC236}">
                <a16:creationId xmlns:a16="http://schemas.microsoft.com/office/drawing/2014/main" id="{41004D71-2498-2A57-1A71-90C780339271}"/>
              </a:ext>
            </a:extLst>
          </p:cNvPr>
          <p:cNvSpPr txBox="1"/>
          <p:nvPr/>
        </p:nvSpPr>
        <p:spPr>
          <a:xfrm>
            <a:off x="683391" y="3910219"/>
            <a:ext cx="1900650" cy="1446550"/>
          </a:xfrm>
          <a:prstGeom prst="rect">
            <a:avLst/>
          </a:prstGeom>
          <a:noFill/>
        </p:spPr>
        <p:txBody>
          <a:bodyPr wrap="square" lIns="0" tIns="0" rIns="0" bIns="0" rtlCol="0" anchor="t">
            <a:spAutoFit/>
          </a:bodyPr>
          <a:lstStyle/>
          <a:p>
            <a:pPr algn="ctr">
              <a:spcBef>
                <a:spcPts val="600"/>
              </a:spcBef>
              <a:spcAft>
                <a:spcPts val="600"/>
              </a:spcAft>
              <a:defRPr/>
            </a:pPr>
            <a:r>
              <a:rPr lang="en-US" sz="1400">
                <a:solidFill>
                  <a:prstClr val="black"/>
                </a:solidFill>
                <a:latin typeface="Segoe UI"/>
              </a:rPr>
              <a:t>Do you have an operating model to enable the adoption and use of AI?</a:t>
            </a:r>
          </a:p>
          <a:p>
            <a:pPr algn="ctr">
              <a:spcBef>
                <a:spcPts val="600"/>
              </a:spcBef>
              <a:spcAft>
                <a:spcPts val="600"/>
              </a:spcAft>
              <a:defRPr/>
            </a:pPr>
            <a:r>
              <a:rPr lang="en-US" sz="1400">
                <a:solidFill>
                  <a:prstClr val="black"/>
                </a:solidFill>
                <a:latin typeface="Segoe UI"/>
              </a:rPr>
              <a:t>Do you have top-down support?</a:t>
            </a:r>
          </a:p>
        </p:txBody>
      </p:sp>
      <p:sp>
        <p:nvSpPr>
          <p:cNvPr id="9" name="Rectangle: Rounded Corners 8">
            <a:extLst>
              <a:ext uri="{FF2B5EF4-FFF2-40B4-BE49-F238E27FC236}">
                <a16:creationId xmlns:a16="http://schemas.microsoft.com/office/drawing/2014/main" id="{A3FAE78E-49AC-3783-977F-DA368F990BD0}"/>
              </a:ext>
              <a:ext uri="{C183D7F6-B498-43B3-948B-1728B52AA6E4}">
                <adec:decorative xmlns:adec="http://schemas.microsoft.com/office/drawing/2017/decorative" val="1"/>
              </a:ext>
            </a:extLst>
          </p:cNvPr>
          <p:cNvSpPr>
            <a:spLocks/>
          </p:cNvSpPr>
          <p:nvPr/>
        </p:nvSpPr>
        <p:spPr bwMode="auto">
          <a:xfrm>
            <a:off x="2812653" y="3497206"/>
            <a:ext cx="2104410" cy="2391359"/>
          </a:xfrm>
          <a:prstGeom prst="roundRect">
            <a:avLst>
              <a:gd name="adj" fmla="val 5089"/>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IN" sz="1050" err="1">
              <a:solidFill>
                <a:prstClr val="black"/>
              </a:solidFill>
              <a:latin typeface="Segoe UI"/>
            </a:endParaRPr>
          </a:p>
        </p:txBody>
      </p:sp>
      <p:sp>
        <p:nvSpPr>
          <p:cNvPr id="4" name="Freeform: Shape 3">
            <a:extLst>
              <a:ext uri="{FF2B5EF4-FFF2-40B4-BE49-F238E27FC236}">
                <a16:creationId xmlns:a16="http://schemas.microsoft.com/office/drawing/2014/main" id="{048BBE9A-5211-958D-9C26-658B8EE7A2A7}"/>
              </a:ext>
              <a:ext uri="{C183D7F6-B498-43B3-948B-1728B52AA6E4}">
                <adec:decorative xmlns:adec="http://schemas.microsoft.com/office/drawing/2017/decorative" val="1"/>
              </a:ext>
            </a:extLst>
          </p:cNvPr>
          <p:cNvSpPr>
            <a:spLocks noChangeAspect="1"/>
          </p:cNvSpPr>
          <p:nvPr/>
        </p:nvSpPr>
        <p:spPr>
          <a:xfrm>
            <a:off x="3732007" y="2172445"/>
            <a:ext cx="291532" cy="291500"/>
          </a:xfrm>
          <a:custGeom>
            <a:avLst/>
            <a:gdLst>
              <a:gd name="connsiteX0" fmla="*/ 125635 w 765566"/>
              <a:gd name="connsiteY0" fmla="*/ 561137 h 765489"/>
              <a:gd name="connsiteX1" fmla="*/ 47149 w 765566"/>
              <a:gd name="connsiteY1" fmla="*/ 639718 h 765489"/>
              <a:gd name="connsiteX2" fmla="*/ 125635 w 765566"/>
              <a:gd name="connsiteY2" fmla="*/ 718299 h 765489"/>
              <a:gd name="connsiteX3" fmla="*/ 204216 w 765566"/>
              <a:gd name="connsiteY3" fmla="*/ 639718 h 765489"/>
              <a:gd name="connsiteX4" fmla="*/ 125635 w 765566"/>
              <a:gd name="connsiteY4" fmla="*/ 561137 h 765489"/>
              <a:gd name="connsiteX5" fmla="*/ 482977 w 765566"/>
              <a:gd name="connsiteY5" fmla="*/ 451741 h 765489"/>
              <a:gd name="connsiteX6" fmla="*/ 505491 w 765566"/>
              <a:gd name="connsiteY6" fmla="*/ 458266 h 765489"/>
              <a:gd name="connsiteX7" fmla="*/ 509302 w 765566"/>
              <a:gd name="connsiteY7" fmla="*/ 461504 h 765489"/>
              <a:gd name="connsiteX8" fmla="*/ 608838 w 765566"/>
              <a:gd name="connsiteY8" fmla="*/ 561041 h 765489"/>
              <a:gd name="connsiteX9" fmla="*/ 708374 w 765566"/>
              <a:gd name="connsiteY9" fmla="*/ 461599 h 765489"/>
              <a:gd name="connsiteX10" fmla="*/ 752094 w 765566"/>
              <a:gd name="connsiteY10" fmla="*/ 458361 h 765489"/>
              <a:gd name="connsiteX11" fmla="*/ 751903 w 765566"/>
              <a:gd name="connsiteY11" fmla="*/ 458171 h 765489"/>
              <a:gd name="connsiteX12" fmla="*/ 755713 w 765566"/>
              <a:gd name="connsiteY12" fmla="*/ 461409 h 765489"/>
              <a:gd name="connsiteX13" fmla="*/ 758952 w 765566"/>
              <a:gd name="connsiteY13" fmla="*/ 505224 h 765489"/>
              <a:gd name="connsiteX14" fmla="*/ 755713 w 765566"/>
              <a:gd name="connsiteY14" fmla="*/ 509034 h 765489"/>
              <a:gd name="connsiteX15" fmla="*/ 656177 w 765566"/>
              <a:gd name="connsiteY15" fmla="*/ 608570 h 765489"/>
              <a:gd name="connsiteX16" fmla="*/ 755713 w 765566"/>
              <a:gd name="connsiteY16" fmla="*/ 708107 h 765489"/>
              <a:gd name="connsiteX17" fmla="*/ 758952 w 765566"/>
              <a:gd name="connsiteY17" fmla="*/ 751826 h 765489"/>
              <a:gd name="connsiteX18" fmla="*/ 755713 w 765566"/>
              <a:gd name="connsiteY18" fmla="*/ 755636 h 765489"/>
              <a:gd name="connsiteX19" fmla="*/ 711898 w 765566"/>
              <a:gd name="connsiteY19" fmla="*/ 758875 h 765489"/>
              <a:gd name="connsiteX20" fmla="*/ 708088 w 765566"/>
              <a:gd name="connsiteY20" fmla="*/ 755636 h 765489"/>
              <a:gd name="connsiteX21" fmla="*/ 608552 w 765566"/>
              <a:gd name="connsiteY21" fmla="*/ 656100 h 765489"/>
              <a:gd name="connsiteX22" fmla="*/ 509111 w 765566"/>
              <a:gd name="connsiteY22" fmla="*/ 755636 h 765489"/>
              <a:gd name="connsiteX23" fmla="*/ 465391 w 765566"/>
              <a:gd name="connsiteY23" fmla="*/ 758875 h 765489"/>
              <a:gd name="connsiteX24" fmla="*/ 461581 w 765566"/>
              <a:gd name="connsiteY24" fmla="*/ 755636 h 765489"/>
              <a:gd name="connsiteX25" fmla="*/ 458343 w 765566"/>
              <a:gd name="connsiteY25" fmla="*/ 711821 h 765489"/>
              <a:gd name="connsiteX26" fmla="*/ 461581 w 765566"/>
              <a:gd name="connsiteY26" fmla="*/ 708011 h 765489"/>
              <a:gd name="connsiteX27" fmla="*/ 561118 w 765566"/>
              <a:gd name="connsiteY27" fmla="*/ 608475 h 765489"/>
              <a:gd name="connsiteX28" fmla="*/ 461677 w 765566"/>
              <a:gd name="connsiteY28" fmla="*/ 509034 h 765489"/>
              <a:gd name="connsiteX29" fmla="*/ 458438 w 765566"/>
              <a:gd name="connsiteY29" fmla="*/ 465314 h 765489"/>
              <a:gd name="connsiteX30" fmla="*/ 461677 w 765566"/>
              <a:gd name="connsiteY30" fmla="*/ 461504 h 765489"/>
              <a:gd name="connsiteX31" fmla="*/ 482977 w 765566"/>
              <a:gd name="connsiteY31" fmla="*/ 451741 h 765489"/>
              <a:gd name="connsiteX32" fmla="*/ 31301 w 765566"/>
              <a:gd name="connsiteY32" fmla="*/ 161 h 765489"/>
              <a:gd name="connsiteX33" fmla="*/ 53816 w 765566"/>
              <a:gd name="connsiteY33" fmla="*/ 6686 h 765489"/>
              <a:gd name="connsiteX34" fmla="*/ 57625 w 765566"/>
              <a:gd name="connsiteY34" fmla="*/ 9924 h 765489"/>
              <a:gd name="connsiteX35" fmla="*/ 157162 w 765566"/>
              <a:gd name="connsiteY35" fmla="*/ 109461 h 765489"/>
              <a:gd name="connsiteX36" fmla="*/ 256698 w 765566"/>
              <a:gd name="connsiteY36" fmla="*/ 10019 h 765489"/>
              <a:gd name="connsiteX37" fmla="*/ 300418 w 765566"/>
              <a:gd name="connsiteY37" fmla="*/ 6781 h 765489"/>
              <a:gd name="connsiteX38" fmla="*/ 300227 w 765566"/>
              <a:gd name="connsiteY38" fmla="*/ 6591 h 765489"/>
              <a:gd name="connsiteX39" fmla="*/ 304037 w 765566"/>
              <a:gd name="connsiteY39" fmla="*/ 9829 h 765489"/>
              <a:gd name="connsiteX40" fmla="*/ 307276 w 765566"/>
              <a:gd name="connsiteY40" fmla="*/ 53644 h 765489"/>
              <a:gd name="connsiteX41" fmla="*/ 304037 w 765566"/>
              <a:gd name="connsiteY41" fmla="*/ 57454 h 765489"/>
              <a:gd name="connsiteX42" fmla="*/ 204501 w 765566"/>
              <a:gd name="connsiteY42" fmla="*/ 156990 h 765489"/>
              <a:gd name="connsiteX43" fmla="*/ 304037 w 765566"/>
              <a:gd name="connsiteY43" fmla="*/ 256526 h 765489"/>
              <a:gd name="connsiteX44" fmla="*/ 307276 w 765566"/>
              <a:gd name="connsiteY44" fmla="*/ 300246 h 765489"/>
              <a:gd name="connsiteX45" fmla="*/ 304037 w 765566"/>
              <a:gd name="connsiteY45" fmla="*/ 304056 h 765489"/>
              <a:gd name="connsiteX46" fmla="*/ 260222 w 765566"/>
              <a:gd name="connsiteY46" fmla="*/ 307295 h 765489"/>
              <a:gd name="connsiteX47" fmla="*/ 256412 w 765566"/>
              <a:gd name="connsiteY47" fmla="*/ 304056 h 765489"/>
              <a:gd name="connsiteX48" fmla="*/ 156876 w 765566"/>
              <a:gd name="connsiteY48" fmla="*/ 204520 h 765489"/>
              <a:gd name="connsiteX49" fmla="*/ 57435 w 765566"/>
              <a:gd name="connsiteY49" fmla="*/ 304056 h 765489"/>
              <a:gd name="connsiteX50" fmla="*/ 13715 w 765566"/>
              <a:gd name="connsiteY50" fmla="*/ 307295 h 765489"/>
              <a:gd name="connsiteX51" fmla="*/ 9905 w 765566"/>
              <a:gd name="connsiteY51" fmla="*/ 304056 h 765489"/>
              <a:gd name="connsiteX52" fmla="*/ 6667 w 765566"/>
              <a:gd name="connsiteY52" fmla="*/ 260241 h 765489"/>
              <a:gd name="connsiteX53" fmla="*/ 9905 w 765566"/>
              <a:gd name="connsiteY53" fmla="*/ 256431 h 765489"/>
              <a:gd name="connsiteX54" fmla="*/ 109442 w 765566"/>
              <a:gd name="connsiteY54" fmla="*/ 156895 h 765489"/>
              <a:gd name="connsiteX55" fmla="*/ 10000 w 765566"/>
              <a:gd name="connsiteY55" fmla="*/ 57454 h 765489"/>
              <a:gd name="connsiteX56" fmla="*/ 6762 w 765566"/>
              <a:gd name="connsiteY56" fmla="*/ 13734 h 765489"/>
              <a:gd name="connsiteX57" fmla="*/ 10000 w 765566"/>
              <a:gd name="connsiteY57" fmla="*/ 9924 h 765489"/>
              <a:gd name="connsiteX58" fmla="*/ 31301 w 765566"/>
              <a:gd name="connsiteY58" fmla="*/ 161 h 765489"/>
              <a:gd name="connsiteX59" fmla="*/ 620935 w 765566"/>
              <a:gd name="connsiteY59" fmla="*/ 18 h 765489"/>
              <a:gd name="connsiteX60" fmla="*/ 735140 w 765566"/>
              <a:gd name="connsiteY60" fmla="*/ 18 h 765489"/>
              <a:gd name="connsiteX61" fmla="*/ 765429 w 765566"/>
              <a:gd name="connsiteY61" fmla="*/ 30308 h 765489"/>
              <a:gd name="connsiteX62" fmla="*/ 765429 w 765566"/>
              <a:gd name="connsiteY62" fmla="*/ 144512 h 765489"/>
              <a:gd name="connsiteX63" fmla="*/ 765429 w 765566"/>
              <a:gd name="connsiteY63" fmla="*/ 146608 h 765489"/>
              <a:gd name="connsiteX64" fmla="*/ 734092 w 765566"/>
              <a:gd name="connsiteY64" fmla="*/ 175754 h 765489"/>
              <a:gd name="connsiteX65" fmla="*/ 704945 w 765566"/>
              <a:gd name="connsiteY65" fmla="*/ 144417 h 765489"/>
              <a:gd name="connsiteX66" fmla="*/ 704945 w 765566"/>
              <a:gd name="connsiteY66" fmla="*/ 103269 h 765489"/>
              <a:gd name="connsiteX67" fmla="*/ 231802 w 765566"/>
              <a:gd name="connsiteY67" fmla="*/ 576413 h 765489"/>
              <a:gd name="connsiteX68" fmla="*/ 241498 w 765566"/>
              <a:gd name="connsiteY68" fmla="*/ 590794 h 765489"/>
              <a:gd name="connsiteX69" fmla="*/ 251365 w 765566"/>
              <a:gd name="connsiteY69" fmla="*/ 639718 h 765489"/>
              <a:gd name="connsiteX70" fmla="*/ 125635 w 765566"/>
              <a:gd name="connsiteY70" fmla="*/ 765448 h 765489"/>
              <a:gd name="connsiteX71" fmla="*/ 0 w 765566"/>
              <a:gd name="connsiteY71" fmla="*/ 639718 h 765489"/>
              <a:gd name="connsiteX72" fmla="*/ 125635 w 765566"/>
              <a:gd name="connsiteY72" fmla="*/ 514083 h 765489"/>
              <a:gd name="connsiteX73" fmla="*/ 174614 w 765566"/>
              <a:gd name="connsiteY73" fmla="*/ 523949 h 765489"/>
              <a:gd name="connsiteX74" fmla="*/ 188912 w 765566"/>
              <a:gd name="connsiteY74" fmla="*/ 533578 h 765489"/>
              <a:gd name="connsiteX75" fmla="*/ 661988 w 765566"/>
              <a:gd name="connsiteY75" fmla="*/ 60502 h 765489"/>
              <a:gd name="connsiteX76" fmla="*/ 620840 w 765566"/>
              <a:gd name="connsiteY76" fmla="*/ 60502 h 765489"/>
              <a:gd name="connsiteX77" fmla="*/ 618744 w 765566"/>
              <a:gd name="connsiteY77" fmla="*/ 60502 h 765489"/>
              <a:gd name="connsiteX78" fmla="*/ 589598 w 765566"/>
              <a:gd name="connsiteY78" fmla="*/ 29165 h 765489"/>
              <a:gd name="connsiteX79" fmla="*/ 620935 w 765566"/>
              <a:gd name="connsiteY79" fmla="*/ 18 h 76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765566" h="765489">
                <a:moveTo>
                  <a:pt x="125635" y="561137"/>
                </a:moveTo>
                <a:cubicBezTo>
                  <a:pt x="82296" y="561137"/>
                  <a:pt x="47149" y="596284"/>
                  <a:pt x="47149" y="639718"/>
                </a:cubicBezTo>
                <a:cubicBezTo>
                  <a:pt x="47149" y="683152"/>
                  <a:pt x="82391" y="718299"/>
                  <a:pt x="125635" y="718299"/>
                </a:cubicBezTo>
                <a:cubicBezTo>
                  <a:pt x="169069" y="718299"/>
                  <a:pt x="204216" y="683152"/>
                  <a:pt x="204216" y="639718"/>
                </a:cubicBezTo>
                <a:cubicBezTo>
                  <a:pt x="204216" y="596284"/>
                  <a:pt x="168974" y="561137"/>
                  <a:pt x="125635" y="561137"/>
                </a:cubicBezTo>
                <a:close/>
                <a:moveTo>
                  <a:pt x="482977" y="451741"/>
                </a:moveTo>
                <a:cubicBezTo>
                  <a:pt x="490775" y="451169"/>
                  <a:pt x="498776" y="453313"/>
                  <a:pt x="505491" y="458266"/>
                </a:cubicBezTo>
                <a:lnTo>
                  <a:pt x="509302" y="461504"/>
                </a:lnTo>
                <a:lnTo>
                  <a:pt x="608838" y="561041"/>
                </a:lnTo>
                <a:lnTo>
                  <a:pt x="708374" y="461599"/>
                </a:lnTo>
                <a:cubicBezTo>
                  <a:pt x="720185" y="449789"/>
                  <a:pt x="738759" y="448455"/>
                  <a:pt x="752094" y="458361"/>
                </a:cubicBezTo>
                <a:lnTo>
                  <a:pt x="751903" y="458171"/>
                </a:lnTo>
                <a:lnTo>
                  <a:pt x="755713" y="461409"/>
                </a:lnTo>
                <a:cubicBezTo>
                  <a:pt x="767524" y="473220"/>
                  <a:pt x="768858" y="491794"/>
                  <a:pt x="758952" y="505224"/>
                </a:cubicBezTo>
                <a:lnTo>
                  <a:pt x="755713" y="509034"/>
                </a:lnTo>
                <a:lnTo>
                  <a:pt x="656177" y="608570"/>
                </a:lnTo>
                <a:lnTo>
                  <a:pt x="755713" y="708107"/>
                </a:lnTo>
                <a:cubicBezTo>
                  <a:pt x="767429" y="719918"/>
                  <a:pt x="768858" y="738491"/>
                  <a:pt x="758952" y="751826"/>
                </a:cubicBezTo>
                <a:lnTo>
                  <a:pt x="755713" y="755636"/>
                </a:lnTo>
                <a:cubicBezTo>
                  <a:pt x="743902" y="767447"/>
                  <a:pt x="725329" y="768781"/>
                  <a:pt x="711898" y="758875"/>
                </a:cubicBezTo>
                <a:lnTo>
                  <a:pt x="708088" y="755636"/>
                </a:lnTo>
                <a:lnTo>
                  <a:pt x="608552" y="656100"/>
                </a:lnTo>
                <a:lnTo>
                  <a:pt x="509111" y="755636"/>
                </a:lnTo>
                <a:cubicBezTo>
                  <a:pt x="497300" y="767352"/>
                  <a:pt x="478726" y="768781"/>
                  <a:pt x="465391" y="758875"/>
                </a:cubicBezTo>
                <a:lnTo>
                  <a:pt x="461581" y="755636"/>
                </a:lnTo>
                <a:cubicBezTo>
                  <a:pt x="449770" y="743825"/>
                  <a:pt x="448437" y="725252"/>
                  <a:pt x="458343" y="711821"/>
                </a:cubicBezTo>
                <a:lnTo>
                  <a:pt x="461581" y="708011"/>
                </a:lnTo>
                <a:lnTo>
                  <a:pt x="561118" y="608475"/>
                </a:lnTo>
                <a:lnTo>
                  <a:pt x="461677" y="509034"/>
                </a:lnTo>
                <a:cubicBezTo>
                  <a:pt x="449865" y="497223"/>
                  <a:pt x="448532" y="478649"/>
                  <a:pt x="458438" y="465314"/>
                </a:cubicBezTo>
                <a:lnTo>
                  <a:pt x="461677" y="461504"/>
                </a:lnTo>
                <a:cubicBezTo>
                  <a:pt x="467582" y="455599"/>
                  <a:pt x="475178" y="452313"/>
                  <a:pt x="482977" y="451741"/>
                </a:cubicBezTo>
                <a:close/>
                <a:moveTo>
                  <a:pt x="31301" y="161"/>
                </a:moveTo>
                <a:cubicBezTo>
                  <a:pt x="39099" y="-410"/>
                  <a:pt x="47100" y="1733"/>
                  <a:pt x="53816" y="6686"/>
                </a:cubicBezTo>
                <a:lnTo>
                  <a:pt x="57625" y="9924"/>
                </a:lnTo>
                <a:lnTo>
                  <a:pt x="157162" y="109461"/>
                </a:lnTo>
                <a:lnTo>
                  <a:pt x="256698" y="10019"/>
                </a:lnTo>
                <a:cubicBezTo>
                  <a:pt x="268509" y="-1791"/>
                  <a:pt x="287083" y="-3125"/>
                  <a:pt x="300418" y="6781"/>
                </a:cubicBezTo>
                <a:lnTo>
                  <a:pt x="300227" y="6591"/>
                </a:lnTo>
                <a:lnTo>
                  <a:pt x="304037" y="9829"/>
                </a:lnTo>
                <a:cubicBezTo>
                  <a:pt x="315848" y="21640"/>
                  <a:pt x="317182" y="40214"/>
                  <a:pt x="307276" y="53644"/>
                </a:cubicBezTo>
                <a:lnTo>
                  <a:pt x="304037" y="57454"/>
                </a:lnTo>
                <a:lnTo>
                  <a:pt x="204501" y="156990"/>
                </a:lnTo>
                <a:lnTo>
                  <a:pt x="304037" y="256526"/>
                </a:lnTo>
                <a:cubicBezTo>
                  <a:pt x="315753" y="268338"/>
                  <a:pt x="317182" y="286911"/>
                  <a:pt x="307276" y="300246"/>
                </a:cubicBezTo>
                <a:lnTo>
                  <a:pt x="304037" y="304056"/>
                </a:lnTo>
                <a:cubicBezTo>
                  <a:pt x="292226" y="315867"/>
                  <a:pt x="273652" y="317201"/>
                  <a:pt x="260222" y="307295"/>
                </a:cubicBezTo>
                <a:lnTo>
                  <a:pt x="256412" y="304056"/>
                </a:lnTo>
                <a:lnTo>
                  <a:pt x="156876" y="204520"/>
                </a:lnTo>
                <a:lnTo>
                  <a:pt x="57435" y="304056"/>
                </a:lnTo>
                <a:cubicBezTo>
                  <a:pt x="45624" y="315772"/>
                  <a:pt x="27050" y="317201"/>
                  <a:pt x="13715" y="307295"/>
                </a:cubicBezTo>
                <a:lnTo>
                  <a:pt x="9905" y="304056"/>
                </a:lnTo>
                <a:cubicBezTo>
                  <a:pt x="-1906" y="292245"/>
                  <a:pt x="-3239" y="273672"/>
                  <a:pt x="6667" y="260241"/>
                </a:cubicBezTo>
                <a:lnTo>
                  <a:pt x="9905" y="256431"/>
                </a:lnTo>
                <a:lnTo>
                  <a:pt x="109442" y="156895"/>
                </a:lnTo>
                <a:lnTo>
                  <a:pt x="10000" y="57454"/>
                </a:lnTo>
                <a:cubicBezTo>
                  <a:pt x="-1810" y="45643"/>
                  <a:pt x="-3144" y="27069"/>
                  <a:pt x="6762" y="13734"/>
                </a:cubicBezTo>
                <a:lnTo>
                  <a:pt x="10000" y="9924"/>
                </a:lnTo>
                <a:cubicBezTo>
                  <a:pt x="15906" y="4018"/>
                  <a:pt x="23502" y="732"/>
                  <a:pt x="31301" y="161"/>
                </a:cubicBezTo>
                <a:close/>
                <a:moveTo>
                  <a:pt x="620935" y="18"/>
                </a:moveTo>
                <a:lnTo>
                  <a:pt x="735140" y="18"/>
                </a:lnTo>
                <a:cubicBezTo>
                  <a:pt x="751904" y="18"/>
                  <a:pt x="765429" y="13639"/>
                  <a:pt x="765429" y="30308"/>
                </a:cubicBezTo>
                <a:lnTo>
                  <a:pt x="765429" y="144512"/>
                </a:lnTo>
                <a:cubicBezTo>
                  <a:pt x="765429" y="145179"/>
                  <a:pt x="765429" y="145941"/>
                  <a:pt x="765429" y="146608"/>
                </a:cubicBezTo>
                <a:cubicBezTo>
                  <a:pt x="764858" y="163277"/>
                  <a:pt x="750761" y="176326"/>
                  <a:pt x="734092" y="175754"/>
                </a:cubicBezTo>
                <a:cubicBezTo>
                  <a:pt x="717423" y="175183"/>
                  <a:pt x="704374" y="161086"/>
                  <a:pt x="704945" y="144417"/>
                </a:cubicBezTo>
                <a:lnTo>
                  <a:pt x="704945" y="103269"/>
                </a:lnTo>
                <a:lnTo>
                  <a:pt x="231802" y="576413"/>
                </a:lnTo>
                <a:lnTo>
                  <a:pt x="241498" y="590794"/>
                </a:lnTo>
                <a:cubicBezTo>
                  <a:pt x="247853" y="605827"/>
                  <a:pt x="251365" y="622359"/>
                  <a:pt x="251365" y="639718"/>
                </a:cubicBezTo>
                <a:cubicBezTo>
                  <a:pt x="251365" y="709155"/>
                  <a:pt x="195072" y="765448"/>
                  <a:pt x="125635" y="765448"/>
                </a:cubicBezTo>
                <a:cubicBezTo>
                  <a:pt x="56198" y="765448"/>
                  <a:pt x="0" y="709155"/>
                  <a:pt x="0" y="639718"/>
                </a:cubicBezTo>
                <a:cubicBezTo>
                  <a:pt x="0" y="570280"/>
                  <a:pt x="56293" y="514083"/>
                  <a:pt x="125635" y="514083"/>
                </a:cubicBezTo>
                <a:cubicBezTo>
                  <a:pt x="143018" y="514083"/>
                  <a:pt x="159567" y="517596"/>
                  <a:pt x="174614" y="523949"/>
                </a:cubicBezTo>
                <a:lnTo>
                  <a:pt x="188912" y="533578"/>
                </a:lnTo>
                <a:lnTo>
                  <a:pt x="661988" y="60502"/>
                </a:lnTo>
                <a:lnTo>
                  <a:pt x="620840" y="60502"/>
                </a:lnTo>
                <a:cubicBezTo>
                  <a:pt x="620173" y="60502"/>
                  <a:pt x="619411" y="60502"/>
                  <a:pt x="618744" y="60502"/>
                </a:cubicBezTo>
                <a:cubicBezTo>
                  <a:pt x="602076" y="59930"/>
                  <a:pt x="589026" y="45833"/>
                  <a:pt x="589598" y="29165"/>
                </a:cubicBezTo>
                <a:cubicBezTo>
                  <a:pt x="590169" y="12496"/>
                  <a:pt x="604266" y="-553"/>
                  <a:pt x="620935" y="18"/>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0" name="TextBox 19">
            <a:extLst>
              <a:ext uri="{FF2B5EF4-FFF2-40B4-BE49-F238E27FC236}">
                <a16:creationId xmlns:a16="http://schemas.microsoft.com/office/drawing/2014/main" id="{9D764CD4-2C3E-3807-FD6A-5038D4432D6A}"/>
              </a:ext>
            </a:extLst>
          </p:cNvPr>
          <p:cNvSpPr txBox="1"/>
          <p:nvPr/>
        </p:nvSpPr>
        <p:spPr>
          <a:xfrm>
            <a:off x="3017762" y="2730301"/>
            <a:ext cx="1694193" cy="553998"/>
          </a:xfrm>
          <a:prstGeom prst="rect">
            <a:avLst/>
          </a:prstGeom>
          <a:noFill/>
        </p:spPr>
        <p:txBody>
          <a:bodyPr wrap="square" lIns="0" tIns="0" rIns="0" bIns="0" anchor="t">
            <a:spAutoFit/>
          </a:bodyPr>
          <a:lstStyle>
            <a:defPPr>
              <a:defRPr lang="en-US"/>
            </a:defPPr>
            <a:lvl1pPr marR="0" lvl="0" indent="0" algn="ctr" fontAlgn="auto">
              <a:lnSpc>
                <a:spcPct val="100000"/>
              </a:lnSpc>
              <a:spcBef>
                <a:spcPts val="0"/>
              </a:spcBef>
              <a:spcAft>
                <a:spcPts val="0"/>
              </a:spcAft>
              <a:buClrTx/>
              <a:buSzTx/>
              <a:buFontTx/>
              <a:buNone/>
              <a:tabLst/>
              <a:defRPr b="1">
                <a:latin typeface="Segoe UI Semibold" panose="020B0402040204020203" pitchFamily="34" charset="0"/>
                <a:cs typeface="Segoe UI Semibold" panose="020B0402040204020203" pitchFamily="34" charset="0"/>
              </a:defRPr>
            </a:lvl1pPr>
          </a:lstStyle>
          <a:p>
            <a:r>
              <a:rPr lang="en-US"/>
              <a:t>Business strategy</a:t>
            </a:r>
          </a:p>
        </p:txBody>
      </p:sp>
      <p:sp>
        <p:nvSpPr>
          <p:cNvPr id="14" name="TextBox 13">
            <a:extLst>
              <a:ext uri="{FF2B5EF4-FFF2-40B4-BE49-F238E27FC236}">
                <a16:creationId xmlns:a16="http://schemas.microsoft.com/office/drawing/2014/main" id="{D50DE91B-91D6-96AF-9EA0-F2487217AA0F}"/>
              </a:ext>
            </a:extLst>
          </p:cNvPr>
          <p:cNvSpPr txBox="1"/>
          <p:nvPr/>
        </p:nvSpPr>
        <p:spPr>
          <a:xfrm>
            <a:off x="3032128" y="3910219"/>
            <a:ext cx="1665461" cy="1446550"/>
          </a:xfrm>
          <a:prstGeom prst="rect">
            <a:avLst/>
          </a:prstGeom>
          <a:noFill/>
        </p:spPr>
        <p:txBody>
          <a:bodyPr wrap="square" lIns="0" tIns="0" rIns="0" bIns="0" rtlCol="0" anchor="t">
            <a:spAutoFit/>
          </a:bodyPr>
          <a:lstStyle/>
          <a:p>
            <a:pPr algn="ctr">
              <a:spcBef>
                <a:spcPts val="600"/>
              </a:spcBef>
              <a:spcAft>
                <a:spcPts val="600"/>
              </a:spcAft>
              <a:defRPr/>
            </a:pPr>
            <a:r>
              <a:rPr lang="en-US" sz="1400">
                <a:solidFill>
                  <a:prstClr val="black"/>
                </a:solidFill>
                <a:latin typeface="Segoe UI"/>
              </a:rPr>
              <a:t>What business outcomes are you driving?</a:t>
            </a:r>
          </a:p>
          <a:p>
            <a:pPr marR="0" lvl="0" algn="ctr" fontAlgn="auto">
              <a:lnSpc>
                <a:spcPct val="100000"/>
              </a:lnSpc>
              <a:spcBef>
                <a:spcPts val="600"/>
              </a:spcBef>
              <a:spcAft>
                <a:spcPts val="600"/>
              </a:spcAft>
              <a:buClrTx/>
              <a:buSzTx/>
              <a:tabLst/>
              <a:defRPr/>
            </a:pPr>
            <a:r>
              <a:rPr lang="en-US" sz="1400">
                <a:solidFill>
                  <a:prstClr val="black"/>
                </a:solidFill>
                <a:latin typeface="Segoe UI"/>
              </a:rPr>
              <a:t>How can AI help you achieve those outcomes?</a:t>
            </a:r>
          </a:p>
        </p:txBody>
      </p:sp>
      <p:sp>
        <p:nvSpPr>
          <p:cNvPr id="10" name="Rectangle: Rounded Corners 9">
            <a:extLst>
              <a:ext uri="{FF2B5EF4-FFF2-40B4-BE49-F238E27FC236}">
                <a16:creationId xmlns:a16="http://schemas.microsoft.com/office/drawing/2014/main" id="{8B4026F3-DB3E-5693-EB11-446AF4B84627}"/>
              </a:ext>
              <a:ext uri="{C183D7F6-B498-43B3-948B-1728B52AA6E4}">
                <adec:decorative xmlns:adec="http://schemas.microsoft.com/office/drawing/2017/decorative" val="1"/>
              </a:ext>
            </a:extLst>
          </p:cNvPr>
          <p:cNvSpPr>
            <a:spLocks/>
          </p:cNvSpPr>
          <p:nvPr/>
        </p:nvSpPr>
        <p:spPr bwMode="auto">
          <a:xfrm>
            <a:off x="5043795" y="3497206"/>
            <a:ext cx="2104410" cy="2391359"/>
          </a:xfrm>
          <a:prstGeom prst="roundRect">
            <a:avLst>
              <a:gd name="adj" fmla="val 5089"/>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IN" sz="1050" err="1">
              <a:solidFill>
                <a:prstClr val="black"/>
              </a:solidFill>
              <a:latin typeface="Segoe UI"/>
            </a:endParaRPr>
          </a:p>
        </p:txBody>
      </p:sp>
      <p:sp>
        <p:nvSpPr>
          <p:cNvPr id="5" name="Graphic 9">
            <a:extLst>
              <a:ext uri="{FF2B5EF4-FFF2-40B4-BE49-F238E27FC236}">
                <a16:creationId xmlns:a16="http://schemas.microsoft.com/office/drawing/2014/main" id="{2FA4FCC1-1AE3-D34E-0E3C-864FA9AC39A6}"/>
              </a:ext>
              <a:ext uri="{C183D7F6-B498-43B3-948B-1728B52AA6E4}">
                <adec:decorative xmlns:adec="http://schemas.microsoft.com/office/drawing/2017/decorative" val="1"/>
              </a:ext>
            </a:extLst>
          </p:cNvPr>
          <p:cNvSpPr>
            <a:spLocks/>
          </p:cNvSpPr>
          <p:nvPr/>
        </p:nvSpPr>
        <p:spPr>
          <a:xfrm>
            <a:off x="5954147" y="2163401"/>
            <a:ext cx="309536" cy="309589"/>
          </a:xfrm>
          <a:custGeom>
            <a:avLst/>
            <a:gdLst>
              <a:gd name="connsiteX0" fmla="*/ 77534 w 190500"/>
              <a:gd name="connsiteY0" fmla="*/ 0 h 190404"/>
              <a:gd name="connsiteX1" fmla="*/ 88106 w 190500"/>
              <a:gd name="connsiteY1" fmla="*/ 13440 h 190404"/>
              <a:gd name="connsiteX2" fmla="*/ 88106 w 190500"/>
              <a:gd name="connsiteY2" fmla="*/ 54712 h 190404"/>
              <a:gd name="connsiteX3" fmla="*/ 79581 w 190500"/>
              <a:gd name="connsiteY3" fmla="*/ 54712 h 190404"/>
              <a:gd name="connsiteX4" fmla="*/ 54778 w 190500"/>
              <a:gd name="connsiteY4" fmla="*/ 44196 h 190404"/>
              <a:gd name="connsiteX5" fmla="*/ 44262 w 190500"/>
              <a:gd name="connsiteY5" fmla="*/ 68999 h 190404"/>
              <a:gd name="connsiteX6" fmla="*/ 69065 w 190500"/>
              <a:gd name="connsiteY6" fmla="*/ 79515 h 190404"/>
              <a:gd name="connsiteX7" fmla="*/ 79581 w 190500"/>
              <a:gd name="connsiteY7" fmla="*/ 68999 h 190404"/>
              <a:gd name="connsiteX8" fmla="*/ 88106 w 190500"/>
              <a:gd name="connsiteY8" fmla="*/ 68999 h 190404"/>
              <a:gd name="connsiteX9" fmla="*/ 88106 w 190500"/>
              <a:gd name="connsiteY9" fmla="*/ 172803 h 190404"/>
              <a:gd name="connsiteX10" fmla="*/ 80648 w 190500"/>
              <a:gd name="connsiteY10" fmla="*/ 186709 h 190404"/>
              <a:gd name="connsiteX11" fmla="*/ 65789 w 190500"/>
              <a:gd name="connsiteY11" fmla="*/ 190405 h 190404"/>
              <a:gd name="connsiteX12" fmla="*/ 33823 w 190500"/>
              <a:gd name="connsiteY12" fmla="*/ 174517 h 190404"/>
              <a:gd name="connsiteX13" fmla="*/ 24108 w 190500"/>
              <a:gd name="connsiteY13" fmla="*/ 154162 h 190404"/>
              <a:gd name="connsiteX14" fmla="*/ 12021 w 190500"/>
              <a:gd name="connsiteY14" fmla="*/ 147590 h 190404"/>
              <a:gd name="connsiteX15" fmla="*/ 0 w 190500"/>
              <a:gd name="connsiteY15" fmla="*/ 118681 h 190404"/>
              <a:gd name="connsiteX16" fmla="*/ 1810 w 190500"/>
              <a:gd name="connsiteY16" fmla="*/ 99955 h 190404"/>
              <a:gd name="connsiteX17" fmla="*/ 41910 w 190500"/>
              <a:gd name="connsiteY17" fmla="*/ 99955 h 190404"/>
              <a:gd name="connsiteX18" fmla="*/ 54626 w 190500"/>
              <a:gd name="connsiteY18" fmla="*/ 110919 h 190404"/>
              <a:gd name="connsiteX19" fmla="*/ 44305 w 190500"/>
              <a:gd name="connsiteY19" fmla="*/ 135805 h 190404"/>
              <a:gd name="connsiteX20" fmla="*/ 69191 w 190500"/>
              <a:gd name="connsiteY20" fmla="*/ 146125 h 190404"/>
              <a:gd name="connsiteX21" fmla="*/ 79512 w 190500"/>
              <a:gd name="connsiteY21" fmla="*/ 121239 h 190404"/>
              <a:gd name="connsiteX22" fmla="*/ 68980 w 190500"/>
              <a:gd name="connsiteY22" fmla="*/ 110833 h 190404"/>
              <a:gd name="connsiteX23" fmla="*/ 41910 w 190500"/>
              <a:gd name="connsiteY23" fmla="*/ 85668 h 190404"/>
              <a:gd name="connsiteX24" fmla="*/ 9906 w 190500"/>
              <a:gd name="connsiteY24" fmla="*/ 85668 h 190404"/>
              <a:gd name="connsiteX25" fmla="*/ 14621 w 190500"/>
              <a:gd name="connsiteY25" fmla="*/ 82791 h 190404"/>
              <a:gd name="connsiteX26" fmla="*/ 12925 w 190500"/>
              <a:gd name="connsiteY26" fmla="*/ 72057 h 190404"/>
              <a:gd name="connsiteX27" fmla="*/ 15735 w 190500"/>
              <a:gd name="connsiteY27" fmla="*/ 51283 h 190404"/>
              <a:gd name="connsiteX28" fmla="*/ 25622 w 190500"/>
              <a:gd name="connsiteY28" fmla="*/ 34385 h 190404"/>
              <a:gd name="connsiteX29" fmla="*/ 36062 w 190500"/>
              <a:gd name="connsiteY29" fmla="*/ 28985 h 190404"/>
              <a:gd name="connsiteX30" fmla="*/ 48949 w 190500"/>
              <a:gd name="connsiteY30" fmla="*/ 9582 h 190404"/>
              <a:gd name="connsiteX31" fmla="*/ 77524 w 190500"/>
              <a:gd name="connsiteY31" fmla="*/ 0 h 190404"/>
              <a:gd name="connsiteX32" fmla="*/ 102394 w 190500"/>
              <a:gd name="connsiteY32" fmla="*/ 142818 h 190404"/>
              <a:gd name="connsiteX33" fmla="*/ 118110 w 190500"/>
              <a:gd name="connsiteY33" fmla="*/ 142818 h 190404"/>
              <a:gd name="connsiteX34" fmla="*/ 145256 w 190500"/>
              <a:gd name="connsiteY34" fmla="*/ 115672 h 190404"/>
              <a:gd name="connsiteX35" fmla="*/ 145256 w 190500"/>
              <a:gd name="connsiteY35" fmla="*/ 98574 h 190404"/>
              <a:gd name="connsiteX36" fmla="*/ 155772 w 190500"/>
              <a:gd name="connsiteY36" fmla="*/ 73771 h 190404"/>
              <a:gd name="connsiteX37" fmla="*/ 130969 w 190500"/>
              <a:gd name="connsiteY37" fmla="*/ 63255 h 190404"/>
              <a:gd name="connsiteX38" fmla="*/ 120453 w 190500"/>
              <a:gd name="connsiteY38" fmla="*/ 88058 h 190404"/>
              <a:gd name="connsiteX39" fmla="*/ 130969 w 190500"/>
              <a:gd name="connsiteY39" fmla="*/ 98574 h 190404"/>
              <a:gd name="connsiteX40" fmla="*/ 130969 w 190500"/>
              <a:gd name="connsiteY40" fmla="*/ 115672 h 190404"/>
              <a:gd name="connsiteX41" fmla="*/ 118110 w 190500"/>
              <a:gd name="connsiteY41" fmla="*/ 128530 h 190404"/>
              <a:gd name="connsiteX42" fmla="*/ 102394 w 190500"/>
              <a:gd name="connsiteY42" fmla="*/ 128530 h 190404"/>
              <a:gd name="connsiteX43" fmla="*/ 102394 w 190500"/>
              <a:gd name="connsiteY43" fmla="*/ 13440 h 190404"/>
              <a:gd name="connsiteX44" fmla="*/ 112967 w 190500"/>
              <a:gd name="connsiteY44" fmla="*/ 0 h 190404"/>
              <a:gd name="connsiteX45" fmla="*/ 141551 w 190500"/>
              <a:gd name="connsiteY45" fmla="*/ 9582 h 190404"/>
              <a:gd name="connsiteX46" fmla="*/ 154438 w 190500"/>
              <a:gd name="connsiteY46" fmla="*/ 28985 h 190404"/>
              <a:gd name="connsiteX47" fmla="*/ 164878 w 190500"/>
              <a:gd name="connsiteY47" fmla="*/ 34385 h 190404"/>
              <a:gd name="connsiteX48" fmla="*/ 174765 w 190500"/>
              <a:gd name="connsiteY48" fmla="*/ 51283 h 190404"/>
              <a:gd name="connsiteX49" fmla="*/ 177575 w 190500"/>
              <a:gd name="connsiteY49" fmla="*/ 72057 h 190404"/>
              <a:gd name="connsiteX50" fmla="*/ 175879 w 190500"/>
              <a:gd name="connsiteY50" fmla="*/ 82791 h 190404"/>
              <a:gd name="connsiteX51" fmla="*/ 176508 w 190500"/>
              <a:gd name="connsiteY51" fmla="*/ 83077 h 190404"/>
              <a:gd name="connsiteX52" fmla="*/ 185023 w 190500"/>
              <a:gd name="connsiteY52" fmla="*/ 90792 h 190404"/>
              <a:gd name="connsiteX53" fmla="*/ 190500 w 190500"/>
              <a:gd name="connsiteY53" fmla="*/ 118681 h 190404"/>
              <a:gd name="connsiteX54" fmla="*/ 178479 w 190500"/>
              <a:gd name="connsiteY54" fmla="*/ 147590 h 190404"/>
              <a:gd name="connsiteX55" fmla="*/ 166383 w 190500"/>
              <a:gd name="connsiteY55" fmla="*/ 154162 h 190404"/>
              <a:gd name="connsiteX56" fmla="*/ 156677 w 190500"/>
              <a:gd name="connsiteY56" fmla="*/ 174517 h 190404"/>
              <a:gd name="connsiteX57" fmla="*/ 124701 w 190500"/>
              <a:gd name="connsiteY57" fmla="*/ 190405 h 190404"/>
              <a:gd name="connsiteX58" fmla="*/ 109842 w 190500"/>
              <a:gd name="connsiteY58" fmla="*/ 186719 h 190404"/>
              <a:gd name="connsiteX59" fmla="*/ 102394 w 190500"/>
              <a:gd name="connsiteY59" fmla="*/ 172803 h 190404"/>
              <a:gd name="connsiteX60" fmla="*/ 102394 w 190500"/>
              <a:gd name="connsiteY60" fmla="*/ 142818 h 190404"/>
              <a:gd name="connsiteX61" fmla="*/ 57150 w 190500"/>
              <a:gd name="connsiteY61" fmla="*/ 61855 h 190404"/>
              <a:gd name="connsiteX62" fmla="*/ 61913 w 190500"/>
              <a:gd name="connsiteY62" fmla="*/ 57093 h 190404"/>
              <a:gd name="connsiteX63" fmla="*/ 66675 w 190500"/>
              <a:gd name="connsiteY63" fmla="*/ 61855 h 190404"/>
              <a:gd name="connsiteX64" fmla="*/ 61913 w 190500"/>
              <a:gd name="connsiteY64" fmla="*/ 66618 h 190404"/>
              <a:gd name="connsiteX65" fmla="*/ 57150 w 190500"/>
              <a:gd name="connsiteY65" fmla="*/ 61855 h 190404"/>
              <a:gd name="connsiteX66" fmla="*/ 61913 w 190500"/>
              <a:gd name="connsiteY66" fmla="*/ 123768 h 190404"/>
              <a:gd name="connsiteX67" fmla="*/ 57150 w 190500"/>
              <a:gd name="connsiteY67" fmla="*/ 128530 h 190404"/>
              <a:gd name="connsiteX68" fmla="*/ 61913 w 190500"/>
              <a:gd name="connsiteY68" fmla="*/ 133293 h 190404"/>
              <a:gd name="connsiteX69" fmla="*/ 66675 w 190500"/>
              <a:gd name="connsiteY69" fmla="*/ 128530 h 190404"/>
              <a:gd name="connsiteX70" fmla="*/ 61913 w 190500"/>
              <a:gd name="connsiteY70" fmla="*/ 123768 h 190404"/>
              <a:gd name="connsiteX71" fmla="*/ 133350 w 190500"/>
              <a:gd name="connsiteY71" fmla="*/ 80905 h 190404"/>
              <a:gd name="connsiteX72" fmla="*/ 138113 w 190500"/>
              <a:gd name="connsiteY72" fmla="*/ 85668 h 190404"/>
              <a:gd name="connsiteX73" fmla="*/ 142875 w 190500"/>
              <a:gd name="connsiteY73" fmla="*/ 80905 h 190404"/>
              <a:gd name="connsiteX74" fmla="*/ 138113 w 190500"/>
              <a:gd name="connsiteY74" fmla="*/ 76143 h 190404"/>
              <a:gd name="connsiteX75" fmla="*/ 133350 w 190500"/>
              <a:gd name="connsiteY75" fmla="*/ 80905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0500" h="190404">
                <a:moveTo>
                  <a:pt x="77534" y="0"/>
                </a:moveTo>
                <a:cubicBezTo>
                  <a:pt x="84268" y="0"/>
                  <a:pt x="88106" y="6706"/>
                  <a:pt x="88106" y="13440"/>
                </a:cubicBezTo>
                <a:lnTo>
                  <a:pt x="88106" y="54712"/>
                </a:lnTo>
                <a:lnTo>
                  <a:pt x="79581" y="54712"/>
                </a:lnTo>
                <a:cubicBezTo>
                  <a:pt x="75636" y="44958"/>
                  <a:pt x="64531" y="40250"/>
                  <a:pt x="54778" y="44196"/>
                </a:cubicBezTo>
                <a:cubicBezTo>
                  <a:pt x="45025" y="48141"/>
                  <a:pt x="40316" y="59246"/>
                  <a:pt x="44262" y="68999"/>
                </a:cubicBezTo>
                <a:cubicBezTo>
                  <a:pt x="48207" y="78753"/>
                  <a:pt x="59312" y="83461"/>
                  <a:pt x="69065" y="79515"/>
                </a:cubicBezTo>
                <a:cubicBezTo>
                  <a:pt x="73851" y="77579"/>
                  <a:pt x="77646" y="73784"/>
                  <a:pt x="79581" y="68999"/>
                </a:cubicBezTo>
                <a:lnTo>
                  <a:pt x="88106" y="68999"/>
                </a:lnTo>
                <a:lnTo>
                  <a:pt x="88106" y="172803"/>
                </a:lnTo>
                <a:cubicBezTo>
                  <a:pt x="88106" y="178479"/>
                  <a:pt x="85706" y="184128"/>
                  <a:pt x="80648" y="186709"/>
                </a:cubicBezTo>
                <a:cubicBezTo>
                  <a:pt x="76062" y="189111"/>
                  <a:pt x="70966" y="190379"/>
                  <a:pt x="65789" y="190405"/>
                </a:cubicBezTo>
                <a:cubicBezTo>
                  <a:pt x="51406" y="190405"/>
                  <a:pt x="40710" y="183128"/>
                  <a:pt x="33823" y="174517"/>
                </a:cubicBezTo>
                <a:cubicBezTo>
                  <a:pt x="29054" y="168575"/>
                  <a:pt x="25728" y="161607"/>
                  <a:pt x="24108" y="154162"/>
                </a:cubicBezTo>
                <a:cubicBezTo>
                  <a:pt x="19660" y="152850"/>
                  <a:pt x="15540" y="150609"/>
                  <a:pt x="12021" y="147590"/>
                </a:cubicBezTo>
                <a:cubicBezTo>
                  <a:pt x="5258" y="141770"/>
                  <a:pt x="0" y="132436"/>
                  <a:pt x="0" y="118681"/>
                </a:cubicBezTo>
                <a:cubicBezTo>
                  <a:pt x="0" y="111490"/>
                  <a:pt x="514" y="105223"/>
                  <a:pt x="1810" y="99955"/>
                </a:cubicBezTo>
                <a:lnTo>
                  <a:pt x="41910" y="99955"/>
                </a:lnTo>
                <a:cubicBezTo>
                  <a:pt x="48368" y="99955"/>
                  <a:pt x="53721" y="104718"/>
                  <a:pt x="54626" y="110919"/>
                </a:cubicBezTo>
                <a:cubicBezTo>
                  <a:pt x="44904" y="114941"/>
                  <a:pt x="40283" y="126082"/>
                  <a:pt x="44305" y="135805"/>
                </a:cubicBezTo>
                <a:cubicBezTo>
                  <a:pt x="48327" y="145526"/>
                  <a:pt x="59469" y="150146"/>
                  <a:pt x="69191" y="146125"/>
                </a:cubicBezTo>
                <a:cubicBezTo>
                  <a:pt x="78913" y="142103"/>
                  <a:pt x="83533" y="130961"/>
                  <a:pt x="79512" y="121239"/>
                </a:cubicBezTo>
                <a:cubicBezTo>
                  <a:pt x="77548" y="116493"/>
                  <a:pt x="73750" y="112740"/>
                  <a:pt x="68980" y="110833"/>
                </a:cubicBezTo>
                <a:cubicBezTo>
                  <a:pt x="67942" y="96648"/>
                  <a:pt x="56132" y="85670"/>
                  <a:pt x="41910" y="85668"/>
                </a:cubicBezTo>
                <a:lnTo>
                  <a:pt x="9906" y="85668"/>
                </a:lnTo>
                <a:cubicBezTo>
                  <a:pt x="11332" y="84489"/>
                  <a:pt x="12920" y="83520"/>
                  <a:pt x="14621" y="82791"/>
                </a:cubicBezTo>
                <a:cubicBezTo>
                  <a:pt x="13639" y="79292"/>
                  <a:pt x="13070" y="75689"/>
                  <a:pt x="12925" y="72057"/>
                </a:cubicBezTo>
                <a:cubicBezTo>
                  <a:pt x="12611" y="65056"/>
                  <a:pt x="13659" y="57769"/>
                  <a:pt x="15735" y="51283"/>
                </a:cubicBezTo>
                <a:cubicBezTo>
                  <a:pt x="17793" y="44901"/>
                  <a:pt x="21050" y="38681"/>
                  <a:pt x="25622" y="34385"/>
                </a:cubicBezTo>
                <a:cubicBezTo>
                  <a:pt x="28490" y="31591"/>
                  <a:pt x="32124" y="29711"/>
                  <a:pt x="36062" y="28985"/>
                </a:cubicBezTo>
                <a:cubicBezTo>
                  <a:pt x="37957" y="20984"/>
                  <a:pt x="42786" y="14373"/>
                  <a:pt x="48949" y="9582"/>
                </a:cubicBezTo>
                <a:cubicBezTo>
                  <a:pt x="56864" y="3410"/>
                  <a:pt x="67237" y="0"/>
                  <a:pt x="77524" y="0"/>
                </a:cubicBezTo>
                <a:close/>
                <a:moveTo>
                  <a:pt x="102394" y="142818"/>
                </a:moveTo>
                <a:lnTo>
                  <a:pt x="118110" y="142818"/>
                </a:lnTo>
                <a:cubicBezTo>
                  <a:pt x="133102" y="142818"/>
                  <a:pt x="145256" y="130664"/>
                  <a:pt x="145256" y="115672"/>
                </a:cubicBezTo>
                <a:lnTo>
                  <a:pt x="145256" y="98574"/>
                </a:lnTo>
                <a:cubicBezTo>
                  <a:pt x="155010" y="94629"/>
                  <a:pt x="159718" y="83524"/>
                  <a:pt x="155772" y="73771"/>
                </a:cubicBezTo>
                <a:cubicBezTo>
                  <a:pt x="151827" y="64017"/>
                  <a:pt x="140722" y="59309"/>
                  <a:pt x="130969" y="63255"/>
                </a:cubicBezTo>
                <a:cubicBezTo>
                  <a:pt x="121215" y="67200"/>
                  <a:pt x="116507" y="78305"/>
                  <a:pt x="120453" y="88058"/>
                </a:cubicBezTo>
                <a:cubicBezTo>
                  <a:pt x="122389" y="92844"/>
                  <a:pt x="126183" y="96639"/>
                  <a:pt x="130969" y="98574"/>
                </a:cubicBezTo>
                <a:lnTo>
                  <a:pt x="130969" y="115672"/>
                </a:lnTo>
                <a:cubicBezTo>
                  <a:pt x="130969" y="122773"/>
                  <a:pt x="125212" y="128530"/>
                  <a:pt x="118110" y="128530"/>
                </a:cubicBezTo>
                <a:lnTo>
                  <a:pt x="102394" y="128530"/>
                </a:lnTo>
                <a:lnTo>
                  <a:pt x="102394" y="13440"/>
                </a:lnTo>
                <a:cubicBezTo>
                  <a:pt x="102394" y="6706"/>
                  <a:pt x="106232" y="0"/>
                  <a:pt x="112967" y="0"/>
                </a:cubicBezTo>
                <a:cubicBezTo>
                  <a:pt x="123273" y="0"/>
                  <a:pt x="133636" y="3410"/>
                  <a:pt x="141551" y="9582"/>
                </a:cubicBezTo>
                <a:cubicBezTo>
                  <a:pt x="147714" y="14373"/>
                  <a:pt x="152543" y="20993"/>
                  <a:pt x="154438" y="28985"/>
                </a:cubicBezTo>
                <a:cubicBezTo>
                  <a:pt x="158439" y="29651"/>
                  <a:pt x="162001" y="31690"/>
                  <a:pt x="164878" y="34385"/>
                </a:cubicBezTo>
                <a:cubicBezTo>
                  <a:pt x="169450" y="38681"/>
                  <a:pt x="172707" y="44891"/>
                  <a:pt x="174765" y="51283"/>
                </a:cubicBezTo>
                <a:cubicBezTo>
                  <a:pt x="176841" y="57769"/>
                  <a:pt x="177889" y="65056"/>
                  <a:pt x="177575" y="72057"/>
                </a:cubicBezTo>
                <a:cubicBezTo>
                  <a:pt x="177413" y="75638"/>
                  <a:pt x="176889" y="79296"/>
                  <a:pt x="175879" y="82791"/>
                </a:cubicBezTo>
                <a:lnTo>
                  <a:pt x="176508" y="83077"/>
                </a:lnTo>
                <a:cubicBezTo>
                  <a:pt x="180032" y="84734"/>
                  <a:pt x="182890" y="87335"/>
                  <a:pt x="185023" y="90792"/>
                </a:cubicBezTo>
                <a:cubicBezTo>
                  <a:pt x="189071" y="97317"/>
                  <a:pt x="190500" y="106709"/>
                  <a:pt x="190500" y="118681"/>
                </a:cubicBezTo>
                <a:cubicBezTo>
                  <a:pt x="190500" y="132445"/>
                  <a:pt x="185242" y="141789"/>
                  <a:pt x="178479" y="147590"/>
                </a:cubicBezTo>
                <a:cubicBezTo>
                  <a:pt x="174957" y="150611"/>
                  <a:pt x="170834" y="152851"/>
                  <a:pt x="166383" y="154162"/>
                </a:cubicBezTo>
                <a:cubicBezTo>
                  <a:pt x="164764" y="161606"/>
                  <a:pt x="161442" y="168573"/>
                  <a:pt x="156677" y="174517"/>
                </a:cubicBezTo>
                <a:cubicBezTo>
                  <a:pt x="149790" y="183128"/>
                  <a:pt x="139094" y="190405"/>
                  <a:pt x="124701" y="190405"/>
                </a:cubicBezTo>
                <a:cubicBezTo>
                  <a:pt x="119524" y="190382"/>
                  <a:pt x="114430" y="189118"/>
                  <a:pt x="109842" y="186719"/>
                </a:cubicBezTo>
                <a:cubicBezTo>
                  <a:pt x="104794" y="184128"/>
                  <a:pt x="102394" y="178479"/>
                  <a:pt x="102394" y="172803"/>
                </a:cubicBezTo>
                <a:lnTo>
                  <a:pt x="102394" y="142818"/>
                </a:lnTo>
                <a:close/>
                <a:moveTo>
                  <a:pt x="57150" y="61855"/>
                </a:moveTo>
                <a:cubicBezTo>
                  <a:pt x="57150" y="59225"/>
                  <a:pt x="59282" y="57093"/>
                  <a:pt x="61913" y="57093"/>
                </a:cubicBezTo>
                <a:cubicBezTo>
                  <a:pt x="64543" y="57093"/>
                  <a:pt x="66675" y="59225"/>
                  <a:pt x="66675" y="61855"/>
                </a:cubicBezTo>
                <a:cubicBezTo>
                  <a:pt x="66675" y="64486"/>
                  <a:pt x="64543" y="66618"/>
                  <a:pt x="61913" y="66618"/>
                </a:cubicBezTo>
                <a:cubicBezTo>
                  <a:pt x="59282" y="66618"/>
                  <a:pt x="57150" y="64486"/>
                  <a:pt x="57150" y="61855"/>
                </a:cubicBezTo>
                <a:close/>
                <a:moveTo>
                  <a:pt x="61913" y="123768"/>
                </a:moveTo>
                <a:cubicBezTo>
                  <a:pt x="59282" y="123768"/>
                  <a:pt x="57150" y="125900"/>
                  <a:pt x="57150" y="128530"/>
                </a:cubicBezTo>
                <a:cubicBezTo>
                  <a:pt x="57150" y="131160"/>
                  <a:pt x="59282" y="133293"/>
                  <a:pt x="61913" y="133293"/>
                </a:cubicBezTo>
                <a:cubicBezTo>
                  <a:pt x="64543" y="133293"/>
                  <a:pt x="66675" y="131160"/>
                  <a:pt x="66675" y="128530"/>
                </a:cubicBezTo>
                <a:cubicBezTo>
                  <a:pt x="66675" y="125900"/>
                  <a:pt x="64543" y="123768"/>
                  <a:pt x="61913" y="123768"/>
                </a:cubicBezTo>
                <a:close/>
                <a:moveTo>
                  <a:pt x="133350" y="80905"/>
                </a:moveTo>
                <a:cubicBezTo>
                  <a:pt x="133350" y="83535"/>
                  <a:pt x="135483" y="85668"/>
                  <a:pt x="138113" y="85668"/>
                </a:cubicBezTo>
                <a:cubicBezTo>
                  <a:pt x="140742" y="85668"/>
                  <a:pt x="142875" y="83535"/>
                  <a:pt x="142875" y="80905"/>
                </a:cubicBezTo>
                <a:cubicBezTo>
                  <a:pt x="142875" y="78275"/>
                  <a:pt x="140742" y="76143"/>
                  <a:pt x="138113" y="76143"/>
                </a:cubicBezTo>
                <a:cubicBezTo>
                  <a:pt x="135483" y="76143"/>
                  <a:pt x="133350" y="78275"/>
                  <a:pt x="133350" y="80905"/>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400">
              <a:gradFill>
                <a:gsLst>
                  <a:gs pos="0">
                    <a:srgbClr val="FFFFFF"/>
                  </a:gs>
                  <a:gs pos="100000">
                    <a:srgbClr val="FFFFFF"/>
                  </a:gs>
                </a:gsLst>
                <a:lin ang="5400000" scaled="0"/>
              </a:gradFill>
              <a:cs typeface="Segoe UI" pitchFamily="34" charset="0"/>
            </a:endParaRPr>
          </a:p>
        </p:txBody>
      </p:sp>
      <p:sp>
        <p:nvSpPr>
          <p:cNvPr id="22" name="TextBox 21">
            <a:extLst>
              <a:ext uri="{FF2B5EF4-FFF2-40B4-BE49-F238E27FC236}">
                <a16:creationId xmlns:a16="http://schemas.microsoft.com/office/drawing/2014/main" id="{8915B9A2-686D-0084-C086-E362C6ADBF5A}"/>
              </a:ext>
            </a:extLst>
          </p:cNvPr>
          <p:cNvSpPr txBox="1"/>
          <p:nvPr/>
        </p:nvSpPr>
        <p:spPr>
          <a:xfrm>
            <a:off x="5248904" y="2730301"/>
            <a:ext cx="1694193" cy="553998"/>
          </a:xfrm>
          <a:prstGeom prst="rect">
            <a:avLst/>
          </a:prstGeom>
          <a:noFill/>
        </p:spPr>
        <p:txBody>
          <a:bodyPr wrap="square" lIns="0" tIns="0" rIns="0" bIns="0" anchor="t">
            <a:spAutoFit/>
          </a:bodyPr>
          <a:lstStyle>
            <a:defPPr>
              <a:defRPr lang="en-US"/>
            </a:defPPr>
            <a:lvl1pPr marR="0" lvl="0" indent="0" algn="ctr" fontAlgn="auto">
              <a:lnSpc>
                <a:spcPct val="100000"/>
              </a:lnSpc>
              <a:spcBef>
                <a:spcPts val="0"/>
              </a:spcBef>
              <a:spcAft>
                <a:spcPts val="0"/>
              </a:spcAft>
              <a:buClrTx/>
              <a:buSzTx/>
              <a:buFontTx/>
              <a:buNone/>
              <a:tabLst/>
              <a:defRPr b="1">
                <a:latin typeface="Segoe UI Semibold" panose="020B0402040204020203" pitchFamily="34" charset="0"/>
                <a:cs typeface="Segoe UI Semibold" panose="020B0402040204020203" pitchFamily="34" charset="0"/>
              </a:defRPr>
            </a:lvl1pPr>
          </a:lstStyle>
          <a:p>
            <a:r>
              <a:rPr lang="en-US"/>
              <a:t>Applied AI experience</a:t>
            </a:r>
          </a:p>
        </p:txBody>
      </p:sp>
      <p:sp>
        <p:nvSpPr>
          <p:cNvPr id="15" name="TextBox 14">
            <a:extLst>
              <a:ext uri="{FF2B5EF4-FFF2-40B4-BE49-F238E27FC236}">
                <a16:creationId xmlns:a16="http://schemas.microsoft.com/office/drawing/2014/main" id="{FC3A714E-5600-DCCC-DA75-CCB0193777B7}"/>
              </a:ext>
            </a:extLst>
          </p:cNvPr>
          <p:cNvSpPr txBox="1"/>
          <p:nvPr/>
        </p:nvSpPr>
        <p:spPr>
          <a:xfrm>
            <a:off x="5216434" y="3910219"/>
            <a:ext cx="1759132" cy="1446550"/>
          </a:xfrm>
          <a:prstGeom prst="rect">
            <a:avLst/>
          </a:prstGeom>
          <a:noFill/>
        </p:spPr>
        <p:txBody>
          <a:bodyPr wrap="square" lIns="0" tIns="0" rIns="0" bIns="0" rtlCol="0" anchor="t">
            <a:spAutoFit/>
          </a:bodyPr>
          <a:lstStyle/>
          <a:p>
            <a:pPr marR="0" lvl="0" algn="ctr" fontAlgn="auto">
              <a:lnSpc>
                <a:spcPct val="100000"/>
              </a:lnSpc>
              <a:spcBef>
                <a:spcPts val="600"/>
              </a:spcBef>
              <a:spcAft>
                <a:spcPts val="600"/>
              </a:spcAft>
              <a:buClrTx/>
              <a:buSzTx/>
              <a:tabLst/>
              <a:defRPr/>
            </a:pPr>
            <a:r>
              <a:rPr lang="en-US" sz="1400">
                <a:solidFill>
                  <a:prstClr val="black"/>
                </a:solidFill>
                <a:latin typeface="Segoe UI"/>
              </a:rPr>
              <a:t>Do your people have diverse experiences and skills with AI?</a:t>
            </a:r>
          </a:p>
          <a:p>
            <a:pPr marR="0" lvl="0" algn="ctr" fontAlgn="auto">
              <a:lnSpc>
                <a:spcPct val="100000"/>
              </a:lnSpc>
              <a:spcBef>
                <a:spcPts val="600"/>
              </a:spcBef>
              <a:spcAft>
                <a:spcPts val="600"/>
              </a:spcAft>
              <a:buClrTx/>
              <a:buSzTx/>
              <a:tabLst/>
              <a:defRPr/>
            </a:pPr>
            <a:r>
              <a:rPr lang="en-US" sz="1400">
                <a:solidFill>
                  <a:prstClr val="black"/>
                </a:solidFill>
                <a:latin typeface="Segoe UI"/>
              </a:rPr>
              <a:t>Is your organization collaborating to build experience?</a:t>
            </a:r>
          </a:p>
        </p:txBody>
      </p:sp>
      <p:sp>
        <p:nvSpPr>
          <p:cNvPr id="12" name="Rectangle: Rounded Corners 11">
            <a:extLst>
              <a:ext uri="{FF2B5EF4-FFF2-40B4-BE49-F238E27FC236}">
                <a16:creationId xmlns:a16="http://schemas.microsoft.com/office/drawing/2014/main" id="{464528EE-CD6E-245E-CA1B-DF608886C80C}"/>
              </a:ext>
              <a:ext uri="{C183D7F6-B498-43B3-948B-1728B52AA6E4}">
                <adec:decorative xmlns:adec="http://schemas.microsoft.com/office/drawing/2017/decorative" val="1"/>
              </a:ext>
            </a:extLst>
          </p:cNvPr>
          <p:cNvSpPr>
            <a:spLocks/>
          </p:cNvSpPr>
          <p:nvPr/>
        </p:nvSpPr>
        <p:spPr bwMode="auto">
          <a:xfrm>
            <a:off x="7274937" y="3497206"/>
            <a:ext cx="2104410" cy="2391359"/>
          </a:xfrm>
          <a:prstGeom prst="roundRect">
            <a:avLst>
              <a:gd name="adj" fmla="val 5089"/>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IN" sz="1050" err="1">
              <a:solidFill>
                <a:prstClr val="black"/>
              </a:solidFill>
              <a:latin typeface="Segoe UI"/>
            </a:endParaRPr>
          </a:p>
        </p:txBody>
      </p:sp>
      <p:sp>
        <p:nvSpPr>
          <p:cNvPr id="11" name="Graphic 35">
            <a:extLst>
              <a:ext uri="{FF2B5EF4-FFF2-40B4-BE49-F238E27FC236}">
                <a16:creationId xmlns:a16="http://schemas.microsoft.com/office/drawing/2014/main" id="{DF9DE03C-4305-B656-F651-F6D8F263B655}"/>
              </a:ext>
              <a:ext uri="{C183D7F6-B498-43B3-948B-1728B52AA6E4}">
                <adec:decorative xmlns:adec="http://schemas.microsoft.com/office/drawing/2017/decorative" val="1"/>
              </a:ext>
            </a:extLst>
          </p:cNvPr>
          <p:cNvSpPr>
            <a:spLocks/>
          </p:cNvSpPr>
          <p:nvPr/>
        </p:nvSpPr>
        <p:spPr>
          <a:xfrm>
            <a:off x="8180669" y="2117062"/>
            <a:ext cx="318778" cy="318764"/>
          </a:xfrm>
          <a:custGeom>
            <a:avLst/>
            <a:gdLst>
              <a:gd name="connsiteX0" fmla="*/ 1114704 w 1651412"/>
              <a:gd name="connsiteY0" fmla="*/ 0 h 1651412"/>
              <a:gd name="connsiteX1" fmla="*/ 805064 w 1651412"/>
              <a:gd name="connsiteY1" fmla="*/ 0 h 1651412"/>
              <a:gd name="connsiteX2" fmla="*/ 743136 w 1651412"/>
              <a:gd name="connsiteY2" fmla="*/ 61928 h 1651412"/>
              <a:gd name="connsiteX3" fmla="*/ 743136 w 1651412"/>
              <a:gd name="connsiteY3" fmla="*/ 336062 h 1651412"/>
              <a:gd name="connsiteX4" fmla="*/ 247712 w 1651412"/>
              <a:gd name="connsiteY4" fmla="*/ 908277 h 1651412"/>
              <a:gd name="connsiteX5" fmla="*/ 185784 w 1651412"/>
              <a:gd name="connsiteY5" fmla="*/ 908277 h 1651412"/>
              <a:gd name="connsiteX6" fmla="*/ 0 w 1651412"/>
              <a:gd name="connsiteY6" fmla="*/ 1094061 h 1651412"/>
              <a:gd name="connsiteX7" fmla="*/ 0 w 1651412"/>
              <a:gd name="connsiteY7" fmla="*/ 1589485 h 1651412"/>
              <a:gd name="connsiteX8" fmla="*/ 61928 w 1651412"/>
              <a:gd name="connsiteY8" fmla="*/ 1651413 h 1651412"/>
              <a:gd name="connsiteX9" fmla="*/ 660565 w 1651412"/>
              <a:gd name="connsiteY9" fmla="*/ 1651413 h 1651412"/>
              <a:gd name="connsiteX10" fmla="*/ 681208 w 1651412"/>
              <a:gd name="connsiteY10" fmla="*/ 1630770 h 1651412"/>
              <a:gd name="connsiteX11" fmla="*/ 681208 w 1651412"/>
              <a:gd name="connsiteY11" fmla="*/ 1383058 h 1651412"/>
              <a:gd name="connsiteX12" fmla="*/ 722493 w 1651412"/>
              <a:gd name="connsiteY12" fmla="*/ 1341773 h 1651412"/>
              <a:gd name="connsiteX13" fmla="*/ 928920 w 1651412"/>
              <a:gd name="connsiteY13" fmla="*/ 1341773 h 1651412"/>
              <a:gd name="connsiteX14" fmla="*/ 970205 w 1651412"/>
              <a:gd name="connsiteY14" fmla="*/ 1383058 h 1651412"/>
              <a:gd name="connsiteX15" fmla="*/ 970205 w 1651412"/>
              <a:gd name="connsiteY15" fmla="*/ 1630770 h 1651412"/>
              <a:gd name="connsiteX16" fmla="*/ 990848 w 1651412"/>
              <a:gd name="connsiteY16" fmla="*/ 1651413 h 1651412"/>
              <a:gd name="connsiteX17" fmla="*/ 1589485 w 1651412"/>
              <a:gd name="connsiteY17" fmla="*/ 1651413 h 1651412"/>
              <a:gd name="connsiteX18" fmla="*/ 1651413 w 1651412"/>
              <a:gd name="connsiteY18" fmla="*/ 1589485 h 1651412"/>
              <a:gd name="connsiteX19" fmla="*/ 1651413 w 1651412"/>
              <a:gd name="connsiteY19" fmla="*/ 1094061 h 1651412"/>
              <a:gd name="connsiteX20" fmla="*/ 1465629 w 1651412"/>
              <a:gd name="connsiteY20" fmla="*/ 908277 h 1651412"/>
              <a:gd name="connsiteX21" fmla="*/ 1403701 w 1651412"/>
              <a:gd name="connsiteY21" fmla="*/ 908277 h 1651412"/>
              <a:gd name="connsiteX22" fmla="*/ 866992 w 1651412"/>
              <a:gd name="connsiteY22" fmla="*/ 331769 h 1651412"/>
              <a:gd name="connsiteX23" fmla="*/ 866992 w 1651412"/>
              <a:gd name="connsiteY23" fmla="*/ 247712 h 1651412"/>
              <a:gd name="connsiteX24" fmla="*/ 1114704 w 1651412"/>
              <a:gd name="connsiteY24" fmla="*/ 247712 h 1651412"/>
              <a:gd name="connsiteX25" fmla="*/ 1155989 w 1651412"/>
              <a:gd name="connsiteY25" fmla="*/ 206427 h 1651412"/>
              <a:gd name="connsiteX26" fmla="*/ 1155989 w 1651412"/>
              <a:gd name="connsiteY26" fmla="*/ 41285 h 1651412"/>
              <a:gd name="connsiteX27" fmla="*/ 1114704 w 1651412"/>
              <a:gd name="connsiteY27" fmla="*/ 0 h 1651412"/>
              <a:gd name="connsiteX28" fmla="*/ 1114704 w 1651412"/>
              <a:gd name="connsiteY28" fmla="*/ 805064 h 1651412"/>
              <a:gd name="connsiteX29" fmla="*/ 1114704 w 1651412"/>
              <a:gd name="connsiteY29" fmla="*/ 970205 h 1651412"/>
              <a:gd name="connsiteX30" fmla="*/ 1052776 w 1651412"/>
              <a:gd name="connsiteY30" fmla="*/ 1032133 h 1651412"/>
              <a:gd name="connsiteX31" fmla="*/ 990848 w 1651412"/>
              <a:gd name="connsiteY31" fmla="*/ 970205 h 1651412"/>
              <a:gd name="connsiteX32" fmla="*/ 990848 w 1651412"/>
              <a:gd name="connsiteY32" fmla="*/ 805064 h 1651412"/>
              <a:gd name="connsiteX33" fmla="*/ 1052776 w 1651412"/>
              <a:gd name="connsiteY33" fmla="*/ 743136 h 1651412"/>
              <a:gd name="connsiteX34" fmla="*/ 1114704 w 1651412"/>
              <a:gd name="connsiteY34" fmla="*/ 805064 h 1651412"/>
              <a:gd name="connsiteX35" fmla="*/ 805064 w 1651412"/>
              <a:gd name="connsiteY35" fmla="*/ 743136 h 1651412"/>
              <a:gd name="connsiteX36" fmla="*/ 866992 w 1651412"/>
              <a:gd name="connsiteY36" fmla="*/ 805064 h 1651412"/>
              <a:gd name="connsiteX37" fmla="*/ 866992 w 1651412"/>
              <a:gd name="connsiteY37" fmla="*/ 970205 h 1651412"/>
              <a:gd name="connsiteX38" fmla="*/ 805064 w 1651412"/>
              <a:gd name="connsiteY38" fmla="*/ 1032133 h 1651412"/>
              <a:gd name="connsiteX39" fmla="*/ 743136 w 1651412"/>
              <a:gd name="connsiteY39" fmla="*/ 970205 h 1651412"/>
              <a:gd name="connsiteX40" fmla="*/ 743136 w 1651412"/>
              <a:gd name="connsiteY40" fmla="*/ 805064 h 1651412"/>
              <a:gd name="connsiteX41" fmla="*/ 805064 w 1651412"/>
              <a:gd name="connsiteY41" fmla="*/ 743136 h 1651412"/>
              <a:gd name="connsiteX42" fmla="*/ 619280 w 1651412"/>
              <a:gd name="connsiteY42" fmla="*/ 805064 h 1651412"/>
              <a:gd name="connsiteX43" fmla="*/ 619280 w 1651412"/>
              <a:gd name="connsiteY43" fmla="*/ 970205 h 1651412"/>
              <a:gd name="connsiteX44" fmla="*/ 557352 w 1651412"/>
              <a:gd name="connsiteY44" fmla="*/ 1032133 h 1651412"/>
              <a:gd name="connsiteX45" fmla="*/ 495424 w 1651412"/>
              <a:gd name="connsiteY45" fmla="*/ 970205 h 1651412"/>
              <a:gd name="connsiteX46" fmla="*/ 495424 w 1651412"/>
              <a:gd name="connsiteY46" fmla="*/ 805064 h 1651412"/>
              <a:gd name="connsiteX47" fmla="*/ 557352 w 1651412"/>
              <a:gd name="connsiteY47" fmla="*/ 743136 h 1651412"/>
              <a:gd name="connsiteX48" fmla="*/ 619280 w 1651412"/>
              <a:gd name="connsiteY48" fmla="*/ 805064 h 1651412"/>
              <a:gd name="connsiteX49" fmla="*/ 309640 w 1651412"/>
              <a:gd name="connsiteY49" fmla="*/ 1114704 h 1651412"/>
              <a:gd name="connsiteX50" fmla="*/ 371568 w 1651412"/>
              <a:gd name="connsiteY50" fmla="*/ 1176631 h 1651412"/>
              <a:gd name="connsiteX51" fmla="*/ 371568 w 1651412"/>
              <a:gd name="connsiteY51" fmla="*/ 1383058 h 1651412"/>
              <a:gd name="connsiteX52" fmla="*/ 309640 w 1651412"/>
              <a:gd name="connsiteY52" fmla="*/ 1444986 h 1651412"/>
              <a:gd name="connsiteX53" fmla="*/ 247712 w 1651412"/>
              <a:gd name="connsiteY53" fmla="*/ 1383058 h 1651412"/>
              <a:gd name="connsiteX54" fmla="*/ 247712 w 1651412"/>
              <a:gd name="connsiteY54" fmla="*/ 1176631 h 1651412"/>
              <a:gd name="connsiteX55" fmla="*/ 309640 w 1651412"/>
              <a:gd name="connsiteY55" fmla="*/ 1114704 h 1651412"/>
              <a:gd name="connsiteX56" fmla="*/ 1403701 w 1651412"/>
              <a:gd name="connsiteY56" fmla="*/ 1176631 h 1651412"/>
              <a:gd name="connsiteX57" fmla="*/ 1403701 w 1651412"/>
              <a:gd name="connsiteY57" fmla="*/ 1383058 h 1651412"/>
              <a:gd name="connsiteX58" fmla="*/ 1341773 w 1651412"/>
              <a:gd name="connsiteY58" fmla="*/ 1444986 h 1651412"/>
              <a:gd name="connsiteX59" fmla="*/ 1279845 w 1651412"/>
              <a:gd name="connsiteY59" fmla="*/ 1383058 h 1651412"/>
              <a:gd name="connsiteX60" fmla="*/ 1279845 w 1651412"/>
              <a:gd name="connsiteY60" fmla="*/ 1176631 h 1651412"/>
              <a:gd name="connsiteX61" fmla="*/ 1341773 w 1651412"/>
              <a:gd name="connsiteY61" fmla="*/ 1114704 h 1651412"/>
              <a:gd name="connsiteX62" fmla="*/ 1403701 w 1651412"/>
              <a:gd name="connsiteY62" fmla="*/ 1176631 h 165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1412" h="1651412">
                <a:moveTo>
                  <a:pt x="1114704" y="0"/>
                </a:moveTo>
                <a:lnTo>
                  <a:pt x="805064" y="0"/>
                </a:lnTo>
                <a:cubicBezTo>
                  <a:pt x="770863" y="0"/>
                  <a:pt x="743136" y="27726"/>
                  <a:pt x="743136" y="61928"/>
                </a:cubicBezTo>
                <a:lnTo>
                  <a:pt x="743136" y="336062"/>
                </a:lnTo>
                <a:cubicBezTo>
                  <a:pt x="458743" y="377183"/>
                  <a:pt x="247709" y="620926"/>
                  <a:pt x="247712" y="908277"/>
                </a:cubicBezTo>
                <a:lnTo>
                  <a:pt x="185784" y="908277"/>
                </a:lnTo>
                <a:cubicBezTo>
                  <a:pt x="83178" y="908277"/>
                  <a:pt x="0" y="991459"/>
                  <a:pt x="0" y="1094061"/>
                </a:cubicBezTo>
                <a:lnTo>
                  <a:pt x="0" y="1589485"/>
                </a:lnTo>
                <a:cubicBezTo>
                  <a:pt x="0" y="1623669"/>
                  <a:pt x="27744" y="1651413"/>
                  <a:pt x="61928" y="1651413"/>
                </a:cubicBezTo>
                <a:lnTo>
                  <a:pt x="660565" y="1651413"/>
                </a:lnTo>
                <a:cubicBezTo>
                  <a:pt x="671968" y="1651413"/>
                  <a:pt x="681208" y="1642173"/>
                  <a:pt x="681208" y="1630770"/>
                </a:cubicBezTo>
                <a:lnTo>
                  <a:pt x="681208" y="1383058"/>
                </a:lnTo>
                <a:cubicBezTo>
                  <a:pt x="681208" y="1360260"/>
                  <a:pt x="699695" y="1341773"/>
                  <a:pt x="722493" y="1341773"/>
                </a:cubicBezTo>
                <a:lnTo>
                  <a:pt x="928920" y="1341773"/>
                </a:lnTo>
                <a:cubicBezTo>
                  <a:pt x="951717" y="1341773"/>
                  <a:pt x="970205" y="1360260"/>
                  <a:pt x="970205" y="1383058"/>
                </a:cubicBezTo>
                <a:lnTo>
                  <a:pt x="970205" y="1630770"/>
                </a:lnTo>
                <a:cubicBezTo>
                  <a:pt x="970205" y="1642165"/>
                  <a:pt x="979453" y="1651413"/>
                  <a:pt x="990848" y="1651413"/>
                </a:cubicBezTo>
                <a:lnTo>
                  <a:pt x="1589485" y="1651413"/>
                </a:lnTo>
                <a:cubicBezTo>
                  <a:pt x="1623685" y="1651413"/>
                  <a:pt x="1651413" y="1623685"/>
                  <a:pt x="1651413" y="1589485"/>
                </a:cubicBezTo>
                <a:lnTo>
                  <a:pt x="1651413" y="1094061"/>
                </a:lnTo>
                <a:cubicBezTo>
                  <a:pt x="1651413" y="991459"/>
                  <a:pt x="1568231" y="908277"/>
                  <a:pt x="1465629" y="908277"/>
                </a:cubicBezTo>
                <a:lnTo>
                  <a:pt x="1403701" y="908277"/>
                </a:lnTo>
                <a:cubicBezTo>
                  <a:pt x="1403692" y="605083"/>
                  <a:pt x="1169415" y="353425"/>
                  <a:pt x="866992" y="331769"/>
                </a:cubicBezTo>
                <a:lnTo>
                  <a:pt x="866992" y="247712"/>
                </a:lnTo>
                <a:lnTo>
                  <a:pt x="1114704" y="247712"/>
                </a:lnTo>
                <a:cubicBezTo>
                  <a:pt x="1137501" y="247712"/>
                  <a:pt x="1155989" y="229228"/>
                  <a:pt x="1155989" y="206427"/>
                </a:cubicBezTo>
                <a:lnTo>
                  <a:pt x="1155989" y="41285"/>
                </a:lnTo>
                <a:cubicBezTo>
                  <a:pt x="1155989" y="18484"/>
                  <a:pt x="1137501" y="0"/>
                  <a:pt x="1114704" y="0"/>
                </a:cubicBezTo>
                <a:close/>
                <a:moveTo>
                  <a:pt x="1114704" y="805064"/>
                </a:moveTo>
                <a:lnTo>
                  <a:pt x="1114704" y="970205"/>
                </a:lnTo>
                <a:cubicBezTo>
                  <a:pt x="1114704" y="1004406"/>
                  <a:pt x="1086976" y="1032133"/>
                  <a:pt x="1052776" y="1032133"/>
                </a:cubicBezTo>
                <a:cubicBezTo>
                  <a:pt x="1018575" y="1032133"/>
                  <a:pt x="990848" y="1004406"/>
                  <a:pt x="990848" y="970205"/>
                </a:cubicBezTo>
                <a:lnTo>
                  <a:pt x="990848" y="805064"/>
                </a:lnTo>
                <a:cubicBezTo>
                  <a:pt x="990848" y="770863"/>
                  <a:pt x="1018575" y="743136"/>
                  <a:pt x="1052776" y="743136"/>
                </a:cubicBezTo>
                <a:cubicBezTo>
                  <a:pt x="1086976" y="743136"/>
                  <a:pt x="1114704" y="770863"/>
                  <a:pt x="1114704" y="805064"/>
                </a:cubicBezTo>
                <a:close/>
                <a:moveTo>
                  <a:pt x="805064" y="743136"/>
                </a:moveTo>
                <a:cubicBezTo>
                  <a:pt x="839264" y="743136"/>
                  <a:pt x="866992" y="770863"/>
                  <a:pt x="866992" y="805064"/>
                </a:cubicBezTo>
                <a:lnTo>
                  <a:pt x="866992" y="970205"/>
                </a:lnTo>
                <a:cubicBezTo>
                  <a:pt x="866992" y="1004406"/>
                  <a:pt x="839264" y="1032133"/>
                  <a:pt x="805064" y="1032133"/>
                </a:cubicBezTo>
                <a:cubicBezTo>
                  <a:pt x="770863" y="1032133"/>
                  <a:pt x="743136" y="1004406"/>
                  <a:pt x="743136" y="970205"/>
                </a:cubicBezTo>
                <a:lnTo>
                  <a:pt x="743136" y="805064"/>
                </a:lnTo>
                <a:cubicBezTo>
                  <a:pt x="743136" y="770863"/>
                  <a:pt x="770863" y="743136"/>
                  <a:pt x="805064" y="743136"/>
                </a:cubicBezTo>
                <a:close/>
                <a:moveTo>
                  <a:pt x="619280" y="805064"/>
                </a:moveTo>
                <a:lnTo>
                  <a:pt x="619280" y="970205"/>
                </a:lnTo>
                <a:cubicBezTo>
                  <a:pt x="619280" y="1004406"/>
                  <a:pt x="591553" y="1032133"/>
                  <a:pt x="557352" y="1032133"/>
                </a:cubicBezTo>
                <a:cubicBezTo>
                  <a:pt x="523150" y="1032133"/>
                  <a:pt x="495424" y="1004406"/>
                  <a:pt x="495424" y="970205"/>
                </a:cubicBezTo>
                <a:lnTo>
                  <a:pt x="495424" y="805064"/>
                </a:lnTo>
                <a:cubicBezTo>
                  <a:pt x="495424" y="770863"/>
                  <a:pt x="523150" y="743136"/>
                  <a:pt x="557352" y="743136"/>
                </a:cubicBezTo>
                <a:cubicBezTo>
                  <a:pt x="591553" y="743136"/>
                  <a:pt x="619280" y="770863"/>
                  <a:pt x="619280" y="805064"/>
                </a:cubicBezTo>
                <a:close/>
                <a:moveTo>
                  <a:pt x="309640" y="1114704"/>
                </a:moveTo>
                <a:cubicBezTo>
                  <a:pt x="343841" y="1114704"/>
                  <a:pt x="371568" y="1142431"/>
                  <a:pt x="371568" y="1176631"/>
                </a:cubicBezTo>
                <a:lnTo>
                  <a:pt x="371568" y="1383058"/>
                </a:lnTo>
                <a:cubicBezTo>
                  <a:pt x="371568" y="1417259"/>
                  <a:pt x="343841" y="1444986"/>
                  <a:pt x="309640" y="1444986"/>
                </a:cubicBezTo>
                <a:cubicBezTo>
                  <a:pt x="275438" y="1444986"/>
                  <a:pt x="247712" y="1417259"/>
                  <a:pt x="247712" y="1383058"/>
                </a:cubicBezTo>
                <a:lnTo>
                  <a:pt x="247712" y="1176631"/>
                </a:lnTo>
                <a:cubicBezTo>
                  <a:pt x="247712" y="1142431"/>
                  <a:pt x="275438" y="1114704"/>
                  <a:pt x="309640" y="1114704"/>
                </a:cubicBezTo>
                <a:close/>
                <a:moveTo>
                  <a:pt x="1403701" y="1176631"/>
                </a:moveTo>
                <a:lnTo>
                  <a:pt x="1403701" y="1383058"/>
                </a:lnTo>
                <a:cubicBezTo>
                  <a:pt x="1403701" y="1417259"/>
                  <a:pt x="1375973" y="1444986"/>
                  <a:pt x="1341773" y="1444986"/>
                </a:cubicBezTo>
                <a:cubicBezTo>
                  <a:pt x="1307572" y="1444986"/>
                  <a:pt x="1279845" y="1417259"/>
                  <a:pt x="1279845" y="1383058"/>
                </a:cubicBezTo>
                <a:lnTo>
                  <a:pt x="1279845" y="1176631"/>
                </a:lnTo>
                <a:cubicBezTo>
                  <a:pt x="1279845" y="1142431"/>
                  <a:pt x="1307572" y="1114704"/>
                  <a:pt x="1341773" y="1114704"/>
                </a:cubicBezTo>
                <a:cubicBezTo>
                  <a:pt x="1375973" y="1114704"/>
                  <a:pt x="1403701" y="1142431"/>
                  <a:pt x="1403701" y="1176631"/>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3" name="TextBox 22">
            <a:extLst>
              <a:ext uri="{FF2B5EF4-FFF2-40B4-BE49-F238E27FC236}">
                <a16:creationId xmlns:a16="http://schemas.microsoft.com/office/drawing/2014/main" id="{B06382DA-3D09-AF4E-612E-0A49455FE690}"/>
              </a:ext>
            </a:extLst>
          </p:cNvPr>
          <p:cNvSpPr txBox="1"/>
          <p:nvPr/>
        </p:nvSpPr>
        <p:spPr>
          <a:xfrm>
            <a:off x="7480046" y="2730301"/>
            <a:ext cx="1694193" cy="553998"/>
          </a:xfrm>
          <a:prstGeom prst="rect">
            <a:avLst/>
          </a:prstGeom>
          <a:noFill/>
        </p:spPr>
        <p:txBody>
          <a:bodyPr wrap="square" lIns="0" tIns="0" rIns="0" bIns="0" anchor="t">
            <a:spAutoFit/>
          </a:bodyPr>
          <a:lstStyle>
            <a:defPPr>
              <a:defRPr lang="en-US"/>
            </a:defPPr>
            <a:lvl1pPr marR="0" lvl="0" indent="0" algn="ctr" fontAlgn="auto">
              <a:lnSpc>
                <a:spcPct val="100000"/>
              </a:lnSpc>
              <a:spcBef>
                <a:spcPts val="0"/>
              </a:spcBef>
              <a:spcAft>
                <a:spcPts val="0"/>
              </a:spcAft>
              <a:buClrTx/>
              <a:buSzTx/>
              <a:buFontTx/>
              <a:buNone/>
              <a:tabLst/>
              <a:defRPr b="1">
                <a:latin typeface="Segoe UI Semibold" panose="020B0402040204020203" pitchFamily="34" charset="0"/>
                <a:cs typeface="Segoe UI Semibold" panose="020B0402040204020203" pitchFamily="34" charset="0"/>
              </a:defRPr>
            </a:lvl1pPr>
          </a:lstStyle>
          <a:p>
            <a:r>
              <a:rPr lang="en-US"/>
              <a:t>AI</a:t>
            </a:r>
          </a:p>
          <a:p>
            <a:r>
              <a:rPr lang="en-US"/>
              <a:t>governance</a:t>
            </a:r>
          </a:p>
        </p:txBody>
      </p:sp>
      <p:sp>
        <p:nvSpPr>
          <p:cNvPr id="16" name="TextBox 15">
            <a:extLst>
              <a:ext uri="{FF2B5EF4-FFF2-40B4-BE49-F238E27FC236}">
                <a16:creationId xmlns:a16="http://schemas.microsoft.com/office/drawing/2014/main" id="{DCFA9A89-C153-8105-3F28-B0317F84C4E7}"/>
              </a:ext>
            </a:extLst>
          </p:cNvPr>
          <p:cNvSpPr txBox="1"/>
          <p:nvPr/>
        </p:nvSpPr>
        <p:spPr>
          <a:xfrm>
            <a:off x="7431907" y="3910219"/>
            <a:ext cx="1790470" cy="1661993"/>
          </a:xfrm>
          <a:prstGeom prst="rect">
            <a:avLst/>
          </a:prstGeom>
          <a:noFill/>
        </p:spPr>
        <p:txBody>
          <a:bodyPr wrap="square" lIns="0" tIns="0" rIns="0" bIns="0" rtlCol="0" anchor="t">
            <a:spAutoFit/>
          </a:bodyPr>
          <a:lstStyle/>
          <a:p>
            <a:pPr marR="0" lvl="0" algn="ctr" fontAlgn="auto">
              <a:lnSpc>
                <a:spcPct val="100000"/>
              </a:lnSpc>
              <a:spcBef>
                <a:spcPts val="600"/>
              </a:spcBef>
              <a:spcAft>
                <a:spcPts val="600"/>
              </a:spcAft>
              <a:buClrTx/>
              <a:buSzTx/>
              <a:tabLst/>
              <a:defRPr/>
            </a:pPr>
            <a:r>
              <a:rPr lang="en-US" sz="1400">
                <a:solidFill>
                  <a:prstClr val="black"/>
                </a:solidFill>
                <a:latin typeface="Segoe UI"/>
              </a:rPr>
              <a:t>Are you implementing processes and controls that are transparent?</a:t>
            </a:r>
          </a:p>
          <a:p>
            <a:pPr marR="0" lvl="0" algn="ctr" fontAlgn="auto">
              <a:lnSpc>
                <a:spcPct val="100000"/>
              </a:lnSpc>
              <a:spcBef>
                <a:spcPts val="600"/>
              </a:spcBef>
              <a:spcAft>
                <a:spcPts val="600"/>
              </a:spcAft>
              <a:buClrTx/>
              <a:buSzTx/>
              <a:tabLst/>
              <a:defRPr/>
            </a:pPr>
            <a:r>
              <a:rPr lang="en-US" sz="1400">
                <a:solidFill>
                  <a:prstClr val="black"/>
                </a:solidFill>
                <a:latin typeface="Segoe UI"/>
              </a:rPr>
              <a:t>Are you governing data privacy and security? </a:t>
            </a:r>
          </a:p>
        </p:txBody>
      </p:sp>
      <p:sp>
        <p:nvSpPr>
          <p:cNvPr id="17" name="Rectangle: Rounded Corners 16">
            <a:extLst>
              <a:ext uri="{FF2B5EF4-FFF2-40B4-BE49-F238E27FC236}">
                <a16:creationId xmlns:a16="http://schemas.microsoft.com/office/drawing/2014/main" id="{B8D72119-7A01-1DE1-D39B-E04698083A3B}"/>
              </a:ext>
              <a:ext uri="{C183D7F6-B498-43B3-948B-1728B52AA6E4}">
                <adec:decorative xmlns:adec="http://schemas.microsoft.com/office/drawing/2017/decorative" val="1"/>
              </a:ext>
            </a:extLst>
          </p:cNvPr>
          <p:cNvSpPr>
            <a:spLocks/>
          </p:cNvSpPr>
          <p:nvPr/>
        </p:nvSpPr>
        <p:spPr bwMode="auto">
          <a:xfrm>
            <a:off x="9506080" y="3497206"/>
            <a:ext cx="2104410" cy="2391359"/>
          </a:xfrm>
          <a:prstGeom prst="roundRect">
            <a:avLst>
              <a:gd name="adj" fmla="val 5089"/>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IN" sz="1050" err="1">
              <a:solidFill>
                <a:prstClr val="black"/>
              </a:solidFill>
              <a:latin typeface="Segoe UI"/>
            </a:endParaRPr>
          </a:p>
        </p:txBody>
      </p:sp>
      <p:sp>
        <p:nvSpPr>
          <p:cNvPr id="13" name="Freeform: Shape 12">
            <a:extLst>
              <a:ext uri="{FF2B5EF4-FFF2-40B4-BE49-F238E27FC236}">
                <a16:creationId xmlns:a16="http://schemas.microsoft.com/office/drawing/2014/main" id="{19CB7298-B00C-3AFA-7820-6CD37E8F7EAE}"/>
              </a:ext>
              <a:ext uri="{C183D7F6-B498-43B3-948B-1728B52AA6E4}">
                <adec:decorative xmlns:adec="http://schemas.microsoft.com/office/drawing/2017/decorative" val="1"/>
              </a:ext>
            </a:extLst>
          </p:cNvPr>
          <p:cNvSpPr>
            <a:spLocks noChangeAspect="1"/>
          </p:cNvSpPr>
          <p:nvPr/>
        </p:nvSpPr>
        <p:spPr>
          <a:xfrm>
            <a:off x="10402475" y="2165940"/>
            <a:ext cx="337450" cy="274595"/>
          </a:xfrm>
          <a:custGeom>
            <a:avLst/>
            <a:gdLst>
              <a:gd name="connsiteX0" fmla="*/ 421552 w 457200"/>
              <a:gd name="connsiteY0" fmla="*/ 298928 h 399723"/>
              <a:gd name="connsiteX1" fmla="*/ 403809 w 457200"/>
              <a:gd name="connsiteY1" fmla="*/ 316671 h 399723"/>
              <a:gd name="connsiteX2" fmla="*/ 403809 w 457200"/>
              <a:gd name="connsiteY2" fmla="*/ 364237 h 399723"/>
              <a:gd name="connsiteX3" fmla="*/ 421552 w 457200"/>
              <a:gd name="connsiteY3" fmla="*/ 381926 h 399723"/>
              <a:gd name="connsiteX4" fmla="*/ 421660 w 457200"/>
              <a:gd name="connsiteY4" fmla="*/ 381926 h 399723"/>
              <a:gd name="connsiteX5" fmla="*/ 439403 w 457200"/>
              <a:gd name="connsiteY5" fmla="*/ 364237 h 399723"/>
              <a:gd name="connsiteX6" fmla="*/ 439403 w 457200"/>
              <a:gd name="connsiteY6" fmla="*/ 316671 h 399723"/>
              <a:gd name="connsiteX7" fmla="*/ 421660 w 457200"/>
              <a:gd name="connsiteY7" fmla="*/ 298928 h 399723"/>
              <a:gd name="connsiteX8" fmla="*/ 262405 w 457200"/>
              <a:gd name="connsiteY8" fmla="*/ 298928 h 399723"/>
              <a:gd name="connsiteX9" fmla="*/ 244662 w 457200"/>
              <a:gd name="connsiteY9" fmla="*/ 316671 h 399723"/>
              <a:gd name="connsiteX10" fmla="*/ 244662 w 457200"/>
              <a:gd name="connsiteY10" fmla="*/ 364237 h 399723"/>
              <a:gd name="connsiteX11" fmla="*/ 262405 w 457200"/>
              <a:gd name="connsiteY11" fmla="*/ 381926 h 399723"/>
              <a:gd name="connsiteX12" fmla="*/ 262513 w 457200"/>
              <a:gd name="connsiteY12" fmla="*/ 381926 h 399723"/>
              <a:gd name="connsiteX13" fmla="*/ 280256 w 457200"/>
              <a:gd name="connsiteY13" fmla="*/ 364237 h 399723"/>
              <a:gd name="connsiteX14" fmla="*/ 280256 w 457200"/>
              <a:gd name="connsiteY14" fmla="*/ 316671 h 399723"/>
              <a:gd name="connsiteX15" fmla="*/ 262513 w 457200"/>
              <a:gd name="connsiteY15" fmla="*/ 298928 h 399723"/>
              <a:gd name="connsiteX16" fmla="*/ 103259 w 457200"/>
              <a:gd name="connsiteY16" fmla="*/ 298928 h 399723"/>
              <a:gd name="connsiteX17" fmla="*/ 85516 w 457200"/>
              <a:gd name="connsiteY17" fmla="*/ 316671 h 399723"/>
              <a:gd name="connsiteX18" fmla="*/ 85516 w 457200"/>
              <a:gd name="connsiteY18" fmla="*/ 364237 h 399723"/>
              <a:gd name="connsiteX19" fmla="*/ 103259 w 457200"/>
              <a:gd name="connsiteY19" fmla="*/ 381926 h 399723"/>
              <a:gd name="connsiteX20" fmla="*/ 103367 w 457200"/>
              <a:gd name="connsiteY20" fmla="*/ 381926 h 399723"/>
              <a:gd name="connsiteX21" fmla="*/ 121110 w 457200"/>
              <a:gd name="connsiteY21" fmla="*/ 364237 h 399723"/>
              <a:gd name="connsiteX22" fmla="*/ 121110 w 457200"/>
              <a:gd name="connsiteY22" fmla="*/ 316671 h 399723"/>
              <a:gd name="connsiteX23" fmla="*/ 103367 w 457200"/>
              <a:gd name="connsiteY23" fmla="*/ 298928 h 399723"/>
              <a:gd name="connsiteX24" fmla="*/ 421552 w 457200"/>
              <a:gd name="connsiteY24" fmla="*/ 281131 h 399723"/>
              <a:gd name="connsiteX25" fmla="*/ 421660 w 457200"/>
              <a:gd name="connsiteY25" fmla="*/ 281131 h 399723"/>
              <a:gd name="connsiteX26" fmla="*/ 457200 w 457200"/>
              <a:gd name="connsiteY26" fmla="*/ 316671 h 399723"/>
              <a:gd name="connsiteX27" fmla="*/ 457200 w 457200"/>
              <a:gd name="connsiteY27" fmla="*/ 364237 h 399723"/>
              <a:gd name="connsiteX28" fmla="*/ 421660 w 457200"/>
              <a:gd name="connsiteY28" fmla="*/ 399723 h 399723"/>
              <a:gd name="connsiteX29" fmla="*/ 421552 w 457200"/>
              <a:gd name="connsiteY29" fmla="*/ 399723 h 399723"/>
              <a:gd name="connsiteX30" fmla="*/ 386012 w 457200"/>
              <a:gd name="connsiteY30" fmla="*/ 364237 h 399723"/>
              <a:gd name="connsiteX31" fmla="*/ 386012 w 457200"/>
              <a:gd name="connsiteY31" fmla="*/ 316671 h 399723"/>
              <a:gd name="connsiteX32" fmla="*/ 421552 w 457200"/>
              <a:gd name="connsiteY32" fmla="*/ 281131 h 399723"/>
              <a:gd name="connsiteX33" fmla="*/ 262405 w 457200"/>
              <a:gd name="connsiteY33" fmla="*/ 281131 h 399723"/>
              <a:gd name="connsiteX34" fmla="*/ 262513 w 457200"/>
              <a:gd name="connsiteY34" fmla="*/ 281131 h 399723"/>
              <a:gd name="connsiteX35" fmla="*/ 298053 w 457200"/>
              <a:gd name="connsiteY35" fmla="*/ 316671 h 399723"/>
              <a:gd name="connsiteX36" fmla="*/ 298053 w 457200"/>
              <a:gd name="connsiteY36" fmla="*/ 364237 h 399723"/>
              <a:gd name="connsiteX37" fmla="*/ 262513 w 457200"/>
              <a:gd name="connsiteY37" fmla="*/ 399723 h 399723"/>
              <a:gd name="connsiteX38" fmla="*/ 262405 w 457200"/>
              <a:gd name="connsiteY38" fmla="*/ 399723 h 399723"/>
              <a:gd name="connsiteX39" fmla="*/ 226865 w 457200"/>
              <a:gd name="connsiteY39" fmla="*/ 364237 h 399723"/>
              <a:gd name="connsiteX40" fmla="*/ 226865 w 457200"/>
              <a:gd name="connsiteY40" fmla="*/ 316671 h 399723"/>
              <a:gd name="connsiteX41" fmla="*/ 262405 w 457200"/>
              <a:gd name="connsiteY41" fmla="*/ 281131 h 399723"/>
              <a:gd name="connsiteX42" fmla="*/ 103259 w 457200"/>
              <a:gd name="connsiteY42" fmla="*/ 281131 h 399723"/>
              <a:gd name="connsiteX43" fmla="*/ 103367 w 457200"/>
              <a:gd name="connsiteY43" fmla="*/ 281131 h 399723"/>
              <a:gd name="connsiteX44" fmla="*/ 138907 w 457200"/>
              <a:gd name="connsiteY44" fmla="*/ 316671 h 399723"/>
              <a:gd name="connsiteX45" fmla="*/ 138907 w 457200"/>
              <a:gd name="connsiteY45" fmla="*/ 364237 h 399723"/>
              <a:gd name="connsiteX46" fmla="*/ 103367 w 457200"/>
              <a:gd name="connsiteY46" fmla="*/ 399723 h 399723"/>
              <a:gd name="connsiteX47" fmla="*/ 103259 w 457200"/>
              <a:gd name="connsiteY47" fmla="*/ 399723 h 399723"/>
              <a:gd name="connsiteX48" fmla="*/ 67719 w 457200"/>
              <a:gd name="connsiteY48" fmla="*/ 364237 h 399723"/>
              <a:gd name="connsiteX49" fmla="*/ 67719 w 457200"/>
              <a:gd name="connsiteY49" fmla="*/ 316671 h 399723"/>
              <a:gd name="connsiteX50" fmla="*/ 103259 w 457200"/>
              <a:gd name="connsiteY50" fmla="*/ 281131 h 399723"/>
              <a:gd name="connsiteX51" fmla="*/ 356782 w 457200"/>
              <a:gd name="connsiteY51" fmla="*/ 281077 h 399723"/>
              <a:gd name="connsiteX52" fmla="*/ 365680 w 457200"/>
              <a:gd name="connsiteY52" fmla="*/ 289976 h 399723"/>
              <a:gd name="connsiteX53" fmla="*/ 365680 w 457200"/>
              <a:gd name="connsiteY53" fmla="*/ 390770 h 399723"/>
              <a:gd name="connsiteX54" fmla="*/ 356782 w 457200"/>
              <a:gd name="connsiteY54" fmla="*/ 399669 h 399723"/>
              <a:gd name="connsiteX55" fmla="*/ 347883 w 457200"/>
              <a:gd name="connsiteY55" fmla="*/ 390770 h 399723"/>
              <a:gd name="connsiteX56" fmla="*/ 347883 w 457200"/>
              <a:gd name="connsiteY56" fmla="*/ 314082 h 399723"/>
              <a:gd name="connsiteX57" fmla="*/ 331758 w 457200"/>
              <a:gd name="connsiteY57" fmla="*/ 327187 h 399723"/>
              <a:gd name="connsiteX58" fmla="*/ 319678 w 457200"/>
              <a:gd name="connsiteY58" fmla="*/ 324167 h 399723"/>
              <a:gd name="connsiteX59" fmla="*/ 322590 w 457200"/>
              <a:gd name="connsiteY59" fmla="*/ 311925 h 399723"/>
              <a:gd name="connsiteX60" fmla="*/ 340872 w 457200"/>
              <a:gd name="connsiteY60" fmla="*/ 295530 h 399723"/>
              <a:gd name="connsiteX61" fmla="*/ 347236 w 457200"/>
              <a:gd name="connsiteY61" fmla="*/ 287873 h 399723"/>
              <a:gd name="connsiteX62" fmla="*/ 349447 w 457200"/>
              <a:gd name="connsiteY62" fmla="*/ 284960 h 399723"/>
              <a:gd name="connsiteX63" fmla="*/ 349555 w 457200"/>
              <a:gd name="connsiteY63" fmla="*/ 284798 h 399723"/>
              <a:gd name="connsiteX64" fmla="*/ 356782 w 457200"/>
              <a:gd name="connsiteY64" fmla="*/ 281077 h 399723"/>
              <a:gd name="connsiteX65" fmla="*/ 197636 w 457200"/>
              <a:gd name="connsiteY65" fmla="*/ 281077 h 399723"/>
              <a:gd name="connsiteX66" fmla="*/ 206534 w 457200"/>
              <a:gd name="connsiteY66" fmla="*/ 289976 h 399723"/>
              <a:gd name="connsiteX67" fmla="*/ 206534 w 457200"/>
              <a:gd name="connsiteY67" fmla="*/ 390770 h 399723"/>
              <a:gd name="connsiteX68" fmla="*/ 197636 w 457200"/>
              <a:gd name="connsiteY68" fmla="*/ 399669 h 399723"/>
              <a:gd name="connsiteX69" fmla="*/ 188737 w 457200"/>
              <a:gd name="connsiteY69" fmla="*/ 390770 h 399723"/>
              <a:gd name="connsiteX70" fmla="*/ 188737 w 457200"/>
              <a:gd name="connsiteY70" fmla="*/ 314082 h 399723"/>
              <a:gd name="connsiteX71" fmla="*/ 172612 w 457200"/>
              <a:gd name="connsiteY71" fmla="*/ 327187 h 399723"/>
              <a:gd name="connsiteX72" fmla="*/ 160532 w 457200"/>
              <a:gd name="connsiteY72" fmla="*/ 324167 h 399723"/>
              <a:gd name="connsiteX73" fmla="*/ 163444 w 457200"/>
              <a:gd name="connsiteY73" fmla="*/ 311925 h 399723"/>
              <a:gd name="connsiteX74" fmla="*/ 181726 w 457200"/>
              <a:gd name="connsiteY74" fmla="*/ 295530 h 399723"/>
              <a:gd name="connsiteX75" fmla="*/ 188090 w 457200"/>
              <a:gd name="connsiteY75" fmla="*/ 287873 h 399723"/>
              <a:gd name="connsiteX76" fmla="*/ 190301 w 457200"/>
              <a:gd name="connsiteY76" fmla="*/ 284960 h 399723"/>
              <a:gd name="connsiteX77" fmla="*/ 190409 w 457200"/>
              <a:gd name="connsiteY77" fmla="*/ 284798 h 399723"/>
              <a:gd name="connsiteX78" fmla="*/ 197636 w 457200"/>
              <a:gd name="connsiteY78" fmla="*/ 281077 h 399723"/>
              <a:gd name="connsiteX79" fmla="*/ 38436 w 457200"/>
              <a:gd name="connsiteY79" fmla="*/ 281077 h 399723"/>
              <a:gd name="connsiteX80" fmla="*/ 47334 w 457200"/>
              <a:gd name="connsiteY80" fmla="*/ 289976 h 399723"/>
              <a:gd name="connsiteX81" fmla="*/ 47334 w 457200"/>
              <a:gd name="connsiteY81" fmla="*/ 390770 h 399723"/>
              <a:gd name="connsiteX82" fmla="*/ 38436 w 457200"/>
              <a:gd name="connsiteY82" fmla="*/ 399669 h 399723"/>
              <a:gd name="connsiteX83" fmla="*/ 29537 w 457200"/>
              <a:gd name="connsiteY83" fmla="*/ 390770 h 399723"/>
              <a:gd name="connsiteX84" fmla="*/ 29537 w 457200"/>
              <a:gd name="connsiteY84" fmla="*/ 314082 h 399723"/>
              <a:gd name="connsiteX85" fmla="*/ 13412 w 457200"/>
              <a:gd name="connsiteY85" fmla="*/ 327187 h 399723"/>
              <a:gd name="connsiteX86" fmla="*/ 1332 w 457200"/>
              <a:gd name="connsiteY86" fmla="*/ 324167 h 399723"/>
              <a:gd name="connsiteX87" fmla="*/ 4244 w 457200"/>
              <a:gd name="connsiteY87" fmla="*/ 311925 h 399723"/>
              <a:gd name="connsiteX88" fmla="*/ 22526 w 457200"/>
              <a:gd name="connsiteY88" fmla="*/ 295530 h 399723"/>
              <a:gd name="connsiteX89" fmla="*/ 28890 w 457200"/>
              <a:gd name="connsiteY89" fmla="*/ 287873 h 399723"/>
              <a:gd name="connsiteX90" fmla="*/ 31101 w 457200"/>
              <a:gd name="connsiteY90" fmla="*/ 284960 h 399723"/>
              <a:gd name="connsiteX91" fmla="*/ 31209 w 457200"/>
              <a:gd name="connsiteY91" fmla="*/ 284798 h 399723"/>
              <a:gd name="connsiteX92" fmla="*/ 38436 w 457200"/>
              <a:gd name="connsiteY92" fmla="*/ 281077 h 399723"/>
              <a:gd name="connsiteX93" fmla="*/ 353923 w 457200"/>
              <a:gd name="connsiteY93" fmla="*/ 158388 h 399723"/>
              <a:gd name="connsiteX94" fmla="*/ 336180 w 457200"/>
              <a:gd name="connsiteY94" fmla="*/ 176131 h 399723"/>
              <a:gd name="connsiteX95" fmla="*/ 336180 w 457200"/>
              <a:gd name="connsiteY95" fmla="*/ 223697 h 399723"/>
              <a:gd name="connsiteX96" fmla="*/ 353923 w 457200"/>
              <a:gd name="connsiteY96" fmla="*/ 241386 h 399723"/>
              <a:gd name="connsiteX97" fmla="*/ 354030 w 457200"/>
              <a:gd name="connsiteY97" fmla="*/ 241386 h 399723"/>
              <a:gd name="connsiteX98" fmla="*/ 371774 w 457200"/>
              <a:gd name="connsiteY98" fmla="*/ 223697 h 399723"/>
              <a:gd name="connsiteX99" fmla="*/ 371774 w 457200"/>
              <a:gd name="connsiteY99" fmla="*/ 176131 h 399723"/>
              <a:gd name="connsiteX100" fmla="*/ 354030 w 457200"/>
              <a:gd name="connsiteY100" fmla="*/ 158388 h 399723"/>
              <a:gd name="connsiteX101" fmla="*/ 194722 w 457200"/>
              <a:gd name="connsiteY101" fmla="*/ 158388 h 399723"/>
              <a:gd name="connsiteX102" fmla="*/ 176979 w 457200"/>
              <a:gd name="connsiteY102" fmla="*/ 176131 h 399723"/>
              <a:gd name="connsiteX103" fmla="*/ 176979 w 457200"/>
              <a:gd name="connsiteY103" fmla="*/ 223697 h 399723"/>
              <a:gd name="connsiteX104" fmla="*/ 194722 w 457200"/>
              <a:gd name="connsiteY104" fmla="*/ 241386 h 399723"/>
              <a:gd name="connsiteX105" fmla="*/ 194830 w 457200"/>
              <a:gd name="connsiteY105" fmla="*/ 241386 h 399723"/>
              <a:gd name="connsiteX106" fmla="*/ 212573 w 457200"/>
              <a:gd name="connsiteY106" fmla="*/ 223697 h 399723"/>
              <a:gd name="connsiteX107" fmla="*/ 212573 w 457200"/>
              <a:gd name="connsiteY107" fmla="*/ 176131 h 399723"/>
              <a:gd name="connsiteX108" fmla="*/ 194830 w 457200"/>
              <a:gd name="connsiteY108" fmla="*/ 158388 h 399723"/>
              <a:gd name="connsiteX109" fmla="*/ 35577 w 457200"/>
              <a:gd name="connsiteY109" fmla="*/ 158388 h 399723"/>
              <a:gd name="connsiteX110" fmla="*/ 17834 w 457200"/>
              <a:gd name="connsiteY110" fmla="*/ 176131 h 399723"/>
              <a:gd name="connsiteX111" fmla="*/ 17834 w 457200"/>
              <a:gd name="connsiteY111" fmla="*/ 223697 h 399723"/>
              <a:gd name="connsiteX112" fmla="*/ 35577 w 457200"/>
              <a:gd name="connsiteY112" fmla="*/ 241386 h 399723"/>
              <a:gd name="connsiteX113" fmla="*/ 35685 w 457200"/>
              <a:gd name="connsiteY113" fmla="*/ 241386 h 399723"/>
              <a:gd name="connsiteX114" fmla="*/ 53428 w 457200"/>
              <a:gd name="connsiteY114" fmla="*/ 223697 h 399723"/>
              <a:gd name="connsiteX115" fmla="*/ 53428 w 457200"/>
              <a:gd name="connsiteY115" fmla="*/ 176131 h 399723"/>
              <a:gd name="connsiteX116" fmla="*/ 35685 w 457200"/>
              <a:gd name="connsiteY116" fmla="*/ 158388 h 399723"/>
              <a:gd name="connsiteX117" fmla="*/ 448300 w 457200"/>
              <a:gd name="connsiteY117" fmla="*/ 140591 h 399723"/>
              <a:gd name="connsiteX118" fmla="*/ 457198 w 457200"/>
              <a:gd name="connsiteY118" fmla="*/ 149489 h 399723"/>
              <a:gd name="connsiteX119" fmla="*/ 457198 w 457200"/>
              <a:gd name="connsiteY119" fmla="*/ 250285 h 399723"/>
              <a:gd name="connsiteX120" fmla="*/ 448300 w 457200"/>
              <a:gd name="connsiteY120" fmla="*/ 259183 h 399723"/>
              <a:gd name="connsiteX121" fmla="*/ 439401 w 457200"/>
              <a:gd name="connsiteY121" fmla="*/ 250285 h 399723"/>
              <a:gd name="connsiteX122" fmla="*/ 439401 w 457200"/>
              <a:gd name="connsiteY122" fmla="*/ 173596 h 399723"/>
              <a:gd name="connsiteX123" fmla="*/ 423276 w 457200"/>
              <a:gd name="connsiteY123" fmla="*/ 186701 h 399723"/>
              <a:gd name="connsiteX124" fmla="*/ 411196 w 457200"/>
              <a:gd name="connsiteY124" fmla="*/ 183681 h 399723"/>
              <a:gd name="connsiteX125" fmla="*/ 414108 w 457200"/>
              <a:gd name="connsiteY125" fmla="*/ 171439 h 399723"/>
              <a:gd name="connsiteX126" fmla="*/ 432390 w 457200"/>
              <a:gd name="connsiteY126" fmla="*/ 155044 h 399723"/>
              <a:gd name="connsiteX127" fmla="*/ 438754 w 457200"/>
              <a:gd name="connsiteY127" fmla="*/ 147387 h 399723"/>
              <a:gd name="connsiteX128" fmla="*/ 440965 w 457200"/>
              <a:gd name="connsiteY128" fmla="*/ 144474 h 399723"/>
              <a:gd name="connsiteX129" fmla="*/ 441073 w 457200"/>
              <a:gd name="connsiteY129" fmla="*/ 144312 h 399723"/>
              <a:gd name="connsiteX130" fmla="*/ 448300 w 457200"/>
              <a:gd name="connsiteY130" fmla="*/ 140591 h 399723"/>
              <a:gd name="connsiteX131" fmla="*/ 353923 w 457200"/>
              <a:gd name="connsiteY131" fmla="*/ 140591 h 399723"/>
              <a:gd name="connsiteX132" fmla="*/ 354030 w 457200"/>
              <a:gd name="connsiteY132" fmla="*/ 140591 h 399723"/>
              <a:gd name="connsiteX133" fmla="*/ 389570 w 457200"/>
              <a:gd name="connsiteY133" fmla="*/ 176131 h 399723"/>
              <a:gd name="connsiteX134" fmla="*/ 389570 w 457200"/>
              <a:gd name="connsiteY134" fmla="*/ 223697 h 399723"/>
              <a:gd name="connsiteX135" fmla="*/ 354030 w 457200"/>
              <a:gd name="connsiteY135" fmla="*/ 259183 h 399723"/>
              <a:gd name="connsiteX136" fmla="*/ 353923 w 457200"/>
              <a:gd name="connsiteY136" fmla="*/ 259183 h 399723"/>
              <a:gd name="connsiteX137" fmla="*/ 318383 w 457200"/>
              <a:gd name="connsiteY137" fmla="*/ 223697 h 399723"/>
              <a:gd name="connsiteX138" fmla="*/ 318383 w 457200"/>
              <a:gd name="connsiteY138" fmla="*/ 176131 h 399723"/>
              <a:gd name="connsiteX139" fmla="*/ 353923 w 457200"/>
              <a:gd name="connsiteY139" fmla="*/ 140591 h 399723"/>
              <a:gd name="connsiteX140" fmla="*/ 194722 w 457200"/>
              <a:gd name="connsiteY140" fmla="*/ 140591 h 399723"/>
              <a:gd name="connsiteX141" fmla="*/ 194830 w 457200"/>
              <a:gd name="connsiteY141" fmla="*/ 140591 h 399723"/>
              <a:gd name="connsiteX142" fmla="*/ 230370 w 457200"/>
              <a:gd name="connsiteY142" fmla="*/ 176131 h 399723"/>
              <a:gd name="connsiteX143" fmla="*/ 230370 w 457200"/>
              <a:gd name="connsiteY143" fmla="*/ 223697 h 399723"/>
              <a:gd name="connsiteX144" fmla="*/ 194830 w 457200"/>
              <a:gd name="connsiteY144" fmla="*/ 259183 h 399723"/>
              <a:gd name="connsiteX145" fmla="*/ 194722 w 457200"/>
              <a:gd name="connsiteY145" fmla="*/ 259183 h 399723"/>
              <a:gd name="connsiteX146" fmla="*/ 159182 w 457200"/>
              <a:gd name="connsiteY146" fmla="*/ 223697 h 399723"/>
              <a:gd name="connsiteX147" fmla="*/ 159182 w 457200"/>
              <a:gd name="connsiteY147" fmla="*/ 176131 h 399723"/>
              <a:gd name="connsiteX148" fmla="*/ 194722 w 457200"/>
              <a:gd name="connsiteY148" fmla="*/ 140591 h 399723"/>
              <a:gd name="connsiteX149" fmla="*/ 35577 w 457200"/>
              <a:gd name="connsiteY149" fmla="*/ 140591 h 399723"/>
              <a:gd name="connsiteX150" fmla="*/ 35685 w 457200"/>
              <a:gd name="connsiteY150" fmla="*/ 140591 h 399723"/>
              <a:gd name="connsiteX151" fmla="*/ 71225 w 457200"/>
              <a:gd name="connsiteY151" fmla="*/ 176131 h 399723"/>
              <a:gd name="connsiteX152" fmla="*/ 71225 w 457200"/>
              <a:gd name="connsiteY152" fmla="*/ 223697 h 399723"/>
              <a:gd name="connsiteX153" fmla="*/ 35685 w 457200"/>
              <a:gd name="connsiteY153" fmla="*/ 259183 h 399723"/>
              <a:gd name="connsiteX154" fmla="*/ 35577 w 457200"/>
              <a:gd name="connsiteY154" fmla="*/ 259183 h 399723"/>
              <a:gd name="connsiteX155" fmla="*/ 37 w 457200"/>
              <a:gd name="connsiteY155" fmla="*/ 223697 h 399723"/>
              <a:gd name="connsiteX156" fmla="*/ 37 w 457200"/>
              <a:gd name="connsiteY156" fmla="*/ 176131 h 399723"/>
              <a:gd name="connsiteX157" fmla="*/ 35577 w 457200"/>
              <a:gd name="connsiteY157" fmla="*/ 140591 h 399723"/>
              <a:gd name="connsiteX158" fmla="*/ 289154 w 457200"/>
              <a:gd name="connsiteY158" fmla="*/ 140537 h 399723"/>
              <a:gd name="connsiteX159" fmla="*/ 298052 w 457200"/>
              <a:gd name="connsiteY159" fmla="*/ 149435 h 399723"/>
              <a:gd name="connsiteX160" fmla="*/ 298052 w 457200"/>
              <a:gd name="connsiteY160" fmla="*/ 250230 h 399723"/>
              <a:gd name="connsiteX161" fmla="*/ 289154 w 457200"/>
              <a:gd name="connsiteY161" fmla="*/ 259129 h 399723"/>
              <a:gd name="connsiteX162" fmla="*/ 280255 w 457200"/>
              <a:gd name="connsiteY162" fmla="*/ 250230 h 399723"/>
              <a:gd name="connsiteX163" fmla="*/ 280255 w 457200"/>
              <a:gd name="connsiteY163" fmla="*/ 173542 h 399723"/>
              <a:gd name="connsiteX164" fmla="*/ 264130 w 457200"/>
              <a:gd name="connsiteY164" fmla="*/ 186647 h 399723"/>
              <a:gd name="connsiteX165" fmla="*/ 252050 w 457200"/>
              <a:gd name="connsiteY165" fmla="*/ 183627 h 399723"/>
              <a:gd name="connsiteX166" fmla="*/ 254962 w 457200"/>
              <a:gd name="connsiteY166" fmla="*/ 171385 h 399723"/>
              <a:gd name="connsiteX167" fmla="*/ 273244 w 457200"/>
              <a:gd name="connsiteY167" fmla="*/ 154990 h 399723"/>
              <a:gd name="connsiteX168" fmla="*/ 279608 w 457200"/>
              <a:gd name="connsiteY168" fmla="*/ 147332 h 399723"/>
              <a:gd name="connsiteX169" fmla="*/ 281819 w 457200"/>
              <a:gd name="connsiteY169" fmla="*/ 144420 h 399723"/>
              <a:gd name="connsiteX170" fmla="*/ 281927 w 457200"/>
              <a:gd name="connsiteY170" fmla="*/ 144258 h 399723"/>
              <a:gd name="connsiteX171" fmla="*/ 289154 w 457200"/>
              <a:gd name="connsiteY171" fmla="*/ 140537 h 399723"/>
              <a:gd name="connsiteX172" fmla="*/ 129953 w 457200"/>
              <a:gd name="connsiteY172" fmla="*/ 140537 h 399723"/>
              <a:gd name="connsiteX173" fmla="*/ 138851 w 457200"/>
              <a:gd name="connsiteY173" fmla="*/ 149435 h 399723"/>
              <a:gd name="connsiteX174" fmla="*/ 138851 w 457200"/>
              <a:gd name="connsiteY174" fmla="*/ 250230 h 399723"/>
              <a:gd name="connsiteX175" fmla="*/ 129953 w 457200"/>
              <a:gd name="connsiteY175" fmla="*/ 259129 h 399723"/>
              <a:gd name="connsiteX176" fmla="*/ 121054 w 457200"/>
              <a:gd name="connsiteY176" fmla="*/ 250230 h 399723"/>
              <a:gd name="connsiteX177" fmla="*/ 121054 w 457200"/>
              <a:gd name="connsiteY177" fmla="*/ 173542 h 399723"/>
              <a:gd name="connsiteX178" fmla="*/ 104929 w 457200"/>
              <a:gd name="connsiteY178" fmla="*/ 186647 h 399723"/>
              <a:gd name="connsiteX179" fmla="*/ 92849 w 457200"/>
              <a:gd name="connsiteY179" fmla="*/ 183627 h 399723"/>
              <a:gd name="connsiteX180" fmla="*/ 95761 w 457200"/>
              <a:gd name="connsiteY180" fmla="*/ 171385 h 399723"/>
              <a:gd name="connsiteX181" fmla="*/ 114043 w 457200"/>
              <a:gd name="connsiteY181" fmla="*/ 154990 h 399723"/>
              <a:gd name="connsiteX182" fmla="*/ 120407 w 457200"/>
              <a:gd name="connsiteY182" fmla="*/ 147332 h 399723"/>
              <a:gd name="connsiteX183" fmla="*/ 122618 w 457200"/>
              <a:gd name="connsiteY183" fmla="*/ 144420 h 399723"/>
              <a:gd name="connsiteX184" fmla="*/ 122726 w 457200"/>
              <a:gd name="connsiteY184" fmla="*/ 144258 h 399723"/>
              <a:gd name="connsiteX185" fmla="*/ 129953 w 457200"/>
              <a:gd name="connsiteY185" fmla="*/ 140537 h 399723"/>
              <a:gd name="connsiteX186" fmla="*/ 103262 w 457200"/>
              <a:gd name="connsiteY186" fmla="*/ 17851 h 399723"/>
              <a:gd name="connsiteX187" fmla="*/ 85519 w 457200"/>
              <a:gd name="connsiteY187" fmla="*/ 35594 h 399723"/>
              <a:gd name="connsiteX188" fmla="*/ 85519 w 457200"/>
              <a:gd name="connsiteY188" fmla="*/ 83160 h 399723"/>
              <a:gd name="connsiteX189" fmla="*/ 103262 w 457200"/>
              <a:gd name="connsiteY189" fmla="*/ 100849 h 399723"/>
              <a:gd name="connsiteX190" fmla="*/ 103370 w 457200"/>
              <a:gd name="connsiteY190" fmla="*/ 100849 h 399723"/>
              <a:gd name="connsiteX191" fmla="*/ 121113 w 457200"/>
              <a:gd name="connsiteY191" fmla="*/ 83160 h 399723"/>
              <a:gd name="connsiteX192" fmla="*/ 121113 w 457200"/>
              <a:gd name="connsiteY192" fmla="*/ 35594 h 399723"/>
              <a:gd name="connsiteX193" fmla="*/ 103370 w 457200"/>
              <a:gd name="connsiteY193" fmla="*/ 17851 h 399723"/>
              <a:gd name="connsiteX194" fmla="*/ 262406 w 457200"/>
              <a:gd name="connsiteY194" fmla="*/ 17849 h 399723"/>
              <a:gd name="connsiteX195" fmla="*/ 244663 w 457200"/>
              <a:gd name="connsiteY195" fmla="*/ 35592 h 399723"/>
              <a:gd name="connsiteX196" fmla="*/ 244663 w 457200"/>
              <a:gd name="connsiteY196" fmla="*/ 83158 h 399723"/>
              <a:gd name="connsiteX197" fmla="*/ 262406 w 457200"/>
              <a:gd name="connsiteY197" fmla="*/ 100847 h 399723"/>
              <a:gd name="connsiteX198" fmla="*/ 262514 w 457200"/>
              <a:gd name="connsiteY198" fmla="*/ 100847 h 399723"/>
              <a:gd name="connsiteX199" fmla="*/ 280257 w 457200"/>
              <a:gd name="connsiteY199" fmla="*/ 83158 h 399723"/>
              <a:gd name="connsiteX200" fmla="*/ 280257 w 457200"/>
              <a:gd name="connsiteY200" fmla="*/ 35592 h 399723"/>
              <a:gd name="connsiteX201" fmla="*/ 262514 w 457200"/>
              <a:gd name="connsiteY201" fmla="*/ 17849 h 399723"/>
              <a:gd name="connsiteX202" fmla="*/ 421552 w 457200"/>
              <a:gd name="connsiteY202" fmla="*/ 17848 h 399723"/>
              <a:gd name="connsiteX203" fmla="*/ 403809 w 457200"/>
              <a:gd name="connsiteY203" fmla="*/ 35591 h 399723"/>
              <a:gd name="connsiteX204" fmla="*/ 403809 w 457200"/>
              <a:gd name="connsiteY204" fmla="*/ 83157 h 399723"/>
              <a:gd name="connsiteX205" fmla="*/ 421552 w 457200"/>
              <a:gd name="connsiteY205" fmla="*/ 100846 h 399723"/>
              <a:gd name="connsiteX206" fmla="*/ 421660 w 457200"/>
              <a:gd name="connsiteY206" fmla="*/ 100846 h 399723"/>
              <a:gd name="connsiteX207" fmla="*/ 439403 w 457200"/>
              <a:gd name="connsiteY207" fmla="*/ 83157 h 399723"/>
              <a:gd name="connsiteX208" fmla="*/ 439403 w 457200"/>
              <a:gd name="connsiteY208" fmla="*/ 35591 h 399723"/>
              <a:gd name="connsiteX209" fmla="*/ 421660 w 457200"/>
              <a:gd name="connsiteY209" fmla="*/ 17848 h 399723"/>
              <a:gd name="connsiteX210" fmla="*/ 197639 w 457200"/>
              <a:gd name="connsiteY210" fmla="*/ 54 h 399723"/>
              <a:gd name="connsiteX211" fmla="*/ 206537 w 457200"/>
              <a:gd name="connsiteY211" fmla="*/ 8952 h 399723"/>
              <a:gd name="connsiteX212" fmla="*/ 206537 w 457200"/>
              <a:gd name="connsiteY212" fmla="*/ 109747 h 399723"/>
              <a:gd name="connsiteX213" fmla="*/ 197639 w 457200"/>
              <a:gd name="connsiteY213" fmla="*/ 118646 h 399723"/>
              <a:gd name="connsiteX214" fmla="*/ 188740 w 457200"/>
              <a:gd name="connsiteY214" fmla="*/ 109747 h 399723"/>
              <a:gd name="connsiteX215" fmla="*/ 188740 w 457200"/>
              <a:gd name="connsiteY215" fmla="*/ 33059 h 399723"/>
              <a:gd name="connsiteX216" fmla="*/ 172615 w 457200"/>
              <a:gd name="connsiteY216" fmla="*/ 46164 h 399723"/>
              <a:gd name="connsiteX217" fmla="*/ 160535 w 457200"/>
              <a:gd name="connsiteY217" fmla="*/ 43144 h 399723"/>
              <a:gd name="connsiteX218" fmla="*/ 163447 w 457200"/>
              <a:gd name="connsiteY218" fmla="*/ 30902 h 399723"/>
              <a:gd name="connsiteX219" fmla="*/ 181729 w 457200"/>
              <a:gd name="connsiteY219" fmla="*/ 14507 h 399723"/>
              <a:gd name="connsiteX220" fmla="*/ 188093 w 457200"/>
              <a:gd name="connsiteY220" fmla="*/ 6850 h 399723"/>
              <a:gd name="connsiteX221" fmla="*/ 190304 w 457200"/>
              <a:gd name="connsiteY221" fmla="*/ 3937 h 399723"/>
              <a:gd name="connsiteX222" fmla="*/ 190412 w 457200"/>
              <a:gd name="connsiteY222" fmla="*/ 3775 h 399723"/>
              <a:gd name="connsiteX223" fmla="*/ 197639 w 457200"/>
              <a:gd name="connsiteY223" fmla="*/ 54 h 399723"/>
              <a:gd name="connsiteX224" fmla="*/ 103262 w 457200"/>
              <a:gd name="connsiteY224" fmla="*/ 54 h 399723"/>
              <a:gd name="connsiteX225" fmla="*/ 103370 w 457200"/>
              <a:gd name="connsiteY225" fmla="*/ 54 h 399723"/>
              <a:gd name="connsiteX226" fmla="*/ 138910 w 457200"/>
              <a:gd name="connsiteY226" fmla="*/ 35594 h 399723"/>
              <a:gd name="connsiteX227" fmla="*/ 138910 w 457200"/>
              <a:gd name="connsiteY227" fmla="*/ 83160 h 399723"/>
              <a:gd name="connsiteX228" fmla="*/ 103370 w 457200"/>
              <a:gd name="connsiteY228" fmla="*/ 118646 h 399723"/>
              <a:gd name="connsiteX229" fmla="*/ 103262 w 457200"/>
              <a:gd name="connsiteY229" fmla="*/ 118646 h 399723"/>
              <a:gd name="connsiteX230" fmla="*/ 67722 w 457200"/>
              <a:gd name="connsiteY230" fmla="*/ 83160 h 399723"/>
              <a:gd name="connsiteX231" fmla="*/ 67722 w 457200"/>
              <a:gd name="connsiteY231" fmla="*/ 35594 h 399723"/>
              <a:gd name="connsiteX232" fmla="*/ 103262 w 457200"/>
              <a:gd name="connsiteY232" fmla="*/ 54 h 399723"/>
              <a:gd name="connsiteX233" fmla="*/ 356784 w 457200"/>
              <a:gd name="connsiteY233" fmla="*/ 53 h 399723"/>
              <a:gd name="connsiteX234" fmla="*/ 365682 w 457200"/>
              <a:gd name="connsiteY234" fmla="*/ 8951 h 399723"/>
              <a:gd name="connsiteX235" fmla="*/ 365682 w 457200"/>
              <a:gd name="connsiteY235" fmla="*/ 109746 h 399723"/>
              <a:gd name="connsiteX236" fmla="*/ 356784 w 457200"/>
              <a:gd name="connsiteY236" fmla="*/ 118645 h 399723"/>
              <a:gd name="connsiteX237" fmla="*/ 347885 w 457200"/>
              <a:gd name="connsiteY237" fmla="*/ 109746 h 399723"/>
              <a:gd name="connsiteX238" fmla="*/ 347885 w 457200"/>
              <a:gd name="connsiteY238" fmla="*/ 33058 h 399723"/>
              <a:gd name="connsiteX239" fmla="*/ 331760 w 457200"/>
              <a:gd name="connsiteY239" fmla="*/ 46163 h 399723"/>
              <a:gd name="connsiteX240" fmla="*/ 319680 w 457200"/>
              <a:gd name="connsiteY240" fmla="*/ 43143 h 399723"/>
              <a:gd name="connsiteX241" fmla="*/ 322592 w 457200"/>
              <a:gd name="connsiteY241" fmla="*/ 30901 h 399723"/>
              <a:gd name="connsiteX242" fmla="*/ 340874 w 457200"/>
              <a:gd name="connsiteY242" fmla="*/ 14506 h 399723"/>
              <a:gd name="connsiteX243" fmla="*/ 347238 w 457200"/>
              <a:gd name="connsiteY243" fmla="*/ 6849 h 399723"/>
              <a:gd name="connsiteX244" fmla="*/ 349449 w 457200"/>
              <a:gd name="connsiteY244" fmla="*/ 3936 h 399723"/>
              <a:gd name="connsiteX245" fmla="*/ 349557 w 457200"/>
              <a:gd name="connsiteY245" fmla="*/ 3774 h 399723"/>
              <a:gd name="connsiteX246" fmla="*/ 356784 w 457200"/>
              <a:gd name="connsiteY246" fmla="*/ 53 h 399723"/>
              <a:gd name="connsiteX247" fmla="*/ 262406 w 457200"/>
              <a:gd name="connsiteY247" fmla="*/ 52 h 399723"/>
              <a:gd name="connsiteX248" fmla="*/ 262514 w 457200"/>
              <a:gd name="connsiteY248" fmla="*/ 52 h 399723"/>
              <a:gd name="connsiteX249" fmla="*/ 298054 w 457200"/>
              <a:gd name="connsiteY249" fmla="*/ 35592 h 399723"/>
              <a:gd name="connsiteX250" fmla="*/ 298054 w 457200"/>
              <a:gd name="connsiteY250" fmla="*/ 83158 h 399723"/>
              <a:gd name="connsiteX251" fmla="*/ 262514 w 457200"/>
              <a:gd name="connsiteY251" fmla="*/ 118644 h 399723"/>
              <a:gd name="connsiteX252" fmla="*/ 262406 w 457200"/>
              <a:gd name="connsiteY252" fmla="*/ 118644 h 399723"/>
              <a:gd name="connsiteX253" fmla="*/ 226866 w 457200"/>
              <a:gd name="connsiteY253" fmla="*/ 83158 h 399723"/>
              <a:gd name="connsiteX254" fmla="*/ 226866 w 457200"/>
              <a:gd name="connsiteY254" fmla="*/ 35592 h 399723"/>
              <a:gd name="connsiteX255" fmla="*/ 262406 w 457200"/>
              <a:gd name="connsiteY255" fmla="*/ 52 h 399723"/>
              <a:gd name="connsiteX256" fmla="*/ 421552 w 457200"/>
              <a:gd name="connsiteY256" fmla="*/ 51 h 399723"/>
              <a:gd name="connsiteX257" fmla="*/ 421660 w 457200"/>
              <a:gd name="connsiteY257" fmla="*/ 51 h 399723"/>
              <a:gd name="connsiteX258" fmla="*/ 457200 w 457200"/>
              <a:gd name="connsiteY258" fmla="*/ 35591 h 399723"/>
              <a:gd name="connsiteX259" fmla="*/ 457200 w 457200"/>
              <a:gd name="connsiteY259" fmla="*/ 83157 h 399723"/>
              <a:gd name="connsiteX260" fmla="*/ 421660 w 457200"/>
              <a:gd name="connsiteY260" fmla="*/ 118643 h 399723"/>
              <a:gd name="connsiteX261" fmla="*/ 421552 w 457200"/>
              <a:gd name="connsiteY261" fmla="*/ 118643 h 399723"/>
              <a:gd name="connsiteX262" fmla="*/ 386012 w 457200"/>
              <a:gd name="connsiteY262" fmla="*/ 83157 h 399723"/>
              <a:gd name="connsiteX263" fmla="*/ 386012 w 457200"/>
              <a:gd name="connsiteY263" fmla="*/ 35591 h 399723"/>
              <a:gd name="connsiteX264" fmla="*/ 421552 w 457200"/>
              <a:gd name="connsiteY264" fmla="*/ 51 h 399723"/>
              <a:gd name="connsiteX265" fmla="*/ 38439 w 457200"/>
              <a:gd name="connsiteY265" fmla="*/ 0 h 399723"/>
              <a:gd name="connsiteX266" fmla="*/ 47337 w 457200"/>
              <a:gd name="connsiteY266" fmla="*/ 8898 h 399723"/>
              <a:gd name="connsiteX267" fmla="*/ 47337 w 457200"/>
              <a:gd name="connsiteY267" fmla="*/ 109693 h 399723"/>
              <a:gd name="connsiteX268" fmla="*/ 38439 w 457200"/>
              <a:gd name="connsiteY268" fmla="*/ 118592 h 399723"/>
              <a:gd name="connsiteX269" fmla="*/ 29540 w 457200"/>
              <a:gd name="connsiteY269" fmla="*/ 109693 h 399723"/>
              <a:gd name="connsiteX270" fmla="*/ 29540 w 457200"/>
              <a:gd name="connsiteY270" fmla="*/ 33005 h 399723"/>
              <a:gd name="connsiteX271" fmla="*/ 13415 w 457200"/>
              <a:gd name="connsiteY271" fmla="*/ 46110 h 399723"/>
              <a:gd name="connsiteX272" fmla="*/ 1335 w 457200"/>
              <a:gd name="connsiteY272" fmla="*/ 43090 h 399723"/>
              <a:gd name="connsiteX273" fmla="*/ 4247 w 457200"/>
              <a:gd name="connsiteY273" fmla="*/ 30848 h 399723"/>
              <a:gd name="connsiteX274" fmla="*/ 22529 w 457200"/>
              <a:gd name="connsiteY274" fmla="*/ 14453 h 399723"/>
              <a:gd name="connsiteX275" fmla="*/ 28893 w 457200"/>
              <a:gd name="connsiteY275" fmla="*/ 6795 h 399723"/>
              <a:gd name="connsiteX276" fmla="*/ 31104 w 457200"/>
              <a:gd name="connsiteY276" fmla="*/ 3883 h 399723"/>
              <a:gd name="connsiteX277" fmla="*/ 31212 w 457200"/>
              <a:gd name="connsiteY277" fmla="*/ 3721 h 399723"/>
              <a:gd name="connsiteX278" fmla="*/ 38439 w 457200"/>
              <a:gd name="connsiteY278" fmla="*/ 0 h 39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457200" h="399723">
                <a:moveTo>
                  <a:pt x="421552" y="298928"/>
                </a:moveTo>
                <a:cubicBezTo>
                  <a:pt x="411737" y="298928"/>
                  <a:pt x="403809" y="306909"/>
                  <a:pt x="403809" y="316671"/>
                </a:cubicBezTo>
                <a:lnTo>
                  <a:pt x="403809" y="364237"/>
                </a:lnTo>
                <a:cubicBezTo>
                  <a:pt x="403809" y="373998"/>
                  <a:pt x="411737" y="381926"/>
                  <a:pt x="421552" y="381926"/>
                </a:cubicBezTo>
                <a:lnTo>
                  <a:pt x="421660" y="381926"/>
                </a:lnTo>
                <a:cubicBezTo>
                  <a:pt x="431421" y="381926"/>
                  <a:pt x="439403" y="373998"/>
                  <a:pt x="439403" y="364237"/>
                </a:cubicBezTo>
                <a:lnTo>
                  <a:pt x="439403" y="316671"/>
                </a:lnTo>
                <a:cubicBezTo>
                  <a:pt x="439403" y="306909"/>
                  <a:pt x="431421" y="298928"/>
                  <a:pt x="421660" y="298928"/>
                </a:cubicBezTo>
                <a:close/>
                <a:moveTo>
                  <a:pt x="262405" y="298928"/>
                </a:moveTo>
                <a:cubicBezTo>
                  <a:pt x="252590" y="298928"/>
                  <a:pt x="244662" y="306909"/>
                  <a:pt x="244662" y="316671"/>
                </a:cubicBezTo>
                <a:lnTo>
                  <a:pt x="244662" y="364237"/>
                </a:lnTo>
                <a:cubicBezTo>
                  <a:pt x="244662" y="373998"/>
                  <a:pt x="252590" y="381926"/>
                  <a:pt x="262405" y="381926"/>
                </a:cubicBezTo>
                <a:lnTo>
                  <a:pt x="262513" y="381926"/>
                </a:lnTo>
                <a:cubicBezTo>
                  <a:pt x="272274" y="381926"/>
                  <a:pt x="280256" y="373998"/>
                  <a:pt x="280256" y="364237"/>
                </a:cubicBezTo>
                <a:lnTo>
                  <a:pt x="280256" y="316671"/>
                </a:lnTo>
                <a:cubicBezTo>
                  <a:pt x="280256" y="306909"/>
                  <a:pt x="272274" y="298928"/>
                  <a:pt x="262513" y="298928"/>
                </a:cubicBezTo>
                <a:close/>
                <a:moveTo>
                  <a:pt x="103259" y="298928"/>
                </a:moveTo>
                <a:cubicBezTo>
                  <a:pt x="93444" y="298928"/>
                  <a:pt x="85516" y="306909"/>
                  <a:pt x="85516" y="316671"/>
                </a:cubicBezTo>
                <a:lnTo>
                  <a:pt x="85516" y="364237"/>
                </a:lnTo>
                <a:cubicBezTo>
                  <a:pt x="85516" y="373998"/>
                  <a:pt x="93444" y="381926"/>
                  <a:pt x="103259" y="381926"/>
                </a:cubicBezTo>
                <a:lnTo>
                  <a:pt x="103367" y="381926"/>
                </a:lnTo>
                <a:cubicBezTo>
                  <a:pt x="113128" y="381926"/>
                  <a:pt x="121110" y="373998"/>
                  <a:pt x="121110" y="364237"/>
                </a:cubicBezTo>
                <a:lnTo>
                  <a:pt x="121110" y="316671"/>
                </a:lnTo>
                <a:cubicBezTo>
                  <a:pt x="121110" y="306909"/>
                  <a:pt x="113128" y="298928"/>
                  <a:pt x="103367" y="298928"/>
                </a:cubicBezTo>
                <a:close/>
                <a:moveTo>
                  <a:pt x="421552" y="281131"/>
                </a:moveTo>
                <a:lnTo>
                  <a:pt x="421660" y="281131"/>
                </a:lnTo>
                <a:cubicBezTo>
                  <a:pt x="441290" y="281131"/>
                  <a:pt x="457200" y="297041"/>
                  <a:pt x="457200" y="316671"/>
                </a:cubicBezTo>
                <a:lnTo>
                  <a:pt x="457200" y="364237"/>
                </a:lnTo>
                <a:cubicBezTo>
                  <a:pt x="457200" y="383813"/>
                  <a:pt x="441290" y="399723"/>
                  <a:pt x="421660" y="399723"/>
                </a:cubicBezTo>
                <a:lnTo>
                  <a:pt x="421552" y="399723"/>
                </a:lnTo>
                <a:cubicBezTo>
                  <a:pt x="401922" y="399723"/>
                  <a:pt x="386012" y="383813"/>
                  <a:pt x="386012" y="364237"/>
                </a:cubicBezTo>
                <a:lnTo>
                  <a:pt x="386012" y="316671"/>
                </a:lnTo>
                <a:cubicBezTo>
                  <a:pt x="386012" y="297041"/>
                  <a:pt x="401922" y="281131"/>
                  <a:pt x="421552" y="281131"/>
                </a:cubicBezTo>
                <a:close/>
                <a:moveTo>
                  <a:pt x="262405" y="281131"/>
                </a:moveTo>
                <a:lnTo>
                  <a:pt x="262513" y="281131"/>
                </a:lnTo>
                <a:cubicBezTo>
                  <a:pt x="282143" y="281131"/>
                  <a:pt x="298053" y="297041"/>
                  <a:pt x="298053" y="316671"/>
                </a:cubicBezTo>
                <a:lnTo>
                  <a:pt x="298053" y="364237"/>
                </a:lnTo>
                <a:cubicBezTo>
                  <a:pt x="298053" y="383813"/>
                  <a:pt x="282143" y="399723"/>
                  <a:pt x="262513" y="399723"/>
                </a:cubicBezTo>
                <a:lnTo>
                  <a:pt x="262405" y="399723"/>
                </a:lnTo>
                <a:cubicBezTo>
                  <a:pt x="242775" y="399723"/>
                  <a:pt x="226865" y="383813"/>
                  <a:pt x="226865" y="364237"/>
                </a:cubicBezTo>
                <a:lnTo>
                  <a:pt x="226865" y="316671"/>
                </a:lnTo>
                <a:cubicBezTo>
                  <a:pt x="226865" y="297041"/>
                  <a:pt x="242775" y="281131"/>
                  <a:pt x="262405" y="281131"/>
                </a:cubicBezTo>
                <a:close/>
                <a:moveTo>
                  <a:pt x="103259" y="281131"/>
                </a:moveTo>
                <a:lnTo>
                  <a:pt x="103367" y="281131"/>
                </a:lnTo>
                <a:cubicBezTo>
                  <a:pt x="122997" y="281131"/>
                  <a:pt x="138907" y="297041"/>
                  <a:pt x="138907" y="316671"/>
                </a:cubicBezTo>
                <a:lnTo>
                  <a:pt x="138907" y="364237"/>
                </a:lnTo>
                <a:cubicBezTo>
                  <a:pt x="138907" y="383813"/>
                  <a:pt x="122997" y="399723"/>
                  <a:pt x="103367" y="399723"/>
                </a:cubicBezTo>
                <a:lnTo>
                  <a:pt x="103259" y="399723"/>
                </a:lnTo>
                <a:cubicBezTo>
                  <a:pt x="83629" y="399723"/>
                  <a:pt x="67719" y="383813"/>
                  <a:pt x="67719" y="364237"/>
                </a:cubicBezTo>
                <a:lnTo>
                  <a:pt x="67719" y="316671"/>
                </a:lnTo>
                <a:cubicBezTo>
                  <a:pt x="67719" y="297041"/>
                  <a:pt x="83629" y="281131"/>
                  <a:pt x="103259" y="281131"/>
                </a:cubicBezTo>
                <a:close/>
                <a:moveTo>
                  <a:pt x="356782" y="281077"/>
                </a:moveTo>
                <a:cubicBezTo>
                  <a:pt x="361690" y="281077"/>
                  <a:pt x="365680" y="285068"/>
                  <a:pt x="365680" y="289976"/>
                </a:cubicBezTo>
                <a:lnTo>
                  <a:pt x="365680" y="390770"/>
                </a:lnTo>
                <a:cubicBezTo>
                  <a:pt x="365680" y="395678"/>
                  <a:pt x="361690" y="399669"/>
                  <a:pt x="356782" y="399669"/>
                </a:cubicBezTo>
                <a:cubicBezTo>
                  <a:pt x="351874" y="399669"/>
                  <a:pt x="347883" y="395678"/>
                  <a:pt x="347883" y="390770"/>
                </a:cubicBezTo>
                <a:lnTo>
                  <a:pt x="347883" y="314082"/>
                </a:lnTo>
                <a:cubicBezTo>
                  <a:pt x="343138" y="318828"/>
                  <a:pt x="337583" y="323736"/>
                  <a:pt x="331758" y="327187"/>
                </a:cubicBezTo>
                <a:cubicBezTo>
                  <a:pt x="327606" y="329614"/>
                  <a:pt x="322213" y="328320"/>
                  <a:pt x="319678" y="324167"/>
                </a:cubicBezTo>
                <a:cubicBezTo>
                  <a:pt x="317089" y="319960"/>
                  <a:pt x="318384" y="314514"/>
                  <a:pt x="322590" y="311925"/>
                </a:cubicBezTo>
                <a:cubicBezTo>
                  <a:pt x="328792" y="308204"/>
                  <a:pt x="335479" y="301679"/>
                  <a:pt x="340872" y="295530"/>
                </a:cubicBezTo>
                <a:cubicBezTo>
                  <a:pt x="343515" y="292564"/>
                  <a:pt x="345726" y="289868"/>
                  <a:pt x="347236" y="287873"/>
                </a:cubicBezTo>
                <a:cubicBezTo>
                  <a:pt x="347991" y="286955"/>
                  <a:pt x="348746" y="285931"/>
                  <a:pt x="349447" y="284960"/>
                </a:cubicBezTo>
                <a:cubicBezTo>
                  <a:pt x="349447" y="284960"/>
                  <a:pt x="349555" y="284798"/>
                  <a:pt x="349555" y="284798"/>
                </a:cubicBezTo>
                <a:cubicBezTo>
                  <a:pt x="351227" y="282480"/>
                  <a:pt x="353924" y="281077"/>
                  <a:pt x="356782" y="281077"/>
                </a:cubicBezTo>
                <a:close/>
                <a:moveTo>
                  <a:pt x="197636" y="281077"/>
                </a:moveTo>
                <a:cubicBezTo>
                  <a:pt x="202544" y="281077"/>
                  <a:pt x="206534" y="285068"/>
                  <a:pt x="206534" y="289976"/>
                </a:cubicBezTo>
                <a:lnTo>
                  <a:pt x="206534" y="390770"/>
                </a:lnTo>
                <a:cubicBezTo>
                  <a:pt x="206534" y="395678"/>
                  <a:pt x="202544" y="399669"/>
                  <a:pt x="197636" y="399669"/>
                </a:cubicBezTo>
                <a:cubicBezTo>
                  <a:pt x="192728" y="399669"/>
                  <a:pt x="188737" y="395678"/>
                  <a:pt x="188737" y="390770"/>
                </a:cubicBezTo>
                <a:lnTo>
                  <a:pt x="188737" y="314082"/>
                </a:lnTo>
                <a:cubicBezTo>
                  <a:pt x="183992" y="318828"/>
                  <a:pt x="178437" y="323736"/>
                  <a:pt x="172612" y="327187"/>
                </a:cubicBezTo>
                <a:cubicBezTo>
                  <a:pt x="168460" y="329614"/>
                  <a:pt x="163067" y="328320"/>
                  <a:pt x="160532" y="324167"/>
                </a:cubicBezTo>
                <a:cubicBezTo>
                  <a:pt x="157943" y="319960"/>
                  <a:pt x="159238" y="314514"/>
                  <a:pt x="163444" y="311925"/>
                </a:cubicBezTo>
                <a:cubicBezTo>
                  <a:pt x="169646" y="308204"/>
                  <a:pt x="176333" y="301679"/>
                  <a:pt x="181726" y="295530"/>
                </a:cubicBezTo>
                <a:cubicBezTo>
                  <a:pt x="184369" y="292564"/>
                  <a:pt x="186580" y="289868"/>
                  <a:pt x="188090" y="287873"/>
                </a:cubicBezTo>
                <a:cubicBezTo>
                  <a:pt x="188845" y="286955"/>
                  <a:pt x="189600" y="285931"/>
                  <a:pt x="190301" y="284960"/>
                </a:cubicBezTo>
                <a:cubicBezTo>
                  <a:pt x="190301" y="284960"/>
                  <a:pt x="190409" y="284798"/>
                  <a:pt x="190409" y="284798"/>
                </a:cubicBezTo>
                <a:cubicBezTo>
                  <a:pt x="192081" y="282480"/>
                  <a:pt x="194778" y="281077"/>
                  <a:pt x="197636" y="281077"/>
                </a:cubicBezTo>
                <a:close/>
                <a:moveTo>
                  <a:pt x="38436" y="281077"/>
                </a:moveTo>
                <a:cubicBezTo>
                  <a:pt x="43344" y="281077"/>
                  <a:pt x="47334" y="285068"/>
                  <a:pt x="47334" y="289976"/>
                </a:cubicBezTo>
                <a:lnTo>
                  <a:pt x="47334" y="390770"/>
                </a:lnTo>
                <a:cubicBezTo>
                  <a:pt x="47334" y="395678"/>
                  <a:pt x="43344" y="399669"/>
                  <a:pt x="38436" y="399669"/>
                </a:cubicBezTo>
                <a:cubicBezTo>
                  <a:pt x="33528" y="399669"/>
                  <a:pt x="29537" y="395678"/>
                  <a:pt x="29537" y="390770"/>
                </a:cubicBezTo>
                <a:lnTo>
                  <a:pt x="29537" y="314082"/>
                </a:lnTo>
                <a:cubicBezTo>
                  <a:pt x="24792" y="318828"/>
                  <a:pt x="19237" y="323736"/>
                  <a:pt x="13412" y="327187"/>
                </a:cubicBezTo>
                <a:cubicBezTo>
                  <a:pt x="9260" y="329614"/>
                  <a:pt x="3867" y="328320"/>
                  <a:pt x="1332" y="324167"/>
                </a:cubicBezTo>
                <a:cubicBezTo>
                  <a:pt x="-1257" y="319960"/>
                  <a:pt x="38" y="314514"/>
                  <a:pt x="4244" y="311925"/>
                </a:cubicBezTo>
                <a:cubicBezTo>
                  <a:pt x="10446" y="308204"/>
                  <a:pt x="17133" y="301679"/>
                  <a:pt x="22526" y="295530"/>
                </a:cubicBezTo>
                <a:cubicBezTo>
                  <a:pt x="25169" y="292564"/>
                  <a:pt x="27380" y="289868"/>
                  <a:pt x="28890" y="287873"/>
                </a:cubicBezTo>
                <a:cubicBezTo>
                  <a:pt x="29645" y="286955"/>
                  <a:pt x="30400" y="285931"/>
                  <a:pt x="31101" y="284960"/>
                </a:cubicBezTo>
                <a:cubicBezTo>
                  <a:pt x="31101" y="284960"/>
                  <a:pt x="31209" y="284798"/>
                  <a:pt x="31209" y="284798"/>
                </a:cubicBezTo>
                <a:cubicBezTo>
                  <a:pt x="32881" y="282480"/>
                  <a:pt x="35578" y="281077"/>
                  <a:pt x="38436" y="281077"/>
                </a:cubicBezTo>
                <a:close/>
                <a:moveTo>
                  <a:pt x="353923" y="158388"/>
                </a:moveTo>
                <a:cubicBezTo>
                  <a:pt x="344162" y="158388"/>
                  <a:pt x="336180" y="166369"/>
                  <a:pt x="336180" y="176131"/>
                </a:cubicBezTo>
                <a:lnTo>
                  <a:pt x="336180" y="223697"/>
                </a:lnTo>
                <a:cubicBezTo>
                  <a:pt x="336180" y="233458"/>
                  <a:pt x="344162" y="241386"/>
                  <a:pt x="353923" y="241386"/>
                </a:cubicBezTo>
                <a:lnTo>
                  <a:pt x="354030" y="241386"/>
                </a:lnTo>
                <a:cubicBezTo>
                  <a:pt x="363846" y="241386"/>
                  <a:pt x="371774" y="233458"/>
                  <a:pt x="371774" y="223697"/>
                </a:cubicBezTo>
                <a:lnTo>
                  <a:pt x="371774" y="176131"/>
                </a:lnTo>
                <a:cubicBezTo>
                  <a:pt x="371774" y="166369"/>
                  <a:pt x="363846" y="158388"/>
                  <a:pt x="354030" y="158388"/>
                </a:cubicBezTo>
                <a:close/>
                <a:moveTo>
                  <a:pt x="194722" y="158388"/>
                </a:moveTo>
                <a:cubicBezTo>
                  <a:pt x="184961" y="158388"/>
                  <a:pt x="176979" y="166369"/>
                  <a:pt x="176979" y="176131"/>
                </a:cubicBezTo>
                <a:lnTo>
                  <a:pt x="176979" y="223697"/>
                </a:lnTo>
                <a:cubicBezTo>
                  <a:pt x="176979" y="233458"/>
                  <a:pt x="184961" y="241386"/>
                  <a:pt x="194722" y="241386"/>
                </a:cubicBezTo>
                <a:lnTo>
                  <a:pt x="194830" y="241386"/>
                </a:lnTo>
                <a:cubicBezTo>
                  <a:pt x="204645" y="241386"/>
                  <a:pt x="212573" y="233458"/>
                  <a:pt x="212573" y="223697"/>
                </a:cubicBezTo>
                <a:lnTo>
                  <a:pt x="212573" y="176131"/>
                </a:lnTo>
                <a:cubicBezTo>
                  <a:pt x="212573" y="166369"/>
                  <a:pt x="204645" y="158388"/>
                  <a:pt x="194830" y="158388"/>
                </a:cubicBezTo>
                <a:close/>
                <a:moveTo>
                  <a:pt x="35577" y="158388"/>
                </a:moveTo>
                <a:cubicBezTo>
                  <a:pt x="25816" y="158388"/>
                  <a:pt x="17834" y="166369"/>
                  <a:pt x="17834" y="176131"/>
                </a:cubicBezTo>
                <a:lnTo>
                  <a:pt x="17834" y="223697"/>
                </a:lnTo>
                <a:cubicBezTo>
                  <a:pt x="17834" y="233458"/>
                  <a:pt x="25816" y="241386"/>
                  <a:pt x="35577" y="241386"/>
                </a:cubicBezTo>
                <a:lnTo>
                  <a:pt x="35685" y="241386"/>
                </a:lnTo>
                <a:cubicBezTo>
                  <a:pt x="45500" y="241386"/>
                  <a:pt x="53428" y="233458"/>
                  <a:pt x="53428" y="223697"/>
                </a:cubicBezTo>
                <a:lnTo>
                  <a:pt x="53428" y="176131"/>
                </a:lnTo>
                <a:cubicBezTo>
                  <a:pt x="53428" y="166369"/>
                  <a:pt x="45500" y="158388"/>
                  <a:pt x="35685" y="158388"/>
                </a:cubicBezTo>
                <a:close/>
                <a:moveTo>
                  <a:pt x="448300" y="140591"/>
                </a:moveTo>
                <a:cubicBezTo>
                  <a:pt x="453208" y="140591"/>
                  <a:pt x="457198" y="144582"/>
                  <a:pt x="457198" y="149489"/>
                </a:cubicBezTo>
                <a:lnTo>
                  <a:pt x="457198" y="250285"/>
                </a:lnTo>
                <a:cubicBezTo>
                  <a:pt x="457198" y="255192"/>
                  <a:pt x="453208" y="259183"/>
                  <a:pt x="448300" y="259183"/>
                </a:cubicBezTo>
                <a:cubicBezTo>
                  <a:pt x="443392" y="259183"/>
                  <a:pt x="439401" y="255192"/>
                  <a:pt x="439401" y="250285"/>
                </a:cubicBezTo>
                <a:lnTo>
                  <a:pt x="439401" y="173596"/>
                </a:lnTo>
                <a:cubicBezTo>
                  <a:pt x="434656" y="178342"/>
                  <a:pt x="429101" y="183250"/>
                  <a:pt x="423276" y="186701"/>
                </a:cubicBezTo>
                <a:cubicBezTo>
                  <a:pt x="419124" y="189128"/>
                  <a:pt x="413731" y="187834"/>
                  <a:pt x="411196" y="183681"/>
                </a:cubicBezTo>
                <a:cubicBezTo>
                  <a:pt x="408607" y="179474"/>
                  <a:pt x="409902" y="174028"/>
                  <a:pt x="414108" y="171439"/>
                </a:cubicBezTo>
                <a:cubicBezTo>
                  <a:pt x="420310" y="167718"/>
                  <a:pt x="426997" y="161193"/>
                  <a:pt x="432390" y="155044"/>
                </a:cubicBezTo>
                <a:cubicBezTo>
                  <a:pt x="435033" y="152078"/>
                  <a:pt x="437244" y="149382"/>
                  <a:pt x="438754" y="147387"/>
                </a:cubicBezTo>
                <a:cubicBezTo>
                  <a:pt x="439509" y="146469"/>
                  <a:pt x="440264" y="145445"/>
                  <a:pt x="440965" y="144474"/>
                </a:cubicBezTo>
                <a:cubicBezTo>
                  <a:pt x="440965" y="144474"/>
                  <a:pt x="441073" y="144312"/>
                  <a:pt x="441073" y="144312"/>
                </a:cubicBezTo>
                <a:cubicBezTo>
                  <a:pt x="442745" y="141994"/>
                  <a:pt x="445442" y="140591"/>
                  <a:pt x="448300" y="140591"/>
                </a:cubicBezTo>
                <a:close/>
                <a:moveTo>
                  <a:pt x="353923" y="140591"/>
                </a:moveTo>
                <a:lnTo>
                  <a:pt x="354030" y="140591"/>
                </a:lnTo>
                <a:cubicBezTo>
                  <a:pt x="373661" y="140591"/>
                  <a:pt x="389570" y="156501"/>
                  <a:pt x="389570" y="176131"/>
                </a:cubicBezTo>
                <a:lnTo>
                  <a:pt x="389570" y="223697"/>
                </a:lnTo>
                <a:cubicBezTo>
                  <a:pt x="389570" y="243273"/>
                  <a:pt x="373661" y="259183"/>
                  <a:pt x="354030" y="259183"/>
                </a:cubicBezTo>
                <a:lnTo>
                  <a:pt x="353923" y="259183"/>
                </a:lnTo>
                <a:cubicBezTo>
                  <a:pt x="334292" y="259183"/>
                  <a:pt x="318383" y="243273"/>
                  <a:pt x="318383" y="223697"/>
                </a:cubicBezTo>
                <a:lnTo>
                  <a:pt x="318383" y="176131"/>
                </a:lnTo>
                <a:cubicBezTo>
                  <a:pt x="318383" y="156501"/>
                  <a:pt x="334292" y="140591"/>
                  <a:pt x="353923" y="140591"/>
                </a:cubicBezTo>
                <a:close/>
                <a:moveTo>
                  <a:pt x="194722" y="140591"/>
                </a:moveTo>
                <a:lnTo>
                  <a:pt x="194830" y="140591"/>
                </a:lnTo>
                <a:cubicBezTo>
                  <a:pt x="214460" y="140591"/>
                  <a:pt x="230370" y="156501"/>
                  <a:pt x="230370" y="176131"/>
                </a:cubicBezTo>
                <a:lnTo>
                  <a:pt x="230370" y="223697"/>
                </a:lnTo>
                <a:cubicBezTo>
                  <a:pt x="230370" y="243273"/>
                  <a:pt x="214460" y="259183"/>
                  <a:pt x="194830" y="259183"/>
                </a:cubicBezTo>
                <a:lnTo>
                  <a:pt x="194722" y="259183"/>
                </a:lnTo>
                <a:cubicBezTo>
                  <a:pt x="175092" y="259183"/>
                  <a:pt x="159182" y="243273"/>
                  <a:pt x="159182" y="223697"/>
                </a:cubicBezTo>
                <a:lnTo>
                  <a:pt x="159182" y="176131"/>
                </a:lnTo>
                <a:cubicBezTo>
                  <a:pt x="159182" y="156501"/>
                  <a:pt x="175092" y="140591"/>
                  <a:pt x="194722" y="140591"/>
                </a:cubicBezTo>
                <a:close/>
                <a:moveTo>
                  <a:pt x="35577" y="140591"/>
                </a:moveTo>
                <a:lnTo>
                  <a:pt x="35685" y="140591"/>
                </a:lnTo>
                <a:cubicBezTo>
                  <a:pt x="55315" y="140591"/>
                  <a:pt x="71225" y="156501"/>
                  <a:pt x="71225" y="176131"/>
                </a:cubicBezTo>
                <a:lnTo>
                  <a:pt x="71225" y="223697"/>
                </a:lnTo>
                <a:cubicBezTo>
                  <a:pt x="71225" y="243273"/>
                  <a:pt x="55315" y="259183"/>
                  <a:pt x="35685" y="259183"/>
                </a:cubicBezTo>
                <a:lnTo>
                  <a:pt x="35577" y="259183"/>
                </a:lnTo>
                <a:cubicBezTo>
                  <a:pt x="15947" y="259183"/>
                  <a:pt x="37" y="243273"/>
                  <a:pt x="37" y="223697"/>
                </a:cubicBezTo>
                <a:lnTo>
                  <a:pt x="37" y="176131"/>
                </a:lnTo>
                <a:cubicBezTo>
                  <a:pt x="37" y="156501"/>
                  <a:pt x="15947" y="140591"/>
                  <a:pt x="35577" y="140591"/>
                </a:cubicBezTo>
                <a:close/>
                <a:moveTo>
                  <a:pt x="289154" y="140537"/>
                </a:moveTo>
                <a:cubicBezTo>
                  <a:pt x="294062" y="140537"/>
                  <a:pt x="298052" y="144528"/>
                  <a:pt x="298052" y="149435"/>
                </a:cubicBezTo>
                <a:lnTo>
                  <a:pt x="298052" y="250230"/>
                </a:lnTo>
                <a:cubicBezTo>
                  <a:pt x="298052" y="255138"/>
                  <a:pt x="294062" y="259129"/>
                  <a:pt x="289154" y="259129"/>
                </a:cubicBezTo>
                <a:cubicBezTo>
                  <a:pt x="284246" y="259129"/>
                  <a:pt x="280255" y="255138"/>
                  <a:pt x="280255" y="250230"/>
                </a:cubicBezTo>
                <a:lnTo>
                  <a:pt x="280255" y="173542"/>
                </a:lnTo>
                <a:cubicBezTo>
                  <a:pt x="275510" y="178288"/>
                  <a:pt x="269955" y="183196"/>
                  <a:pt x="264130" y="186647"/>
                </a:cubicBezTo>
                <a:cubicBezTo>
                  <a:pt x="259978" y="189074"/>
                  <a:pt x="254585" y="187780"/>
                  <a:pt x="252050" y="183627"/>
                </a:cubicBezTo>
                <a:cubicBezTo>
                  <a:pt x="249461" y="179420"/>
                  <a:pt x="250756" y="173974"/>
                  <a:pt x="254962" y="171385"/>
                </a:cubicBezTo>
                <a:cubicBezTo>
                  <a:pt x="261164" y="167664"/>
                  <a:pt x="267851" y="161139"/>
                  <a:pt x="273244" y="154990"/>
                </a:cubicBezTo>
                <a:cubicBezTo>
                  <a:pt x="275887" y="152024"/>
                  <a:pt x="278098" y="149328"/>
                  <a:pt x="279608" y="147332"/>
                </a:cubicBezTo>
                <a:cubicBezTo>
                  <a:pt x="280363" y="146415"/>
                  <a:pt x="281118" y="145391"/>
                  <a:pt x="281819" y="144420"/>
                </a:cubicBezTo>
                <a:cubicBezTo>
                  <a:pt x="281819" y="144420"/>
                  <a:pt x="281927" y="144258"/>
                  <a:pt x="281927" y="144258"/>
                </a:cubicBezTo>
                <a:cubicBezTo>
                  <a:pt x="283599" y="141939"/>
                  <a:pt x="286296" y="140537"/>
                  <a:pt x="289154" y="140537"/>
                </a:cubicBezTo>
                <a:close/>
                <a:moveTo>
                  <a:pt x="129953" y="140537"/>
                </a:moveTo>
                <a:cubicBezTo>
                  <a:pt x="134861" y="140537"/>
                  <a:pt x="138851" y="144528"/>
                  <a:pt x="138851" y="149435"/>
                </a:cubicBezTo>
                <a:lnTo>
                  <a:pt x="138851" y="250230"/>
                </a:lnTo>
                <a:cubicBezTo>
                  <a:pt x="138851" y="255138"/>
                  <a:pt x="134861" y="259129"/>
                  <a:pt x="129953" y="259129"/>
                </a:cubicBezTo>
                <a:cubicBezTo>
                  <a:pt x="125045" y="259129"/>
                  <a:pt x="121054" y="255138"/>
                  <a:pt x="121054" y="250230"/>
                </a:cubicBezTo>
                <a:lnTo>
                  <a:pt x="121054" y="173542"/>
                </a:lnTo>
                <a:cubicBezTo>
                  <a:pt x="116309" y="178288"/>
                  <a:pt x="110754" y="183196"/>
                  <a:pt x="104929" y="186647"/>
                </a:cubicBezTo>
                <a:cubicBezTo>
                  <a:pt x="100777" y="189074"/>
                  <a:pt x="95384" y="187780"/>
                  <a:pt x="92849" y="183627"/>
                </a:cubicBezTo>
                <a:cubicBezTo>
                  <a:pt x="90260" y="179420"/>
                  <a:pt x="91555" y="173974"/>
                  <a:pt x="95761" y="171385"/>
                </a:cubicBezTo>
                <a:cubicBezTo>
                  <a:pt x="101963" y="167664"/>
                  <a:pt x="108650" y="161139"/>
                  <a:pt x="114043" y="154990"/>
                </a:cubicBezTo>
                <a:cubicBezTo>
                  <a:pt x="116686" y="152024"/>
                  <a:pt x="118897" y="149328"/>
                  <a:pt x="120407" y="147332"/>
                </a:cubicBezTo>
                <a:cubicBezTo>
                  <a:pt x="121162" y="146415"/>
                  <a:pt x="121917" y="145391"/>
                  <a:pt x="122618" y="144420"/>
                </a:cubicBezTo>
                <a:cubicBezTo>
                  <a:pt x="122618" y="144420"/>
                  <a:pt x="122726" y="144258"/>
                  <a:pt x="122726" y="144258"/>
                </a:cubicBezTo>
                <a:cubicBezTo>
                  <a:pt x="124398" y="141939"/>
                  <a:pt x="127095" y="140537"/>
                  <a:pt x="129953" y="140537"/>
                </a:cubicBezTo>
                <a:close/>
                <a:moveTo>
                  <a:pt x="103262" y="17851"/>
                </a:moveTo>
                <a:cubicBezTo>
                  <a:pt x="93447" y="17851"/>
                  <a:pt x="85519" y="25832"/>
                  <a:pt x="85519" y="35594"/>
                </a:cubicBezTo>
                <a:lnTo>
                  <a:pt x="85519" y="83160"/>
                </a:lnTo>
                <a:cubicBezTo>
                  <a:pt x="85519" y="92921"/>
                  <a:pt x="93447" y="100849"/>
                  <a:pt x="103262" y="100849"/>
                </a:cubicBezTo>
                <a:lnTo>
                  <a:pt x="103370" y="100849"/>
                </a:lnTo>
                <a:cubicBezTo>
                  <a:pt x="113131" y="100849"/>
                  <a:pt x="121113" y="92921"/>
                  <a:pt x="121113" y="83160"/>
                </a:cubicBezTo>
                <a:lnTo>
                  <a:pt x="121113" y="35594"/>
                </a:lnTo>
                <a:cubicBezTo>
                  <a:pt x="121113" y="25832"/>
                  <a:pt x="113131" y="17851"/>
                  <a:pt x="103370" y="17851"/>
                </a:cubicBezTo>
                <a:close/>
                <a:moveTo>
                  <a:pt x="262406" y="17849"/>
                </a:moveTo>
                <a:cubicBezTo>
                  <a:pt x="252591" y="17849"/>
                  <a:pt x="244663" y="25830"/>
                  <a:pt x="244663" y="35592"/>
                </a:cubicBezTo>
                <a:lnTo>
                  <a:pt x="244663" y="83158"/>
                </a:lnTo>
                <a:cubicBezTo>
                  <a:pt x="244663" y="92919"/>
                  <a:pt x="252591" y="100847"/>
                  <a:pt x="262406" y="100847"/>
                </a:cubicBezTo>
                <a:lnTo>
                  <a:pt x="262514" y="100847"/>
                </a:lnTo>
                <a:cubicBezTo>
                  <a:pt x="272275" y="100847"/>
                  <a:pt x="280257" y="92919"/>
                  <a:pt x="280257" y="83158"/>
                </a:cubicBezTo>
                <a:lnTo>
                  <a:pt x="280257" y="35592"/>
                </a:lnTo>
                <a:cubicBezTo>
                  <a:pt x="280257" y="25830"/>
                  <a:pt x="272275" y="17849"/>
                  <a:pt x="262514" y="17849"/>
                </a:cubicBezTo>
                <a:close/>
                <a:moveTo>
                  <a:pt x="421552" y="17848"/>
                </a:moveTo>
                <a:cubicBezTo>
                  <a:pt x="411737" y="17848"/>
                  <a:pt x="403809" y="25829"/>
                  <a:pt x="403809" y="35591"/>
                </a:cubicBezTo>
                <a:lnTo>
                  <a:pt x="403809" y="83157"/>
                </a:lnTo>
                <a:cubicBezTo>
                  <a:pt x="403809" y="92918"/>
                  <a:pt x="411737" y="100846"/>
                  <a:pt x="421552" y="100846"/>
                </a:cubicBezTo>
                <a:lnTo>
                  <a:pt x="421660" y="100846"/>
                </a:lnTo>
                <a:cubicBezTo>
                  <a:pt x="431421" y="100846"/>
                  <a:pt x="439403" y="92918"/>
                  <a:pt x="439403" y="83157"/>
                </a:cubicBezTo>
                <a:lnTo>
                  <a:pt x="439403" y="35591"/>
                </a:lnTo>
                <a:cubicBezTo>
                  <a:pt x="439403" y="25829"/>
                  <a:pt x="431421" y="17848"/>
                  <a:pt x="421660" y="17848"/>
                </a:cubicBezTo>
                <a:close/>
                <a:moveTo>
                  <a:pt x="197639" y="54"/>
                </a:moveTo>
                <a:cubicBezTo>
                  <a:pt x="202547" y="54"/>
                  <a:pt x="206537" y="4045"/>
                  <a:pt x="206537" y="8952"/>
                </a:cubicBezTo>
                <a:lnTo>
                  <a:pt x="206537" y="109747"/>
                </a:lnTo>
                <a:cubicBezTo>
                  <a:pt x="206537" y="114655"/>
                  <a:pt x="202547" y="118646"/>
                  <a:pt x="197639" y="118646"/>
                </a:cubicBezTo>
                <a:cubicBezTo>
                  <a:pt x="192731" y="118646"/>
                  <a:pt x="188740" y="114655"/>
                  <a:pt x="188740" y="109747"/>
                </a:cubicBezTo>
                <a:lnTo>
                  <a:pt x="188740" y="33059"/>
                </a:lnTo>
                <a:cubicBezTo>
                  <a:pt x="183995" y="37805"/>
                  <a:pt x="178440" y="42713"/>
                  <a:pt x="172615" y="46164"/>
                </a:cubicBezTo>
                <a:cubicBezTo>
                  <a:pt x="168463" y="48591"/>
                  <a:pt x="163070" y="47297"/>
                  <a:pt x="160535" y="43144"/>
                </a:cubicBezTo>
                <a:cubicBezTo>
                  <a:pt x="157946" y="38937"/>
                  <a:pt x="159241" y="33491"/>
                  <a:pt x="163447" y="30902"/>
                </a:cubicBezTo>
                <a:cubicBezTo>
                  <a:pt x="169649" y="27181"/>
                  <a:pt x="176336" y="20656"/>
                  <a:pt x="181729" y="14507"/>
                </a:cubicBezTo>
                <a:cubicBezTo>
                  <a:pt x="184372" y="11541"/>
                  <a:pt x="186583" y="8845"/>
                  <a:pt x="188093" y="6850"/>
                </a:cubicBezTo>
                <a:cubicBezTo>
                  <a:pt x="188848" y="5932"/>
                  <a:pt x="189603" y="4908"/>
                  <a:pt x="190304" y="3937"/>
                </a:cubicBezTo>
                <a:cubicBezTo>
                  <a:pt x="190304" y="3937"/>
                  <a:pt x="190412" y="3775"/>
                  <a:pt x="190412" y="3775"/>
                </a:cubicBezTo>
                <a:cubicBezTo>
                  <a:pt x="192084" y="1457"/>
                  <a:pt x="194781" y="54"/>
                  <a:pt x="197639" y="54"/>
                </a:cubicBezTo>
                <a:close/>
                <a:moveTo>
                  <a:pt x="103262" y="54"/>
                </a:moveTo>
                <a:lnTo>
                  <a:pt x="103370" y="54"/>
                </a:lnTo>
                <a:cubicBezTo>
                  <a:pt x="123000" y="54"/>
                  <a:pt x="138910" y="15964"/>
                  <a:pt x="138910" y="35594"/>
                </a:cubicBezTo>
                <a:lnTo>
                  <a:pt x="138910" y="83160"/>
                </a:lnTo>
                <a:cubicBezTo>
                  <a:pt x="138910" y="102736"/>
                  <a:pt x="123000" y="118646"/>
                  <a:pt x="103370" y="118646"/>
                </a:cubicBezTo>
                <a:lnTo>
                  <a:pt x="103262" y="118646"/>
                </a:lnTo>
                <a:cubicBezTo>
                  <a:pt x="83632" y="118646"/>
                  <a:pt x="67722" y="102736"/>
                  <a:pt x="67722" y="83160"/>
                </a:cubicBezTo>
                <a:lnTo>
                  <a:pt x="67722" y="35594"/>
                </a:lnTo>
                <a:cubicBezTo>
                  <a:pt x="67722" y="15964"/>
                  <a:pt x="83632" y="54"/>
                  <a:pt x="103262" y="54"/>
                </a:cubicBezTo>
                <a:close/>
                <a:moveTo>
                  <a:pt x="356784" y="53"/>
                </a:moveTo>
                <a:cubicBezTo>
                  <a:pt x="361692" y="53"/>
                  <a:pt x="365682" y="4044"/>
                  <a:pt x="365682" y="8951"/>
                </a:cubicBezTo>
                <a:lnTo>
                  <a:pt x="365682" y="109746"/>
                </a:lnTo>
                <a:cubicBezTo>
                  <a:pt x="365682" y="114654"/>
                  <a:pt x="361692" y="118645"/>
                  <a:pt x="356784" y="118645"/>
                </a:cubicBezTo>
                <a:cubicBezTo>
                  <a:pt x="351876" y="118645"/>
                  <a:pt x="347885" y="114654"/>
                  <a:pt x="347885" y="109746"/>
                </a:cubicBezTo>
                <a:lnTo>
                  <a:pt x="347885" y="33058"/>
                </a:lnTo>
                <a:cubicBezTo>
                  <a:pt x="343140" y="37804"/>
                  <a:pt x="337585" y="42712"/>
                  <a:pt x="331760" y="46163"/>
                </a:cubicBezTo>
                <a:cubicBezTo>
                  <a:pt x="327608" y="48590"/>
                  <a:pt x="322215" y="47296"/>
                  <a:pt x="319680" y="43143"/>
                </a:cubicBezTo>
                <a:cubicBezTo>
                  <a:pt x="317091" y="38936"/>
                  <a:pt x="318386" y="33490"/>
                  <a:pt x="322592" y="30901"/>
                </a:cubicBezTo>
                <a:cubicBezTo>
                  <a:pt x="328794" y="27180"/>
                  <a:pt x="335481" y="20655"/>
                  <a:pt x="340874" y="14506"/>
                </a:cubicBezTo>
                <a:cubicBezTo>
                  <a:pt x="343517" y="11540"/>
                  <a:pt x="345728" y="8844"/>
                  <a:pt x="347238" y="6849"/>
                </a:cubicBezTo>
                <a:cubicBezTo>
                  <a:pt x="347993" y="5931"/>
                  <a:pt x="348748" y="4907"/>
                  <a:pt x="349449" y="3936"/>
                </a:cubicBezTo>
                <a:cubicBezTo>
                  <a:pt x="349449" y="3936"/>
                  <a:pt x="349557" y="3774"/>
                  <a:pt x="349557" y="3774"/>
                </a:cubicBezTo>
                <a:cubicBezTo>
                  <a:pt x="351229" y="1456"/>
                  <a:pt x="353926" y="53"/>
                  <a:pt x="356784" y="53"/>
                </a:cubicBezTo>
                <a:close/>
                <a:moveTo>
                  <a:pt x="262406" y="52"/>
                </a:moveTo>
                <a:lnTo>
                  <a:pt x="262514" y="52"/>
                </a:lnTo>
                <a:cubicBezTo>
                  <a:pt x="282144" y="52"/>
                  <a:pt x="298054" y="15962"/>
                  <a:pt x="298054" y="35592"/>
                </a:cubicBezTo>
                <a:lnTo>
                  <a:pt x="298054" y="83158"/>
                </a:lnTo>
                <a:cubicBezTo>
                  <a:pt x="298054" y="102734"/>
                  <a:pt x="282144" y="118644"/>
                  <a:pt x="262514" y="118644"/>
                </a:cubicBezTo>
                <a:lnTo>
                  <a:pt x="262406" y="118644"/>
                </a:lnTo>
                <a:cubicBezTo>
                  <a:pt x="242776" y="118644"/>
                  <a:pt x="226866" y="102734"/>
                  <a:pt x="226866" y="83158"/>
                </a:cubicBezTo>
                <a:lnTo>
                  <a:pt x="226866" y="35592"/>
                </a:lnTo>
                <a:cubicBezTo>
                  <a:pt x="226866" y="15962"/>
                  <a:pt x="242776" y="52"/>
                  <a:pt x="262406" y="52"/>
                </a:cubicBezTo>
                <a:close/>
                <a:moveTo>
                  <a:pt x="421552" y="51"/>
                </a:moveTo>
                <a:lnTo>
                  <a:pt x="421660" y="51"/>
                </a:lnTo>
                <a:cubicBezTo>
                  <a:pt x="441290" y="51"/>
                  <a:pt x="457200" y="15961"/>
                  <a:pt x="457200" y="35591"/>
                </a:cubicBezTo>
                <a:lnTo>
                  <a:pt x="457200" y="83157"/>
                </a:lnTo>
                <a:cubicBezTo>
                  <a:pt x="457200" y="102733"/>
                  <a:pt x="441290" y="118643"/>
                  <a:pt x="421660" y="118643"/>
                </a:cubicBezTo>
                <a:lnTo>
                  <a:pt x="421552" y="118643"/>
                </a:lnTo>
                <a:cubicBezTo>
                  <a:pt x="401922" y="118643"/>
                  <a:pt x="386012" y="102733"/>
                  <a:pt x="386012" y="83157"/>
                </a:cubicBezTo>
                <a:lnTo>
                  <a:pt x="386012" y="35591"/>
                </a:lnTo>
                <a:cubicBezTo>
                  <a:pt x="386012" y="15961"/>
                  <a:pt x="401922" y="51"/>
                  <a:pt x="421552" y="51"/>
                </a:cubicBezTo>
                <a:close/>
                <a:moveTo>
                  <a:pt x="38439" y="0"/>
                </a:moveTo>
                <a:cubicBezTo>
                  <a:pt x="43346" y="0"/>
                  <a:pt x="47337" y="3991"/>
                  <a:pt x="47337" y="8898"/>
                </a:cubicBezTo>
                <a:lnTo>
                  <a:pt x="47337" y="109693"/>
                </a:lnTo>
                <a:cubicBezTo>
                  <a:pt x="47337" y="114601"/>
                  <a:pt x="43346" y="118592"/>
                  <a:pt x="38439" y="118592"/>
                </a:cubicBezTo>
                <a:cubicBezTo>
                  <a:pt x="33531" y="118592"/>
                  <a:pt x="29540" y="114601"/>
                  <a:pt x="29540" y="109693"/>
                </a:cubicBezTo>
                <a:lnTo>
                  <a:pt x="29540" y="33005"/>
                </a:lnTo>
                <a:cubicBezTo>
                  <a:pt x="24794" y="37751"/>
                  <a:pt x="19239" y="42659"/>
                  <a:pt x="13415" y="46110"/>
                </a:cubicBezTo>
                <a:cubicBezTo>
                  <a:pt x="9263" y="48537"/>
                  <a:pt x="3870" y="47243"/>
                  <a:pt x="1335" y="43090"/>
                </a:cubicBezTo>
                <a:cubicBezTo>
                  <a:pt x="-1254" y="38883"/>
                  <a:pt x="40" y="33437"/>
                  <a:pt x="4247" y="30848"/>
                </a:cubicBezTo>
                <a:cubicBezTo>
                  <a:pt x="10449" y="27127"/>
                  <a:pt x="17136" y="20601"/>
                  <a:pt x="22529" y="14453"/>
                </a:cubicBezTo>
                <a:cubicBezTo>
                  <a:pt x="25171" y="11487"/>
                  <a:pt x="27383" y="8791"/>
                  <a:pt x="28893" y="6795"/>
                </a:cubicBezTo>
                <a:cubicBezTo>
                  <a:pt x="29648" y="5878"/>
                  <a:pt x="30403" y="4854"/>
                  <a:pt x="31104" y="3883"/>
                </a:cubicBezTo>
                <a:cubicBezTo>
                  <a:pt x="31104" y="3883"/>
                  <a:pt x="31212" y="3721"/>
                  <a:pt x="31212" y="3721"/>
                </a:cubicBezTo>
                <a:cubicBezTo>
                  <a:pt x="32884" y="1402"/>
                  <a:pt x="35580" y="0"/>
                  <a:pt x="38439"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4" name="TextBox 23">
            <a:extLst>
              <a:ext uri="{FF2B5EF4-FFF2-40B4-BE49-F238E27FC236}">
                <a16:creationId xmlns:a16="http://schemas.microsoft.com/office/drawing/2014/main" id="{8E714B62-0F95-9872-D028-94DC773FEBA5}"/>
              </a:ext>
            </a:extLst>
          </p:cNvPr>
          <p:cNvSpPr txBox="1"/>
          <p:nvPr/>
        </p:nvSpPr>
        <p:spPr>
          <a:xfrm>
            <a:off x="9711189" y="2730301"/>
            <a:ext cx="1694193" cy="553998"/>
          </a:xfrm>
          <a:prstGeom prst="rect">
            <a:avLst/>
          </a:prstGeom>
          <a:noFill/>
        </p:spPr>
        <p:txBody>
          <a:bodyPr wrap="square" lIns="0" tIns="0" rIns="0" bIns="0" anchor="t">
            <a:spAutoFit/>
          </a:bodyPr>
          <a:lstStyle>
            <a:defPPr>
              <a:defRPr lang="en-US"/>
            </a:defPPr>
            <a:lvl1pPr marR="0" lvl="0" indent="0" algn="ctr" fontAlgn="auto">
              <a:lnSpc>
                <a:spcPct val="100000"/>
              </a:lnSpc>
              <a:spcBef>
                <a:spcPts val="0"/>
              </a:spcBef>
              <a:spcAft>
                <a:spcPts val="0"/>
              </a:spcAft>
              <a:buClrTx/>
              <a:buSzTx/>
              <a:buFontTx/>
              <a:buNone/>
              <a:tabLst/>
              <a:defRPr b="1">
                <a:latin typeface="Segoe UI Semibold" panose="020B0402040204020203" pitchFamily="34" charset="0"/>
                <a:cs typeface="Segoe UI Semibold" panose="020B0402040204020203" pitchFamily="34" charset="0"/>
              </a:defRPr>
            </a:lvl1pPr>
          </a:lstStyle>
          <a:p>
            <a:r>
              <a:rPr lang="en-US"/>
              <a:t>Technology strategy</a:t>
            </a:r>
          </a:p>
        </p:txBody>
      </p:sp>
      <p:sp>
        <p:nvSpPr>
          <p:cNvPr id="18" name="TextBox 17">
            <a:extLst>
              <a:ext uri="{FF2B5EF4-FFF2-40B4-BE49-F238E27FC236}">
                <a16:creationId xmlns:a16="http://schemas.microsoft.com/office/drawing/2014/main" id="{08B57BC9-4263-07A7-F9B6-C3F59164C053}"/>
              </a:ext>
            </a:extLst>
          </p:cNvPr>
          <p:cNvSpPr txBox="1"/>
          <p:nvPr/>
        </p:nvSpPr>
        <p:spPr>
          <a:xfrm>
            <a:off x="9624093" y="3910219"/>
            <a:ext cx="1868384" cy="1231106"/>
          </a:xfrm>
          <a:prstGeom prst="rect">
            <a:avLst/>
          </a:prstGeom>
          <a:noFill/>
        </p:spPr>
        <p:txBody>
          <a:bodyPr wrap="square" lIns="0" tIns="0" rIns="0" bIns="0" rtlCol="0" anchor="t">
            <a:spAutoFit/>
          </a:bodyPr>
          <a:lstStyle/>
          <a:p>
            <a:pPr algn="ctr">
              <a:spcBef>
                <a:spcPts val="600"/>
              </a:spcBef>
              <a:spcAft>
                <a:spcPts val="600"/>
              </a:spcAft>
              <a:defRPr/>
            </a:pPr>
            <a:r>
              <a:rPr lang="en-US" sz="1400">
                <a:solidFill>
                  <a:prstClr val="black"/>
                </a:solidFill>
                <a:latin typeface="Segoe UI"/>
              </a:rPr>
              <a:t>Do you have access to quality data?</a:t>
            </a:r>
          </a:p>
          <a:p>
            <a:pPr algn="ctr">
              <a:spcBef>
                <a:spcPts val="600"/>
              </a:spcBef>
              <a:spcAft>
                <a:spcPts val="600"/>
              </a:spcAft>
              <a:defRPr/>
            </a:pPr>
            <a:r>
              <a:rPr lang="en-US" sz="1400">
                <a:solidFill>
                  <a:prstClr val="black"/>
                </a:solidFill>
                <a:latin typeface="Segoe UI"/>
              </a:rPr>
              <a:t>Is your infrastructure  set up to help you scale?</a:t>
            </a:r>
          </a:p>
        </p:txBody>
      </p:sp>
    </p:spTree>
    <p:extLst>
      <p:ext uri="{BB962C8B-B14F-4D97-AF65-F5344CB8AC3E}">
        <p14:creationId xmlns:p14="http://schemas.microsoft.com/office/powerpoint/2010/main" val="3288971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66298A8-5E83-B8E0-64D2-FD7570F1FB2C}"/>
              </a:ext>
            </a:extLst>
          </p:cNvPr>
          <p:cNvSpPr>
            <a:spLocks noGrp="1"/>
          </p:cNvSpPr>
          <p:nvPr>
            <p:ph type="title"/>
          </p:nvPr>
        </p:nvSpPr>
        <p:spPr>
          <a:xfrm>
            <a:off x="588261" y="585216"/>
            <a:ext cx="11011601" cy="1107996"/>
          </a:xfrm>
        </p:spPr>
        <p:txBody>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600" b="0" i="0" kern="1200" cap="none" spc="0" baseline="0">
                <a:ln w="3175">
                  <a:noFill/>
                </a:ln>
                <a:solidFill>
                  <a:schemeClr val="tx1"/>
                </a:solidFill>
                <a:effectLst/>
                <a:latin typeface="+mj-lt"/>
                <a:ea typeface="+mn-ea"/>
                <a:cs typeface="Segoe UI Semibold" panose="020B0502040204020203" pitchFamily="34" charset="0"/>
              </a:rPr>
              <a:t>Create an AI Council</a:t>
            </a:r>
            <a:endParaRPr lang="en-US">
              <a:effectLst/>
            </a:endParaRPr>
          </a:p>
          <a:p>
            <a:endParaRPr lang="en-US"/>
          </a:p>
        </p:txBody>
      </p:sp>
      <p:grpSp>
        <p:nvGrpSpPr>
          <p:cNvPr id="2" name="Group 1">
            <a:extLst>
              <a:ext uri="{FF2B5EF4-FFF2-40B4-BE49-F238E27FC236}">
                <a16:creationId xmlns:a16="http://schemas.microsoft.com/office/drawing/2014/main" id="{4B7C31FD-1478-1264-2CD3-F7735A5B81D7}"/>
              </a:ext>
              <a:ext uri="{C183D7F6-B498-43B3-948B-1728B52AA6E4}">
                <adec:decorative xmlns:adec="http://schemas.microsoft.com/office/drawing/2017/decorative" val="1"/>
              </a:ext>
            </a:extLst>
          </p:cNvPr>
          <p:cNvGrpSpPr/>
          <p:nvPr/>
        </p:nvGrpSpPr>
        <p:grpSpPr>
          <a:xfrm>
            <a:off x="10744835" y="187952"/>
            <a:ext cx="1447166" cy="459051"/>
            <a:chOff x="10744835" y="187952"/>
            <a:chExt cx="1447166" cy="459051"/>
          </a:xfrm>
        </p:grpSpPr>
        <p:sp>
          <p:nvSpPr>
            <p:cNvPr id="5" name="Round Same Side Corner Rectangle 4">
              <a:extLst>
                <a:ext uri="{FF2B5EF4-FFF2-40B4-BE49-F238E27FC236}">
                  <a16:creationId xmlns:a16="http://schemas.microsoft.com/office/drawing/2014/main" id="{3C20614A-3426-F3F8-0176-A96671916DB1}"/>
                </a:ext>
              </a:extLst>
            </p:cNvPr>
            <p:cNvSpPr/>
            <p:nvPr/>
          </p:nvSpPr>
          <p:spPr bwMode="auto">
            <a:xfrm rot="16200000">
              <a:off x="11238892" y="-306105"/>
              <a:ext cx="459051" cy="1447166"/>
            </a:xfrm>
            <a:prstGeom prst="round2SameRect">
              <a:avLst>
                <a:gd name="adj1" fmla="val 5000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7DF5EE6E-7280-F3AB-A3AA-C76864D1487A}"/>
                </a:ext>
              </a:extLst>
            </p:cNvPr>
            <p:cNvSpPr/>
            <p:nvPr/>
          </p:nvSpPr>
          <p:spPr bwMode="auto">
            <a:xfrm>
              <a:off x="11265690" y="285996"/>
              <a:ext cx="791631"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Leadership</a:t>
              </a:r>
            </a:p>
          </p:txBody>
        </p:sp>
        <p:sp>
          <p:nvSpPr>
            <p:cNvPr id="7" name="Graphic 4">
              <a:extLst>
                <a:ext uri="{FF2B5EF4-FFF2-40B4-BE49-F238E27FC236}">
                  <a16:creationId xmlns:a16="http://schemas.microsoft.com/office/drawing/2014/main" id="{0A77F1A5-25DF-43CB-B45C-02FA9FEB6F5E}"/>
                </a:ext>
                <a:ext uri="{C183D7F6-B498-43B3-948B-1728B52AA6E4}">
                  <adec:decorative xmlns:adec="http://schemas.microsoft.com/office/drawing/2017/decorative" val="1"/>
                </a:ext>
              </a:extLst>
            </p:cNvPr>
            <p:cNvSpPr/>
            <p:nvPr/>
          </p:nvSpPr>
          <p:spPr>
            <a:xfrm>
              <a:off x="10909307" y="285996"/>
              <a:ext cx="232336" cy="242962"/>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p:nvSpPr>
          <p:cNvPr id="14" name="Rectangle: Rounded Corners 5">
            <a:extLst>
              <a:ext uri="{FF2B5EF4-FFF2-40B4-BE49-F238E27FC236}">
                <a16:creationId xmlns:a16="http://schemas.microsoft.com/office/drawing/2014/main" id="{CCB0E998-CDA0-F101-88F9-9A4E3FE04DB3}"/>
              </a:ext>
              <a:ext uri="{C183D7F6-B498-43B3-948B-1728B52AA6E4}">
                <adec:decorative xmlns:adec="http://schemas.microsoft.com/office/drawing/2017/decorative" val="1"/>
              </a:ext>
            </a:extLst>
          </p:cNvPr>
          <p:cNvSpPr/>
          <p:nvPr/>
        </p:nvSpPr>
        <p:spPr bwMode="auto">
          <a:xfrm>
            <a:off x="588261" y="1673630"/>
            <a:ext cx="11011602" cy="4437814"/>
          </a:xfrm>
          <a:prstGeom prst="roundRect">
            <a:avLst>
              <a:gd name="adj" fmla="val 3908"/>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600" err="1">
              <a:solidFill>
                <a:schemeClr val="tx1"/>
              </a:solidFill>
              <a:latin typeface="Segoe UI"/>
              <a:cs typeface="Segoe UI" pitchFamily="34" charset="0"/>
            </a:endParaRPr>
          </a:p>
        </p:txBody>
      </p:sp>
      <p:cxnSp>
        <p:nvCxnSpPr>
          <p:cNvPr id="15" name="Straight Connector 14">
            <a:extLst>
              <a:ext uri="{FF2B5EF4-FFF2-40B4-BE49-F238E27FC236}">
                <a16:creationId xmlns:a16="http://schemas.microsoft.com/office/drawing/2014/main" id="{90914215-D45D-AE4E-D7B3-0A21A35D852C}"/>
              </a:ext>
              <a:ext uri="{C183D7F6-B498-43B3-948B-1728B52AA6E4}">
                <adec:decorative xmlns:adec="http://schemas.microsoft.com/office/drawing/2017/decorative" val="1"/>
              </a:ext>
            </a:extLst>
          </p:cNvPr>
          <p:cNvCxnSpPr>
            <a:cxnSpLocks/>
          </p:cNvCxnSpPr>
          <p:nvPr/>
        </p:nvCxnSpPr>
        <p:spPr>
          <a:xfrm>
            <a:off x="5077431" y="1673630"/>
            <a:ext cx="0" cy="4437814"/>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itle 6">
            <a:extLst>
              <a:ext uri="{FF2B5EF4-FFF2-40B4-BE49-F238E27FC236}">
                <a16:creationId xmlns:a16="http://schemas.microsoft.com/office/drawing/2014/main" id="{DE3665A4-A165-5B78-DC77-507E9EB86385}"/>
              </a:ext>
            </a:extLst>
          </p:cNvPr>
          <p:cNvSpPr txBox="1">
            <a:spLocks/>
          </p:cNvSpPr>
          <p:nvPr/>
        </p:nvSpPr>
        <p:spPr>
          <a:xfrm>
            <a:off x="1039159" y="2415319"/>
            <a:ext cx="3907644" cy="2990536"/>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a:gsLst>
                    <a:gs pos="50000">
                      <a:schemeClr val="accent2"/>
                    </a:gs>
                    <a:gs pos="100000">
                      <a:schemeClr val="accent2"/>
                    </a:gs>
                  </a:gsLst>
                  <a:lin ang="8100000" scaled="1"/>
                </a:gradFill>
                <a:effectLst/>
                <a:uLnTx/>
                <a:uFillTx/>
                <a:latin typeface="Segoe UI Semibold"/>
                <a:ea typeface="+mj-ea"/>
                <a:cs typeface="Segoe UI" pitchFamily="34" charset="0"/>
              </a:rPr>
              <a:t>A cross-functional body unique to your needs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50" normalizeH="0" baseline="0" noProof="0">
              <a:ln w="3175">
                <a:noFill/>
              </a:ln>
              <a:solidFill>
                <a:prstClr val="black"/>
              </a:solidFill>
              <a:effectLst/>
              <a:uLnTx/>
              <a:uFillTx/>
              <a:latin typeface="Segoe UI" panose="020B0502040204020203" pitchFamily="34" charset="0"/>
              <a:ea typeface="+mj-ea"/>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prstClr val="black"/>
                </a:solidFill>
                <a:effectLst/>
                <a:uLnTx/>
                <a:uFillTx/>
                <a:latin typeface="Segoe UI" panose="020B0502040204020203" pitchFamily="34" charset="0"/>
                <a:ea typeface="+mj-ea"/>
                <a:cs typeface="Segoe UI" panose="020B0502040204020203" pitchFamily="34" charset="0"/>
              </a:rPr>
              <a:t>Oversees and guides the development, deployment and evaluation of AI capabilities</a:t>
            </a:r>
          </a:p>
        </p:txBody>
      </p:sp>
      <p:sp>
        <p:nvSpPr>
          <p:cNvPr id="11" name="object 4">
            <a:extLst>
              <a:ext uri="{FF2B5EF4-FFF2-40B4-BE49-F238E27FC236}">
                <a16:creationId xmlns:a16="http://schemas.microsoft.com/office/drawing/2014/main" id="{659F4E82-6C25-06C0-7B08-00E10BC94D15}"/>
              </a:ext>
            </a:extLst>
          </p:cNvPr>
          <p:cNvSpPr txBox="1"/>
          <p:nvPr/>
        </p:nvSpPr>
        <p:spPr>
          <a:xfrm>
            <a:off x="5448146" y="2531916"/>
            <a:ext cx="2629245" cy="1247082"/>
          </a:xfrm>
          <a:prstGeom prst="rect">
            <a:avLst/>
          </a:prstGeom>
        </p:spPr>
        <p:txBody>
          <a:bodyPr vert="horz" wrap="square" lIns="0" tIns="6931" rIns="0" bIns="0" rtlCol="0" anchor="t">
            <a:spAutoFit/>
          </a:bodyPr>
          <a:lstStyle>
            <a:defPPr>
              <a:defRPr lang="en-US"/>
            </a:defPPr>
            <a:lvl1pPr marL="23104" marR="18483">
              <a:lnSpc>
                <a:spcPct val="123200"/>
              </a:lnSpc>
              <a:spcBef>
                <a:spcPts val="55"/>
              </a:spcBef>
              <a:defRPr sz="800" spc="33">
                <a:solidFill>
                  <a:srgbClr val="091F2C"/>
                </a:solidFill>
                <a:latin typeface="Segoe UI" panose="020B0502040204020203" pitchFamily="34" charset="0"/>
                <a:cs typeface="Segoe UI" panose="020B0502040204020203" pitchFamily="34" charset="0"/>
              </a:defRPr>
            </a:lvl1pPr>
          </a:lstStyle>
          <a:p>
            <a:pPr marL="23104" marR="18483" lvl="0" indent="0" algn="l" defTabSz="914367" rtl="0" eaLnBrk="1" fontAlgn="auto" latinLnBrk="0" hangingPunct="1">
              <a:lnSpc>
                <a:spcPct val="123200"/>
              </a:lnSpc>
              <a:spcBef>
                <a:spcPts val="55"/>
              </a:spcBef>
              <a:spcAft>
                <a:spcPts val="0"/>
              </a:spcAft>
              <a:buClrTx/>
              <a:buSzTx/>
              <a:buFontTx/>
              <a:buNone/>
              <a:tabLst/>
              <a:defRPr/>
            </a:pPr>
            <a:r>
              <a:rPr kumimoji="0" sz="1800" b="1" i="0" u="none" strike="noStrike" kern="1200" cap="none" spc="0" normalizeH="0" baseline="0" noProof="0">
                <a:ln>
                  <a:noFill/>
                </a:ln>
                <a:gradFill>
                  <a:gsLst>
                    <a:gs pos="50000">
                      <a:schemeClr val="accent2"/>
                    </a:gs>
                    <a:gs pos="100000">
                      <a:schemeClr val="accent2"/>
                    </a:gs>
                  </a:gsLst>
                  <a:lin ang="8100000" scaled="1"/>
                </a:gradFill>
                <a:effectLst/>
                <a:uLnTx/>
                <a:uFillTx/>
                <a:latin typeface="Segoe UI Semibold" panose="020B0502040204020203" pitchFamily="34" charset="0"/>
                <a:ea typeface="+mn-ea"/>
                <a:cs typeface="Segoe UI Semibold" panose="020B0502040204020203" pitchFamily="34" charset="0"/>
              </a:rPr>
              <a:t>IT enablement tea</a:t>
            </a:r>
            <a:r>
              <a:rPr kumimoji="0" lang="en-US" sz="1800" b="1" i="0" u="none" strike="noStrike" kern="1200" cap="none" spc="0" normalizeH="0" baseline="0" noProof="0">
                <a:ln>
                  <a:noFill/>
                </a:ln>
                <a:gradFill>
                  <a:gsLst>
                    <a:gs pos="50000">
                      <a:schemeClr val="accent2"/>
                    </a:gs>
                    <a:gs pos="100000">
                      <a:schemeClr val="accent2"/>
                    </a:gs>
                  </a:gsLst>
                  <a:lin ang="8100000" scaled="1"/>
                </a:gradFill>
                <a:effectLst/>
                <a:uLnTx/>
                <a:uFillTx/>
                <a:latin typeface="Segoe UI Semibold" panose="020B0502040204020203" pitchFamily="34" charset="0"/>
                <a:ea typeface="+mn-ea"/>
                <a:cs typeface="Segoe UI Semibold" panose="020B0502040204020203" pitchFamily="34" charset="0"/>
              </a:rPr>
              <a:t>m</a:t>
            </a:r>
            <a:endParaRPr kumimoji="0" lang="en-US" sz="1800" b="0" i="0" u="none" strike="noStrike" kern="1200" cap="none" spc="0" normalizeH="0" baseline="0" noProof="0">
              <a:ln>
                <a:noFill/>
              </a:ln>
              <a:gradFill>
                <a:gsLst>
                  <a:gs pos="50000">
                    <a:schemeClr val="accent2"/>
                  </a:gs>
                  <a:gs pos="100000">
                    <a:schemeClr val="accent2"/>
                  </a:gs>
                </a:gsLst>
                <a:lin ang="8100000" scaled="1"/>
              </a:gradFill>
              <a:effectLst/>
              <a:uLnTx/>
              <a:uFillTx/>
              <a:latin typeface="Segoe UI" panose="020B0502040204020203" pitchFamily="34" charset="0"/>
              <a:ea typeface="+mn-ea"/>
              <a:cs typeface="Segoe UI" panose="020B0502040204020203" pitchFamily="34" charset="0"/>
            </a:endParaRPr>
          </a:p>
          <a:p>
            <a:pPr marL="23104" marR="18483" lvl="0" indent="0" algn="l" defTabSz="914367" rtl="0" eaLnBrk="1" fontAlgn="auto" latinLnBrk="0" hangingPunct="1">
              <a:lnSpc>
                <a:spcPct val="123200"/>
              </a:lnSpc>
              <a:spcBef>
                <a:spcPts val="55"/>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Responsible</a:t>
            </a:r>
            <a:r>
              <a:rPr kumimoji="0" sz="1200" b="0"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 for </a:t>
            </a:r>
            <a:r>
              <a:rPr kumimoji="0" lang="en-US" sz="1200" b="0"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technical </a:t>
            </a:r>
            <a:r>
              <a:rPr kumimoji="0" sz="1200" b="0"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preparedness and rollout, providing onboarding support, as well as managing feedback and compliance.</a:t>
            </a:r>
          </a:p>
        </p:txBody>
      </p:sp>
      <p:sp>
        <p:nvSpPr>
          <p:cNvPr id="20" name="object 6">
            <a:extLst>
              <a:ext uri="{FF2B5EF4-FFF2-40B4-BE49-F238E27FC236}">
                <a16:creationId xmlns:a16="http://schemas.microsoft.com/office/drawing/2014/main" id="{82B931E9-5DC6-D9FF-FA96-ADAD1001249E}"/>
              </a:ext>
            </a:extLst>
          </p:cNvPr>
          <p:cNvSpPr txBox="1"/>
          <p:nvPr/>
        </p:nvSpPr>
        <p:spPr>
          <a:xfrm>
            <a:off x="8405933" y="2531916"/>
            <a:ext cx="2679042" cy="1247082"/>
          </a:xfrm>
          <a:prstGeom prst="rect">
            <a:avLst/>
          </a:prstGeom>
        </p:spPr>
        <p:txBody>
          <a:bodyPr vert="horz" wrap="square" lIns="0" tIns="6931" rIns="0" bIns="0" rtlCol="0">
            <a:spAutoFit/>
          </a:bodyPr>
          <a:lstStyle>
            <a:defPPr>
              <a:defRPr lang="en-US"/>
            </a:defPPr>
            <a:lvl1pPr marL="23104" marR="18483">
              <a:lnSpc>
                <a:spcPct val="123200"/>
              </a:lnSpc>
              <a:spcBef>
                <a:spcPts val="55"/>
              </a:spcBef>
              <a:defRPr sz="800" spc="33">
                <a:solidFill>
                  <a:srgbClr val="091F2C"/>
                </a:solidFill>
                <a:latin typeface="Segoe UI" panose="020B0502040204020203" pitchFamily="34" charset="0"/>
                <a:cs typeface="Segoe UI" panose="020B0502040204020203" pitchFamily="34" charset="0"/>
              </a:defRPr>
            </a:lvl1pPr>
          </a:lstStyle>
          <a:p>
            <a:pPr defTabSz="914367">
              <a:defRPr/>
            </a:pPr>
            <a:r>
              <a:rPr sz="1800" b="1" spc="0">
                <a:gradFill>
                  <a:gsLst>
                    <a:gs pos="50000">
                      <a:schemeClr val="accent2"/>
                    </a:gs>
                    <a:gs pos="100000">
                      <a:schemeClr val="accent2"/>
                    </a:gs>
                  </a:gsLst>
                  <a:lin ang="8100000" scaled="1"/>
                </a:gradFill>
                <a:latin typeface="Segoe UI Semibold" panose="020B0502040204020203" pitchFamily="34" charset="0"/>
                <a:cs typeface="Segoe UI Semibold" panose="020B0502040204020203" pitchFamily="34" charset="0"/>
              </a:rPr>
              <a:t>Executive sponsor</a:t>
            </a:r>
            <a:endParaRPr lang="en-US" sz="1800" b="1" spc="0">
              <a:gradFill>
                <a:gsLst>
                  <a:gs pos="50000">
                    <a:schemeClr val="accent2"/>
                  </a:gs>
                  <a:gs pos="100000">
                    <a:schemeClr val="accent2"/>
                  </a:gs>
                </a:gsLst>
                <a:lin ang="8100000" scaled="1"/>
              </a:gradFill>
              <a:latin typeface="Segoe UI Semibold" panose="020B0502040204020203" pitchFamily="34" charset="0"/>
              <a:cs typeface="Segoe UI Semibold" panose="020B0502040204020203" pitchFamily="34" charset="0"/>
            </a:endParaRPr>
          </a:p>
          <a:p>
            <a:pPr defTabSz="914367">
              <a:defRPr/>
            </a:pPr>
            <a:r>
              <a:rPr sz="1200" spc="0"/>
              <a:t>Drives adoption and infuses confidence in the technology. Active champion </a:t>
            </a:r>
            <a:r>
              <a:rPr lang="en-US" sz="1200" spc="0"/>
              <a:t>that encourages </a:t>
            </a:r>
            <a:r>
              <a:rPr sz="1200" spc="0"/>
              <a:t>integrating AI into day-to-day processes.</a:t>
            </a:r>
          </a:p>
        </p:txBody>
      </p:sp>
      <p:sp>
        <p:nvSpPr>
          <p:cNvPr id="13" name="object 5">
            <a:extLst>
              <a:ext uri="{FF2B5EF4-FFF2-40B4-BE49-F238E27FC236}">
                <a16:creationId xmlns:a16="http://schemas.microsoft.com/office/drawing/2014/main" id="{B82AE322-FB95-66FF-47F7-07DF046D1C4E}"/>
              </a:ext>
            </a:extLst>
          </p:cNvPr>
          <p:cNvSpPr txBox="1"/>
          <p:nvPr/>
        </p:nvSpPr>
        <p:spPr>
          <a:xfrm>
            <a:off x="5386363" y="4158773"/>
            <a:ext cx="2886969" cy="1234258"/>
          </a:xfrm>
          <a:prstGeom prst="rect">
            <a:avLst/>
          </a:prstGeom>
        </p:spPr>
        <p:txBody>
          <a:bodyPr vert="horz" wrap="square" lIns="0" tIns="6931" rIns="0" bIns="0" rtlCol="0">
            <a:spAutoFit/>
          </a:bodyPr>
          <a:lstStyle>
            <a:defPPr>
              <a:defRPr lang="en-US"/>
            </a:defPPr>
            <a:lvl1pPr marL="23104" marR="18483">
              <a:lnSpc>
                <a:spcPct val="123200"/>
              </a:lnSpc>
              <a:spcBef>
                <a:spcPts val="55"/>
              </a:spcBef>
              <a:defRPr sz="800" spc="33">
                <a:solidFill>
                  <a:srgbClr val="091F2C"/>
                </a:solidFill>
                <a:latin typeface="Segoe UI" panose="020B0502040204020203" pitchFamily="34" charset="0"/>
                <a:cs typeface="Segoe UI" panose="020B0502040204020203" pitchFamily="34" charset="0"/>
              </a:defRPr>
            </a:lvl1pPr>
          </a:lstStyle>
          <a:p>
            <a:pPr defTabSz="914367">
              <a:defRPr/>
            </a:pPr>
            <a:r>
              <a:rPr sz="1800" b="1" spc="0">
                <a:gradFill>
                  <a:gsLst>
                    <a:gs pos="50000">
                      <a:schemeClr val="accent2"/>
                    </a:gs>
                    <a:gs pos="100000">
                      <a:schemeClr val="accent2"/>
                    </a:gs>
                  </a:gsLst>
                  <a:lin ang="8100000" scaled="1"/>
                </a:gradFill>
                <a:latin typeface="Segoe UI Semibold" panose="020B0502040204020203" pitchFamily="34" charset="0"/>
                <a:cs typeface="Segoe UI Semibold" panose="020B0502040204020203" pitchFamily="34" charset="0"/>
              </a:rPr>
              <a:t>Change management team</a:t>
            </a:r>
            <a:r>
              <a:rPr lang="en-CA" sz="1800" b="1" spc="0">
                <a:gradFill>
                  <a:gsLst>
                    <a:gs pos="50000">
                      <a:schemeClr val="accent2"/>
                    </a:gs>
                    <a:gs pos="100000">
                      <a:schemeClr val="accent2"/>
                    </a:gs>
                  </a:gsLst>
                  <a:lin ang="8100000" scaled="1"/>
                </a:gradFill>
                <a:latin typeface="Segoe UI Semibold" panose="020B0502040204020203" pitchFamily="34" charset="0"/>
                <a:cs typeface="Segoe UI Semibold" panose="020B0502040204020203" pitchFamily="34" charset="0"/>
              </a:rPr>
              <a:t> </a:t>
            </a:r>
            <a:r>
              <a:rPr lang="en-US" sz="1200" spc="0"/>
              <a:t>Br</a:t>
            </a:r>
            <a:r>
              <a:rPr sz="1200" spc="0"/>
              <a:t>idge between the AI council and employees, helping to monitor adoption progress, gather feedback, and foster a collaborative environment.</a:t>
            </a:r>
          </a:p>
        </p:txBody>
      </p:sp>
      <p:sp>
        <p:nvSpPr>
          <p:cNvPr id="21" name="object 7">
            <a:extLst>
              <a:ext uri="{FF2B5EF4-FFF2-40B4-BE49-F238E27FC236}">
                <a16:creationId xmlns:a16="http://schemas.microsoft.com/office/drawing/2014/main" id="{B428DE5B-6198-2800-ADAA-C98AF6B78FEF}"/>
              </a:ext>
            </a:extLst>
          </p:cNvPr>
          <p:cNvSpPr txBox="1"/>
          <p:nvPr/>
        </p:nvSpPr>
        <p:spPr>
          <a:xfrm>
            <a:off x="8405932" y="4158773"/>
            <a:ext cx="2886969" cy="1247082"/>
          </a:xfrm>
          <a:prstGeom prst="rect">
            <a:avLst/>
          </a:prstGeom>
        </p:spPr>
        <p:txBody>
          <a:bodyPr vert="horz" wrap="square" lIns="0" tIns="6931" rIns="0" bIns="0" rtlCol="0">
            <a:spAutoFit/>
          </a:bodyPr>
          <a:lstStyle>
            <a:defPPr>
              <a:defRPr lang="en-US"/>
            </a:defPPr>
            <a:lvl1pPr marL="23104" marR="18483">
              <a:lnSpc>
                <a:spcPct val="123200"/>
              </a:lnSpc>
              <a:spcBef>
                <a:spcPts val="55"/>
              </a:spcBef>
              <a:defRPr sz="800" spc="33">
                <a:solidFill>
                  <a:srgbClr val="091F2C"/>
                </a:solidFill>
                <a:latin typeface="Segoe UI" panose="020B0502040204020203" pitchFamily="34" charset="0"/>
                <a:cs typeface="Segoe UI" panose="020B0502040204020203" pitchFamily="34" charset="0"/>
              </a:defRPr>
            </a:lvl1pPr>
          </a:lstStyle>
          <a:p>
            <a:pPr defTabSz="914367">
              <a:defRPr/>
            </a:pPr>
            <a:r>
              <a:rPr sz="1800" b="1" spc="0">
                <a:gradFill>
                  <a:gsLst>
                    <a:gs pos="50000">
                      <a:schemeClr val="accent2"/>
                    </a:gs>
                    <a:gs pos="100000">
                      <a:schemeClr val="accent2"/>
                    </a:gs>
                  </a:gsLst>
                  <a:lin ang="8100000" scaled="1"/>
                </a:gradFill>
                <a:latin typeface="Segoe UI Semibold" panose="020B0502040204020203" pitchFamily="34" charset="0"/>
                <a:cs typeface="Segoe UI Semibold" panose="020B0502040204020203" pitchFamily="34" charset="0"/>
              </a:rPr>
              <a:t>Risk management</a:t>
            </a:r>
            <a:endParaRPr lang="en-US" sz="1800" b="1" spc="0">
              <a:gradFill>
                <a:gsLst>
                  <a:gs pos="50000">
                    <a:schemeClr val="accent2"/>
                  </a:gs>
                  <a:gs pos="100000">
                    <a:schemeClr val="accent2"/>
                  </a:gs>
                </a:gsLst>
                <a:lin ang="8100000" scaled="1"/>
              </a:gradFill>
              <a:latin typeface="Segoe UI Semibold" panose="020B0502040204020203" pitchFamily="34" charset="0"/>
              <a:cs typeface="Segoe UI Semibold" panose="020B0502040204020203" pitchFamily="34" charset="0"/>
            </a:endParaRPr>
          </a:p>
          <a:p>
            <a:pPr defTabSz="914367">
              <a:defRPr/>
            </a:pPr>
            <a:r>
              <a:rPr lang="en-US" sz="1200" spc="0"/>
              <a:t>Ensures</a:t>
            </a:r>
            <a:r>
              <a:rPr sz="1200" spc="0"/>
              <a:t> compliance to AI regulations and ethical standards. </a:t>
            </a:r>
            <a:r>
              <a:rPr lang="en-US" sz="1200" spc="0"/>
              <a:t>E</a:t>
            </a:r>
            <a:r>
              <a:rPr sz="1200" spc="0"/>
              <a:t>nsure organization’s</a:t>
            </a:r>
            <a:r>
              <a:rPr lang="en-US" sz="1200" spc="0"/>
              <a:t> </a:t>
            </a:r>
            <a:r>
              <a:rPr sz="1200" spc="0"/>
              <a:t>AI initiatives are transparent, accountable, and trustworthy.</a:t>
            </a:r>
          </a:p>
        </p:txBody>
      </p:sp>
    </p:spTree>
    <p:extLst>
      <p:ext uri="{BB962C8B-B14F-4D97-AF65-F5344CB8AC3E}">
        <p14:creationId xmlns:p14="http://schemas.microsoft.com/office/powerpoint/2010/main" val="324451392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44" name="Title 1">
            <a:extLst>
              <a:ext uri="{FF2B5EF4-FFF2-40B4-BE49-F238E27FC236}">
                <a16:creationId xmlns:a16="http://schemas.microsoft.com/office/drawing/2014/main" id="{57B017CB-DE61-5D58-B8F0-EA9E6D7740A4}"/>
              </a:ext>
            </a:extLst>
          </p:cNvPr>
          <p:cNvSpPr txBox="1">
            <a:spLocks noGrp="1"/>
          </p:cNvSpPr>
          <p:nvPr>
            <p:ph type="title" idx="4294967295"/>
          </p:nvPr>
        </p:nvSpPr>
        <p:spPr>
          <a:xfrm>
            <a:off x="588261" y="585216"/>
            <a:ext cx="11011601"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w="3175">
                  <a:noFill/>
                </a:ln>
                <a:solidFill>
                  <a:schemeClr val="tx1"/>
                </a:solidFill>
                <a:effectLst/>
                <a:uLnTx/>
                <a:uFillTx/>
                <a:latin typeface="+mj-lt"/>
                <a:ea typeface="+mn-ea"/>
                <a:cs typeface="Segoe UI Semibold" panose="020B0502040204020203" pitchFamily="34" charset="0"/>
              </a:rPr>
              <a:t>Identify initial high-value Copilot scenarios</a:t>
            </a:r>
          </a:p>
        </p:txBody>
      </p:sp>
      <p:grpSp>
        <p:nvGrpSpPr>
          <p:cNvPr id="6" name="Group 5">
            <a:extLst>
              <a:ext uri="{FF2B5EF4-FFF2-40B4-BE49-F238E27FC236}">
                <a16:creationId xmlns:a16="http://schemas.microsoft.com/office/drawing/2014/main" id="{E3B5B3F5-2FCC-C7AB-DBC0-99D4ACADFA5C}"/>
              </a:ext>
              <a:ext uri="{C183D7F6-B498-43B3-948B-1728B52AA6E4}">
                <adec:decorative xmlns:adec="http://schemas.microsoft.com/office/drawing/2017/decorative" val="1"/>
              </a:ext>
            </a:extLst>
          </p:cNvPr>
          <p:cNvGrpSpPr/>
          <p:nvPr/>
        </p:nvGrpSpPr>
        <p:grpSpPr>
          <a:xfrm>
            <a:off x="10744835" y="187952"/>
            <a:ext cx="1447166" cy="459051"/>
            <a:chOff x="10744835" y="187952"/>
            <a:chExt cx="1447166" cy="459051"/>
          </a:xfrm>
        </p:grpSpPr>
        <p:sp>
          <p:nvSpPr>
            <p:cNvPr id="7" name="Round Same Side Corner Rectangle 6">
              <a:extLst>
                <a:ext uri="{FF2B5EF4-FFF2-40B4-BE49-F238E27FC236}">
                  <a16:creationId xmlns:a16="http://schemas.microsoft.com/office/drawing/2014/main" id="{BA226B5F-6563-3EB6-F640-B60DB7E4ABD4}"/>
                </a:ext>
              </a:extLst>
            </p:cNvPr>
            <p:cNvSpPr/>
            <p:nvPr/>
          </p:nvSpPr>
          <p:spPr bwMode="auto">
            <a:xfrm rot="16200000">
              <a:off x="11238892" y="-306105"/>
              <a:ext cx="459051" cy="1447166"/>
            </a:xfrm>
            <a:prstGeom prst="round2SameRect">
              <a:avLst>
                <a:gd name="adj1" fmla="val 5000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BA268645-E374-2847-AEC3-2BA8130C6452}"/>
                </a:ext>
              </a:extLst>
            </p:cNvPr>
            <p:cNvSpPr/>
            <p:nvPr/>
          </p:nvSpPr>
          <p:spPr bwMode="auto">
            <a:xfrm>
              <a:off x="11265690" y="285996"/>
              <a:ext cx="791631"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Leadership</a:t>
              </a:r>
            </a:p>
          </p:txBody>
        </p:sp>
        <p:sp>
          <p:nvSpPr>
            <p:cNvPr id="9" name="Graphic 4">
              <a:extLst>
                <a:ext uri="{FF2B5EF4-FFF2-40B4-BE49-F238E27FC236}">
                  <a16:creationId xmlns:a16="http://schemas.microsoft.com/office/drawing/2014/main" id="{978B768F-47CA-9F30-32F9-7EA0F6046E27}"/>
                </a:ext>
                <a:ext uri="{C183D7F6-B498-43B3-948B-1728B52AA6E4}">
                  <adec:decorative xmlns:adec="http://schemas.microsoft.com/office/drawing/2017/decorative" val="1"/>
                </a:ext>
              </a:extLst>
            </p:cNvPr>
            <p:cNvSpPr/>
            <p:nvPr/>
          </p:nvSpPr>
          <p:spPr>
            <a:xfrm>
              <a:off x="10909307" y="285996"/>
              <a:ext cx="232336" cy="242962"/>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p:nvSpPr>
          <p:cNvPr id="80" name="Rounded Rectangle 1">
            <a:extLst>
              <a:ext uri="{FF2B5EF4-FFF2-40B4-BE49-F238E27FC236}">
                <a16:creationId xmlns:a16="http://schemas.microsoft.com/office/drawing/2014/main" id="{63A94CB2-3560-8F38-C7F9-E07DE5BED6E3}"/>
              </a:ext>
              <a:ext uri="{C183D7F6-B498-43B3-948B-1728B52AA6E4}">
                <adec:decorative xmlns:adec="http://schemas.microsoft.com/office/drawing/2017/decorative" val="1"/>
              </a:ext>
            </a:extLst>
          </p:cNvPr>
          <p:cNvSpPr/>
          <p:nvPr/>
        </p:nvSpPr>
        <p:spPr bwMode="auto">
          <a:xfrm>
            <a:off x="588962" y="1195922"/>
            <a:ext cx="11010901" cy="3359955"/>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4" name="Picture 2">
            <a:extLst>
              <a:ext uri="{FF2B5EF4-FFF2-40B4-BE49-F238E27FC236}">
                <a16:creationId xmlns:a16="http://schemas.microsoft.com/office/drawing/2014/main" id="{4F959598-8815-7502-9D27-92A0D8E81B1F}"/>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771" y="1795792"/>
            <a:ext cx="609893" cy="60989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414E1D7E-75CF-5E52-2F7F-DC9FB1688F81}"/>
              </a:ext>
              <a:ext uri="{C183D7F6-B498-43B3-948B-1728B52AA6E4}">
                <adec:decorative xmlns:adec="http://schemas.microsoft.com/office/drawing/2017/decorative" val="1"/>
              </a:ext>
            </a:extLst>
          </p:cNvPr>
          <p:cNvCxnSpPr>
            <a:cxnSpLocks/>
          </p:cNvCxnSpPr>
          <p:nvPr/>
        </p:nvCxnSpPr>
        <p:spPr>
          <a:xfrm flipH="1">
            <a:off x="936171" y="2919391"/>
            <a:ext cx="5268686" cy="0"/>
          </a:xfrm>
          <a:prstGeom prst="line">
            <a:avLst/>
          </a:prstGeom>
          <a:ln w="9525">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B02D4B2-4300-D97D-2988-E6CD7ADF41AD}"/>
              </a:ext>
            </a:extLst>
          </p:cNvPr>
          <p:cNvSpPr txBox="1"/>
          <p:nvPr/>
        </p:nvSpPr>
        <p:spPr>
          <a:xfrm>
            <a:off x="1791730" y="1710439"/>
            <a:ext cx="3978875" cy="780598"/>
          </a:xfrm>
          <a:prstGeom prst="rect">
            <a:avLst/>
          </a:prstGeom>
          <a:noFill/>
        </p:spPr>
        <p:txBody>
          <a:bodyPr wrap="square" lIns="0" tIns="0" rIns="0" bIns="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A1A1A"/>
                </a:solidFill>
                <a:effectLst/>
                <a:uLnTx/>
                <a:uFillTx/>
                <a:latin typeface="Segoe UI Semibold"/>
                <a:ea typeface="+mn-ea"/>
                <a:cs typeface="+mn-cs"/>
              </a:rPr>
              <a:t>Copilot brings AI value across </a:t>
            </a:r>
            <a:r>
              <a:rPr kumimoji="0" lang="en-US" sz="2400" b="0" i="0" u="none" strike="noStrike" kern="1200" cap="none" spc="0" normalizeH="0" baseline="0" noProof="0">
                <a:ln>
                  <a:noFill/>
                </a:ln>
                <a:solidFill>
                  <a:srgbClr val="0078D4"/>
                </a:solidFill>
                <a:effectLst/>
                <a:uLnTx/>
                <a:uFillTx/>
                <a:latin typeface="Segoe UI Semibold"/>
                <a:ea typeface="+mn-ea"/>
                <a:cs typeface="+mn-cs"/>
              </a:rPr>
              <a:t>lines of business</a:t>
            </a:r>
          </a:p>
        </p:txBody>
      </p:sp>
      <p:sp>
        <p:nvSpPr>
          <p:cNvPr id="49" name="TextBox 48">
            <a:extLst>
              <a:ext uri="{FF2B5EF4-FFF2-40B4-BE49-F238E27FC236}">
                <a16:creationId xmlns:a16="http://schemas.microsoft.com/office/drawing/2014/main" id="{B7F53F85-B958-A9EE-0120-BB97CB476D30}"/>
              </a:ext>
            </a:extLst>
          </p:cNvPr>
          <p:cNvSpPr txBox="1"/>
          <p:nvPr/>
        </p:nvSpPr>
        <p:spPr>
          <a:xfrm>
            <a:off x="867812" y="3300963"/>
            <a:ext cx="5339648" cy="11541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the </a:t>
            </a:r>
            <a:r>
              <a:rPr kumimoji="0" lang="en-US" sz="15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hlinkClick r:id="rId4">
                  <a:extLst>
                    <a:ext uri="{A12FA001-AC4F-418D-AE19-62706E023703}">
                      <ahyp:hlinkClr xmlns:ahyp="http://schemas.microsoft.com/office/drawing/2018/hyperlinkcolor" val="tx"/>
                    </a:ext>
                  </a:extLst>
                </a:hlinkClick>
              </a:rPr>
              <a:t>Scenario Library</a:t>
            </a:r>
            <a:r>
              <a:rPr kumimoji="0" lang="en-US" sz="15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 </a:t>
            </a:r>
            <a:r>
              <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identify top use cases and business metrics you would like to improve in that functional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Library PPT deck: </a:t>
            </a:r>
            <a:r>
              <a:rPr lang="en-US" sz="1500" b="1">
                <a:solidFill>
                  <a:srgbClr val="0078D4"/>
                </a:solidFill>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rPr>
              <a:t>https://aka.ms/CopilotScenarioLibrarySlides</a:t>
            </a:r>
            <a:endParaRPr lang="en-US" sz="1500" b="1">
              <a:solidFill>
                <a:srgbClr val="0078D4"/>
              </a:solidFill>
              <a:latin typeface="Segoe UI Semibold" panose="020B0502040204020203" pitchFamily="34" charset="0"/>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14" name="Picture 13" descr="A screenshot of a computer screen showing Microsoft Copilot Scenario Library">
            <a:extLst>
              <a:ext uri="{FF2B5EF4-FFF2-40B4-BE49-F238E27FC236}">
                <a16:creationId xmlns:a16="http://schemas.microsoft.com/office/drawing/2014/main" id="{CE87527B-EEAE-77FC-798F-74AF53D332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16" t="8103" r="8221" b="6953"/>
          <a:stretch/>
        </p:blipFill>
        <p:spPr>
          <a:xfrm>
            <a:off x="6484526" y="1311022"/>
            <a:ext cx="4978461" cy="3129754"/>
          </a:xfrm>
          <a:prstGeom prst="roundRect">
            <a:avLst>
              <a:gd name="adj" fmla="val 2150"/>
            </a:avLst>
          </a:prstGeom>
          <a:ln w="3175">
            <a:solidFill>
              <a:schemeClr val="bg1">
                <a:lumMod val="50000"/>
              </a:schemeClr>
            </a:solidFill>
          </a:ln>
        </p:spPr>
      </p:pic>
      <p:sp>
        <p:nvSpPr>
          <p:cNvPr id="19" name="Rounded Rectangle 18">
            <a:extLst>
              <a:ext uri="{FF2B5EF4-FFF2-40B4-BE49-F238E27FC236}">
                <a16:creationId xmlns:a16="http://schemas.microsoft.com/office/drawing/2014/main" id="{4B7F62EB-9A9A-CD68-6DCF-BB53D10FFB59}"/>
              </a:ext>
            </a:extLst>
          </p:cNvPr>
          <p:cNvSpPr/>
          <p:nvPr/>
        </p:nvSpPr>
        <p:spPr>
          <a:xfrm>
            <a:off x="541294"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All roles &amp; execs</a:t>
            </a:r>
          </a:p>
        </p:txBody>
      </p:sp>
      <p:sp>
        <p:nvSpPr>
          <p:cNvPr id="18" name="TextBox 17">
            <a:extLst>
              <a:ext uri="{FF2B5EF4-FFF2-40B4-BE49-F238E27FC236}">
                <a16:creationId xmlns:a16="http://schemas.microsoft.com/office/drawing/2014/main" id="{904AAF0F-3D09-60E2-6F51-38D7E65208CA}"/>
              </a:ext>
            </a:extLst>
          </p:cNvPr>
          <p:cNvSpPr txBox="1"/>
          <p:nvPr/>
        </p:nvSpPr>
        <p:spPr>
          <a:xfrm>
            <a:off x="541294" y="5269849"/>
            <a:ext cx="1222898"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Improve meetings</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Content creation</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Manage daily agenda</a:t>
            </a:r>
          </a:p>
        </p:txBody>
      </p:sp>
      <p:sp>
        <p:nvSpPr>
          <p:cNvPr id="21" name="Rounded Rectangle 20">
            <a:extLst>
              <a:ext uri="{FF2B5EF4-FFF2-40B4-BE49-F238E27FC236}">
                <a16:creationId xmlns:a16="http://schemas.microsoft.com/office/drawing/2014/main" id="{ABEE9BAF-E34D-0695-BC92-EA5F798B1A14}"/>
              </a:ext>
            </a:extLst>
          </p:cNvPr>
          <p:cNvSpPr/>
          <p:nvPr/>
        </p:nvSpPr>
        <p:spPr>
          <a:xfrm>
            <a:off x="2146865" y="4846193"/>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HR</a:t>
            </a:r>
          </a:p>
        </p:txBody>
      </p:sp>
      <p:sp>
        <p:nvSpPr>
          <p:cNvPr id="22" name="TextBox 21">
            <a:extLst>
              <a:ext uri="{FF2B5EF4-FFF2-40B4-BE49-F238E27FC236}">
                <a16:creationId xmlns:a16="http://schemas.microsoft.com/office/drawing/2014/main" id="{B656C841-8279-51FE-27E3-DAC67C54D571}"/>
              </a:ext>
            </a:extLst>
          </p:cNvPr>
          <p:cNvSpPr txBox="1"/>
          <p:nvPr/>
        </p:nvSpPr>
        <p:spPr>
          <a:xfrm>
            <a:off x="2146865" y="5274341"/>
            <a:ext cx="1540202"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Cost per hire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Employee turnover</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Compliance risk reduction</a:t>
            </a:r>
          </a:p>
        </p:txBody>
      </p:sp>
      <p:sp>
        <p:nvSpPr>
          <p:cNvPr id="63" name="Rounded Rectangle 62">
            <a:extLst>
              <a:ext uri="{FF2B5EF4-FFF2-40B4-BE49-F238E27FC236}">
                <a16:creationId xmlns:a16="http://schemas.microsoft.com/office/drawing/2014/main" id="{3A039AFD-ADAD-A086-4939-FB8AFDB66366}"/>
              </a:ext>
            </a:extLst>
          </p:cNvPr>
          <p:cNvSpPr/>
          <p:nvPr/>
        </p:nvSpPr>
        <p:spPr>
          <a:xfrm>
            <a:off x="3752436"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Marketing</a:t>
            </a:r>
          </a:p>
        </p:txBody>
      </p:sp>
      <p:sp>
        <p:nvSpPr>
          <p:cNvPr id="64" name="TextBox 63">
            <a:extLst>
              <a:ext uri="{FF2B5EF4-FFF2-40B4-BE49-F238E27FC236}">
                <a16:creationId xmlns:a16="http://schemas.microsoft.com/office/drawing/2014/main" id="{BEAC4337-E7C7-C5BE-DC8C-0EDC993B975B}"/>
              </a:ext>
            </a:extLst>
          </p:cNvPr>
          <p:cNvSpPr txBox="1"/>
          <p:nvPr/>
        </p:nvSpPr>
        <p:spPr>
          <a:xfrm>
            <a:off x="3752436" y="5274341"/>
            <a:ext cx="1353633"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Leads created</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Brand value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Cost per lead</a:t>
            </a:r>
          </a:p>
        </p:txBody>
      </p:sp>
      <p:sp>
        <p:nvSpPr>
          <p:cNvPr id="67" name="Rounded Rectangle 66">
            <a:extLst>
              <a:ext uri="{FF2B5EF4-FFF2-40B4-BE49-F238E27FC236}">
                <a16:creationId xmlns:a16="http://schemas.microsoft.com/office/drawing/2014/main" id="{5D193AC6-0136-70D1-BA63-616466D209F2}"/>
              </a:ext>
            </a:extLst>
          </p:cNvPr>
          <p:cNvSpPr/>
          <p:nvPr/>
        </p:nvSpPr>
        <p:spPr>
          <a:xfrm>
            <a:off x="5358007"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Operations</a:t>
            </a:r>
          </a:p>
        </p:txBody>
      </p:sp>
      <p:sp>
        <p:nvSpPr>
          <p:cNvPr id="66" name="TextBox 65">
            <a:extLst>
              <a:ext uri="{FF2B5EF4-FFF2-40B4-BE49-F238E27FC236}">
                <a16:creationId xmlns:a16="http://schemas.microsoft.com/office/drawing/2014/main" id="{7278B069-4040-411C-5FDB-14F2AD582DA9}"/>
              </a:ext>
            </a:extLst>
          </p:cNvPr>
          <p:cNvSpPr txBox="1"/>
          <p:nvPr/>
        </p:nvSpPr>
        <p:spPr>
          <a:xfrm>
            <a:off x="5358006" y="5269849"/>
            <a:ext cx="1439453"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Customer retention</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Product time to market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Supply chain efficiencies</a:t>
            </a:r>
          </a:p>
        </p:txBody>
      </p:sp>
      <p:sp>
        <p:nvSpPr>
          <p:cNvPr id="69" name="Rounded Rectangle 68">
            <a:extLst>
              <a:ext uri="{FF2B5EF4-FFF2-40B4-BE49-F238E27FC236}">
                <a16:creationId xmlns:a16="http://schemas.microsoft.com/office/drawing/2014/main" id="{5F4E9C4E-E1DE-4B17-50B8-5EF69AAF136E}"/>
              </a:ext>
            </a:extLst>
          </p:cNvPr>
          <p:cNvSpPr/>
          <p:nvPr/>
        </p:nvSpPr>
        <p:spPr>
          <a:xfrm>
            <a:off x="6963578"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IT</a:t>
            </a:r>
          </a:p>
        </p:txBody>
      </p:sp>
      <p:sp>
        <p:nvSpPr>
          <p:cNvPr id="70" name="TextBox 69">
            <a:extLst>
              <a:ext uri="{FF2B5EF4-FFF2-40B4-BE49-F238E27FC236}">
                <a16:creationId xmlns:a16="http://schemas.microsoft.com/office/drawing/2014/main" id="{6C5FCF6A-3A76-DE60-4374-746C28724AC1}"/>
              </a:ext>
            </a:extLst>
          </p:cNvPr>
          <p:cNvSpPr txBox="1"/>
          <p:nvPr/>
        </p:nvSpPr>
        <p:spPr>
          <a:xfrm>
            <a:off x="6963578" y="5274341"/>
            <a:ext cx="1540204"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Outstanding support tickets</a:t>
            </a:r>
            <a:b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Application downtime</a:t>
            </a:r>
            <a:b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Departmental spending</a:t>
            </a:r>
          </a:p>
        </p:txBody>
      </p:sp>
      <p:sp>
        <p:nvSpPr>
          <p:cNvPr id="76" name="Rounded Rectangle 75">
            <a:extLst>
              <a:ext uri="{FF2B5EF4-FFF2-40B4-BE49-F238E27FC236}">
                <a16:creationId xmlns:a16="http://schemas.microsoft.com/office/drawing/2014/main" id="{EDC40576-3916-E58A-5541-E2E1B3813546}"/>
              </a:ext>
            </a:extLst>
          </p:cNvPr>
          <p:cNvSpPr/>
          <p:nvPr/>
        </p:nvSpPr>
        <p:spPr>
          <a:xfrm>
            <a:off x="8569149"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Sales</a:t>
            </a:r>
          </a:p>
        </p:txBody>
      </p:sp>
      <p:sp>
        <p:nvSpPr>
          <p:cNvPr id="75" name="TextBox 74">
            <a:extLst>
              <a:ext uri="{FF2B5EF4-FFF2-40B4-BE49-F238E27FC236}">
                <a16:creationId xmlns:a16="http://schemas.microsoft.com/office/drawing/2014/main" id="{770C2D21-D290-9DFE-5117-BEE673A959B3}"/>
              </a:ext>
            </a:extLst>
          </p:cNvPr>
          <p:cNvSpPr txBox="1"/>
          <p:nvPr/>
        </p:nvSpPr>
        <p:spPr>
          <a:xfrm>
            <a:off x="8569148" y="5269849"/>
            <a:ext cx="1363705"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Number of opportunities</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Close rate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Revenue per sale</a:t>
            </a:r>
          </a:p>
        </p:txBody>
      </p:sp>
      <p:sp>
        <p:nvSpPr>
          <p:cNvPr id="78" name="Rounded Rectangle 77">
            <a:extLst>
              <a:ext uri="{FF2B5EF4-FFF2-40B4-BE49-F238E27FC236}">
                <a16:creationId xmlns:a16="http://schemas.microsoft.com/office/drawing/2014/main" id="{01486320-1B26-8521-50A2-440AEBB9C477}"/>
              </a:ext>
            </a:extLst>
          </p:cNvPr>
          <p:cNvSpPr/>
          <p:nvPr/>
        </p:nvSpPr>
        <p:spPr>
          <a:xfrm>
            <a:off x="10174721"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Finance</a:t>
            </a:r>
          </a:p>
        </p:txBody>
      </p:sp>
      <p:sp>
        <p:nvSpPr>
          <p:cNvPr id="79" name="TextBox 78">
            <a:extLst>
              <a:ext uri="{FF2B5EF4-FFF2-40B4-BE49-F238E27FC236}">
                <a16:creationId xmlns:a16="http://schemas.microsoft.com/office/drawing/2014/main" id="{076E91B8-4D47-72E7-0CD1-2E6919A34030}"/>
              </a:ext>
            </a:extLst>
          </p:cNvPr>
          <p:cNvSpPr txBox="1"/>
          <p:nvPr/>
        </p:nvSpPr>
        <p:spPr>
          <a:xfrm>
            <a:off x="10174721" y="5274341"/>
            <a:ext cx="1288265"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Accelerate cash flow</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Spend on ERP system</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Risk reduction</a:t>
            </a:r>
          </a:p>
        </p:txBody>
      </p:sp>
      <p:cxnSp>
        <p:nvCxnSpPr>
          <p:cNvPr id="2" name="Straight Arrow Connector 1">
            <a:extLst>
              <a:ext uri="{FF2B5EF4-FFF2-40B4-BE49-F238E27FC236}">
                <a16:creationId xmlns:a16="http://schemas.microsoft.com/office/drawing/2014/main" id="{CE463D24-18DF-772C-7CAE-27A65123474D}"/>
              </a:ext>
              <a:ext uri="{C183D7F6-B498-43B3-948B-1728B52AA6E4}">
                <adec:decorative xmlns:adec="http://schemas.microsoft.com/office/drawing/2017/decorative" val="1"/>
              </a:ext>
            </a:extLst>
          </p:cNvPr>
          <p:cNvCxnSpPr>
            <a:cxnSpLocks/>
          </p:cNvCxnSpPr>
          <p:nvPr/>
        </p:nvCxnSpPr>
        <p:spPr>
          <a:xfrm>
            <a:off x="588962" y="6164245"/>
            <a:ext cx="11010901" cy="0"/>
          </a:xfrm>
          <a:prstGeom prst="straightConnector1">
            <a:avLst/>
          </a:prstGeom>
          <a:ln w="25400">
            <a:solidFill>
              <a:srgbClr val="8661C5"/>
            </a:soli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5" name="Rounded Rectangle 21">
            <a:extLst>
              <a:ext uri="{FF2B5EF4-FFF2-40B4-BE49-F238E27FC236}">
                <a16:creationId xmlns:a16="http://schemas.microsoft.com/office/drawing/2014/main" id="{528B1F0A-2F27-818F-01A1-B2829EE71B9E}"/>
              </a:ext>
            </a:extLst>
          </p:cNvPr>
          <p:cNvSpPr/>
          <p:nvPr/>
        </p:nvSpPr>
        <p:spPr>
          <a:xfrm>
            <a:off x="4275100" y="5947849"/>
            <a:ext cx="3638625" cy="432792"/>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sz="1400">
                <a:solidFill>
                  <a:schemeClr val="bg1"/>
                </a:solidFill>
                <a:latin typeface="Segoe UI Semibold" panose="020B0502040204020203" pitchFamily="34" charset="0"/>
                <a:cs typeface="Segoe UI Semibold" panose="020B0502040204020203" pitchFamily="34" charset="0"/>
              </a:rPr>
              <a:t>https://</a:t>
            </a:r>
            <a:r>
              <a:rPr lang="en-US" sz="1400" err="1">
                <a:solidFill>
                  <a:schemeClr val="bg1"/>
                </a:solidFill>
                <a:latin typeface="Segoe UI Semibold" panose="020B0502040204020203" pitchFamily="34" charset="0"/>
                <a:cs typeface="Segoe UI Semibold" panose="020B0502040204020203" pitchFamily="34" charset="0"/>
              </a:rPr>
              <a:t>aka.ms</a:t>
            </a:r>
            <a:r>
              <a:rPr lang="en-US" sz="1400">
                <a:solidFill>
                  <a:schemeClr val="bg1"/>
                </a:solidFill>
                <a:latin typeface="Segoe UI Semibold" panose="020B0502040204020203" pitchFamily="34" charset="0"/>
                <a:cs typeface="Segoe UI Semibold" panose="020B0502040204020203" pitchFamily="34" charset="0"/>
              </a:rPr>
              <a:t>/Copilot/</a:t>
            </a:r>
            <a:r>
              <a:rPr lang="en-US" sz="1400" err="1">
                <a:solidFill>
                  <a:schemeClr val="bg1"/>
                </a:solidFill>
                <a:latin typeface="Segoe UI Semibold" panose="020B0502040204020203" pitchFamily="34" charset="0"/>
                <a:cs typeface="Segoe UI Semibold" panose="020B0502040204020203" pitchFamily="34" charset="0"/>
              </a:rPr>
              <a:t>ScenarioLibrary</a:t>
            </a:r>
            <a:endParaRPr lang="en-US" sz="1400">
              <a:solidFill>
                <a:schemeClr val="bg1"/>
              </a:solidFill>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3189589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A6D465-456F-D2DA-8166-188FD8866BD5}"/>
              </a:ext>
            </a:extLst>
          </p:cNvPr>
          <p:cNvSpPr>
            <a:spLocks noGrp="1"/>
          </p:cNvSpPr>
          <p:nvPr>
            <p:ph type="title"/>
          </p:nvPr>
        </p:nvSpPr>
        <p:spPr>
          <a:xfrm>
            <a:off x="588261" y="585216"/>
            <a:ext cx="11011601" cy="553998"/>
          </a:xfrm>
        </p:spPr>
        <p:txBody>
          <a:bodyPr/>
          <a:lstStyle/>
          <a:p>
            <a:pPr algn="ctr"/>
            <a:r>
              <a:rPr lang="en-US" noProof="0"/>
              <a:t>Leverage AI for business outcomes</a:t>
            </a:r>
            <a:endParaRPr lang="en-US"/>
          </a:p>
        </p:txBody>
      </p:sp>
      <p:grpSp>
        <p:nvGrpSpPr>
          <p:cNvPr id="2" name="Group 1">
            <a:extLst>
              <a:ext uri="{FF2B5EF4-FFF2-40B4-BE49-F238E27FC236}">
                <a16:creationId xmlns:a16="http://schemas.microsoft.com/office/drawing/2014/main" id="{35834DAB-82E9-AFA8-8A57-70BDDE432531}"/>
              </a:ext>
              <a:ext uri="{C183D7F6-B498-43B3-948B-1728B52AA6E4}">
                <adec:decorative xmlns:adec="http://schemas.microsoft.com/office/drawing/2017/decorative" val="1"/>
              </a:ext>
            </a:extLst>
          </p:cNvPr>
          <p:cNvGrpSpPr/>
          <p:nvPr/>
        </p:nvGrpSpPr>
        <p:grpSpPr>
          <a:xfrm>
            <a:off x="10744835" y="187952"/>
            <a:ext cx="1447166" cy="459051"/>
            <a:chOff x="10744835" y="187952"/>
            <a:chExt cx="1447166" cy="459051"/>
          </a:xfrm>
        </p:grpSpPr>
        <p:sp>
          <p:nvSpPr>
            <p:cNvPr id="5" name="Round Same Side Corner Rectangle 4">
              <a:extLst>
                <a:ext uri="{FF2B5EF4-FFF2-40B4-BE49-F238E27FC236}">
                  <a16:creationId xmlns:a16="http://schemas.microsoft.com/office/drawing/2014/main" id="{85743F5E-644A-9633-9CF3-C3B1C27268FA}"/>
                </a:ext>
              </a:extLst>
            </p:cNvPr>
            <p:cNvSpPr/>
            <p:nvPr/>
          </p:nvSpPr>
          <p:spPr bwMode="auto">
            <a:xfrm rot="16200000">
              <a:off x="11238892" y="-306105"/>
              <a:ext cx="459051" cy="1447166"/>
            </a:xfrm>
            <a:prstGeom prst="round2SameRect">
              <a:avLst>
                <a:gd name="adj1" fmla="val 5000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AF93A1BB-3D03-4E25-E57E-6B4418362572}"/>
                </a:ext>
              </a:extLst>
            </p:cNvPr>
            <p:cNvSpPr/>
            <p:nvPr/>
          </p:nvSpPr>
          <p:spPr bwMode="auto">
            <a:xfrm>
              <a:off x="11265690" y="285996"/>
              <a:ext cx="791631"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Leadership</a:t>
              </a:r>
            </a:p>
          </p:txBody>
        </p:sp>
        <p:sp>
          <p:nvSpPr>
            <p:cNvPr id="10" name="Graphic 4">
              <a:extLst>
                <a:ext uri="{FF2B5EF4-FFF2-40B4-BE49-F238E27FC236}">
                  <a16:creationId xmlns:a16="http://schemas.microsoft.com/office/drawing/2014/main" id="{8315CD84-DD74-0D4F-30D6-A468CCA21415}"/>
                </a:ext>
                <a:ext uri="{C183D7F6-B498-43B3-948B-1728B52AA6E4}">
                  <adec:decorative xmlns:adec="http://schemas.microsoft.com/office/drawing/2017/decorative" val="1"/>
                </a:ext>
              </a:extLst>
            </p:cNvPr>
            <p:cNvSpPr/>
            <p:nvPr/>
          </p:nvSpPr>
          <p:spPr>
            <a:xfrm>
              <a:off x="10909307" y="285996"/>
              <a:ext cx="232336" cy="242962"/>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p:nvSpPr>
          <p:cNvPr id="19" name="Rectangle: Rounded Corners 5">
            <a:extLst>
              <a:ext uri="{FF2B5EF4-FFF2-40B4-BE49-F238E27FC236}">
                <a16:creationId xmlns:a16="http://schemas.microsoft.com/office/drawing/2014/main" id="{4FBA782F-B5A0-73EB-D084-70477C5A42DC}"/>
              </a:ext>
              <a:ext uri="{C183D7F6-B498-43B3-948B-1728B52AA6E4}">
                <adec:decorative xmlns:adec="http://schemas.microsoft.com/office/drawing/2017/decorative" val="1"/>
              </a:ext>
            </a:extLst>
          </p:cNvPr>
          <p:cNvSpPr/>
          <p:nvPr/>
        </p:nvSpPr>
        <p:spPr bwMode="auto">
          <a:xfrm>
            <a:off x="590199" y="1709310"/>
            <a:ext cx="11011602" cy="4473126"/>
          </a:xfrm>
          <a:prstGeom prst="roundRect">
            <a:avLst>
              <a:gd name="adj" fmla="val 300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IN" sz="1600" err="1">
              <a:solidFill>
                <a:schemeClr val="tx1"/>
              </a:solidFill>
              <a:latin typeface="Segoe UI"/>
              <a:cs typeface="Segoe UI" pitchFamily="34" charset="0"/>
            </a:endParaRPr>
          </a:p>
        </p:txBody>
      </p:sp>
      <p:cxnSp>
        <p:nvCxnSpPr>
          <p:cNvPr id="20" name="Straight Connector 19">
            <a:extLst>
              <a:ext uri="{FF2B5EF4-FFF2-40B4-BE49-F238E27FC236}">
                <a16:creationId xmlns:a16="http://schemas.microsoft.com/office/drawing/2014/main" id="{0F2CA996-9497-C10E-2070-380C8317605B}"/>
              </a:ext>
              <a:ext uri="{C183D7F6-B498-43B3-948B-1728B52AA6E4}">
                <adec:decorative xmlns:adec="http://schemas.microsoft.com/office/drawing/2017/decorative" val="1"/>
              </a:ext>
            </a:extLst>
          </p:cNvPr>
          <p:cNvCxnSpPr>
            <a:cxnSpLocks/>
          </p:cNvCxnSpPr>
          <p:nvPr/>
        </p:nvCxnSpPr>
        <p:spPr>
          <a:xfrm>
            <a:off x="3316585" y="1709310"/>
            <a:ext cx="0" cy="447312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802BC1-650B-1690-7A3E-FD4EE4CD44B5}"/>
              </a:ext>
              <a:ext uri="{C183D7F6-B498-43B3-948B-1728B52AA6E4}">
                <adec:decorative xmlns:adec="http://schemas.microsoft.com/office/drawing/2017/decorative" val="1"/>
              </a:ext>
            </a:extLst>
          </p:cNvPr>
          <p:cNvCxnSpPr>
            <a:cxnSpLocks/>
          </p:cNvCxnSpPr>
          <p:nvPr/>
        </p:nvCxnSpPr>
        <p:spPr>
          <a:xfrm>
            <a:off x="6093102" y="1709310"/>
            <a:ext cx="0" cy="447312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042056-48D7-00DB-461E-3020D84C948C}"/>
              </a:ext>
              <a:ext uri="{C183D7F6-B498-43B3-948B-1728B52AA6E4}">
                <adec:decorative xmlns:adec="http://schemas.microsoft.com/office/drawing/2017/decorative" val="1"/>
              </a:ext>
            </a:extLst>
          </p:cNvPr>
          <p:cNvCxnSpPr>
            <a:cxnSpLocks/>
          </p:cNvCxnSpPr>
          <p:nvPr/>
        </p:nvCxnSpPr>
        <p:spPr>
          <a:xfrm>
            <a:off x="8873330" y="1709310"/>
            <a:ext cx="0" cy="447312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12" descr="Title page of the Business Leader’s guide for AI adoption e-book">
            <a:extLst>
              <a:ext uri="{FF2B5EF4-FFF2-40B4-BE49-F238E27FC236}">
                <a16:creationId xmlns:a16="http://schemas.microsoft.com/office/drawing/2014/main" id="{5E210B15-077B-FA82-829E-BA20733FEADF}"/>
              </a:ext>
            </a:extLst>
          </p:cNvPr>
          <p:cNvPicPr>
            <a:picLocks noChangeAspect="1"/>
          </p:cNvPicPr>
          <p:nvPr/>
        </p:nvPicPr>
        <p:blipFill>
          <a:blip r:embed="rId3"/>
          <a:stretch>
            <a:fillRect/>
          </a:stretch>
        </p:blipFill>
        <p:spPr>
          <a:xfrm>
            <a:off x="752007" y="1887079"/>
            <a:ext cx="2343572" cy="1373870"/>
          </a:xfrm>
          <a:prstGeom prst="roundRect">
            <a:avLst>
              <a:gd name="adj" fmla="val 6112"/>
            </a:avLst>
          </a:prstGeom>
          <a:ln w="3175">
            <a:solidFill>
              <a:schemeClr val="bg1">
                <a:lumMod val="50000"/>
              </a:schemeClr>
            </a:solidFill>
          </a:ln>
        </p:spPr>
      </p:pic>
      <p:sp>
        <p:nvSpPr>
          <p:cNvPr id="11" name="TextBox 10">
            <a:extLst>
              <a:ext uri="{FF2B5EF4-FFF2-40B4-BE49-F238E27FC236}">
                <a16:creationId xmlns:a16="http://schemas.microsoft.com/office/drawing/2014/main" id="{2FF166FA-6BE6-D3D2-7386-41064BC1053D}"/>
              </a:ext>
            </a:extLst>
          </p:cNvPr>
          <p:cNvSpPr txBox="1"/>
          <p:nvPr/>
        </p:nvSpPr>
        <p:spPr>
          <a:xfrm>
            <a:off x="806279" y="4396568"/>
            <a:ext cx="2230836"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2000"/>
              </a:spcAf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Get tips for your AI journey with actionable</a:t>
            </a:r>
            <a:r>
              <a:rPr lang="en-US" sz="1200">
                <a:solidFill>
                  <a:srgbClr val="000000"/>
                </a:solidFill>
                <a:latin typeface="Segoe UI"/>
                <a:cs typeface="Segoe UI"/>
              </a:rPr>
              <a:t> </a:t>
            </a:r>
            <a:r>
              <a:rPr kumimoji="0" lang="en-US" sz="1200" b="0" i="0" u="none" strike="noStrike" kern="1200" cap="none" spc="0" normalizeH="0" baseline="0" noProof="0">
                <a:ln>
                  <a:noFill/>
                </a:ln>
                <a:solidFill>
                  <a:srgbClr val="000000"/>
                </a:solidFill>
                <a:effectLst/>
                <a:uLnTx/>
                <a:uFillTx/>
                <a:latin typeface="Segoe UI"/>
                <a:ea typeface="+mn-ea"/>
                <a:cs typeface="Segoe UI"/>
              </a:rPr>
              <a:t>guidance from early adopters with </a:t>
            </a:r>
            <a:r>
              <a:rPr lang="en-US" sz="1200">
                <a:solidFill>
                  <a:srgbClr val="000000"/>
                </a:solidFill>
                <a:latin typeface="Segoe UI"/>
                <a:cs typeface="Segoe UI"/>
              </a:rPr>
              <a:t>the </a:t>
            </a:r>
            <a:r>
              <a:rPr lang="en-US" sz="1200">
                <a:solidFill>
                  <a:srgbClr val="0078D4"/>
                </a:solidFill>
                <a:cs typeface="Segoe UI Semibold" panose="020B0502040204020203" pitchFamily="34" charset="0"/>
                <a:hlinkClick r:id="rId4">
                  <a:extLst>
                    <a:ext uri="{A12FA001-AC4F-418D-AE19-62706E023703}">
                      <ahyp:hlinkClr xmlns:ahyp="http://schemas.microsoft.com/office/drawing/2018/hyperlinkcolor" val="tx"/>
                    </a:ext>
                  </a:extLst>
                </a:hlinkClick>
              </a:rPr>
              <a:t>Business Leader’s guide for AI adoption</a:t>
            </a:r>
            <a:r>
              <a:rPr lang="en-US" sz="1200">
                <a:solidFill>
                  <a:srgbClr val="000000"/>
                </a:solidFill>
                <a:latin typeface="Segoe UI"/>
                <a:cs typeface="Segoe UI"/>
              </a:rPr>
              <a:t>.</a:t>
            </a:r>
            <a:endParaRPr lang="en-US">
              <a:cs typeface="Segoe UI"/>
            </a:endParaRPr>
          </a:p>
        </p:txBody>
      </p:sp>
      <p:pic>
        <p:nvPicPr>
          <p:cNvPr id="3" name="Picture 2" descr="Title page of the Leading in the Era of AI: Creating an AI Council - An Exercise in Transparent Leadership whitepaper">
            <a:extLst>
              <a:ext uri="{FF2B5EF4-FFF2-40B4-BE49-F238E27FC236}">
                <a16:creationId xmlns:a16="http://schemas.microsoft.com/office/drawing/2014/main" id="{1AF14F3A-9DA2-334D-B34D-5B7DA09183E5}"/>
              </a:ext>
            </a:extLst>
          </p:cNvPr>
          <p:cNvPicPr>
            <a:picLocks noChangeAspect="1"/>
          </p:cNvPicPr>
          <p:nvPr/>
        </p:nvPicPr>
        <p:blipFill>
          <a:blip r:embed="rId5"/>
          <a:stretch>
            <a:fillRect/>
          </a:stretch>
        </p:blipFill>
        <p:spPr>
          <a:xfrm>
            <a:off x="3533715" y="1887079"/>
            <a:ext cx="2338381" cy="2331720"/>
          </a:xfrm>
          <a:prstGeom prst="roundRect">
            <a:avLst>
              <a:gd name="adj" fmla="val 2150"/>
            </a:avLst>
          </a:prstGeom>
          <a:ln w="3175">
            <a:solidFill>
              <a:schemeClr val="bg1">
                <a:lumMod val="50000"/>
              </a:schemeClr>
            </a:solidFill>
          </a:ln>
        </p:spPr>
      </p:pic>
      <p:sp>
        <p:nvSpPr>
          <p:cNvPr id="6" name="TextBox 5">
            <a:extLst>
              <a:ext uri="{FF2B5EF4-FFF2-40B4-BE49-F238E27FC236}">
                <a16:creationId xmlns:a16="http://schemas.microsoft.com/office/drawing/2014/main" id="{F6971144-AF75-CD1C-6E08-5DE853300537}"/>
              </a:ext>
            </a:extLst>
          </p:cNvPr>
          <p:cNvSpPr txBox="1"/>
          <p:nvPr/>
        </p:nvSpPr>
        <p:spPr>
          <a:xfrm>
            <a:off x="3628613" y="4396568"/>
            <a:ext cx="2064616" cy="129266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2000"/>
              </a:spcAf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Explore practical guidance for aligning AI strategy</a:t>
            </a:r>
            <a:r>
              <a:rPr lang="en-US" sz="1200">
                <a:solidFill>
                  <a:srgbClr val="000000"/>
                </a:solidFill>
                <a:latin typeface="Segoe UI"/>
                <a:cs typeface="Segoe UI"/>
              </a:rPr>
              <a:t> </a:t>
            </a:r>
            <a:r>
              <a:rPr kumimoji="0" lang="en-US" sz="1200" b="0" i="0" u="none" strike="noStrike" kern="1200" cap="none" spc="0" normalizeH="0" baseline="0" noProof="0">
                <a:ln>
                  <a:noFill/>
                </a:ln>
                <a:solidFill>
                  <a:srgbClr val="000000"/>
                </a:solidFill>
                <a:effectLst/>
                <a:uLnTx/>
                <a:uFillTx/>
                <a:latin typeface="Segoe UI"/>
                <a:ea typeface="+mn-ea"/>
                <a:cs typeface="Segoe UI"/>
              </a:rPr>
              <a:t>with business goals and mitigating risk with </a:t>
            </a:r>
            <a:r>
              <a:rPr lang="en-US" sz="1200">
                <a:solidFill>
                  <a:srgbClr val="000000"/>
                </a:solidFill>
                <a:latin typeface="Segoe UI"/>
                <a:cs typeface="Segoe UI"/>
              </a:rPr>
              <a:t>the </a:t>
            </a:r>
            <a:r>
              <a:rPr lang="en-US" sz="1200">
                <a:solidFill>
                  <a:srgbClr val="0078D4"/>
                </a:solidFill>
                <a:cs typeface="Segoe UI Semibold" panose="020B0502040204020203" pitchFamily="34" charset="0"/>
                <a:hlinkClick r:id="rId6">
                  <a:extLst>
                    <a:ext uri="{A12FA001-AC4F-418D-AE19-62706E023703}">
                      <ahyp:hlinkClr xmlns:ahyp="http://schemas.microsoft.com/office/drawing/2018/hyperlinkcolor" val="tx"/>
                    </a:ext>
                  </a:extLst>
                </a:hlinkClick>
              </a:rPr>
              <a:t>Leading in the Era of AI: Creating an AI Council - An Exercise in Transparent Leadership</a:t>
            </a:r>
            <a:r>
              <a:rPr lang="en-US" sz="1200">
                <a:solidFill>
                  <a:srgbClr val="0078D4"/>
                </a:solidFill>
                <a:cs typeface="Segoe UI Semibold" panose="020B0502040204020203" pitchFamily="34" charset="0"/>
              </a:rPr>
              <a:t> </a:t>
            </a:r>
            <a:r>
              <a:rPr kumimoji="0" lang="en-US" sz="1200" b="0" i="0" u="none" strike="noStrike" kern="1200" cap="none" spc="0" normalizeH="0" baseline="0" noProof="0">
                <a:ln>
                  <a:noFill/>
                </a:ln>
                <a:solidFill>
                  <a:srgbClr val="000000"/>
                </a:solidFill>
                <a:effectLst/>
                <a:uLnTx/>
                <a:uFillTx/>
                <a:latin typeface="Segoe UI"/>
                <a:ea typeface="+mn-ea"/>
                <a:cs typeface="Segoe UI"/>
              </a:rPr>
              <a:t>whitepaper</a:t>
            </a:r>
            <a:r>
              <a:rPr lang="en-US" sz="1200">
                <a:solidFill>
                  <a:srgbClr val="000000"/>
                </a:solidFill>
                <a:latin typeface="Segoe UI"/>
                <a:cs typeface="Segoe UI"/>
              </a:rPr>
              <a:t>.</a:t>
            </a:r>
            <a:endParaRPr lang="en-US" sz="1200" b="0" i="0" u="none" strike="noStrike" kern="1200" cap="none" spc="0" normalizeH="0" baseline="0" noProof="0">
              <a:ln>
                <a:noFill/>
              </a:ln>
              <a:solidFill>
                <a:srgbClr val="000000"/>
              </a:solidFill>
              <a:effectLst/>
              <a:uLnTx/>
              <a:uFillTx/>
              <a:latin typeface="Segoe UI"/>
              <a:cs typeface="Segoe UI"/>
            </a:endParaRPr>
          </a:p>
        </p:txBody>
      </p:sp>
      <p:pic>
        <p:nvPicPr>
          <p:cNvPr id="8" name="Picture 7" descr="Title page of the whitepaper, Leading in the Era of AI: It's not about AI - It's about trust">
            <a:extLst>
              <a:ext uri="{FF2B5EF4-FFF2-40B4-BE49-F238E27FC236}">
                <a16:creationId xmlns:a16="http://schemas.microsoft.com/office/drawing/2014/main" id="{4FFD51AB-E64F-86C1-910C-132F729CB486}"/>
              </a:ext>
            </a:extLst>
          </p:cNvPr>
          <p:cNvPicPr>
            <a:picLocks noChangeAspect="1"/>
          </p:cNvPicPr>
          <p:nvPr/>
        </p:nvPicPr>
        <p:blipFill>
          <a:blip r:embed="rId7"/>
          <a:stretch>
            <a:fillRect/>
          </a:stretch>
        </p:blipFill>
        <p:spPr>
          <a:xfrm>
            <a:off x="6310232" y="1887079"/>
            <a:ext cx="2342092" cy="2333038"/>
          </a:xfrm>
          <a:prstGeom prst="roundRect">
            <a:avLst>
              <a:gd name="adj" fmla="val 2150"/>
            </a:avLst>
          </a:prstGeom>
          <a:ln w="3175">
            <a:solidFill>
              <a:schemeClr val="bg1">
                <a:lumMod val="50000"/>
              </a:schemeClr>
            </a:solidFill>
          </a:ln>
        </p:spPr>
      </p:pic>
      <p:sp>
        <p:nvSpPr>
          <p:cNvPr id="16" name="TextBox 15">
            <a:extLst>
              <a:ext uri="{FF2B5EF4-FFF2-40B4-BE49-F238E27FC236}">
                <a16:creationId xmlns:a16="http://schemas.microsoft.com/office/drawing/2014/main" id="{4AC0C19B-B24E-9F78-C399-C99E7C266D9F}"/>
              </a:ext>
            </a:extLst>
          </p:cNvPr>
          <p:cNvSpPr txBox="1"/>
          <p:nvPr/>
        </p:nvSpPr>
        <p:spPr>
          <a:xfrm>
            <a:off x="6389296" y="4396568"/>
            <a:ext cx="2145104"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2000"/>
              </a:spcAft>
              <a:defRPr/>
            </a:pPr>
            <a:r>
              <a:rPr lang="en-US" sz="1200">
                <a:solidFill>
                  <a:srgbClr val="000000"/>
                </a:solidFill>
                <a:latin typeface="Segoe UI"/>
                <a:cs typeface="Segoe UI"/>
              </a:rPr>
              <a:t>Learn about building trust and putting human connections first to get the most from AI with the whitepaper, </a:t>
            </a:r>
            <a:r>
              <a:rPr lang="en-US" sz="1200">
                <a:solidFill>
                  <a:srgbClr val="0078D4"/>
                </a:solidFill>
                <a:cs typeface="Segoe UI Semibold" panose="020B0502040204020203" pitchFamily="34" charset="0"/>
                <a:hlinkClick r:id="rId8">
                  <a:extLst>
                    <a:ext uri="{A12FA001-AC4F-418D-AE19-62706E023703}">
                      <ahyp:hlinkClr xmlns:ahyp="http://schemas.microsoft.com/office/drawing/2018/hyperlinkcolor" val="tx"/>
                    </a:ext>
                  </a:extLst>
                </a:hlinkClick>
              </a:rPr>
              <a:t>Leading in the Era of AI: It's not about AI - It's about </a:t>
            </a:r>
            <a:r>
              <a:rPr lang="en-US" sz="1200" i="1">
                <a:solidFill>
                  <a:srgbClr val="0078D4"/>
                </a:solidFill>
                <a:cs typeface="Segoe UI Semibold" panose="020B0502040204020203" pitchFamily="34" charset="0"/>
                <a:hlinkClick r:id="rId8">
                  <a:extLst>
                    <a:ext uri="{A12FA001-AC4F-418D-AE19-62706E023703}">
                      <ahyp:hlinkClr xmlns:ahyp="http://schemas.microsoft.com/office/drawing/2018/hyperlinkcolor" val="tx"/>
                    </a:ext>
                  </a:extLst>
                </a:hlinkClick>
              </a:rPr>
              <a:t>trust</a:t>
            </a:r>
            <a:r>
              <a:rPr lang="en-US" sz="1200">
                <a:solidFill>
                  <a:srgbClr val="0078D4"/>
                </a:solidFill>
                <a:latin typeface="Segoe UI"/>
                <a:cs typeface="Segoe UI"/>
              </a:rPr>
              <a:t>.</a:t>
            </a:r>
            <a:endParaRPr lang="en-US" sz="1200" i="1">
              <a:solidFill>
                <a:srgbClr val="0078D4"/>
              </a:solidFill>
              <a:cs typeface="Segoe UI"/>
            </a:endParaRPr>
          </a:p>
        </p:txBody>
      </p:sp>
      <p:pic>
        <p:nvPicPr>
          <p:cNvPr id="9" name="Picture 8" descr="Title page of the Leading in the Era of AI: Recommended Principles for Selecting AI Suppliers whitepaper">
            <a:extLst>
              <a:ext uri="{FF2B5EF4-FFF2-40B4-BE49-F238E27FC236}">
                <a16:creationId xmlns:a16="http://schemas.microsoft.com/office/drawing/2014/main" id="{F68F0BF8-F315-B47B-DD6F-FB0012872F87}"/>
              </a:ext>
            </a:extLst>
          </p:cNvPr>
          <p:cNvPicPr>
            <a:picLocks noChangeAspect="1"/>
          </p:cNvPicPr>
          <p:nvPr/>
        </p:nvPicPr>
        <p:blipFill>
          <a:blip r:embed="rId9"/>
          <a:stretch>
            <a:fillRect/>
          </a:stretch>
        </p:blipFill>
        <p:spPr>
          <a:xfrm>
            <a:off x="9090462" y="1887079"/>
            <a:ext cx="2337624" cy="2337859"/>
          </a:xfrm>
          <a:prstGeom prst="roundRect">
            <a:avLst>
              <a:gd name="adj" fmla="val 2150"/>
            </a:avLst>
          </a:prstGeom>
          <a:ln w="3175">
            <a:solidFill>
              <a:schemeClr val="bg1">
                <a:lumMod val="50000"/>
              </a:schemeClr>
            </a:solidFill>
          </a:ln>
        </p:spPr>
      </p:pic>
      <p:sp>
        <p:nvSpPr>
          <p:cNvPr id="17" name="TextBox 16">
            <a:extLst>
              <a:ext uri="{FF2B5EF4-FFF2-40B4-BE49-F238E27FC236}">
                <a16:creationId xmlns:a16="http://schemas.microsoft.com/office/drawing/2014/main" id="{E5D2CD39-BBD4-3E27-E653-222060E3D7F5}"/>
              </a:ext>
            </a:extLst>
          </p:cNvPr>
          <p:cNvSpPr txBox="1"/>
          <p:nvPr/>
        </p:nvSpPr>
        <p:spPr>
          <a:xfrm>
            <a:off x="9089784" y="4396568"/>
            <a:ext cx="2326790" cy="129266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2000"/>
              </a:spcAft>
              <a:defRPr/>
            </a:pPr>
            <a:r>
              <a:rPr lang="en-US" sz="1200">
                <a:solidFill>
                  <a:srgbClr val="000000"/>
                </a:solidFill>
                <a:ea typeface="+mn-lt"/>
                <a:cs typeface="+mn-lt"/>
              </a:rPr>
              <a:t>Read how those you enlist to support your success will guide it to the next horizon of business expansion with the</a:t>
            </a:r>
            <a:r>
              <a:rPr lang="en-US" sz="1200">
                <a:solidFill>
                  <a:srgbClr val="000000"/>
                </a:solidFill>
                <a:latin typeface="Segoe UI"/>
                <a:cs typeface="Segoe UI"/>
              </a:rPr>
              <a:t> </a:t>
            </a:r>
            <a:r>
              <a:rPr lang="en-US" sz="1200">
                <a:solidFill>
                  <a:srgbClr val="0078D4"/>
                </a:solidFill>
                <a:cs typeface="Segoe UI Semibold" panose="020B0502040204020203" pitchFamily="34" charset="0"/>
                <a:hlinkClick r:id="rId10">
                  <a:extLst>
                    <a:ext uri="{A12FA001-AC4F-418D-AE19-62706E023703}">
                      <ahyp:hlinkClr xmlns:ahyp="http://schemas.microsoft.com/office/drawing/2018/hyperlinkcolor" val="tx"/>
                    </a:ext>
                  </a:extLst>
                </a:hlinkClick>
              </a:rPr>
              <a:t>Leading in the Era of AI: Recommended Principles for Selecting AI Suppliers</a:t>
            </a:r>
            <a:r>
              <a:rPr lang="en-US" sz="1200">
                <a:solidFill>
                  <a:srgbClr val="0078D4"/>
                </a:solidFill>
                <a:cs typeface="Segoe UI Semibold" panose="020B0502040204020203" pitchFamily="34" charset="0"/>
              </a:rPr>
              <a:t> </a:t>
            </a:r>
            <a:r>
              <a:rPr lang="en-US" sz="1200">
                <a:solidFill>
                  <a:srgbClr val="000000"/>
                </a:solidFill>
                <a:latin typeface="Segoe UI"/>
                <a:cs typeface="Segoe UI"/>
              </a:rPr>
              <a:t>whitepaper.</a:t>
            </a:r>
            <a:endParaRPr lang="en-US" sz="1200" i="1">
              <a:solidFill>
                <a:srgbClr val="FEA38B"/>
              </a:solidFill>
              <a:cs typeface="Segoe UI"/>
            </a:endParaRPr>
          </a:p>
        </p:txBody>
      </p:sp>
    </p:spTree>
    <p:extLst>
      <p:ext uri="{BB962C8B-B14F-4D97-AF65-F5344CB8AC3E}">
        <p14:creationId xmlns:p14="http://schemas.microsoft.com/office/powerpoint/2010/main" val="353207642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76A47-7390-C236-C59E-FD5B675634C8}"/>
            </a:ext>
          </a:extLst>
        </p:cNvPr>
        <p:cNvGrpSpPr/>
        <p:nvPr/>
      </p:nvGrpSpPr>
      <p:grpSpPr>
        <a:xfrm>
          <a:off x="0" y="0"/>
          <a:ext cx="0" cy="0"/>
          <a:chOff x="0" y="0"/>
          <a:chExt cx="0" cy="0"/>
        </a:xfrm>
      </p:grpSpPr>
      <p:sp>
        <p:nvSpPr>
          <p:cNvPr id="10" name="Title 10">
            <a:extLst>
              <a:ext uri="{FF2B5EF4-FFF2-40B4-BE49-F238E27FC236}">
                <a16:creationId xmlns:a16="http://schemas.microsoft.com/office/drawing/2014/main" id="{E2C63CB6-1010-899A-E08B-461859D21C1F}"/>
              </a:ext>
            </a:extLst>
          </p:cNvPr>
          <p:cNvSpPr txBox="1">
            <a:spLocks noGrp="1"/>
          </p:cNvSpPr>
          <p:nvPr>
            <p:ph type="title"/>
          </p:nvPr>
        </p:nvSpPr>
        <p:spPr>
          <a:xfrm>
            <a:off x="588260" y="480568"/>
            <a:ext cx="11011601" cy="1089529"/>
          </a:xfrm>
        </p:spPr>
        <p:txBody>
          <a:bodyPr vert="horz"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n-US" sz="3600" noProof="0"/>
              <a:t>3 essentials for Copilot success</a:t>
            </a:r>
            <a:br>
              <a:rPr lang="en-US" sz="3600" noProof="0"/>
            </a:br>
            <a:endParaRPr lang="en-US" sz="3600" noProof="0"/>
          </a:p>
        </p:txBody>
      </p:sp>
      <p:sp>
        <p:nvSpPr>
          <p:cNvPr id="75" name="TextBox 74">
            <a:extLst>
              <a:ext uri="{FF2B5EF4-FFF2-40B4-BE49-F238E27FC236}">
                <a16:creationId xmlns:a16="http://schemas.microsoft.com/office/drawing/2014/main" id="{56A65280-95CB-CB6F-E730-197D8815A438}"/>
              </a:ext>
              <a:ext uri="{C183D7F6-B498-43B3-948B-1728B52AA6E4}">
                <adec:decorative xmlns:adec="http://schemas.microsoft.com/office/drawing/2017/decorative" val="1"/>
              </a:ext>
            </a:extLst>
          </p:cNvPr>
          <p:cNvSpPr txBox="1"/>
          <p:nvPr/>
        </p:nvSpPr>
        <p:spPr>
          <a:xfrm>
            <a:off x="1136601" y="2322774"/>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Leadership</a:t>
            </a:r>
          </a:p>
        </p:txBody>
      </p:sp>
      <p:sp>
        <p:nvSpPr>
          <p:cNvPr id="76" name="Graphic 4">
            <a:extLst>
              <a:ext uri="{FF2B5EF4-FFF2-40B4-BE49-F238E27FC236}">
                <a16:creationId xmlns:a16="http://schemas.microsoft.com/office/drawing/2014/main" id="{8311953F-0EAC-3255-B848-0E9E35ECB478}"/>
              </a:ext>
              <a:ext uri="{C183D7F6-B498-43B3-948B-1728B52AA6E4}">
                <adec:decorative xmlns:adec="http://schemas.microsoft.com/office/drawing/2017/decorative" val="1"/>
              </a:ext>
            </a:extLst>
          </p:cNvPr>
          <p:cNvSpPr/>
          <p:nvPr/>
        </p:nvSpPr>
        <p:spPr>
          <a:xfrm>
            <a:off x="1136601" y="1796263"/>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7" name="TextBox 76">
            <a:extLst>
              <a:ext uri="{FF2B5EF4-FFF2-40B4-BE49-F238E27FC236}">
                <a16:creationId xmlns:a16="http://schemas.microsoft.com/office/drawing/2014/main" id="{D7354491-127D-B3B3-5675-678ABB97CFFD}"/>
              </a:ext>
              <a:ext uri="{C183D7F6-B498-43B3-948B-1728B52AA6E4}">
                <adec:decorative xmlns:adec="http://schemas.microsoft.com/office/drawing/2017/decorative" val="1"/>
              </a:ext>
            </a:extLst>
          </p:cNvPr>
          <p:cNvSpPr txBox="1"/>
          <p:nvPr/>
        </p:nvSpPr>
        <p:spPr>
          <a:xfrm>
            <a:off x="1136601"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grpSp>
        <p:nvGrpSpPr>
          <p:cNvPr id="79" name="Group 78">
            <a:extLst>
              <a:ext uri="{FF2B5EF4-FFF2-40B4-BE49-F238E27FC236}">
                <a16:creationId xmlns:a16="http://schemas.microsoft.com/office/drawing/2014/main" id="{27EC676A-9282-77C2-1D2F-D71E2B153C1B}"/>
              </a:ext>
              <a:ext uri="{C183D7F6-B498-43B3-948B-1728B52AA6E4}">
                <adec:decorative xmlns:adec="http://schemas.microsoft.com/office/drawing/2017/decorative" val="1"/>
              </a:ext>
            </a:extLst>
          </p:cNvPr>
          <p:cNvGrpSpPr/>
          <p:nvPr/>
        </p:nvGrpSpPr>
        <p:grpSpPr>
          <a:xfrm>
            <a:off x="1143796" y="3498279"/>
            <a:ext cx="139165" cy="1009607"/>
            <a:chOff x="1540495" y="3627256"/>
            <a:chExt cx="139165" cy="1009607"/>
          </a:xfrm>
        </p:grpSpPr>
        <p:sp>
          <p:nvSpPr>
            <p:cNvPr id="81" name="Graphic 69">
              <a:extLst>
                <a:ext uri="{FF2B5EF4-FFF2-40B4-BE49-F238E27FC236}">
                  <a16:creationId xmlns:a16="http://schemas.microsoft.com/office/drawing/2014/main" id="{F8937A6D-F60F-18F5-7E62-5A7A01B3525F}"/>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2" name="Graphic 69">
              <a:extLst>
                <a:ext uri="{FF2B5EF4-FFF2-40B4-BE49-F238E27FC236}">
                  <a16:creationId xmlns:a16="http://schemas.microsoft.com/office/drawing/2014/main" id="{DE4070F2-BA2C-81C7-B247-AC80D7C4FD5F}"/>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3" name="Graphic 69">
              <a:extLst>
                <a:ext uri="{FF2B5EF4-FFF2-40B4-BE49-F238E27FC236}">
                  <a16:creationId xmlns:a16="http://schemas.microsoft.com/office/drawing/2014/main" id="{2C019822-5E6E-B5B9-C70A-EC7BA5FAC146}"/>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4" name="Graphic 69">
              <a:extLst>
                <a:ext uri="{FF2B5EF4-FFF2-40B4-BE49-F238E27FC236}">
                  <a16:creationId xmlns:a16="http://schemas.microsoft.com/office/drawing/2014/main" id="{7DBB5131-8CE0-8267-1153-3E0A43BC86C2}"/>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80" name="TextBox 79">
            <a:extLst>
              <a:ext uri="{FF2B5EF4-FFF2-40B4-BE49-F238E27FC236}">
                <a16:creationId xmlns:a16="http://schemas.microsoft.com/office/drawing/2014/main" id="{4336107F-54AF-C660-86BA-501E5B4CAEA5}"/>
              </a:ext>
              <a:ext uri="{C183D7F6-B498-43B3-948B-1728B52AA6E4}">
                <adec:decorative xmlns:adec="http://schemas.microsoft.com/office/drawing/2017/decorative" val="1"/>
              </a:ext>
            </a:extLst>
          </p:cNvPr>
          <p:cNvSpPr txBox="1"/>
          <p:nvPr/>
        </p:nvSpPr>
        <p:spPr>
          <a:xfrm>
            <a:off x="1409474" y="3460886"/>
            <a:ext cx="2696880" cy="10926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Executive sponsorship</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Align AI to 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Best practice</a:t>
            </a:r>
            <a:r>
              <a:rPr kumimoji="0" lang="en-US" sz="1400" b="0" i="0" u="none" strike="noStrike" kern="1200" cap="none" spc="0" normalizeH="0" baseline="0" noProof="0">
                <a:ln>
                  <a:noFill/>
                </a:ln>
                <a:solidFill>
                  <a:srgbClr val="000000"/>
                </a:solidFill>
                <a:effectLst/>
                <a:uLnTx/>
                <a:uFillTx/>
                <a:latin typeface="Segoe UI"/>
                <a:ea typeface="+mn-ea"/>
                <a:cs typeface="Segoe UI"/>
              </a:rPr>
              <a:t>: AI Council</a:t>
            </a:r>
          </a:p>
        </p:txBody>
      </p:sp>
      <p:sp>
        <p:nvSpPr>
          <p:cNvPr id="2" name="TextBox 1">
            <a:extLst>
              <a:ext uri="{FF2B5EF4-FFF2-40B4-BE49-F238E27FC236}">
                <a16:creationId xmlns:a16="http://schemas.microsoft.com/office/drawing/2014/main" id="{BA82BB83-E34D-5D68-E2C9-4BC2A9762215}"/>
              </a:ext>
              <a:ext uri="{C183D7F6-B498-43B3-948B-1728B52AA6E4}">
                <adec:decorative xmlns:adec="http://schemas.microsoft.com/office/drawing/2017/decorative" val="1"/>
              </a:ext>
            </a:extLst>
          </p:cNvPr>
          <p:cNvSpPr txBox="1"/>
          <p:nvPr/>
        </p:nvSpPr>
        <p:spPr>
          <a:xfrm>
            <a:off x="8211940" y="2325810"/>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Technical readiness</a:t>
            </a:r>
          </a:p>
        </p:txBody>
      </p:sp>
      <p:sp>
        <p:nvSpPr>
          <p:cNvPr id="5" name="Graphic 21">
            <a:extLst>
              <a:ext uri="{FF2B5EF4-FFF2-40B4-BE49-F238E27FC236}">
                <a16:creationId xmlns:a16="http://schemas.microsoft.com/office/drawing/2014/main" id="{07F05E04-6E64-41D8-EA19-2486CD7A4568}"/>
              </a:ext>
              <a:ext uri="{C183D7F6-B498-43B3-948B-1728B52AA6E4}">
                <adec:decorative xmlns:adec="http://schemas.microsoft.com/office/drawing/2017/decorative" val="1"/>
              </a:ext>
            </a:extLst>
          </p:cNvPr>
          <p:cNvSpPr/>
          <p:nvPr/>
        </p:nvSpPr>
        <p:spPr>
          <a:xfrm>
            <a:off x="8211940" y="1775807"/>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1" name="TextBox 10">
            <a:extLst>
              <a:ext uri="{FF2B5EF4-FFF2-40B4-BE49-F238E27FC236}">
                <a16:creationId xmlns:a16="http://schemas.microsoft.com/office/drawing/2014/main" id="{08098CB5-5FFA-A6C2-4C59-78F23022C5D7}"/>
              </a:ext>
              <a:ext uri="{C183D7F6-B498-43B3-948B-1728B52AA6E4}">
                <adec:decorative xmlns:adec="http://schemas.microsoft.com/office/drawing/2017/decorative" val="1"/>
              </a:ext>
            </a:extLst>
          </p:cNvPr>
          <p:cNvSpPr txBox="1"/>
          <p:nvPr/>
        </p:nvSpPr>
        <p:spPr>
          <a:xfrm>
            <a:off x="8252643" y="2855256"/>
            <a:ext cx="2588753"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and iterate technical skills to deliver on business results</a:t>
            </a:r>
          </a:p>
        </p:txBody>
      </p:sp>
      <p:grpSp>
        <p:nvGrpSpPr>
          <p:cNvPr id="15" name="Group 14">
            <a:extLst>
              <a:ext uri="{FF2B5EF4-FFF2-40B4-BE49-F238E27FC236}">
                <a16:creationId xmlns:a16="http://schemas.microsoft.com/office/drawing/2014/main" id="{D678C693-CC11-4750-9428-AACA444B0CA7}"/>
              </a:ext>
              <a:ext uri="{C183D7F6-B498-43B3-948B-1728B52AA6E4}">
                <adec:decorative xmlns:adec="http://schemas.microsoft.com/office/drawing/2017/decorative" val="1"/>
              </a:ext>
            </a:extLst>
          </p:cNvPr>
          <p:cNvGrpSpPr/>
          <p:nvPr/>
        </p:nvGrpSpPr>
        <p:grpSpPr>
          <a:xfrm>
            <a:off x="8211940" y="3498279"/>
            <a:ext cx="139165" cy="1222249"/>
            <a:chOff x="8199771" y="3627256"/>
            <a:chExt cx="139165" cy="1222249"/>
          </a:xfrm>
        </p:grpSpPr>
        <p:sp>
          <p:nvSpPr>
            <p:cNvPr id="19" name="Graphic 69">
              <a:extLst>
                <a:ext uri="{FF2B5EF4-FFF2-40B4-BE49-F238E27FC236}">
                  <a16:creationId xmlns:a16="http://schemas.microsoft.com/office/drawing/2014/main" id="{29E68DA8-FE5B-0C3B-877F-014B3D87D024}"/>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0" name="Graphic 69">
              <a:extLst>
                <a:ext uri="{FF2B5EF4-FFF2-40B4-BE49-F238E27FC236}">
                  <a16:creationId xmlns:a16="http://schemas.microsoft.com/office/drawing/2014/main" id="{8F4DD87B-C7B3-AF88-B295-618E0B91C6C5}"/>
                </a:ext>
              </a:extLst>
            </p:cNvPr>
            <p:cNvSpPr/>
            <p:nvPr/>
          </p:nvSpPr>
          <p:spPr>
            <a:xfrm>
              <a:off x="8199771" y="392063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1" name="Graphic 69">
              <a:extLst>
                <a:ext uri="{FF2B5EF4-FFF2-40B4-BE49-F238E27FC236}">
                  <a16:creationId xmlns:a16="http://schemas.microsoft.com/office/drawing/2014/main" id="{638A59EC-F6E5-971F-5B3D-D55F60BD7358}"/>
                </a:ext>
              </a:extLst>
            </p:cNvPr>
            <p:cNvSpPr/>
            <p:nvPr/>
          </p:nvSpPr>
          <p:spPr>
            <a:xfrm>
              <a:off x="8199771" y="4210719"/>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2" name="Graphic 69">
              <a:extLst>
                <a:ext uri="{FF2B5EF4-FFF2-40B4-BE49-F238E27FC236}">
                  <a16:creationId xmlns:a16="http://schemas.microsoft.com/office/drawing/2014/main" id="{22455370-93AA-886C-7912-1DED19615F3D}"/>
                </a:ext>
              </a:extLst>
            </p:cNvPr>
            <p:cNvSpPr/>
            <p:nvPr/>
          </p:nvSpPr>
          <p:spPr>
            <a:xfrm>
              <a:off x="8199771" y="471034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18" name="TextBox 17">
            <a:extLst>
              <a:ext uri="{FF2B5EF4-FFF2-40B4-BE49-F238E27FC236}">
                <a16:creationId xmlns:a16="http://schemas.microsoft.com/office/drawing/2014/main" id="{E3F85C89-F0CF-51EE-FA46-47F307214F1F}"/>
              </a:ext>
              <a:ext uri="{C183D7F6-B498-43B3-948B-1728B52AA6E4}">
                <adec:decorative xmlns:adec="http://schemas.microsoft.com/office/drawing/2017/decorative" val="1"/>
              </a:ext>
            </a:extLst>
          </p:cNvPr>
          <p:cNvSpPr txBox="1"/>
          <p:nvPr/>
        </p:nvSpPr>
        <p:spPr>
          <a:xfrm>
            <a:off x="8460665" y="3460886"/>
            <a:ext cx="2855158" cy="152349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Secure your data infrastructure</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Policy review</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Extend to new high value line of business scenarios</a:t>
            </a:r>
          </a:p>
          <a:p>
            <a:pPr marL="0" marR="0" lvl="0" indent="0" algn="l" defTabSz="914367" rtl="0" eaLnBrk="1" fontAlgn="auto" latinLnBrk="0" hangingPunct="1">
              <a:lnSpc>
                <a:spcPct val="100000"/>
              </a:lnSpc>
              <a:spcBef>
                <a:spcPts val="600"/>
              </a:spcBef>
              <a:spcAft>
                <a:spcPts val="0"/>
              </a:spcAft>
              <a:buClrTx/>
              <a:buSzTx/>
              <a:buFontTx/>
              <a:buNone/>
              <a:tabLst/>
              <a:defRPr/>
            </a:pPr>
            <a:r>
              <a:rPr lang="en-US" sz="1400" b="1">
                <a:solidFill>
                  <a:srgbClr val="000000"/>
                </a:solidFill>
                <a:latin typeface="Segoe UI Semibold" panose="020B0502040204020203" pitchFamily="34" charset="0"/>
                <a:cs typeface="Segoe UI Semibold" panose="020B0502040204020203" pitchFamily="34" charset="0"/>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Optimization Assessment</a:t>
            </a:r>
          </a:p>
        </p:txBody>
      </p:sp>
      <p:sp>
        <p:nvSpPr>
          <p:cNvPr id="64" name="Rounded Rectangle 1">
            <a:extLst>
              <a:ext uri="{FF2B5EF4-FFF2-40B4-BE49-F238E27FC236}">
                <a16:creationId xmlns:a16="http://schemas.microsoft.com/office/drawing/2014/main" id="{DDCE7EA2-4CBF-E85A-51F8-23B49A23FD99}"/>
              </a:ext>
              <a:ext uri="{C183D7F6-B498-43B3-948B-1728B52AA6E4}">
                <adec:decorative xmlns:adec="http://schemas.microsoft.com/office/drawing/2017/decorative" val="1"/>
              </a:ext>
            </a:extLst>
          </p:cNvPr>
          <p:cNvSpPr/>
          <p:nvPr/>
        </p:nvSpPr>
        <p:spPr bwMode="auto">
          <a:xfrm>
            <a:off x="621366" y="1355079"/>
            <a:ext cx="10949269" cy="3982806"/>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1" name="Rectangle 70">
            <a:extLst>
              <a:ext uri="{FF2B5EF4-FFF2-40B4-BE49-F238E27FC236}">
                <a16:creationId xmlns:a16="http://schemas.microsoft.com/office/drawing/2014/main" id="{03472198-5B76-5F77-1211-5B0DF47C439A}"/>
              </a:ext>
              <a:ext uri="{C183D7F6-B498-43B3-948B-1728B52AA6E4}">
                <adec:decorative xmlns:adec="http://schemas.microsoft.com/office/drawing/2017/decorative" val="1"/>
              </a:ext>
            </a:extLst>
          </p:cNvPr>
          <p:cNvSpPr/>
          <p:nvPr/>
        </p:nvSpPr>
        <p:spPr bwMode="auto">
          <a:xfrm>
            <a:off x="4257250" y="1355079"/>
            <a:ext cx="3658520" cy="3982806"/>
          </a:xfrm>
          <a:prstGeom prst="rect">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err="1">
              <a:solidFill>
                <a:schemeClr val="tx1"/>
              </a:solidFill>
            </a:endParaRPr>
          </a:p>
        </p:txBody>
      </p:sp>
      <p:grpSp>
        <p:nvGrpSpPr>
          <p:cNvPr id="72" name="Group 71" descr="&quot;You are here&quot; icon">
            <a:extLst>
              <a:ext uri="{FF2B5EF4-FFF2-40B4-BE49-F238E27FC236}">
                <a16:creationId xmlns:a16="http://schemas.microsoft.com/office/drawing/2014/main" id="{F8B73A45-5098-4654-21AA-C1867BB148B0}"/>
              </a:ext>
              <a:ext uri="{C183D7F6-B498-43B3-948B-1728B52AA6E4}">
                <adec:decorative xmlns:adec="http://schemas.microsoft.com/office/drawing/2017/decorative" val="0"/>
              </a:ext>
            </a:extLst>
          </p:cNvPr>
          <p:cNvGrpSpPr/>
          <p:nvPr/>
        </p:nvGrpSpPr>
        <p:grpSpPr>
          <a:xfrm>
            <a:off x="6744864" y="1245450"/>
            <a:ext cx="1056603" cy="982650"/>
            <a:chOff x="5068350" y="2824075"/>
            <a:chExt cx="1374013" cy="1277844"/>
          </a:xfrm>
        </p:grpSpPr>
        <p:sp>
          <p:nvSpPr>
            <p:cNvPr id="73" name="Rectangle: Rounded Corners 25">
              <a:extLst>
                <a:ext uri="{FF2B5EF4-FFF2-40B4-BE49-F238E27FC236}">
                  <a16:creationId xmlns:a16="http://schemas.microsoft.com/office/drawing/2014/main" id="{3D47587F-0CAC-7759-E44D-1B0B666E7281}"/>
                </a:ext>
              </a:extLst>
            </p:cNvPr>
            <p:cNvSpPr/>
            <p:nvPr/>
          </p:nvSpPr>
          <p:spPr>
            <a:xfrm>
              <a:off x="5068350" y="2824075"/>
              <a:ext cx="1374013" cy="1277844"/>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0000" rIns="182880" bIns="108000" numCol="1" spcCol="0" rtlCol="0" fromWordArt="0" anchor="b" anchorCtr="0" forceAA="0" compatLnSpc="1">
              <a:prstTxWarp prst="textNoShape">
                <a:avLst/>
              </a:prstTxWarp>
              <a:noAutofit/>
            </a:bodyPr>
            <a:lstStyle/>
            <a:p>
              <a:pPr algn="ctr" defTabSz="932472" fontAlgn="base">
                <a:lnSpc>
                  <a:spcPct val="80000"/>
                </a:lnSpc>
                <a:spcBef>
                  <a:spcPct val="0"/>
                </a:spcBef>
                <a:spcAft>
                  <a:spcPct val="0"/>
                </a:spcAft>
              </a:pPr>
              <a:r>
                <a:rPr lang="en-GB" sz="1200" b="1">
                  <a:solidFill>
                    <a:prstClr val="white"/>
                  </a:solidFill>
                  <a:latin typeface="Segoe UI Semibold" panose="020B0502040204020203" pitchFamily="34" charset="0"/>
                  <a:cs typeface="Segoe UI Semibold" panose="020B0502040204020203" pitchFamily="34" charset="0"/>
                </a:rPr>
                <a:t>You are here</a:t>
              </a:r>
            </a:p>
          </p:txBody>
        </p:sp>
        <p:sp>
          <p:nvSpPr>
            <p:cNvPr id="74" name="Graphic 7">
              <a:extLst>
                <a:ext uri="{FF2B5EF4-FFF2-40B4-BE49-F238E27FC236}">
                  <a16:creationId xmlns:a16="http://schemas.microsoft.com/office/drawing/2014/main" id="{B8AE3C40-DFF5-0449-5888-02FD5BC31047}"/>
                </a:ext>
              </a:extLst>
            </p:cNvPr>
            <p:cNvSpPr/>
            <p:nvPr/>
          </p:nvSpPr>
          <p:spPr>
            <a:xfrm>
              <a:off x="5563897" y="2993074"/>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endParaRPr lang="en-US" sz="1200"/>
            </a:p>
          </p:txBody>
        </p:sp>
      </p:grpSp>
      <p:sp>
        <p:nvSpPr>
          <p:cNvPr id="62" name="TextBox 61">
            <a:extLst>
              <a:ext uri="{FF2B5EF4-FFF2-40B4-BE49-F238E27FC236}">
                <a16:creationId xmlns:a16="http://schemas.microsoft.com/office/drawing/2014/main" id="{1D87D7B1-0A9B-93D1-521C-FF0A4385E475}"/>
              </a:ext>
            </a:extLst>
          </p:cNvPr>
          <p:cNvSpPr txBox="1"/>
          <p:nvPr/>
        </p:nvSpPr>
        <p:spPr>
          <a:xfrm>
            <a:off x="4605747" y="2326971"/>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a:ea typeface="+mn-ea"/>
                <a:cs typeface="Segoe UI Semibold"/>
              </a:rPr>
              <a:t>Human change</a:t>
            </a:r>
          </a:p>
        </p:txBody>
      </p:sp>
      <p:sp>
        <p:nvSpPr>
          <p:cNvPr id="24" name="TextBox 23">
            <a:extLst>
              <a:ext uri="{FF2B5EF4-FFF2-40B4-BE49-F238E27FC236}">
                <a16:creationId xmlns:a16="http://schemas.microsoft.com/office/drawing/2014/main" id="{A5860EC1-D176-4261-A04C-C6274776C85D}"/>
              </a:ext>
            </a:extLst>
          </p:cNvPr>
          <p:cNvSpPr txBox="1"/>
          <p:nvPr/>
        </p:nvSpPr>
        <p:spPr>
          <a:xfrm>
            <a:off x="4584514" y="2850026"/>
            <a:ext cx="2963982" cy="6463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the human transformation with robust user enablement programs</a:t>
            </a:r>
          </a:p>
        </p:txBody>
      </p:sp>
      <p:sp>
        <p:nvSpPr>
          <p:cNvPr id="31" name="TextBox 30">
            <a:extLst>
              <a:ext uri="{FF2B5EF4-FFF2-40B4-BE49-F238E27FC236}">
                <a16:creationId xmlns:a16="http://schemas.microsoft.com/office/drawing/2014/main" id="{32919BBF-7B23-7A23-C587-278C9CA7D066}"/>
              </a:ext>
            </a:extLst>
          </p:cNvPr>
          <p:cNvSpPr txBox="1"/>
          <p:nvPr/>
        </p:nvSpPr>
        <p:spPr>
          <a:xfrm>
            <a:off x="4857386" y="3615520"/>
            <a:ext cx="2761731" cy="130805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User enablement program</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Communications and community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Skilling and training</a:t>
            </a:r>
          </a:p>
          <a:p>
            <a:pPr marL="0" marR="0" lvl="0" indent="0" algn="l" defTabSz="914367" rtl="0" eaLnBrk="1" fontAlgn="auto" latinLnBrk="0" hangingPunct="1">
              <a:lnSpc>
                <a:spcPct val="100000"/>
              </a:lnSpc>
              <a:spcBef>
                <a:spcPct val="0"/>
              </a:spcBef>
              <a:spcAft>
                <a:spcPts val="600"/>
              </a:spcAft>
              <a:buClrTx/>
              <a:buSzTx/>
              <a:buFontTx/>
              <a:buNone/>
              <a:tabLst/>
              <a:defRPr/>
            </a:pPr>
            <a:r>
              <a:rPr lang="en-US" sz="1400" b="1">
                <a:solidFill>
                  <a:srgbClr val="000000"/>
                </a:solidFill>
                <a:latin typeface="Segoe UI Semibold" panose="020B0502040204020203" pitchFamily="34" charset="0"/>
                <a:cs typeface="Segoe UI Semibold" panose="020B0502040204020203" pitchFamily="34" charset="0"/>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Community of Practice and Copilot Dashboard</a:t>
            </a:r>
          </a:p>
        </p:txBody>
      </p:sp>
      <p:grpSp>
        <p:nvGrpSpPr>
          <p:cNvPr id="68" name="Group 67" descr="Bracket indicating responsible AI principles are also essential for Copilot success, no matter which workstream you're in.">
            <a:extLst>
              <a:ext uri="{FF2B5EF4-FFF2-40B4-BE49-F238E27FC236}">
                <a16:creationId xmlns:a16="http://schemas.microsoft.com/office/drawing/2014/main" id="{0C237E26-CB49-39B6-FAFF-5A4D363BE6AC}"/>
              </a:ext>
            </a:extLst>
          </p:cNvPr>
          <p:cNvGrpSpPr/>
          <p:nvPr/>
        </p:nvGrpSpPr>
        <p:grpSpPr>
          <a:xfrm>
            <a:off x="588961" y="5522520"/>
            <a:ext cx="11010900" cy="508589"/>
            <a:chOff x="588961" y="5559776"/>
            <a:chExt cx="11010900" cy="508589"/>
          </a:xfrm>
        </p:grpSpPr>
        <p:sp>
          <p:nvSpPr>
            <p:cNvPr id="69" name="Left Bracket 68">
              <a:extLst>
                <a:ext uri="{FF2B5EF4-FFF2-40B4-BE49-F238E27FC236}">
                  <a16:creationId xmlns:a16="http://schemas.microsoft.com/office/drawing/2014/main" id="{20CAAC02-338D-0C31-4055-799B352820AD}"/>
                </a:ext>
              </a:extLst>
            </p:cNvPr>
            <p:cNvSpPr/>
            <p:nvPr/>
          </p:nvSpPr>
          <p:spPr>
            <a:xfrm rot="16200000">
              <a:off x="5950692" y="198045"/>
              <a:ext cx="287437" cy="11010900"/>
            </a:xfrm>
            <a:prstGeom prst="leftBracket">
              <a:avLst>
                <a:gd name="adj" fmla="val 110458"/>
              </a:avLst>
            </a:prstGeom>
            <a:ln w="15875">
              <a:solidFill>
                <a:srgbClr val="866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0" name="Rectangle: Rounded Corners 10">
              <a:extLst>
                <a:ext uri="{FF2B5EF4-FFF2-40B4-BE49-F238E27FC236}">
                  <a16:creationId xmlns:a16="http://schemas.microsoft.com/office/drawing/2014/main" id="{EDE267DB-2120-D884-F105-BFB2A61BF563}"/>
                </a:ext>
              </a:extLst>
            </p:cNvPr>
            <p:cNvSpPr/>
            <p:nvPr/>
          </p:nvSpPr>
          <p:spPr>
            <a:xfrm>
              <a:off x="4553243" y="5621432"/>
              <a:ext cx="3085514"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Responsible AI principles</a:t>
              </a:r>
            </a:p>
          </p:txBody>
        </p:sp>
      </p:grpSp>
      <p:sp>
        <p:nvSpPr>
          <p:cNvPr id="23" name="Freeform 22">
            <a:extLst>
              <a:ext uri="{FF2B5EF4-FFF2-40B4-BE49-F238E27FC236}">
                <a16:creationId xmlns:a16="http://schemas.microsoft.com/office/drawing/2014/main" id="{10268D5B-7577-DB6B-677C-B9C5ACD3F027}"/>
              </a:ext>
              <a:ext uri="{C183D7F6-B498-43B3-948B-1728B52AA6E4}">
                <adec:decorative xmlns:adec="http://schemas.microsoft.com/office/drawing/2017/decorative" val="1"/>
              </a:ext>
            </a:extLst>
          </p:cNvPr>
          <p:cNvSpPr/>
          <p:nvPr/>
        </p:nvSpPr>
        <p:spPr>
          <a:xfrm>
            <a:off x="4605747" y="1800737"/>
            <a:ext cx="427508" cy="4273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28" name="Group 27">
            <a:extLst>
              <a:ext uri="{FF2B5EF4-FFF2-40B4-BE49-F238E27FC236}">
                <a16:creationId xmlns:a16="http://schemas.microsoft.com/office/drawing/2014/main" id="{D525934E-F55F-12F4-0A98-E3877A945F28}"/>
              </a:ext>
              <a:ext uri="{C183D7F6-B498-43B3-948B-1728B52AA6E4}">
                <adec:decorative xmlns:adec="http://schemas.microsoft.com/office/drawing/2017/decorative" val="1"/>
              </a:ext>
            </a:extLst>
          </p:cNvPr>
          <p:cNvGrpSpPr/>
          <p:nvPr/>
        </p:nvGrpSpPr>
        <p:grpSpPr>
          <a:xfrm>
            <a:off x="4604111" y="3652913"/>
            <a:ext cx="139165" cy="1017036"/>
            <a:chOff x="4913099" y="3820916"/>
            <a:chExt cx="139165" cy="1017036"/>
          </a:xfrm>
          <a:solidFill>
            <a:srgbClr val="0078D4"/>
          </a:solidFill>
        </p:grpSpPr>
        <p:sp>
          <p:nvSpPr>
            <p:cNvPr id="49" name="Graphic 69">
              <a:extLst>
                <a:ext uri="{FF2B5EF4-FFF2-40B4-BE49-F238E27FC236}">
                  <a16:creationId xmlns:a16="http://schemas.microsoft.com/office/drawing/2014/main" id="{F5809880-425B-7580-D830-27ED54B91B66}"/>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9" name="Graphic 69">
              <a:extLst>
                <a:ext uri="{FF2B5EF4-FFF2-40B4-BE49-F238E27FC236}">
                  <a16:creationId xmlns:a16="http://schemas.microsoft.com/office/drawing/2014/main" id="{A95C5B38-BF51-DB52-4A6C-E32098869F82}"/>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0" name="Graphic 69">
              <a:extLst>
                <a:ext uri="{FF2B5EF4-FFF2-40B4-BE49-F238E27FC236}">
                  <a16:creationId xmlns:a16="http://schemas.microsoft.com/office/drawing/2014/main" id="{27180051-CCA9-0D6C-0A30-399054EBF380}"/>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1" name="Graphic 69">
              <a:extLst>
                <a:ext uri="{FF2B5EF4-FFF2-40B4-BE49-F238E27FC236}">
                  <a16:creationId xmlns:a16="http://schemas.microsoft.com/office/drawing/2014/main" id="{2D2E413B-121A-09A1-8243-BC4FA6B70FE2}"/>
                </a:ext>
              </a:extLst>
            </p:cNvPr>
            <p:cNvSpPr/>
            <p:nvPr/>
          </p:nvSpPr>
          <p:spPr>
            <a:xfrm>
              <a:off x="4913099" y="469878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Tree>
    <p:extLst>
      <p:ext uri="{BB962C8B-B14F-4D97-AF65-F5344CB8AC3E}">
        <p14:creationId xmlns:p14="http://schemas.microsoft.com/office/powerpoint/2010/main" val="377269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6" presetClass="emph" presetSubtype="0" accel="50000" autoRev="1" fill="hold" nodeType="withEffect">
                                  <p:stCondLst>
                                    <p:cond delay="0"/>
                                  </p:stCondLst>
                                  <p:childTnLst>
                                    <p:animScale>
                                      <p:cBhvr>
                                        <p:cTn id="9" dur="300" fill="hold"/>
                                        <p:tgtEl>
                                          <p:spTgt spid="72"/>
                                        </p:tgtEl>
                                      </p:cBhvr>
                                      <p:by x="85000" y="85000"/>
                                    </p:animScale>
                                  </p:childTnLst>
                                </p:cTn>
                              </p:par>
                              <p:par>
                                <p:cTn id="10" presetID="10"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3B3B0-C2C6-15E9-EDD1-673BA1B39CC7}"/>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375A7CE6-EC54-8C2D-2891-AA542255ABD0}"/>
              </a:ext>
            </a:extLst>
          </p:cNvPr>
          <p:cNvSpPr txBox="1">
            <a:spLocks noGrp="1"/>
          </p:cNvSpPr>
          <p:nvPr>
            <p:ph type="title" idx="4294967295"/>
          </p:nvPr>
        </p:nvSpPr>
        <p:spPr>
          <a:xfrm>
            <a:off x="588963" y="585788"/>
            <a:ext cx="11010900"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defRPr/>
            </a:pPr>
            <a:r>
              <a:rPr kumimoji="0" lang="en-US" sz="3600" b="0" i="0" u="none" strike="noStrike" kern="1200" cap="none" spc="-50" normalizeH="0" baseline="0" noProof="0">
                <a:ln w="3175">
                  <a:noFill/>
                </a:ln>
                <a:solidFill>
                  <a:schemeClr val="tx1"/>
                </a:solidFill>
                <a:effectLst/>
                <a:uLnTx/>
                <a:uFillTx/>
                <a:latin typeface="+mj-lt"/>
                <a:ea typeface="+mn-ea"/>
                <a:cs typeface="Segoe UI"/>
              </a:rPr>
              <a:t>Microsoft 365 Copilot</a:t>
            </a:r>
            <a:br>
              <a:rPr kumimoji="0" lang="en-US" sz="3600" b="0" i="0" u="none" strike="noStrike" kern="1200" cap="none" spc="-50" normalizeH="0" baseline="0" noProof="0">
                <a:ln w="3175">
                  <a:noFill/>
                </a:ln>
                <a:solidFill>
                  <a:schemeClr val="tx1"/>
                </a:solidFill>
                <a:effectLst/>
                <a:uLnTx/>
                <a:uFillTx/>
                <a:latin typeface="+mj-lt"/>
                <a:ea typeface="+mn-ea"/>
                <a:cs typeface="Segoe UI"/>
              </a:rPr>
            </a:br>
            <a:r>
              <a:rPr kumimoji="0" lang="en-US" sz="2400" b="0" i="0" u="none" strike="noStrike" kern="1200" cap="none" spc="0" normalizeH="0" baseline="0" noProof="0">
                <a:ln>
                  <a:noFill/>
                </a:ln>
                <a:solidFill>
                  <a:srgbClr val="C03BC4"/>
                </a:solidFill>
                <a:effectLst/>
                <a:uLnTx/>
                <a:uFillTx/>
                <a:latin typeface="Segoe UI Semibold"/>
                <a:ea typeface="+mn-ea"/>
                <a:cs typeface="Segoe UI" panose="020B0502040204020203" pitchFamily="34" charset="0"/>
              </a:rPr>
              <a:t>Implementation executive summary</a:t>
            </a:r>
            <a:endParaRPr kumimoji="0" lang="en-CA" sz="2400" b="0" i="0" u="none" strike="noStrike" kern="1200" cap="none" spc="0" normalizeH="0" baseline="0" noProof="0">
              <a:ln w="3175">
                <a:noFill/>
              </a:ln>
              <a:solidFill>
                <a:schemeClr val="tx1"/>
              </a:solidFill>
              <a:effectLst/>
              <a:uLnTx/>
              <a:uFillTx/>
              <a:latin typeface="+mj-lt"/>
              <a:ea typeface="+mn-ea"/>
              <a:cs typeface="Segoe UI Semibold" panose="020B0502040204020203" pitchFamily="34" charset="0"/>
            </a:endParaRPr>
          </a:p>
        </p:txBody>
      </p:sp>
      <p:grpSp>
        <p:nvGrpSpPr>
          <p:cNvPr id="31" name="Group 30">
            <a:extLst>
              <a:ext uri="{FF2B5EF4-FFF2-40B4-BE49-F238E27FC236}">
                <a16:creationId xmlns:a16="http://schemas.microsoft.com/office/drawing/2014/main" id="{E10384C6-1BE7-78D0-DDDF-BEE5483FC232}"/>
              </a:ext>
              <a:ext uri="{C183D7F6-B498-43B3-948B-1728B52AA6E4}">
                <adec:decorative xmlns:adec="http://schemas.microsoft.com/office/drawing/2017/decorative" val="1"/>
              </a:ext>
            </a:extLst>
          </p:cNvPr>
          <p:cNvGrpSpPr/>
          <p:nvPr/>
        </p:nvGrpSpPr>
        <p:grpSpPr>
          <a:xfrm>
            <a:off x="10580359" y="187952"/>
            <a:ext cx="1611641" cy="459051"/>
            <a:chOff x="10207265" y="187952"/>
            <a:chExt cx="1611641" cy="459051"/>
          </a:xfrm>
        </p:grpSpPr>
        <p:sp>
          <p:nvSpPr>
            <p:cNvPr id="24" name="Round Same Side Corner Rectangle 23">
              <a:extLst>
                <a:ext uri="{FF2B5EF4-FFF2-40B4-BE49-F238E27FC236}">
                  <a16:creationId xmlns:a16="http://schemas.microsoft.com/office/drawing/2014/main" id="{39C831BE-6E2E-D5D0-0CC4-680B89495167}"/>
                </a:ext>
              </a:extLst>
            </p:cNvPr>
            <p:cNvSpPr/>
            <p:nvPr/>
          </p:nvSpPr>
          <p:spPr bwMode="auto">
            <a:xfrm rot="16200000">
              <a:off x="10783560" y="-388343"/>
              <a:ext cx="459051" cy="1611641"/>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ectangle 24">
              <a:extLst>
                <a:ext uri="{FF2B5EF4-FFF2-40B4-BE49-F238E27FC236}">
                  <a16:creationId xmlns:a16="http://schemas.microsoft.com/office/drawing/2014/main" id="{DA9B9B7E-05D5-F7A8-C6C7-6D575774EF99}"/>
                </a:ext>
              </a:extLst>
            </p:cNvPr>
            <p:cNvSpPr/>
            <p:nvPr/>
          </p:nvSpPr>
          <p:spPr bwMode="auto">
            <a:xfrm>
              <a:off x="10728120" y="285996"/>
              <a:ext cx="1090784"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Human change</a:t>
              </a:r>
            </a:p>
          </p:txBody>
        </p:sp>
        <p:sp>
          <p:nvSpPr>
            <p:cNvPr id="30" name="Freeform 29">
              <a:extLst>
                <a:ext uri="{FF2B5EF4-FFF2-40B4-BE49-F238E27FC236}">
                  <a16:creationId xmlns:a16="http://schemas.microsoft.com/office/drawing/2014/main" id="{CBBE9D48-215B-7770-ACF8-27B8B21C5BAB}"/>
                </a:ext>
              </a:extLst>
            </p:cNvPr>
            <p:cNvSpPr/>
            <p:nvPr/>
          </p:nvSpPr>
          <p:spPr>
            <a:xfrm>
              <a:off x="10404285" y="312685"/>
              <a:ext cx="243045" cy="2429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p:nvSpPr>
          <p:cNvPr id="21" name="Rectangle: Rounded Corners 25">
            <a:extLst>
              <a:ext uri="{FF2B5EF4-FFF2-40B4-BE49-F238E27FC236}">
                <a16:creationId xmlns:a16="http://schemas.microsoft.com/office/drawing/2014/main" id="{BDD0E811-C637-3532-E5EE-B784F282BD52}"/>
              </a:ext>
            </a:extLst>
          </p:cNvPr>
          <p:cNvSpPr/>
          <p:nvPr/>
        </p:nvSpPr>
        <p:spPr>
          <a:xfrm rot="16200000">
            <a:off x="-632701" y="3004151"/>
            <a:ext cx="2084094" cy="403573"/>
          </a:xfrm>
          <a:prstGeom prst="roundRect">
            <a:avLst>
              <a:gd name="adj" fmla="val 5000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1200" b="1">
                <a:gradFill>
                  <a:gsLst>
                    <a:gs pos="0">
                      <a:srgbClr val="FFFFFF"/>
                    </a:gs>
                    <a:gs pos="100000">
                      <a:srgbClr val="FFFFFF"/>
                    </a:gs>
                  </a:gsLst>
                  <a:path path="circle">
                    <a:fillToRect l="100000" t="100000"/>
                  </a:path>
                </a:gradFill>
                <a:latin typeface="Segoe UI Semibold"/>
                <a:cs typeface="Segoe UI" panose="020B0502040204020203" pitchFamily="34" charset="0"/>
              </a:rPr>
              <a:t>Copilot readiness checklist</a:t>
            </a:r>
          </a:p>
        </p:txBody>
      </p:sp>
      <p:sp>
        <p:nvSpPr>
          <p:cNvPr id="83" name="TextBox 82">
            <a:extLst>
              <a:ext uri="{FF2B5EF4-FFF2-40B4-BE49-F238E27FC236}">
                <a16:creationId xmlns:a16="http://schemas.microsoft.com/office/drawing/2014/main" id="{126ADABD-0943-0DF4-64F5-DD24003F75A5}"/>
              </a:ext>
            </a:extLst>
          </p:cNvPr>
          <p:cNvSpPr txBox="1"/>
          <p:nvPr/>
        </p:nvSpPr>
        <p:spPr>
          <a:xfrm rot="16200000">
            <a:off x="148795" y="3034844"/>
            <a:ext cx="1401305" cy="276999"/>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rgbClr val="C03BC4"/>
                </a:solidFill>
                <a:latin typeface="Segoe UI Semibold"/>
                <a:cs typeface="Segoe UI"/>
              </a:rPr>
              <a:t>Human  CHANGE</a:t>
            </a:r>
            <a:endParaRPr lang="en-US">
              <a:cs typeface="Segoe UI"/>
            </a:endParaRPr>
          </a:p>
        </p:txBody>
      </p:sp>
      <p:sp>
        <p:nvSpPr>
          <p:cNvPr id="75" name="Rounded Rectangle 74">
            <a:extLst>
              <a:ext uri="{FF2B5EF4-FFF2-40B4-BE49-F238E27FC236}">
                <a16:creationId xmlns:a16="http://schemas.microsoft.com/office/drawing/2014/main" id="{815C523E-86D4-1A9B-A412-FF5C319A3628}"/>
              </a:ext>
              <a:ext uri="{C183D7F6-B498-43B3-948B-1728B52AA6E4}">
                <adec:decorative xmlns:adec="http://schemas.microsoft.com/office/drawing/2017/decorative" val="1"/>
              </a:ext>
            </a:extLst>
          </p:cNvPr>
          <p:cNvSpPr/>
          <p:nvPr/>
        </p:nvSpPr>
        <p:spPr bwMode="auto">
          <a:xfrm>
            <a:off x="6407899" y="2314056"/>
            <a:ext cx="2587346" cy="1837326"/>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6" name="Rounded Rectangle 75">
            <a:extLst>
              <a:ext uri="{FF2B5EF4-FFF2-40B4-BE49-F238E27FC236}">
                <a16:creationId xmlns:a16="http://schemas.microsoft.com/office/drawing/2014/main" id="{F77F2CB2-3A10-8168-5568-12794273928F}"/>
              </a:ext>
              <a:ext uri="{C183D7F6-B498-43B3-948B-1728B52AA6E4}">
                <adec:decorative xmlns:adec="http://schemas.microsoft.com/office/drawing/2017/decorative" val="1"/>
              </a:ext>
            </a:extLst>
          </p:cNvPr>
          <p:cNvSpPr/>
          <p:nvPr/>
        </p:nvSpPr>
        <p:spPr bwMode="auto">
          <a:xfrm>
            <a:off x="3746443" y="2314057"/>
            <a:ext cx="2587346" cy="1837326"/>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7" name="Rounded Rectangle 76">
            <a:extLst>
              <a:ext uri="{FF2B5EF4-FFF2-40B4-BE49-F238E27FC236}">
                <a16:creationId xmlns:a16="http://schemas.microsoft.com/office/drawing/2014/main" id="{083DDD08-2347-DC17-51F4-616FBB7B87B3}"/>
              </a:ext>
              <a:ext uri="{C183D7F6-B498-43B3-948B-1728B52AA6E4}">
                <adec:decorative xmlns:adec="http://schemas.microsoft.com/office/drawing/2017/decorative" val="1"/>
              </a:ext>
            </a:extLst>
          </p:cNvPr>
          <p:cNvSpPr/>
          <p:nvPr/>
        </p:nvSpPr>
        <p:spPr bwMode="auto">
          <a:xfrm>
            <a:off x="9067086" y="2314056"/>
            <a:ext cx="2587346" cy="1837326"/>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8" name="Rounded Rectangle 77">
            <a:extLst>
              <a:ext uri="{FF2B5EF4-FFF2-40B4-BE49-F238E27FC236}">
                <a16:creationId xmlns:a16="http://schemas.microsoft.com/office/drawing/2014/main" id="{16E6EC26-41C9-5336-D867-D7E134F43408}"/>
              </a:ext>
              <a:ext uri="{C183D7F6-B498-43B3-948B-1728B52AA6E4}">
                <adec:decorative xmlns:adec="http://schemas.microsoft.com/office/drawing/2017/decorative" val="1"/>
              </a:ext>
            </a:extLst>
          </p:cNvPr>
          <p:cNvSpPr/>
          <p:nvPr/>
        </p:nvSpPr>
        <p:spPr bwMode="auto">
          <a:xfrm>
            <a:off x="1079728" y="2314057"/>
            <a:ext cx="2587346" cy="1837326"/>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07" name="Rectangle: Rounded Corners 10">
            <a:extLst>
              <a:ext uri="{FF2B5EF4-FFF2-40B4-BE49-F238E27FC236}">
                <a16:creationId xmlns:a16="http://schemas.microsoft.com/office/drawing/2014/main" id="{1AB7F1A7-9992-0207-0930-706BEC61DB80}"/>
              </a:ext>
            </a:extLst>
          </p:cNvPr>
          <p:cNvSpPr/>
          <p:nvPr/>
        </p:nvSpPr>
        <p:spPr>
          <a:xfrm>
            <a:off x="1230923" y="1907754"/>
            <a:ext cx="2322542"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103" name="TextBox 102">
            <a:extLst>
              <a:ext uri="{FF2B5EF4-FFF2-40B4-BE49-F238E27FC236}">
                <a16:creationId xmlns:a16="http://schemas.microsoft.com/office/drawing/2014/main" id="{BAE39313-8BF6-4998-A02F-FC6B21BA14FC}"/>
              </a:ext>
            </a:extLst>
          </p:cNvPr>
          <p:cNvSpPr txBox="1"/>
          <p:nvPr/>
        </p:nvSpPr>
        <p:spPr>
          <a:xfrm>
            <a:off x="1412224" y="2496199"/>
            <a:ext cx="2056880" cy="609398"/>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Segoe UI"/>
              </a:rPr>
              <a:t>Select initial departments </a:t>
            </a:r>
            <a:br>
              <a:rPr kumimoji="0" lang="en-US" sz="1100" b="0" i="0" u="none" strike="noStrike" kern="1200" cap="none" spc="0" normalizeH="0" baseline="0" noProof="0">
                <a:ln>
                  <a:noFill/>
                </a:ln>
                <a:solidFill>
                  <a:prstClr val="black"/>
                </a:solidFill>
                <a:effectLst/>
                <a:uLnTx/>
                <a:uFillTx/>
                <a:latin typeface="Segoe UI"/>
                <a:ea typeface="+mn-ea"/>
                <a:cs typeface="Segoe UI"/>
              </a:rPr>
            </a:br>
            <a:r>
              <a:rPr kumimoji="0" lang="en-US" sz="1100" b="0" i="0" u="none" strike="noStrike" kern="1200" cap="none" spc="0" normalizeH="0" baseline="0" noProof="0">
                <a:ln>
                  <a:noFill/>
                </a:ln>
                <a:solidFill>
                  <a:prstClr val="black"/>
                </a:solidFill>
                <a:effectLst/>
                <a:uLnTx/>
                <a:uFillTx/>
                <a:latin typeface="Segoe UI"/>
                <a:ea typeface="+mn-ea"/>
                <a:cs typeface="Segoe UI"/>
              </a:rPr>
              <a:t>for rollout with the </a:t>
            </a:r>
            <a:r>
              <a:rPr kumimoji="0" lang="en-US" sz="1100" b="1" i="0" u="none" strike="noStrike" kern="1200" cap="none" spc="0" normalizeH="0" baseline="0" noProof="0">
                <a:ln>
                  <a:noFill/>
                </a:ln>
                <a:solidFill>
                  <a:srgbClr val="C03BC4"/>
                </a:solidFill>
                <a:effectLst/>
                <a:uLnTx/>
                <a:uFillTx/>
                <a:latin typeface="Segoe UI Semibold"/>
                <a:ea typeface="+mn-ea"/>
                <a:cs typeface="Segoe UI Semibold"/>
                <a:hlinkClick r:id="rId3">
                  <a:extLst>
                    <a:ext uri="{A12FA001-AC4F-418D-AE19-62706E023703}">
                      <ahyp:hlinkClr xmlns:ahyp="http://schemas.microsoft.com/office/drawing/2018/hyperlinkcolor" val="tx"/>
                    </a:ext>
                  </a:extLst>
                </a:hlinkClick>
              </a:rPr>
              <a:t>Scenario Library</a:t>
            </a:r>
            <a:r>
              <a:rPr kumimoji="0" lang="en-US" sz="1100" b="0" i="0" u="none" strike="noStrike" kern="1200" cap="none" spc="0" normalizeH="0" baseline="0" noProof="0">
                <a:ln>
                  <a:noFill/>
                </a:ln>
                <a:solidFill>
                  <a:srgbClr val="000000"/>
                </a:solidFill>
                <a:effectLst/>
                <a:uLnTx/>
                <a:uFillTx/>
                <a:latin typeface="Segoe UI"/>
                <a:ea typeface="+mn-ea"/>
                <a:cs typeface="Segoe UI"/>
              </a:rPr>
              <a:t>. Target a critical mass of users for rapid impact.</a:t>
            </a:r>
            <a:endParaRPr kumimoji="0" lang="en-US" sz="1100" b="0" i="0" u="none" strike="noStrike" kern="1200" cap="none" spc="0" normalizeH="0" baseline="0" noProof="0">
              <a:ln>
                <a:noFill/>
              </a:ln>
              <a:solidFill>
                <a:srgbClr val="505050"/>
              </a:solidFill>
              <a:effectLst/>
              <a:uLnTx/>
              <a:uFillTx/>
              <a:latin typeface="Segoe UI"/>
              <a:ea typeface="+mn-ea"/>
              <a:cs typeface="+mn-cs"/>
            </a:endParaRPr>
          </a:p>
        </p:txBody>
      </p:sp>
      <p:sp>
        <p:nvSpPr>
          <p:cNvPr id="2" name="TextBox 1">
            <a:extLst>
              <a:ext uri="{FF2B5EF4-FFF2-40B4-BE49-F238E27FC236}">
                <a16:creationId xmlns:a16="http://schemas.microsoft.com/office/drawing/2014/main" id="{6A00F24D-A4C7-639B-C220-DCC3E62EF29F}"/>
              </a:ext>
            </a:extLst>
          </p:cNvPr>
          <p:cNvSpPr txBox="1"/>
          <p:nvPr/>
        </p:nvSpPr>
        <p:spPr>
          <a:xfrm>
            <a:off x="1603528" y="3183186"/>
            <a:ext cx="1951009" cy="551689"/>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Segoe UI"/>
              </a:rPr>
              <a:t>Identify your success team</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Segoe UI"/>
              </a:rPr>
              <a:t>Be intentional with assignment and concentrate seats</a:t>
            </a:r>
            <a:endPar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89" name="Rectangle: Rounded Corners 10">
            <a:extLst>
              <a:ext uri="{FF2B5EF4-FFF2-40B4-BE49-F238E27FC236}">
                <a16:creationId xmlns:a16="http://schemas.microsoft.com/office/drawing/2014/main" id="{55C642AC-59E0-93F3-68E7-15F36BD4F405}"/>
              </a:ext>
            </a:extLst>
          </p:cNvPr>
          <p:cNvSpPr/>
          <p:nvPr/>
        </p:nvSpPr>
        <p:spPr>
          <a:xfrm>
            <a:off x="3931107" y="1907754"/>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6" name="TextBox 5">
            <a:extLst>
              <a:ext uri="{FF2B5EF4-FFF2-40B4-BE49-F238E27FC236}">
                <a16:creationId xmlns:a16="http://schemas.microsoft.com/office/drawing/2014/main" id="{C99CAC19-7D9F-C125-61A1-19CFE62CEBE0}"/>
              </a:ext>
            </a:extLst>
          </p:cNvPr>
          <p:cNvSpPr txBox="1"/>
          <p:nvPr/>
        </p:nvSpPr>
        <p:spPr>
          <a:xfrm>
            <a:off x="4056528" y="2486896"/>
            <a:ext cx="2039471" cy="609398"/>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buClr>
                <a:srgbClr val="375EEC"/>
              </a:buClr>
              <a:defRPr/>
            </a:pPr>
            <a:r>
              <a:rPr kumimoji="0" lang="en-US" sz="1100" b="0" i="0" u="none" strike="noStrike" kern="1200" cap="none" spc="0" normalizeH="0" baseline="0" noProof="0">
                <a:ln>
                  <a:noFill/>
                </a:ln>
                <a:solidFill>
                  <a:prstClr val="black"/>
                </a:solidFill>
                <a:effectLst/>
                <a:uLnTx/>
                <a:uFillTx/>
                <a:latin typeface="Segoe UI"/>
                <a:ea typeface="+mn-ea"/>
                <a:cs typeface="Segoe UI"/>
              </a:rPr>
              <a:t>Lay the foundation for an intelligent progression of AI skills with </a:t>
            </a:r>
            <a:r>
              <a:rPr kumimoji="0" lang="en-US" sz="1100" b="1" i="0" u="none" strike="noStrike" kern="1200" cap="none" spc="0" normalizeH="0" baseline="0" noProof="0">
                <a:ln>
                  <a:noFill/>
                </a:ln>
                <a:solidFill>
                  <a:srgbClr val="C03BC4"/>
                </a:solidFill>
                <a:effectLst/>
                <a:uLnTx/>
                <a:uFillTx/>
                <a:latin typeface="Segoe UI Semibold"/>
                <a:cs typeface="Segoe UI Semibold"/>
                <a:hlinkClick r:id="rId4">
                  <a:extLst>
                    <a:ext uri="{A12FA001-AC4F-418D-AE19-62706E023703}">
                      <ahyp:hlinkClr xmlns:ahyp="http://schemas.microsoft.com/office/drawing/2018/hyperlinkcolor" val="tx"/>
                    </a:ext>
                  </a:extLst>
                </a:hlinkClick>
              </a:rPr>
              <a:t>Copilot </a:t>
            </a:r>
            <a:r>
              <a:rPr lang="en-US" b="1">
                <a:solidFill>
                  <a:srgbClr val="C03BC4"/>
                </a:solidFill>
                <a:latin typeface="Segoe UI Semibold"/>
                <a:cs typeface="Segoe UI Semibold"/>
                <a:hlinkClick r:id="rId4">
                  <a:extLst>
                    <a:ext uri="{A12FA001-AC4F-418D-AE19-62706E023703}">
                      <ahyp:hlinkClr xmlns:ahyp="http://schemas.microsoft.com/office/drawing/2018/hyperlinkcolor" val="tx"/>
                    </a:ext>
                  </a:extLst>
                </a:hlinkClick>
              </a:rPr>
              <a:t>Prompt Gallery</a:t>
            </a:r>
            <a:r>
              <a:rPr lang="en-US">
                <a:solidFill>
                  <a:srgbClr val="000000"/>
                </a:solidFill>
                <a:latin typeface="Segoe UI"/>
                <a:cs typeface="Segoe UI"/>
              </a:rPr>
              <a:t>.</a:t>
            </a:r>
          </a:p>
        </p:txBody>
      </p:sp>
      <p:sp>
        <p:nvSpPr>
          <p:cNvPr id="8" name="TextBox 7">
            <a:extLst>
              <a:ext uri="{FF2B5EF4-FFF2-40B4-BE49-F238E27FC236}">
                <a16:creationId xmlns:a16="http://schemas.microsoft.com/office/drawing/2014/main" id="{C1BBC22C-BA8E-5C05-FB72-C6176D5DB9A1}"/>
              </a:ext>
            </a:extLst>
          </p:cNvPr>
          <p:cNvSpPr txBox="1"/>
          <p:nvPr/>
        </p:nvSpPr>
        <p:spPr>
          <a:xfrm>
            <a:off x="4213173" y="3183186"/>
            <a:ext cx="2120616" cy="6971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Segoe UI"/>
              </a:rPr>
              <a:t>Deploy training and Champion programs, engagement community </a:t>
            </a:r>
            <a:endPar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Make ongoing training the standard</a:t>
            </a:r>
          </a:p>
        </p:txBody>
      </p:sp>
      <p:sp>
        <p:nvSpPr>
          <p:cNvPr id="113" name="Rectangle: Rounded Corners 10">
            <a:extLst>
              <a:ext uri="{FF2B5EF4-FFF2-40B4-BE49-F238E27FC236}">
                <a16:creationId xmlns:a16="http://schemas.microsoft.com/office/drawing/2014/main" id="{B98EFFBF-EB55-0418-3601-2AD361C64C63}"/>
              </a:ext>
            </a:extLst>
          </p:cNvPr>
          <p:cNvSpPr/>
          <p:nvPr/>
        </p:nvSpPr>
        <p:spPr>
          <a:xfrm>
            <a:off x="6569414" y="1907754"/>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12" name="TextBox 11">
            <a:extLst>
              <a:ext uri="{FF2B5EF4-FFF2-40B4-BE49-F238E27FC236}">
                <a16:creationId xmlns:a16="http://schemas.microsoft.com/office/drawing/2014/main" id="{C879BAB2-27C6-3925-570E-5F7299C2B420}"/>
              </a:ext>
            </a:extLst>
          </p:cNvPr>
          <p:cNvSpPr txBox="1"/>
          <p:nvPr/>
        </p:nvSpPr>
        <p:spPr>
          <a:xfrm>
            <a:off x="6733163" y="2477000"/>
            <a:ext cx="2038802" cy="609398"/>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Segoe UI"/>
              </a:rPr>
              <a:t>Review success measures with the</a:t>
            </a:r>
            <a:r>
              <a:rPr kumimoji="0" lang="en-US" sz="1100" b="1" i="0" u="none" strike="noStrike" kern="1200" cap="none" spc="0" normalizeH="0" baseline="0" noProof="0">
                <a:ln>
                  <a:noFill/>
                </a:ln>
                <a:solidFill>
                  <a:srgbClr val="C03BC4"/>
                </a:solidFill>
                <a:effectLst/>
                <a:uLnTx/>
                <a:uFillTx/>
                <a:latin typeface="Segoe UI Semibold"/>
                <a:ea typeface="+mn-ea"/>
                <a:cs typeface="Segoe UI Semibold"/>
              </a:rPr>
              <a:t> Copilot Dashboard</a:t>
            </a:r>
            <a:r>
              <a:rPr kumimoji="0" lang="en-US" sz="1100" b="0" i="0" u="none" strike="noStrike" kern="1200" cap="none" spc="0" normalizeH="0" baseline="0" noProof="0">
                <a:ln>
                  <a:noFill/>
                </a:ln>
                <a:solidFill>
                  <a:prstClr val="black"/>
                </a:solidFill>
                <a:effectLst/>
                <a:uLnTx/>
                <a:uFillTx/>
                <a:latin typeface="Segoe UI"/>
                <a:ea typeface="+mn-ea"/>
                <a:cs typeface="Segoe UI"/>
              </a:rPr>
              <a:t> and the </a:t>
            </a:r>
            <a:r>
              <a:rPr kumimoji="0" lang="en-US" sz="1100" b="0" i="0" u="none" strike="noStrike" kern="1200" cap="none" spc="0" normalizeH="0" baseline="0" noProof="0">
                <a:ln>
                  <a:noFill/>
                </a:ln>
                <a:solidFill>
                  <a:srgbClr val="C03BC4"/>
                </a:solidFill>
                <a:effectLst/>
                <a:uLnTx/>
                <a:uFillTx/>
                <a:latin typeface="Segoe UI Semibold"/>
                <a:ea typeface="+mn-ea"/>
                <a:cs typeface="Segoe UI Semibold"/>
                <a:hlinkClick r:id="rId5">
                  <a:extLst>
                    <a:ext uri="{A12FA001-AC4F-418D-AE19-62706E023703}">
                      <ahyp:hlinkClr xmlns:ahyp="http://schemas.microsoft.com/office/drawing/2018/hyperlinkcolor" val="tx"/>
                    </a:ext>
                  </a:extLst>
                </a:hlinkClick>
              </a:rPr>
              <a:t>User survey kit</a:t>
            </a:r>
            <a:r>
              <a:rPr lang="en-US">
                <a:solidFill>
                  <a:srgbClr val="000000"/>
                </a:solidFill>
                <a:latin typeface="Segoe UI"/>
                <a:cs typeface="Segoe UI"/>
              </a:rPr>
              <a:t>.</a:t>
            </a:r>
          </a:p>
          <a:p>
            <a:pPr marL="0" marR="0" lvl="0" indent="0" algn="l" defTabSz="932472" rtl="0" eaLnBrk="1" fontAlgn="base" latinLnBrk="0" hangingPunct="1">
              <a:lnSpc>
                <a:spcPct val="90000"/>
              </a:lnSpc>
              <a:spcBef>
                <a:spcPct val="0"/>
              </a:spcBef>
              <a:spcAft>
                <a:spcPts val="900"/>
              </a:spcAft>
              <a:buClrTx/>
              <a:buSzTx/>
              <a:buFontTx/>
              <a:buNone/>
              <a:tabLst/>
              <a:defRPr/>
            </a:pPr>
            <a:endParaRPr kumimoji="0" lang="en-US" sz="1100" b="1" i="0" u="none" strike="noStrike" kern="1200" cap="none" spc="0" normalizeH="0" baseline="0" noProof="0">
              <a:ln>
                <a:noFill/>
              </a:ln>
              <a:solidFill>
                <a:srgbClr val="C03BC4"/>
              </a:solidFill>
              <a:effectLst/>
              <a:uLnTx/>
              <a:uFillTx/>
              <a:latin typeface="Segoe UI Semibold"/>
              <a:ea typeface="+mn-ea"/>
              <a:cs typeface="Segoe UI Semibold"/>
            </a:endParaRPr>
          </a:p>
        </p:txBody>
      </p:sp>
      <p:sp>
        <p:nvSpPr>
          <p:cNvPr id="13" name="TextBox 12">
            <a:extLst>
              <a:ext uri="{FF2B5EF4-FFF2-40B4-BE49-F238E27FC236}">
                <a16:creationId xmlns:a16="http://schemas.microsoft.com/office/drawing/2014/main" id="{99346346-DE5E-8135-3C2A-40EAD2921A0A}"/>
              </a:ext>
            </a:extLst>
          </p:cNvPr>
          <p:cNvSpPr txBox="1"/>
          <p:nvPr/>
        </p:nvSpPr>
        <p:spPr>
          <a:xfrm>
            <a:off x="6935023" y="3183186"/>
            <a:ext cx="1990809" cy="842538"/>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Quantify of your investments and understand how employees are benefiting</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momentum with success stories and knowledge sharing</a:t>
            </a:r>
          </a:p>
        </p:txBody>
      </p:sp>
      <p:sp>
        <p:nvSpPr>
          <p:cNvPr id="95" name="Rectangle: Rounded Corners 10">
            <a:extLst>
              <a:ext uri="{FF2B5EF4-FFF2-40B4-BE49-F238E27FC236}">
                <a16:creationId xmlns:a16="http://schemas.microsoft.com/office/drawing/2014/main" id="{3186ADE5-A435-7CCE-D4E7-ABC501237B3A}"/>
              </a:ext>
            </a:extLst>
          </p:cNvPr>
          <p:cNvSpPr/>
          <p:nvPr/>
        </p:nvSpPr>
        <p:spPr>
          <a:xfrm>
            <a:off x="9215253" y="1907754"/>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Extend &amp; optimize</a:t>
            </a:r>
          </a:p>
        </p:txBody>
      </p:sp>
      <p:sp>
        <p:nvSpPr>
          <p:cNvPr id="17" name="TextBox 16">
            <a:extLst>
              <a:ext uri="{FF2B5EF4-FFF2-40B4-BE49-F238E27FC236}">
                <a16:creationId xmlns:a16="http://schemas.microsoft.com/office/drawing/2014/main" id="{370B20E6-114E-7D67-1648-9B4FFAF72AC0}"/>
              </a:ext>
            </a:extLst>
          </p:cNvPr>
          <p:cNvSpPr txBox="1"/>
          <p:nvPr/>
        </p:nvSpPr>
        <p:spPr>
          <a:xfrm>
            <a:off x="9403976" y="2490011"/>
            <a:ext cx="2071405" cy="304699"/>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Segoe UI"/>
              </a:rPr>
              <a:t>Extend to new scenarios and transform business processes.</a:t>
            </a: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8" name="TextBox 17">
            <a:extLst>
              <a:ext uri="{FF2B5EF4-FFF2-40B4-BE49-F238E27FC236}">
                <a16:creationId xmlns:a16="http://schemas.microsoft.com/office/drawing/2014/main" id="{391CABCD-1A83-E6CA-3551-C9AC2E1B3704}"/>
              </a:ext>
            </a:extLst>
          </p:cNvPr>
          <p:cNvSpPr txBox="1"/>
          <p:nvPr/>
        </p:nvSpPr>
        <p:spPr>
          <a:xfrm>
            <a:off x="9596453" y="3183186"/>
            <a:ext cx="1765658" cy="842538"/>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buClr>
                <a:srgbClr val="375EEC"/>
              </a:buClr>
              <a:defRPr/>
            </a:pPr>
            <a:r>
              <a:rPr kumimoji="0" lang="en-US" sz="1050" b="0" i="0" u="none" strike="noStrike" kern="1200" cap="none" spc="0" normalizeH="0" baseline="0" noProof="0">
                <a:ln>
                  <a:noFill/>
                </a:ln>
                <a:solidFill>
                  <a:prstClr val="black"/>
                </a:solidFill>
                <a:effectLst/>
                <a:uLnTx/>
                <a:uFillTx/>
                <a:latin typeface="Segoe UI"/>
                <a:cs typeface="Segoe UI"/>
              </a:rPr>
              <a:t>Identify new high value functional and </a:t>
            </a:r>
            <a:r>
              <a:rPr lang="en-US" sz="1050">
                <a:solidFill>
                  <a:prstClr val="black"/>
                </a:solidFill>
                <a:latin typeface="Segoe UI"/>
                <a:cs typeface="Segoe UI"/>
              </a:rPr>
              <a:t>line of business</a:t>
            </a:r>
            <a:r>
              <a:rPr kumimoji="0" lang="en-US" sz="1050" b="0" i="0" u="none" strike="noStrike" kern="1200" cap="none" spc="0" normalizeH="0" baseline="0" noProof="0">
                <a:ln>
                  <a:noFill/>
                </a:ln>
                <a:solidFill>
                  <a:prstClr val="black"/>
                </a:solidFill>
                <a:effectLst/>
                <a:uLnTx/>
                <a:uFillTx/>
                <a:latin typeface="Segoe UI"/>
                <a:cs typeface="Segoe UI"/>
              </a:rPr>
              <a:t> scenarios</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a:cs typeface="Segoe UI"/>
              </a:rPr>
              <a:t>Recognize and reward success</a:t>
            </a:r>
            <a:endParaRPr lang="en-US" sz="1050" b="0" i="0" u="none" strike="noStrike" kern="1200" cap="none" spc="0" normalizeH="0" baseline="0" noProof="0">
              <a:ln>
                <a:noFill/>
              </a:ln>
              <a:solidFill>
                <a:prstClr val="black"/>
              </a:solidFill>
              <a:effectLst/>
              <a:uLnTx/>
              <a:uFillTx/>
              <a:latin typeface="Segoe UI"/>
              <a:cs typeface="Segoe UI"/>
            </a:endParaRPr>
          </a:p>
        </p:txBody>
      </p:sp>
      <p:sp>
        <p:nvSpPr>
          <p:cNvPr id="114" name="Oval 113">
            <a:extLst>
              <a:ext uri="{FF2B5EF4-FFF2-40B4-BE49-F238E27FC236}">
                <a16:creationId xmlns:a16="http://schemas.microsoft.com/office/drawing/2014/main" id="{9106E0AD-CAC4-9635-E658-5A302D2BC395}"/>
              </a:ext>
              <a:ext uri="{C183D7F6-B498-43B3-948B-1728B52AA6E4}">
                <adec:decorative xmlns:adec="http://schemas.microsoft.com/office/drawing/2017/decorative" val="1"/>
              </a:ext>
            </a:extLst>
          </p:cNvPr>
          <p:cNvSpPr/>
          <p:nvPr/>
        </p:nvSpPr>
        <p:spPr>
          <a:xfrm>
            <a:off x="6651394" y="1982779"/>
            <a:ext cx="256252" cy="25625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chemeClr val="accent2"/>
                </a:solidFill>
                <a:effectLst/>
                <a:uLnTx/>
                <a:uFillTx/>
                <a:latin typeface="Segoe UI" panose="020B0502040204020203" pitchFamily="34" charset="0"/>
                <a:ea typeface="+mn-ea"/>
                <a:cs typeface="Segoe UI" panose="020B0502040204020203" pitchFamily="34" charset="0"/>
              </a:rPr>
              <a:t>3</a:t>
            </a:r>
          </a:p>
        </p:txBody>
      </p:sp>
      <p:sp>
        <p:nvSpPr>
          <p:cNvPr id="108" name="Oval 107">
            <a:extLst>
              <a:ext uri="{FF2B5EF4-FFF2-40B4-BE49-F238E27FC236}">
                <a16:creationId xmlns:a16="http://schemas.microsoft.com/office/drawing/2014/main" id="{5AE4763B-815C-C6CE-76E6-B1C5E4ECADBF}"/>
              </a:ext>
              <a:ext uri="{C183D7F6-B498-43B3-948B-1728B52AA6E4}">
                <adec:decorative xmlns:adec="http://schemas.microsoft.com/office/drawing/2017/decorative" val="1"/>
              </a:ext>
            </a:extLst>
          </p:cNvPr>
          <p:cNvSpPr/>
          <p:nvPr/>
        </p:nvSpPr>
        <p:spPr>
          <a:xfrm>
            <a:off x="1312903" y="1969967"/>
            <a:ext cx="281877" cy="28187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chemeClr val="accent2"/>
                </a:solidFill>
                <a:effectLst/>
                <a:uLnTx/>
                <a:uFillTx/>
                <a:latin typeface="Segoe UI" panose="020B0502040204020203" pitchFamily="34" charset="0"/>
                <a:ea typeface="+mn-ea"/>
                <a:cs typeface="Segoe UI" panose="020B0502040204020203" pitchFamily="34" charset="0"/>
              </a:rPr>
              <a:t>1</a:t>
            </a:r>
          </a:p>
        </p:txBody>
      </p:sp>
      <p:sp>
        <p:nvSpPr>
          <p:cNvPr id="99" name="Oval 98">
            <a:extLst>
              <a:ext uri="{FF2B5EF4-FFF2-40B4-BE49-F238E27FC236}">
                <a16:creationId xmlns:a16="http://schemas.microsoft.com/office/drawing/2014/main" id="{ADECAD22-199A-1231-E678-237ABCA66008}"/>
              </a:ext>
              <a:ext uri="{C183D7F6-B498-43B3-948B-1728B52AA6E4}">
                <adec:decorative xmlns:adec="http://schemas.microsoft.com/office/drawing/2017/decorative" val="1"/>
              </a:ext>
            </a:extLst>
          </p:cNvPr>
          <p:cNvSpPr/>
          <p:nvPr/>
        </p:nvSpPr>
        <p:spPr>
          <a:xfrm>
            <a:off x="9297233" y="1982779"/>
            <a:ext cx="256252" cy="25625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chemeClr val="accent2"/>
                </a:solidFill>
                <a:effectLst/>
                <a:uLnTx/>
                <a:uFillTx/>
                <a:latin typeface="Segoe UI" panose="020B0502040204020203" pitchFamily="34" charset="0"/>
                <a:ea typeface="+mn-ea"/>
                <a:cs typeface="Segoe UI" panose="020B0502040204020203" pitchFamily="34" charset="0"/>
              </a:rPr>
              <a:t>4</a:t>
            </a:r>
          </a:p>
        </p:txBody>
      </p:sp>
      <p:sp>
        <p:nvSpPr>
          <p:cNvPr id="91" name="Oval 90">
            <a:extLst>
              <a:ext uri="{FF2B5EF4-FFF2-40B4-BE49-F238E27FC236}">
                <a16:creationId xmlns:a16="http://schemas.microsoft.com/office/drawing/2014/main" id="{5A179D20-189A-751C-09D9-05D5C5D525D1}"/>
              </a:ext>
              <a:ext uri="{C183D7F6-B498-43B3-948B-1728B52AA6E4}">
                <adec:decorative xmlns:adec="http://schemas.microsoft.com/office/drawing/2017/decorative" val="1"/>
              </a:ext>
            </a:extLst>
          </p:cNvPr>
          <p:cNvSpPr/>
          <p:nvPr/>
        </p:nvSpPr>
        <p:spPr>
          <a:xfrm>
            <a:off x="4013087" y="1982779"/>
            <a:ext cx="256252" cy="25625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chemeClr val="accent2"/>
                </a:solidFill>
                <a:effectLst/>
                <a:uLnTx/>
                <a:uFillTx/>
                <a:latin typeface="Segoe UI" panose="020B0502040204020203" pitchFamily="34" charset="0"/>
                <a:ea typeface="+mn-ea"/>
                <a:cs typeface="Segoe UI" panose="020B0502040204020203" pitchFamily="34" charset="0"/>
              </a:rPr>
              <a:t>2</a:t>
            </a:r>
          </a:p>
        </p:txBody>
      </p:sp>
      <p:grpSp>
        <p:nvGrpSpPr>
          <p:cNvPr id="4" name="Group 3">
            <a:extLst>
              <a:ext uri="{FF2B5EF4-FFF2-40B4-BE49-F238E27FC236}">
                <a16:creationId xmlns:a16="http://schemas.microsoft.com/office/drawing/2014/main" id="{51FEDE34-2783-E602-336A-03506D77BE19}"/>
              </a:ext>
              <a:ext uri="{C183D7F6-B498-43B3-948B-1728B52AA6E4}">
                <adec:decorative xmlns:adec="http://schemas.microsoft.com/office/drawing/2017/decorative" val="1"/>
              </a:ext>
            </a:extLst>
          </p:cNvPr>
          <p:cNvGrpSpPr/>
          <p:nvPr/>
        </p:nvGrpSpPr>
        <p:grpSpPr>
          <a:xfrm>
            <a:off x="1325318" y="3173623"/>
            <a:ext cx="173812" cy="471801"/>
            <a:chOff x="1325318" y="3173623"/>
            <a:chExt cx="173812" cy="471801"/>
          </a:xfrm>
        </p:grpSpPr>
        <p:sp>
          <p:nvSpPr>
            <p:cNvPr id="136" name="Graphic 17">
              <a:extLst>
                <a:ext uri="{FF2B5EF4-FFF2-40B4-BE49-F238E27FC236}">
                  <a16:creationId xmlns:a16="http://schemas.microsoft.com/office/drawing/2014/main" id="{26B65D40-074F-A057-09FC-329234CF1DCD}"/>
                </a:ext>
                <a:ext uri="{C183D7F6-B498-43B3-948B-1728B52AA6E4}">
                  <adec:decorative xmlns:adec="http://schemas.microsoft.com/office/drawing/2017/decorative" val="1"/>
                </a:ext>
              </a:extLst>
            </p:cNvPr>
            <p:cNvSpPr/>
            <p:nvPr/>
          </p:nvSpPr>
          <p:spPr>
            <a:xfrm>
              <a:off x="1325318" y="317362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37" name="Graphic 17">
              <a:extLst>
                <a:ext uri="{FF2B5EF4-FFF2-40B4-BE49-F238E27FC236}">
                  <a16:creationId xmlns:a16="http://schemas.microsoft.com/office/drawing/2014/main" id="{7CD69F45-D640-8586-50E0-9E32E6319681}"/>
                </a:ext>
                <a:ext uri="{C183D7F6-B498-43B3-948B-1728B52AA6E4}">
                  <adec:decorative xmlns:adec="http://schemas.microsoft.com/office/drawing/2017/decorative" val="1"/>
                </a:ext>
              </a:extLst>
            </p:cNvPr>
            <p:cNvSpPr/>
            <p:nvPr/>
          </p:nvSpPr>
          <p:spPr>
            <a:xfrm>
              <a:off x="1325318" y="3471612"/>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22" name="Group 21">
            <a:extLst>
              <a:ext uri="{FF2B5EF4-FFF2-40B4-BE49-F238E27FC236}">
                <a16:creationId xmlns:a16="http://schemas.microsoft.com/office/drawing/2014/main" id="{1822E4E1-5584-D070-95E0-E0CCD8368DEC}"/>
              </a:ext>
              <a:ext uri="{C183D7F6-B498-43B3-948B-1728B52AA6E4}">
                <adec:decorative xmlns:adec="http://schemas.microsoft.com/office/drawing/2017/decorative" val="1"/>
              </a:ext>
            </a:extLst>
          </p:cNvPr>
          <p:cNvGrpSpPr/>
          <p:nvPr/>
        </p:nvGrpSpPr>
        <p:grpSpPr>
          <a:xfrm>
            <a:off x="3951947" y="3173623"/>
            <a:ext cx="176670" cy="608556"/>
            <a:chOff x="3951947" y="3173623"/>
            <a:chExt cx="176670" cy="608556"/>
          </a:xfrm>
        </p:grpSpPr>
        <p:sp>
          <p:nvSpPr>
            <p:cNvPr id="9" name="Graphic 17">
              <a:extLst>
                <a:ext uri="{FF2B5EF4-FFF2-40B4-BE49-F238E27FC236}">
                  <a16:creationId xmlns:a16="http://schemas.microsoft.com/office/drawing/2014/main" id="{D5A8E8D5-8756-638A-B962-CE024C9812C6}"/>
                </a:ext>
                <a:ext uri="{C183D7F6-B498-43B3-948B-1728B52AA6E4}">
                  <adec:decorative xmlns:adec="http://schemas.microsoft.com/office/drawing/2017/decorative" val="1"/>
                </a:ext>
              </a:extLst>
            </p:cNvPr>
            <p:cNvSpPr/>
            <p:nvPr/>
          </p:nvSpPr>
          <p:spPr>
            <a:xfrm>
              <a:off x="3954805" y="317362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0" name="Graphic 17">
              <a:extLst>
                <a:ext uri="{FF2B5EF4-FFF2-40B4-BE49-F238E27FC236}">
                  <a16:creationId xmlns:a16="http://schemas.microsoft.com/office/drawing/2014/main" id="{5DD6F231-4C82-7A60-8D0F-98997966EEFA}"/>
                </a:ext>
                <a:ext uri="{C183D7F6-B498-43B3-948B-1728B52AA6E4}">
                  <adec:decorative xmlns:adec="http://schemas.microsoft.com/office/drawing/2017/decorative" val="1"/>
                </a:ext>
              </a:extLst>
            </p:cNvPr>
            <p:cNvSpPr/>
            <p:nvPr/>
          </p:nvSpPr>
          <p:spPr>
            <a:xfrm>
              <a:off x="3951947" y="360836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26" name="Group 25">
            <a:extLst>
              <a:ext uri="{FF2B5EF4-FFF2-40B4-BE49-F238E27FC236}">
                <a16:creationId xmlns:a16="http://schemas.microsoft.com/office/drawing/2014/main" id="{A23F85B3-3A19-57C2-3D6F-BF8640913418}"/>
              </a:ext>
              <a:ext uri="{C183D7F6-B498-43B3-948B-1728B52AA6E4}">
                <adec:decorative xmlns:adec="http://schemas.microsoft.com/office/drawing/2017/decorative" val="1"/>
              </a:ext>
            </a:extLst>
          </p:cNvPr>
          <p:cNvGrpSpPr/>
          <p:nvPr/>
        </p:nvGrpSpPr>
        <p:grpSpPr>
          <a:xfrm>
            <a:off x="6657264" y="3173623"/>
            <a:ext cx="176451" cy="690444"/>
            <a:chOff x="6657264" y="3173623"/>
            <a:chExt cx="176451" cy="690444"/>
          </a:xfrm>
        </p:grpSpPr>
        <p:sp>
          <p:nvSpPr>
            <p:cNvPr id="14" name="Graphic 17">
              <a:extLst>
                <a:ext uri="{FF2B5EF4-FFF2-40B4-BE49-F238E27FC236}">
                  <a16:creationId xmlns:a16="http://schemas.microsoft.com/office/drawing/2014/main" id="{3E8EB06C-C08B-937D-6958-7443C5D255DA}"/>
                </a:ext>
                <a:ext uri="{C183D7F6-B498-43B3-948B-1728B52AA6E4}">
                  <adec:decorative xmlns:adec="http://schemas.microsoft.com/office/drawing/2017/decorative" val="1"/>
                </a:ext>
              </a:extLst>
            </p:cNvPr>
            <p:cNvSpPr/>
            <p:nvPr/>
          </p:nvSpPr>
          <p:spPr>
            <a:xfrm>
              <a:off x="6657264" y="317362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5" name="Graphic 17">
              <a:extLst>
                <a:ext uri="{FF2B5EF4-FFF2-40B4-BE49-F238E27FC236}">
                  <a16:creationId xmlns:a16="http://schemas.microsoft.com/office/drawing/2014/main" id="{DA5A872F-06D1-6433-36B6-5C751C25B2C3}"/>
                </a:ext>
                <a:ext uri="{C183D7F6-B498-43B3-948B-1728B52AA6E4}">
                  <adec:decorative xmlns:adec="http://schemas.microsoft.com/office/drawing/2017/decorative" val="1"/>
                </a:ext>
              </a:extLst>
            </p:cNvPr>
            <p:cNvSpPr/>
            <p:nvPr/>
          </p:nvSpPr>
          <p:spPr>
            <a:xfrm>
              <a:off x="6659903" y="3690255"/>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27" name="Group 26">
            <a:extLst>
              <a:ext uri="{FF2B5EF4-FFF2-40B4-BE49-F238E27FC236}">
                <a16:creationId xmlns:a16="http://schemas.microsoft.com/office/drawing/2014/main" id="{513B2EC0-7D46-4360-FDD1-6CD8C49CB707}"/>
              </a:ext>
              <a:ext uri="{C183D7F6-B498-43B3-948B-1728B52AA6E4}">
                <adec:decorative xmlns:adec="http://schemas.microsoft.com/office/drawing/2017/decorative" val="1"/>
              </a:ext>
            </a:extLst>
          </p:cNvPr>
          <p:cNvGrpSpPr/>
          <p:nvPr/>
        </p:nvGrpSpPr>
        <p:grpSpPr>
          <a:xfrm>
            <a:off x="9337684" y="3173623"/>
            <a:ext cx="187989" cy="690444"/>
            <a:chOff x="9337684" y="3173623"/>
            <a:chExt cx="187989" cy="690444"/>
          </a:xfrm>
        </p:grpSpPr>
        <p:sp>
          <p:nvSpPr>
            <p:cNvPr id="19" name="Graphic 17">
              <a:extLst>
                <a:ext uri="{FF2B5EF4-FFF2-40B4-BE49-F238E27FC236}">
                  <a16:creationId xmlns:a16="http://schemas.microsoft.com/office/drawing/2014/main" id="{C55E0632-9132-B97F-EF27-99D9E493ACAC}"/>
                </a:ext>
                <a:ext uri="{C183D7F6-B498-43B3-948B-1728B52AA6E4}">
                  <adec:decorative xmlns:adec="http://schemas.microsoft.com/office/drawing/2017/decorative" val="1"/>
                </a:ext>
              </a:extLst>
            </p:cNvPr>
            <p:cNvSpPr/>
            <p:nvPr/>
          </p:nvSpPr>
          <p:spPr>
            <a:xfrm>
              <a:off x="9337684" y="317362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20" name="Graphic 17">
              <a:extLst>
                <a:ext uri="{FF2B5EF4-FFF2-40B4-BE49-F238E27FC236}">
                  <a16:creationId xmlns:a16="http://schemas.microsoft.com/office/drawing/2014/main" id="{98FD4A30-E5FE-7761-2603-2DD54D2FF876}"/>
                </a:ext>
                <a:ext uri="{C183D7F6-B498-43B3-948B-1728B52AA6E4}">
                  <adec:decorative xmlns:adec="http://schemas.microsoft.com/office/drawing/2017/decorative" val="1"/>
                </a:ext>
              </a:extLst>
            </p:cNvPr>
            <p:cNvSpPr/>
            <p:nvPr/>
          </p:nvSpPr>
          <p:spPr>
            <a:xfrm>
              <a:off x="9351861" y="3690255"/>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sp>
        <p:nvSpPr>
          <p:cNvPr id="41" name="Left Bracket 40">
            <a:extLst>
              <a:ext uri="{FF2B5EF4-FFF2-40B4-BE49-F238E27FC236}">
                <a16:creationId xmlns:a16="http://schemas.microsoft.com/office/drawing/2014/main" id="{3543BAE1-111D-9961-750B-80C15FA16CB0}"/>
              </a:ext>
              <a:ext uri="{C183D7F6-B498-43B3-948B-1728B52AA6E4}">
                <adec:decorative xmlns:adec="http://schemas.microsoft.com/office/drawing/2017/decorative" val="1"/>
              </a:ext>
            </a:extLst>
          </p:cNvPr>
          <p:cNvSpPr/>
          <p:nvPr/>
        </p:nvSpPr>
        <p:spPr>
          <a:xfrm rot="16200000">
            <a:off x="6276756" y="-506224"/>
            <a:ext cx="185675" cy="9694092"/>
          </a:xfrm>
          <a:prstGeom prst="leftBracket">
            <a:avLst>
              <a:gd name="adj" fmla="val 81770"/>
            </a:avLst>
          </a:prstGeom>
          <a:ln w="19050">
            <a:gradFill flip="none" rotWithShape="1">
              <a:gsLst>
                <a:gs pos="0">
                  <a:srgbClr val="C03BC4"/>
                </a:gs>
                <a:gs pos="100000">
                  <a:schemeClr val="accent2"/>
                </a:gs>
              </a:gsLst>
              <a:lin ang="0" scaled="1"/>
              <a:tileRect/>
            </a:gra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42" name="Rectangle: Rounded Corners 10">
            <a:extLst>
              <a:ext uri="{FF2B5EF4-FFF2-40B4-BE49-F238E27FC236}">
                <a16:creationId xmlns:a16="http://schemas.microsoft.com/office/drawing/2014/main" id="{4AE69FB8-B32D-A00D-34D4-21A2E21E5840}"/>
              </a:ext>
            </a:extLst>
          </p:cNvPr>
          <p:cNvSpPr/>
          <p:nvPr/>
        </p:nvSpPr>
        <p:spPr>
          <a:xfrm>
            <a:off x="3616657" y="4263745"/>
            <a:ext cx="5505872" cy="335787"/>
          </a:xfrm>
          <a:prstGeom prst="roundRect">
            <a:avLst>
              <a:gd name="adj" fmla="val 5000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gradFill>
                  <a:gsLst>
                    <a:gs pos="0">
                      <a:srgbClr val="FFFFFF"/>
                    </a:gs>
                    <a:gs pos="100000">
                      <a:srgbClr val="FFFFFF"/>
                    </a:gs>
                  </a:gsLst>
                  <a:path path="circle">
                    <a:fillToRect l="100000" t="100000"/>
                  </a:path>
                </a:gradFill>
                <a:latin typeface="Segoe UI Semibold"/>
                <a:cs typeface="Segoe UI" panose="020B0502040204020203" pitchFamily="34" charset="0"/>
              </a:rPr>
              <a:t>Support continuous learning and optimization</a:t>
            </a:r>
          </a:p>
        </p:txBody>
      </p:sp>
      <p:sp>
        <p:nvSpPr>
          <p:cNvPr id="23" name="Rounded Rectangle 76">
            <a:extLst>
              <a:ext uri="{FF2B5EF4-FFF2-40B4-BE49-F238E27FC236}">
                <a16:creationId xmlns:a16="http://schemas.microsoft.com/office/drawing/2014/main" id="{6AADCBA8-710D-9312-AAD4-853AB4F4738E}"/>
              </a:ext>
              <a:ext uri="{C183D7F6-B498-43B3-948B-1728B52AA6E4}">
                <adec:decorative xmlns:adec="http://schemas.microsoft.com/office/drawing/2017/decorative" val="1"/>
              </a:ext>
            </a:extLst>
          </p:cNvPr>
          <p:cNvSpPr/>
          <p:nvPr/>
        </p:nvSpPr>
        <p:spPr bwMode="auto">
          <a:xfrm>
            <a:off x="1085458" y="4927836"/>
            <a:ext cx="10568973" cy="1323174"/>
          </a:xfrm>
          <a:prstGeom prst="roundRect">
            <a:avLst>
              <a:gd name="adj" fmla="val 745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3" name="TextBox 42">
            <a:extLst>
              <a:ext uri="{FF2B5EF4-FFF2-40B4-BE49-F238E27FC236}">
                <a16:creationId xmlns:a16="http://schemas.microsoft.com/office/drawing/2014/main" id="{3412FB30-232F-2A8B-B0ED-232ACC555078}"/>
              </a:ext>
            </a:extLst>
          </p:cNvPr>
          <p:cNvSpPr txBox="1"/>
          <p:nvPr/>
        </p:nvSpPr>
        <p:spPr>
          <a:xfrm rot="16200000">
            <a:off x="311368" y="5450924"/>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Microsoft resources</a:t>
            </a:r>
          </a:p>
        </p:txBody>
      </p:sp>
      <p:pic>
        <p:nvPicPr>
          <p:cNvPr id="53" name="Picture 52">
            <a:extLst>
              <a:ext uri="{FF2B5EF4-FFF2-40B4-BE49-F238E27FC236}">
                <a16:creationId xmlns:a16="http://schemas.microsoft.com/office/drawing/2014/main" id="{28993525-69DE-DED8-EEFE-BC0B7E9233E1}"/>
              </a:ext>
              <a:ext uri="{C183D7F6-B498-43B3-948B-1728B52AA6E4}">
                <adec:decorative xmlns:adec="http://schemas.microsoft.com/office/drawing/2017/decorative" val="1"/>
              </a:ext>
            </a:extLst>
          </p:cNvPr>
          <p:cNvPicPr>
            <a:picLocks noChangeAspect="1"/>
          </p:cNvPicPr>
          <p:nvPr/>
        </p:nvPicPr>
        <p:blipFill>
          <a:blip r:embed="rId6"/>
          <a:srcRect l="2606" r="2606"/>
          <a:stretch/>
        </p:blipFill>
        <p:spPr>
          <a:xfrm>
            <a:off x="1266740" y="5240331"/>
            <a:ext cx="1180151" cy="698185"/>
          </a:xfrm>
          <a:prstGeom prst="roundRect">
            <a:avLst>
              <a:gd name="adj" fmla="val 8014"/>
            </a:avLst>
          </a:prstGeom>
          <a:ln w="3175">
            <a:solidFill>
              <a:schemeClr val="bg1">
                <a:lumMod val="50000"/>
              </a:schemeClr>
            </a:solidFill>
          </a:ln>
        </p:spPr>
      </p:pic>
      <p:sp>
        <p:nvSpPr>
          <p:cNvPr id="16" name="TextBox 15">
            <a:extLst>
              <a:ext uri="{FF2B5EF4-FFF2-40B4-BE49-F238E27FC236}">
                <a16:creationId xmlns:a16="http://schemas.microsoft.com/office/drawing/2014/main" id="{1A2E385D-81BE-067F-0F5F-E691840EA92C}"/>
              </a:ext>
            </a:extLst>
          </p:cNvPr>
          <p:cNvSpPr txBox="1"/>
          <p:nvPr/>
        </p:nvSpPr>
        <p:spPr>
          <a:xfrm>
            <a:off x="2651953" y="5105330"/>
            <a:ext cx="1971884" cy="918713"/>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400" b="1">
                <a:gradFill>
                  <a:gsLst>
                    <a:gs pos="0">
                      <a:srgbClr val="0078D4"/>
                    </a:gs>
                    <a:gs pos="100000">
                      <a:srgbClr val="0078D4"/>
                    </a:gs>
                  </a:gsLst>
                  <a:lin ang="0" scaled="1"/>
                </a:gradFill>
                <a:latin typeface="Segoe UI Semibold"/>
                <a:cs typeface="Segoe UI Semibold"/>
                <a:hlinkClick r:id="rId7">
                  <a:extLst>
                    <a:ext uri="{A12FA001-AC4F-418D-AE19-62706E023703}">
                      <ahyp:hlinkClr xmlns:ahyp="http://schemas.microsoft.com/office/drawing/2018/hyperlinkcolor" val="tx"/>
                    </a:ext>
                  </a:extLst>
                </a:hlinkClick>
              </a:rPr>
              <a:t>User Enablement Guide</a:t>
            </a:r>
            <a:r>
              <a:rPr lang="en-US" sz="1400" b="1">
                <a:gradFill>
                  <a:gsLst>
                    <a:gs pos="0">
                      <a:srgbClr val="0078D4"/>
                    </a:gs>
                    <a:gs pos="100000">
                      <a:srgbClr val="0078D4"/>
                    </a:gs>
                  </a:gsLst>
                  <a:lin ang="0" scaled="1"/>
                </a:gradFill>
                <a:latin typeface="Segoe UI Semibold"/>
                <a:cs typeface="Segoe UI Semibold"/>
              </a:rPr>
              <a:t> </a:t>
            </a:r>
            <a:endParaRPr lang="en-US" sz="1400">
              <a:gradFill>
                <a:gsLst>
                  <a:gs pos="0">
                    <a:srgbClr val="0078D4"/>
                  </a:gs>
                  <a:gs pos="100000">
                    <a:srgbClr val="0078D4"/>
                  </a:gs>
                </a:gsLst>
                <a:lin ang="0" scaled="1"/>
              </a:gradFill>
              <a:latin typeface="Segoe UI Semibold"/>
              <a:cs typeface="Segoe UI Semibold"/>
            </a:endParaRPr>
          </a:p>
          <a:p>
            <a:pPr algn="l">
              <a:defRPr/>
            </a:pPr>
            <a:r>
              <a:rPr lang="en-US">
                <a:solidFill>
                  <a:schemeClr val="tx1"/>
                </a:solidFill>
                <a:latin typeface="Segoe UI"/>
                <a:cs typeface="Segoe UI"/>
              </a:rPr>
              <a:t>Prepare your organization and employees for AI transformation journey with the User Enablement Guide.</a:t>
            </a:r>
            <a:endParaRPr lang="en-US">
              <a:solidFill>
                <a:schemeClr val="tx1"/>
              </a:solidFill>
              <a:cs typeface="Segoe UI"/>
            </a:endParaRPr>
          </a:p>
        </p:txBody>
      </p:sp>
      <p:pic>
        <p:nvPicPr>
          <p:cNvPr id="7" name="Picture 6">
            <a:extLst>
              <a:ext uri="{FF2B5EF4-FFF2-40B4-BE49-F238E27FC236}">
                <a16:creationId xmlns:a16="http://schemas.microsoft.com/office/drawing/2014/main" id="{129BEF99-09EE-76C9-2B26-FE4AC2A0FE28}"/>
              </a:ext>
              <a:ext uri="{C183D7F6-B498-43B3-948B-1728B52AA6E4}">
                <adec:decorative xmlns:adec="http://schemas.microsoft.com/office/drawing/2017/decorative" val="1"/>
              </a:ext>
            </a:extLst>
          </p:cNvPr>
          <p:cNvPicPr>
            <a:picLocks noChangeAspect="1"/>
          </p:cNvPicPr>
          <p:nvPr/>
        </p:nvPicPr>
        <p:blipFill>
          <a:blip r:embed="rId8"/>
          <a:srcRect t="2867" b="2867"/>
          <a:stretch/>
        </p:blipFill>
        <p:spPr>
          <a:xfrm>
            <a:off x="4806569" y="5225069"/>
            <a:ext cx="1244733" cy="728708"/>
          </a:xfrm>
          <a:prstGeom prst="roundRect">
            <a:avLst>
              <a:gd name="adj" fmla="val 8014"/>
            </a:avLst>
          </a:prstGeom>
          <a:ln w="3175">
            <a:solidFill>
              <a:schemeClr val="bg1">
                <a:lumMod val="50000"/>
              </a:schemeClr>
            </a:solidFill>
          </a:ln>
        </p:spPr>
      </p:pic>
      <p:sp>
        <p:nvSpPr>
          <p:cNvPr id="3" name="TextBox 2">
            <a:extLst>
              <a:ext uri="{FF2B5EF4-FFF2-40B4-BE49-F238E27FC236}">
                <a16:creationId xmlns:a16="http://schemas.microsoft.com/office/drawing/2014/main" id="{F001E1AE-BF03-7095-1483-3DCDD988E7D2}"/>
              </a:ext>
            </a:extLst>
          </p:cNvPr>
          <p:cNvSpPr txBox="1"/>
          <p:nvPr/>
        </p:nvSpPr>
        <p:spPr>
          <a:xfrm>
            <a:off x="6244664" y="5105330"/>
            <a:ext cx="1679721" cy="76636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400" b="1">
                <a:gradFill>
                  <a:gsLst>
                    <a:gs pos="0">
                      <a:srgbClr val="0078D4"/>
                    </a:gs>
                    <a:gs pos="100000">
                      <a:srgbClr val="0078D4"/>
                    </a:gs>
                  </a:gsLst>
                  <a:lin ang="0" scaled="1"/>
                </a:gradFill>
                <a:latin typeface="Segoe UI Semibold"/>
                <a:cs typeface="Segoe UI Semibold"/>
                <a:hlinkClick r:id="rId9">
                  <a:extLst>
                    <a:ext uri="{A12FA001-AC4F-418D-AE19-62706E023703}">
                      <ahyp:hlinkClr xmlns:ahyp="http://schemas.microsoft.com/office/drawing/2018/hyperlinkcolor" val="tx"/>
                    </a:ext>
                  </a:extLst>
                </a:hlinkClick>
              </a:rPr>
              <a:t>Microsoft Unified</a:t>
            </a:r>
            <a:endParaRPr lang="en-US" sz="1400" b="1">
              <a:gradFill>
                <a:gsLst>
                  <a:gs pos="0">
                    <a:srgbClr val="0078D4"/>
                  </a:gs>
                  <a:gs pos="100000">
                    <a:srgbClr val="0078D4"/>
                  </a:gs>
                </a:gsLst>
                <a:lin ang="0" scaled="1"/>
              </a:gradFill>
              <a:latin typeface="Segoe UI Semibold"/>
              <a:cs typeface="Segoe UI Semibold"/>
            </a:endParaRPr>
          </a:p>
          <a:p>
            <a:pPr algn="l">
              <a:defRPr/>
            </a:pPr>
            <a:r>
              <a:rPr lang="en-US">
                <a:solidFill>
                  <a:schemeClr val="tx1"/>
                </a:solidFill>
                <a:latin typeface="Segoe UI"/>
                <a:cs typeface="Segoe UI"/>
              </a:rPr>
              <a:t>Unified unlocks the greatest value from </a:t>
            </a:r>
          </a:p>
          <a:p>
            <a:pPr algn="l">
              <a:defRPr/>
            </a:pPr>
            <a:r>
              <a:rPr lang="en-US">
                <a:solidFill>
                  <a:schemeClr val="tx1"/>
                </a:solidFill>
                <a:latin typeface="Segoe UI"/>
                <a:cs typeface="Segoe UI"/>
              </a:rPr>
              <a:t>your investment.</a:t>
            </a:r>
          </a:p>
        </p:txBody>
      </p:sp>
      <p:pic>
        <p:nvPicPr>
          <p:cNvPr id="48" name="Picture 47">
            <a:extLst>
              <a:ext uri="{FF2B5EF4-FFF2-40B4-BE49-F238E27FC236}">
                <a16:creationId xmlns:a16="http://schemas.microsoft.com/office/drawing/2014/main" id="{CA91C3BE-FF23-2257-13C3-8FC14FFE346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017736" y="5224539"/>
            <a:ext cx="1197517" cy="729768"/>
          </a:xfrm>
          <a:prstGeom prst="roundRect">
            <a:avLst>
              <a:gd name="adj" fmla="val 8014"/>
            </a:avLst>
          </a:prstGeom>
          <a:ln w="3175">
            <a:solidFill>
              <a:schemeClr val="bg1">
                <a:lumMod val="50000"/>
              </a:schemeClr>
            </a:solidFill>
          </a:ln>
        </p:spPr>
      </p:pic>
      <p:sp>
        <p:nvSpPr>
          <p:cNvPr id="5" name="TextBox 4">
            <a:extLst>
              <a:ext uri="{FF2B5EF4-FFF2-40B4-BE49-F238E27FC236}">
                <a16:creationId xmlns:a16="http://schemas.microsoft.com/office/drawing/2014/main" id="{637043E3-48B5-39B0-1D54-BA9E8029D375}"/>
              </a:ext>
            </a:extLst>
          </p:cNvPr>
          <p:cNvSpPr txBox="1"/>
          <p:nvPr/>
        </p:nvSpPr>
        <p:spPr>
          <a:xfrm>
            <a:off x="9414630" y="5105330"/>
            <a:ext cx="2085221" cy="918713"/>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400" b="1">
                <a:gradFill>
                  <a:gsLst>
                    <a:gs pos="0">
                      <a:srgbClr val="0078D4"/>
                    </a:gs>
                    <a:gs pos="100000">
                      <a:srgbClr val="0078D4"/>
                    </a:gs>
                  </a:gsLst>
                  <a:lin ang="0" scaled="1"/>
                </a:gradFill>
                <a:latin typeface="Segoe UI Semibold"/>
                <a:cs typeface="Segoe UI Semibold"/>
                <a:hlinkClick r:id="rId11">
                  <a:extLst>
                    <a:ext uri="{A12FA001-AC4F-418D-AE19-62706E023703}">
                      <ahyp:hlinkClr xmlns:ahyp="http://schemas.microsoft.com/office/drawing/2018/hyperlinkcolor" val="tx"/>
                    </a:ext>
                  </a:extLst>
                </a:hlinkClick>
              </a:rPr>
              <a:t>Copilot learning hub</a:t>
            </a:r>
            <a:endParaRPr lang="en-US" sz="1400" b="1">
              <a:gradFill>
                <a:gsLst>
                  <a:gs pos="0">
                    <a:srgbClr val="0078D4"/>
                  </a:gs>
                  <a:gs pos="100000">
                    <a:srgbClr val="0078D4"/>
                  </a:gs>
                </a:gsLst>
                <a:lin ang="0" scaled="1"/>
              </a:gradFill>
              <a:latin typeface="Segoe UI Semibold"/>
              <a:cs typeface="Segoe UI Semibold"/>
              <a:hlinkClick r:id="rId12">
                <a:extLst>
                  <a:ext uri="{A12FA001-AC4F-418D-AE19-62706E023703}">
                    <ahyp:hlinkClr xmlns:ahyp="http://schemas.microsoft.com/office/drawing/2018/hyperlinkcolor" val="tx"/>
                  </a:ext>
                </a:extLst>
              </a:hlinkClick>
            </a:endParaRPr>
          </a:p>
          <a:p>
            <a:pPr algn="l">
              <a:spcAft>
                <a:spcPts val="900"/>
              </a:spcAft>
              <a:defRPr/>
            </a:pPr>
            <a:r>
              <a:rPr lang="en-US">
                <a:solidFill>
                  <a:prstClr val="black"/>
                </a:solidFill>
                <a:latin typeface="Segoe UI"/>
                <a:cs typeface="Segoe UI"/>
              </a:rPr>
              <a:t>Build your skills across Microsoft Copilot with industry leading online training and certification programs.</a:t>
            </a:r>
            <a:endParaRPr lang="en-US">
              <a:solidFill>
                <a:prstClr val="black"/>
              </a:solidFill>
              <a:cs typeface="Segoe UI"/>
            </a:endParaRPr>
          </a:p>
        </p:txBody>
      </p:sp>
    </p:spTree>
    <p:extLst>
      <p:ext uri="{BB962C8B-B14F-4D97-AF65-F5344CB8AC3E}">
        <p14:creationId xmlns:p14="http://schemas.microsoft.com/office/powerpoint/2010/main" val="3987068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467A88-6AE4-325D-0B39-04F6DFBAECD4}"/>
              </a:ext>
            </a:extLst>
          </p:cNvPr>
          <p:cNvSpPr>
            <a:spLocks noGrp="1"/>
          </p:cNvSpPr>
          <p:nvPr>
            <p:ph type="title"/>
          </p:nvPr>
        </p:nvSpPr>
        <p:spPr>
          <a:xfrm>
            <a:off x="590199" y="470911"/>
            <a:ext cx="11011601" cy="553998"/>
          </a:xfrm>
        </p:spPr>
        <p:txBody>
          <a:bodyPr/>
          <a:lstStyle/>
          <a:p>
            <a:pPr algn="ctr" rtl="0" eaLnBrk="1" latinLnBrk="0" hangingPunct="1"/>
            <a:r>
              <a:rPr lang="en-GB" sz="3600" kern="1200">
                <a:solidFill>
                  <a:srgbClr val="000000"/>
                </a:solidFill>
                <a:effectLst/>
                <a:ea typeface="+mn-ea"/>
                <a:cs typeface="+mn-cs"/>
              </a:rPr>
              <a:t>Drive human change with best practices</a:t>
            </a:r>
            <a:endParaRPr lang="en-US">
              <a:effectLst/>
            </a:endParaRPr>
          </a:p>
        </p:txBody>
      </p:sp>
      <p:grpSp>
        <p:nvGrpSpPr>
          <p:cNvPr id="49" name="Group 48">
            <a:extLst>
              <a:ext uri="{FF2B5EF4-FFF2-40B4-BE49-F238E27FC236}">
                <a16:creationId xmlns:a16="http://schemas.microsoft.com/office/drawing/2014/main" id="{2E657E0E-FDD2-4985-A2FF-857C8E164175}"/>
              </a:ext>
              <a:ext uri="{C183D7F6-B498-43B3-948B-1728B52AA6E4}">
                <adec:decorative xmlns:adec="http://schemas.microsoft.com/office/drawing/2017/decorative" val="1"/>
              </a:ext>
            </a:extLst>
          </p:cNvPr>
          <p:cNvGrpSpPr/>
          <p:nvPr/>
        </p:nvGrpSpPr>
        <p:grpSpPr>
          <a:xfrm>
            <a:off x="10580359" y="187952"/>
            <a:ext cx="1611641" cy="459051"/>
            <a:chOff x="10207265" y="187952"/>
            <a:chExt cx="1611641" cy="459051"/>
          </a:xfrm>
        </p:grpSpPr>
        <p:sp>
          <p:nvSpPr>
            <p:cNvPr id="46" name="Round Same Side Corner Rectangle 23">
              <a:extLst>
                <a:ext uri="{FF2B5EF4-FFF2-40B4-BE49-F238E27FC236}">
                  <a16:creationId xmlns:a16="http://schemas.microsoft.com/office/drawing/2014/main" id="{AC993249-0EF8-69D1-258C-91D479BD2FE4}"/>
                </a:ext>
              </a:extLst>
            </p:cNvPr>
            <p:cNvSpPr/>
            <p:nvPr/>
          </p:nvSpPr>
          <p:spPr bwMode="auto">
            <a:xfrm rot="16200000">
              <a:off x="10783560" y="-388343"/>
              <a:ext cx="459051" cy="1611641"/>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Rectangle 46">
              <a:extLst>
                <a:ext uri="{FF2B5EF4-FFF2-40B4-BE49-F238E27FC236}">
                  <a16:creationId xmlns:a16="http://schemas.microsoft.com/office/drawing/2014/main" id="{E26F526D-B33E-0187-A585-14DF446D3656}"/>
                </a:ext>
              </a:extLst>
            </p:cNvPr>
            <p:cNvSpPr/>
            <p:nvPr/>
          </p:nvSpPr>
          <p:spPr bwMode="auto">
            <a:xfrm>
              <a:off x="10728120" y="285996"/>
              <a:ext cx="1090784"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Human change</a:t>
              </a:r>
            </a:p>
          </p:txBody>
        </p:sp>
        <p:sp>
          <p:nvSpPr>
            <p:cNvPr id="48" name="Freeform 29">
              <a:extLst>
                <a:ext uri="{FF2B5EF4-FFF2-40B4-BE49-F238E27FC236}">
                  <a16:creationId xmlns:a16="http://schemas.microsoft.com/office/drawing/2014/main" id="{B509DB9D-BE56-F23C-1536-18C75FFA30F6}"/>
                </a:ext>
              </a:extLst>
            </p:cNvPr>
            <p:cNvSpPr/>
            <p:nvPr/>
          </p:nvSpPr>
          <p:spPr>
            <a:xfrm>
              <a:off x="10404285" y="312685"/>
              <a:ext cx="243045" cy="2429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useBgFill="1">
        <p:nvSpPr>
          <p:cNvPr id="6" name="Rounded Rectangle 1">
            <a:extLst>
              <a:ext uri="{FF2B5EF4-FFF2-40B4-BE49-F238E27FC236}">
                <a16:creationId xmlns:a16="http://schemas.microsoft.com/office/drawing/2014/main" id="{E38A82E4-B6AF-1319-00BF-67568D167E9B}"/>
              </a:ext>
              <a:ext uri="{C183D7F6-B498-43B3-948B-1728B52AA6E4}">
                <adec:decorative xmlns:adec="http://schemas.microsoft.com/office/drawing/2017/decorative" val="1"/>
              </a:ext>
            </a:extLst>
          </p:cNvPr>
          <p:cNvSpPr/>
          <p:nvPr/>
        </p:nvSpPr>
        <p:spPr bwMode="auto">
          <a:xfrm>
            <a:off x="663110" y="1381991"/>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4" name="Group 3" descr="Line graph with organizational performance/value realization on the Y axis and time on the X axis. A horizontal dotted line at the very top of the graph indicates benefits over time, from deployment to usage and adoption, to proficiency. Current state is &quot;deployement&quot; and at the far left corner of the graph. A purple and a blue line indicating two transition states start at current state, where Copilot readiness is complete and licenses are assigned, and end on the far right of the graph. The purple line represents driving human change with change management and is higher up on the graph; it achieves a higher and faster rate of proficiency. The blue line represents human change without change management and shows a slower and lower rate of reaching proficiency.">
            <a:extLst>
              <a:ext uri="{FF2B5EF4-FFF2-40B4-BE49-F238E27FC236}">
                <a16:creationId xmlns:a16="http://schemas.microsoft.com/office/drawing/2014/main" id="{AFFC45C7-9FDD-BF54-C208-69A8A7840922}"/>
              </a:ext>
            </a:extLst>
          </p:cNvPr>
          <p:cNvGrpSpPr/>
          <p:nvPr/>
        </p:nvGrpSpPr>
        <p:grpSpPr>
          <a:xfrm>
            <a:off x="861254" y="1532911"/>
            <a:ext cx="7514053" cy="4421136"/>
            <a:chOff x="861254" y="1532911"/>
            <a:chExt cx="7514053" cy="4421136"/>
          </a:xfrm>
        </p:grpSpPr>
        <p:cxnSp>
          <p:nvCxnSpPr>
            <p:cNvPr id="9" name="Straight Connector 8">
              <a:extLst>
                <a:ext uri="{FF2B5EF4-FFF2-40B4-BE49-F238E27FC236}">
                  <a16:creationId xmlns:a16="http://schemas.microsoft.com/office/drawing/2014/main" id="{6C197A76-68E1-C7CB-3A6F-CFCCB0C7682E}"/>
                </a:ext>
                <a:ext uri="{C183D7F6-B498-43B3-948B-1728B52AA6E4}">
                  <adec:decorative xmlns:adec="http://schemas.microsoft.com/office/drawing/2017/decorative" val="1"/>
                </a:ext>
              </a:extLst>
            </p:cNvPr>
            <p:cNvCxnSpPr/>
            <p:nvPr/>
          </p:nvCxnSpPr>
          <p:spPr>
            <a:xfrm>
              <a:off x="1788782" y="4051798"/>
              <a:ext cx="1346415" cy="0"/>
            </a:xfrm>
            <a:prstGeom prst="line">
              <a:avLst/>
            </a:prstGeom>
            <a:ln/>
          </p:spPr>
          <p:style>
            <a:lnRef idx="3">
              <a:schemeClr val="accent4"/>
            </a:lnRef>
            <a:fillRef idx="0">
              <a:schemeClr val="accent4"/>
            </a:fillRef>
            <a:effectRef idx="2">
              <a:schemeClr val="accent4"/>
            </a:effectRef>
            <a:fontRef idx="minor">
              <a:schemeClr val="tx1"/>
            </a:fontRef>
          </p:style>
        </p:cxnSp>
        <p:sp>
          <p:nvSpPr>
            <p:cNvPr id="10" name="Freeform: Shape 25">
              <a:extLst>
                <a:ext uri="{FF2B5EF4-FFF2-40B4-BE49-F238E27FC236}">
                  <a16:creationId xmlns:a16="http://schemas.microsoft.com/office/drawing/2014/main" id="{3AFF7F1C-6AF0-4E31-3105-1418B7738E6E}"/>
                </a:ext>
                <a:ext uri="{C183D7F6-B498-43B3-948B-1728B52AA6E4}">
                  <adec:decorative xmlns:adec="http://schemas.microsoft.com/office/drawing/2017/decorative" val="1"/>
                </a:ext>
              </a:extLst>
            </p:cNvPr>
            <p:cNvSpPr/>
            <p:nvPr/>
          </p:nvSpPr>
          <p:spPr>
            <a:xfrm>
              <a:off x="3106138" y="3395914"/>
              <a:ext cx="4901339" cy="1862570"/>
            </a:xfrm>
            <a:custGeom>
              <a:avLst/>
              <a:gdLst>
                <a:gd name="connsiteX0" fmla="*/ 0 w 4901339"/>
                <a:gd name="connsiteY0" fmla="*/ 646358 h 1862570"/>
                <a:gd name="connsiteX1" fmla="*/ 988017 w 4901339"/>
                <a:gd name="connsiteY1" fmla="*/ 1857163 h 1862570"/>
                <a:gd name="connsiteX2" fmla="*/ 3777711 w 4901339"/>
                <a:gd name="connsiteY2" fmla="*/ 220155 h 1862570"/>
                <a:gd name="connsiteX3" fmla="*/ 4901339 w 4901339"/>
                <a:gd name="connsiteY3" fmla="*/ 16740 h 1862570"/>
                <a:gd name="connsiteX4" fmla="*/ 4901339 w 4901339"/>
                <a:gd name="connsiteY4" fmla="*/ 16740 h 186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1339" h="1862570">
                  <a:moveTo>
                    <a:pt x="0" y="646358"/>
                  </a:moveTo>
                  <a:cubicBezTo>
                    <a:pt x="179199" y="1287277"/>
                    <a:pt x="358399" y="1928197"/>
                    <a:pt x="988017" y="1857163"/>
                  </a:cubicBezTo>
                  <a:cubicBezTo>
                    <a:pt x="1617636" y="1786129"/>
                    <a:pt x="3125491" y="526892"/>
                    <a:pt x="3777711" y="220155"/>
                  </a:cubicBezTo>
                  <a:cubicBezTo>
                    <a:pt x="4429931" y="-86582"/>
                    <a:pt x="4901339" y="16740"/>
                    <a:pt x="4901339" y="16740"/>
                  </a:cubicBezTo>
                  <a:lnTo>
                    <a:pt x="4901339" y="16740"/>
                  </a:lnTo>
                </a:path>
              </a:pathLst>
            </a:custGeom>
            <a:ln w="19050" cap="flat" cmpd="sng" algn="ctr">
              <a:solidFill>
                <a:srgbClr val="8DC8E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Segoe UI"/>
                <a:ea typeface="+mn-ea"/>
                <a:cs typeface="+mn-cs"/>
              </a:endParaRPr>
            </a:p>
          </p:txBody>
        </p:sp>
        <p:sp>
          <p:nvSpPr>
            <p:cNvPr id="11" name="Freeform: Shape 26">
              <a:extLst>
                <a:ext uri="{FF2B5EF4-FFF2-40B4-BE49-F238E27FC236}">
                  <a16:creationId xmlns:a16="http://schemas.microsoft.com/office/drawing/2014/main" id="{CFBF2A32-805B-4572-DBF5-6856ABD279D5}"/>
                </a:ext>
                <a:ext uri="{C183D7F6-B498-43B3-948B-1728B52AA6E4}">
                  <adec:decorative xmlns:adec="http://schemas.microsoft.com/office/drawing/2017/decorative" val="1"/>
                </a:ext>
              </a:extLst>
            </p:cNvPr>
            <p:cNvSpPr/>
            <p:nvPr/>
          </p:nvSpPr>
          <p:spPr>
            <a:xfrm>
              <a:off x="3115824" y="2191102"/>
              <a:ext cx="4891653" cy="2213011"/>
            </a:xfrm>
            <a:custGeom>
              <a:avLst/>
              <a:gdLst>
                <a:gd name="connsiteX0" fmla="*/ 0 w 4891653"/>
                <a:gd name="connsiteY0" fmla="*/ 2117804 h 2527108"/>
                <a:gd name="connsiteX1" fmla="*/ 774915 w 4891653"/>
                <a:gd name="connsiteY1" fmla="*/ 2398710 h 2527108"/>
                <a:gd name="connsiteX2" fmla="*/ 2557220 w 4891653"/>
                <a:gd name="connsiteY2" fmla="*/ 296753 h 2527108"/>
                <a:gd name="connsiteX3" fmla="*/ 4891653 w 4891653"/>
                <a:gd name="connsiteY3" fmla="*/ 15846 h 2527108"/>
                <a:gd name="connsiteX4" fmla="*/ 4891653 w 4891653"/>
                <a:gd name="connsiteY4" fmla="*/ 15846 h 2527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1653" h="2527108">
                  <a:moveTo>
                    <a:pt x="0" y="2117804"/>
                  </a:moveTo>
                  <a:cubicBezTo>
                    <a:pt x="174356" y="2410011"/>
                    <a:pt x="348712" y="2702218"/>
                    <a:pt x="774915" y="2398710"/>
                  </a:cubicBezTo>
                  <a:cubicBezTo>
                    <a:pt x="1201118" y="2095202"/>
                    <a:pt x="1871097" y="693897"/>
                    <a:pt x="2557220" y="296753"/>
                  </a:cubicBezTo>
                  <a:cubicBezTo>
                    <a:pt x="3243343" y="-100391"/>
                    <a:pt x="4891653" y="15846"/>
                    <a:pt x="4891653" y="15846"/>
                  </a:cubicBezTo>
                  <a:lnTo>
                    <a:pt x="4891653" y="15846"/>
                  </a:lnTo>
                </a:path>
              </a:pathLst>
            </a:cu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78D4"/>
                </a:solidFill>
                <a:effectLst/>
                <a:uLnTx/>
                <a:uFillTx/>
                <a:latin typeface="Segoe UI"/>
                <a:ea typeface="+mn-ea"/>
                <a:cs typeface="+mn-cs"/>
              </a:endParaRPr>
            </a:p>
          </p:txBody>
        </p:sp>
        <p:cxnSp>
          <p:nvCxnSpPr>
            <p:cNvPr id="12" name="Straight Connector 11">
              <a:extLst>
                <a:ext uri="{FF2B5EF4-FFF2-40B4-BE49-F238E27FC236}">
                  <a16:creationId xmlns:a16="http://schemas.microsoft.com/office/drawing/2014/main" id="{E7DCECE0-5714-D3B4-3467-9911A4BB0FA1}"/>
                </a:ext>
                <a:ext uri="{C183D7F6-B498-43B3-948B-1728B52AA6E4}">
                  <adec:decorative xmlns:adec="http://schemas.microsoft.com/office/drawing/2017/decorative" val="1"/>
                </a:ext>
              </a:extLst>
            </p:cNvPr>
            <p:cNvCxnSpPr/>
            <p:nvPr/>
          </p:nvCxnSpPr>
          <p:spPr>
            <a:xfrm>
              <a:off x="3106138" y="2899372"/>
              <a:ext cx="0" cy="2411924"/>
            </a:xfrm>
            <a:prstGeom prst="line">
              <a:avLst/>
            </a:prstGeom>
            <a:ln w="12700">
              <a:solidFill>
                <a:srgbClr val="B1B3B3"/>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descr="Y axis: Organizational performance/&#10;value realization">
              <a:extLst>
                <a:ext uri="{FF2B5EF4-FFF2-40B4-BE49-F238E27FC236}">
                  <a16:creationId xmlns:a16="http://schemas.microsoft.com/office/drawing/2014/main" id="{355BA86B-7F79-0F26-BBEB-2CB37AD54382}"/>
                </a:ext>
              </a:extLst>
            </p:cNvPr>
            <p:cNvGrpSpPr/>
            <p:nvPr/>
          </p:nvGrpSpPr>
          <p:grpSpPr>
            <a:xfrm>
              <a:off x="861254" y="2066338"/>
              <a:ext cx="927528" cy="3254644"/>
              <a:chOff x="861254" y="2066338"/>
              <a:chExt cx="927528" cy="3254644"/>
            </a:xfrm>
          </p:grpSpPr>
          <p:cxnSp>
            <p:nvCxnSpPr>
              <p:cNvPr id="7" name="Straight Connector 6">
                <a:extLst>
                  <a:ext uri="{FF2B5EF4-FFF2-40B4-BE49-F238E27FC236}">
                    <a16:creationId xmlns:a16="http://schemas.microsoft.com/office/drawing/2014/main" id="{76536107-07AA-A8E0-E535-273953FD35D8}"/>
                  </a:ext>
                  <a:ext uri="{C183D7F6-B498-43B3-948B-1728B52AA6E4}">
                    <adec:decorative xmlns:adec="http://schemas.microsoft.com/office/drawing/2017/decorative" val="1"/>
                  </a:ext>
                </a:extLst>
              </p:cNvPr>
              <p:cNvCxnSpPr>
                <a:cxnSpLocks/>
              </p:cNvCxnSpPr>
              <p:nvPr/>
            </p:nvCxnSpPr>
            <p:spPr>
              <a:xfrm flipV="1">
                <a:off x="1788782" y="2066338"/>
                <a:ext cx="0" cy="3254644"/>
              </a:xfrm>
              <a:prstGeom prst="line">
                <a:avLst/>
              </a:prstGeom>
              <a:ln w="25400" cap="rnd">
                <a:solidFill>
                  <a:srgbClr val="8661C5"/>
                </a:solidFill>
                <a:round/>
                <a:headEnd type="none"/>
                <a:tailEnd type="arrow" w="med" len="sm"/>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799F07-A9A5-A4D0-727C-15422D0519D8}"/>
                  </a:ext>
                </a:extLst>
              </p:cNvPr>
              <p:cNvSpPr txBox="1"/>
              <p:nvPr/>
            </p:nvSpPr>
            <p:spPr>
              <a:xfrm rot="10800000">
                <a:off x="861254" y="2298054"/>
                <a:ext cx="677108" cy="2791213"/>
              </a:xfrm>
              <a:prstGeom prst="rect">
                <a:avLst/>
              </a:prstGeom>
              <a:noFill/>
            </p:spPr>
            <p:txBody>
              <a:bodyPr vert="eaVert"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gradFill>
                      <a:gsLst>
                        <a:gs pos="50000">
                          <a:schemeClr val="accent2"/>
                        </a:gs>
                        <a:gs pos="100000">
                          <a:schemeClr val="accent2"/>
                        </a:gs>
                      </a:gsLst>
                      <a:lin ang="8100000" scaled="1"/>
                    </a:gradFill>
                    <a:effectLst/>
                    <a:uLnTx/>
                    <a:uFillTx/>
                    <a:latin typeface="+mj-lt"/>
                    <a:ea typeface="+mn-ea"/>
                    <a:cs typeface="+mn-cs"/>
                  </a:rPr>
                  <a:t>Organizational 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gradFill>
                      <a:gsLst>
                        <a:gs pos="50000">
                          <a:schemeClr val="accent2"/>
                        </a:gs>
                        <a:gs pos="100000">
                          <a:schemeClr val="accent2"/>
                        </a:gs>
                      </a:gsLst>
                      <a:lin ang="8100000" scaled="1"/>
                    </a:gradFill>
                    <a:effectLst/>
                    <a:uLnTx/>
                    <a:uFillTx/>
                    <a:latin typeface="+mj-lt"/>
                    <a:ea typeface="+mn-ea"/>
                    <a:cs typeface="+mn-cs"/>
                  </a:rPr>
                  <a:t>value realization</a:t>
                </a:r>
                <a:endParaRPr kumimoji="0" lang="en-AU" sz="1600" b="0" i="0" u="none" strike="noStrike" kern="1200" cap="none" spc="0" normalizeH="0" baseline="0" noProof="0">
                  <a:ln>
                    <a:noFill/>
                  </a:ln>
                  <a:gradFill>
                    <a:gsLst>
                      <a:gs pos="50000">
                        <a:schemeClr val="accent2"/>
                      </a:gs>
                      <a:gs pos="100000">
                        <a:schemeClr val="accent2"/>
                      </a:gs>
                    </a:gsLst>
                    <a:lin ang="8100000" scaled="1"/>
                  </a:gradFill>
                  <a:effectLst/>
                  <a:uLnTx/>
                  <a:uFillTx/>
                  <a:latin typeface="+mj-lt"/>
                  <a:ea typeface="+mn-ea"/>
                  <a:cs typeface="+mn-cs"/>
                </a:endParaRPr>
              </a:p>
            </p:txBody>
          </p:sp>
        </p:grpSp>
        <p:grpSp>
          <p:nvGrpSpPr>
            <p:cNvPr id="3" name="Group 2" descr="X axis: Time">
              <a:extLst>
                <a:ext uri="{FF2B5EF4-FFF2-40B4-BE49-F238E27FC236}">
                  <a16:creationId xmlns:a16="http://schemas.microsoft.com/office/drawing/2014/main" id="{BD241383-79C6-B0B2-2681-3F257CB55EAB}"/>
                </a:ext>
              </a:extLst>
            </p:cNvPr>
            <p:cNvGrpSpPr/>
            <p:nvPr/>
          </p:nvGrpSpPr>
          <p:grpSpPr>
            <a:xfrm>
              <a:off x="1788782" y="5311296"/>
              <a:ext cx="5715000" cy="642751"/>
              <a:chOff x="1788782" y="5311296"/>
              <a:chExt cx="5715000" cy="642751"/>
            </a:xfrm>
          </p:grpSpPr>
          <p:cxnSp>
            <p:nvCxnSpPr>
              <p:cNvPr id="8" name="Straight Connector 7">
                <a:extLst>
                  <a:ext uri="{FF2B5EF4-FFF2-40B4-BE49-F238E27FC236}">
                    <a16:creationId xmlns:a16="http://schemas.microsoft.com/office/drawing/2014/main" id="{2F68FE85-9AF9-89A8-9E5B-E4B4C40FAE84}"/>
                  </a:ext>
                  <a:ext uri="{C183D7F6-B498-43B3-948B-1728B52AA6E4}">
                    <adec:decorative xmlns:adec="http://schemas.microsoft.com/office/drawing/2017/decorative" val="1"/>
                  </a:ext>
                </a:extLst>
              </p:cNvPr>
              <p:cNvCxnSpPr/>
              <p:nvPr/>
            </p:nvCxnSpPr>
            <p:spPr>
              <a:xfrm>
                <a:off x="1788782" y="5311296"/>
                <a:ext cx="5715000" cy="0"/>
              </a:xfrm>
              <a:prstGeom prst="line">
                <a:avLst/>
              </a:prstGeom>
              <a:ln w="25400" cap="rnd">
                <a:solidFill>
                  <a:srgbClr val="8661C5"/>
                </a:solidFill>
                <a:round/>
                <a:headEnd type="none"/>
                <a:tailEnd type="arrow" w="med" len="sm"/>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F7AF036-C866-53B6-EEC6-9E0136D2D3DA}"/>
                  </a:ext>
                </a:extLst>
              </p:cNvPr>
              <p:cNvSpPr txBox="1"/>
              <p:nvPr/>
            </p:nvSpPr>
            <p:spPr>
              <a:xfrm>
                <a:off x="4325521" y="5615493"/>
                <a:ext cx="641522" cy="338554"/>
              </a:xfrm>
              <a:prstGeom prst="rect">
                <a:avLst/>
              </a:prstGeom>
              <a:noFill/>
            </p:spPr>
            <p:txBody>
              <a:bodyPr wrap="none" rtlCol="0">
                <a:spAutoFit/>
              </a:bodyPr>
              <a:lstStyle/>
              <a:p>
                <a:pPr algn="ctr">
                  <a:defRPr/>
                </a:pPr>
                <a:r>
                  <a:rPr lang="en-GB" sz="1600">
                    <a:gradFill>
                      <a:gsLst>
                        <a:gs pos="50000">
                          <a:schemeClr val="accent2"/>
                        </a:gs>
                        <a:gs pos="100000">
                          <a:schemeClr val="accent2"/>
                        </a:gs>
                      </a:gsLst>
                      <a:lin ang="8100000" scaled="1"/>
                    </a:gradFill>
                    <a:latin typeface="+mj-lt"/>
                  </a:rPr>
                  <a:t>Time</a:t>
                </a:r>
                <a:endParaRPr lang="en-AU" sz="1600">
                  <a:gradFill>
                    <a:gsLst>
                      <a:gs pos="50000">
                        <a:schemeClr val="accent2"/>
                      </a:gs>
                      <a:gs pos="100000">
                        <a:schemeClr val="accent2"/>
                      </a:gs>
                    </a:gsLst>
                    <a:lin ang="8100000" scaled="1"/>
                  </a:gradFill>
                  <a:latin typeface="+mj-lt"/>
                </a:endParaRPr>
              </a:p>
            </p:txBody>
          </p:sp>
        </p:grpSp>
        <p:sp>
          <p:nvSpPr>
            <p:cNvPr id="20" name="TextBox 19">
              <a:extLst>
                <a:ext uri="{FF2B5EF4-FFF2-40B4-BE49-F238E27FC236}">
                  <a16:creationId xmlns:a16="http://schemas.microsoft.com/office/drawing/2014/main" id="{C6A338ED-CB43-4E51-3B39-C27F495FC61E}"/>
                </a:ext>
              </a:extLst>
            </p:cNvPr>
            <p:cNvSpPr txBox="1"/>
            <p:nvPr/>
          </p:nvSpPr>
          <p:spPr>
            <a:xfrm>
              <a:off x="1893172" y="5369272"/>
              <a:ext cx="984565" cy="246221"/>
            </a:xfrm>
            <a:prstGeom prst="rect">
              <a:avLst/>
            </a:prstGeom>
            <a:noFill/>
          </p:spPr>
          <p:txBody>
            <a:bodyPr wrap="none" rtlCol="0">
              <a:spAutoFit/>
            </a:bodyPr>
            <a:lstStyle/>
            <a:p>
              <a:pPr algn="ctr">
                <a:defRPr/>
              </a:pPr>
              <a:r>
                <a:rPr lang="en-GB" sz="1000" b="1">
                  <a:solidFill>
                    <a:srgbClr val="8661C5"/>
                  </a:solidFill>
                  <a:latin typeface="Segoe UI"/>
                </a:rPr>
                <a:t>Current State</a:t>
              </a:r>
              <a:endParaRPr lang="en-AU" sz="1000" b="1">
                <a:solidFill>
                  <a:srgbClr val="8661C5"/>
                </a:solidFill>
                <a:latin typeface="Segoe UI"/>
              </a:endParaRPr>
            </a:p>
          </p:txBody>
        </p:sp>
        <p:sp>
          <p:nvSpPr>
            <p:cNvPr id="18" name="Rectangle: Rounded Corners 36">
              <a:extLst>
                <a:ext uri="{FF2B5EF4-FFF2-40B4-BE49-F238E27FC236}">
                  <a16:creationId xmlns:a16="http://schemas.microsoft.com/office/drawing/2014/main" id="{A4B9196A-8E73-F76C-91C7-7B3B8B5FA32A}"/>
                </a:ext>
              </a:extLst>
            </p:cNvPr>
            <p:cNvSpPr/>
            <p:nvPr/>
          </p:nvSpPr>
          <p:spPr>
            <a:xfrm>
              <a:off x="1982347" y="4104360"/>
              <a:ext cx="920541" cy="201921"/>
            </a:xfrm>
            <a:prstGeom prst="roundRect">
              <a:avLst>
                <a:gd name="adj" fmla="val 48018"/>
              </a:avLst>
            </a:prstGeom>
            <a:solidFill>
              <a:schemeClr val="accent2"/>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prstClr val="white"/>
                  </a:solidFill>
                  <a:latin typeface="+mj-lt"/>
                </a:rPr>
                <a:t>Deployment</a:t>
              </a:r>
              <a:endParaRPr lang="en-AU" sz="900">
                <a:solidFill>
                  <a:prstClr val="white"/>
                </a:solidFill>
                <a:latin typeface="+mj-lt"/>
              </a:endParaRPr>
            </a:p>
          </p:txBody>
        </p:sp>
        <p:sp>
          <p:nvSpPr>
            <p:cNvPr id="43" name="TextBox 42">
              <a:extLst>
                <a:ext uri="{FF2B5EF4-FFF2-40B4-BE49-F238E27FC236}">
                  <a16:creationId xmlns:a16="http://schemas.microsoft.com/office/drawing/2014/main" id="{7B5E3BB8-1873-61F9-414C-F13A4634EA2A}"/>
                </a:ext>
              </a:extLst>
            </p:cNvPr>
            <p:cNvSpPr txBox="1"/>
            <p:nvPr/>
          </p:nvSpPr>
          <p:spPr>
            <a:xfrm>
              <a:off x="1817975" y="4358842"/>
              <a:ext cx="1346413" cy="738664"/>
            </a:xfrm>
            <a:prstGeom prst="rect">
              <a:avLst/>
            </a:prstGeom>
            <a:noFill/>
          </p:spPr>
          <p:txBody>
            <a:bodyPr wrap="square">
              <a:sp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GB" sz="700" i="0" u="none" strike="noStrike" kern="1200" cap="none" spc="0" normalizeH="0" baseline="0" noProof="0">
                  <a:ln>
                    <a:noFill/>
                  </a:ln>
                  <a:effectLst/>
                  <a:uLnTx/>
                  <a:uFillTx/>
                  <a:cs typeface="Segoe UI" panose="020B0502040204020203" pitchFamily="34" charset="0"/>
                </a:rPr>
                <a:t>Technology implementation including design, development, addressing technical prerequisites or controls,</a:t>
              </a:r>
              <a:r>
                <a:rPr lang="en-GB" sz="700">
                  <a:cs typeface="Segoe UI" panose="020B0502040204020203" pitchFamily="34" charset="0"/>
                </a:rPr>
                <a:t> </a:t>
              </a:r>
              <a:r>
                <a:rPr kumimoji="0" lang="en-GB" sz="700" i="0" u="none" strike="noStrike" kern="1200" cap="none" spc="0" normalizeH="0" baseline="0" noProof="0">
                  <a:ln>
                    <a:noFill/>
                  </a:ln>
                  <a:effectLst/>
                  <a:uLnTx/>
                  <a:uFillTx/>
                  <a:cs typeface="Segoe UI" panose="020B0502040204020203" pitchFamily="34" charset="0"/>
                </a:rPr>
                <a:t>and making the solution available for use.</a:t>
              </a:r>
              <a:endParaRPr kumimoji="0" lang="en-US" sz="700" i="0" u="none" strike="noStrike" kern="1200" cap="none" spc="0" normalizeH="0" baseline="0" noProof="0">
                <a:ln>
                  <a:noFill/>
                </a:ln>
                <a:effectLst/>
                <a:uLnTx/>
                <a:uFillTx/>
                <a:cs typeface="Segoe UI" panose="020B0502040204020203" pitchFamily="34" charset="0"/>
              </a:endParaRPr>
            </a:p>
          </p:txBody>
        </p:sp>
        <p:sp>
          <p:nvSpPr>
            <p:cNvPr id="15" name="TextBox 14">
              <a:extLst>
                <a:ext uri="{FF2B5EF4-FFF2-40B4-BE49-F238E27FC236}">
                  <a16:creationId xmlns:a16="http://schemas.microsoft.com/office/drawing/2014/main" id="{DA2752DF-5F76-B21C-038E-C97B26477A2E}"/>
                </a:ext>
              </a:extLst>
            </p:cNvPr>
            <p:cNvSpPr txBox="1"/>
            <p:nvPr/>
          </p:nvSpPr>
          <p:spPr>
            <a:xfrm>
              <a:off x="2579530" y="2405919"/>
              <a:ext cx="1726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78D4"/>
                  </a:solidFill>
                  <a:effectLst/>
                  <a:uLnTx/>
                  <a:uFillTx/>
                  <a:latin typeface="Segoe UI"/>
                  <a:ea typeface="+mn-ea"/>
                  <a:cs typeface="+mn-cs"/>
                </a:rPr>
                <a:t>Copilot readiness complete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78D4"/>
                  </a:solidFill>
                  <a:effectLst/>
                  <a:uLnTx/>
                  <a:uFillTx/>
                  <a:latin typeface="Segoe UI"/>
                  <a:ea typeface="+mn-ea"/>
                  <a:cs typeface="+mn-cs"/>
                </a:rPr>
                <a:t>Licenses assigned</a:t>
              </a:r>
              <a:endParaRPr kumimoji="0" lang="en-AU" sz="1000" b="0" i="0" u="none" strike="noStrike" kern="1200" cap="none" spc="0" normalizeH="0" baseline="0" noProof="0">
                <a:ln>
                  <a:noFill/>
                </a:ln>
                <a:solidFill>
                  <a:srgbClr val="0078D4"/>
                </a:solidFill>
                <a:effectLst/>
                <a:uLnTx/>
                <a:uFillTx/>
                <a:latin typeface="Segoe UI"/>
                <a:ea typeface="+mn-ea"/>
                <a:cs typeface="+mn-cs"/>
              </a:endParaRPr>
            </a:p>
          </p:txBody>
        </p:sp>
        <p:cxnSp>
          <p:nvCxnSpPr>
            <p:cNvPr id="16" name="Straight Connector 15">
              <a:extLst>
                <a:ext uri="{FF2B5EF4-FFF2-40B4-BE49-F238E27FC236}">
                  <a16:creationId xmlns:a16="http://schemas.microsoft.com/office/drawing/2014/main" id="{9EF0DFC6-2B12-90D8-10B2-A8DF1D5AA213}"/>
                </a:ext>
                <a:ext uri="{C183D7F6-B498-43B3-948B-1728B52AA6E4}">
                  <adec:decorative xmlns:adec="http://schemas.microsoft.com/office/drawing/2017/decorative" val="1"/>
                </a:ext>
              </a:extLst>
            </p:cNvPr>
            <p:cNvCxnSpPr>
              <a:cxnSpLocks/>
            </p:cNvCxnSpPr>
            <p:nvPr/>
          </p:nvCxnSpPr>
          <p:spPr>
            <a:xfrm>
              <a:off x="1796143" y="2211632"/>
              <a:ext cx="6376003" cy="0"/>
            </a:xfrm>
            <a:prstGeom prst="line">
              <a:avLst/>
            </a:prstGeom>
            <a:ln w="19050" cap="flat" cmpd="sng" algn="ctr">
              <a:solidFill>
                <a:schemeClr val="accent4"/>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E8741DF4-ABB0-EAD9-7AC6-3F87ED6FEF78}"/>
                </a:ext>
              </a:extLst>
            </p:cNvPr>
            <p:cNvSpPr txBox="1"/>
            <p:nvPr/>
          </p:nvSpPr>
          <p:spPr>
            <a:xfrm>
              <a:off x="2802110" y="1940715"/>
              <a:ext cx="24140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accent2"/>
                  </a:solidFill>
                  <a:effectLst/>
                  <a:uLnTx/>
                  <a:uFillTx/>
                  <a:latin typeface="Segoe UI"/>
                  <a:ea typeface="+mn-ea"/>
                  <a:cs typeface="+mn-cs"/>
                </a:rPr>
                <a:t>Benefits outlined in the business case</a:t>
              </a:r>
              <a:endParaRPr kumimoji="0" lang="en-AU" sz="1000" b="0" i="0" u="none" strike="noStrike" kern="1200" cap="none" spc="0" normalizeH="0" baseline="0" noProof="0">
                <a:ln>
                  <a:noFill/>
                </a:ln>
                <a:solidFill>
                  <a:schemeClr val="accent2"/>
                </a:solidFill>
                <a:effectLst/>
                <a:uLnTx/>
                <a:uFillTx/>
                <a:latin typeface="Segoe UI"/>
                <a:ea typeface="+mn-ea"/>
                <a:cs typeface="+mn-cs"/>
              </a:endParaRPr>
            </a:p>
          </p:txBody>
        </p:sp>
        <p:sp>
          <p:nvSpPr>
            <p:cNvPr id="19" name="Rectangle: Rounded Corners 37">
              <a:extLst>
                <a:ext uri="{FF2B5EF4-FFF2-40B4-BE49-F238E27FC236}">
                  <a16:creationId xmlns:a16="http://schemas.microsoft.com/office/drawing/2014/main" id="{466B1E27-5F4A-8755-1188-64525D5E84A1}"/>
                </a:ext>
              </a:extLst>
            </p:cNvPr>
            <p:cNvSpPr/>
            <p:nvPr/>
          </p:nvSpPr>
          <p:spPr>
            <a:xfrm>
              <a:off x="4879619" y="5000842"/>
              <a:ext cx="920541" cy="201921"/>
            </a:xfrm>
            <a:prstGeom prst="roundRect">
              <a:avLst>
                <a:gd name="adj" fmla="val 48018"/>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prstClr val="white"/>
                  </a:solidFill>
                  <a:latin typeface="+mj-lt"/>
                </a:rPr>
                <a:t>Usage</a:t>
              </a:r>
              <a:endParaRPr lang="en-AU" sz="900">
                <a:solidFill>
                  <a:prstClr val="white"/>
                </a:solidFill>
                <a:latin typeface="+mj-lt"/>
              </a:endParaRPr>
            </a:p>
          </p:txBody>
        </p:sp>
        <p:sp>
          <p:nvSpPr>
            <p:cNvPr id="21" name="TextBox 20">
              <a:extLst>
                <a:ext uri="{FF2B5EF4-FFF2-40B4-BE49-F238E27FC236}">
                  <a16:creationId xmlns:a16="http://schemas.microsoft.com/office/drawing/2014/main" id="{B8D996F2-8C18-440D-E9CE-5AB0AFD041EA}"/>
                </a:ext>
              </a:extLst>
            </p:cNvPr>
            <p:cNvSpPr txBox="1"/>
            <p:nvPr/>
          </p:nvSpPr>
          <p:spPr>
            <a:xfrm>
              <a:off x="4441195" y="3794524"/>
              <a:ext cx="1120820" cy="246221"/>
            </a:xfrm>
            <a:prstGeom prst="rect">
              <a:avLst/>
            </a:prstGeom>
            <a:noFill/>
          </p:spPr>
          <p:txBody>
            <a:bodyPr wrap="none" rtlCol="0">
              <a:spAutoFit/>
            </a:bodyPr>
            <a:lstStyle/>
            <a:p>
              <a:pPr marR="0" lvl="0" indent="0" algn="ctr" fontAlgn="auto">
                <a:lnSpc>
                  <a:spcPct val="100000"/>
                </a:lnSpc>
                <a:spcBef>
                  <a:spcPts val="0"/>
                </a:spcBef>
                <a:spcAft>
                  <a:spcPts val="0"/>
                </a:spcAft>
                <a:buClrTx/>
                <a:buSzTx/>
                <a:buFontTx/>
                <a:buNone/>
                <a:tabLst/>
                <a:defRPr/>
              </a:pPr>
              <a:r>
                <a:rPr lang="en-GB" sz="1000" b="1">
                  <a:solidFill>
                    <a:srgbClr val="8661C5"/>
                  </a:solidFill>
                  <a:latin typeface="Segoe UI"/>
                </a:rPr>
                <a:t>Transition state</a:t>
              </a:r>
              <a:endParaRPr lang="en-AU" sz="1000" b="1">
                <a:solidFill>
                  <a:srgbClr val="8661C5"/>
                </a:solidFill>
                <a:latin typeface="Segoe UI"/>
              </a:endParaRPr>
            </a:p>
          </p:txBody>
        </p:sp>
        <p:sp>
          <p:nvSpPr>
            <p:cNvPr id="22" name="TextBox 21">
              <a:extLst>
                <a:ext uri="{FF2B5EF4-FFF2-40B4-BE49-F238E27FC236}">
                  <a16:creationId xmlns:a16="http://schemas.microsoft.com/office/drawing/2014/main" id="{8713220E-1B8B-B0B7-CD1F-335CC5CAC1B8}"/>
                </a:ext>
              </a:extLst>
            </p:cNvPr>
            <p:cNvSpPr txBox="1"/>
            <p:nvPr/>
          </p:nvSpPr>
          <p:spPr>
            <a:xfrm>
              <a:off x="7437352" y="1847144"/>
              <a:ext cx="904415" cy="246221"/>
            </a:xfrm>
            <a:prstGeom prst="rect">
              <a:avLst/>
            </a:prstGeom>
            <a:noFill/>
          </p:spPr>
          <p:txBody>
            <a:bodyPr wrap="none" rtlCol="0">
              <a:spAutoFit/>
            </a:bodyPr>
            <a:lstStyle/>
            <a:p>
              <a:pPr marR="0" lvl="0" indent="0" algn="ctr" fontAlgn="auto">
                <a:lnSpc>
                  <a:spcPct val="100000"/>
                </a:lnSpc>
                <a:spcBef>
                  <a:spcPts val="0"/>
                </a:spcBef>
                <a:spcAft>
                  <a:spcPts val="0"/>
                </a:spcAft>
                <a:buClrTx/>
                <a:buSzTx/>
                <a:buFontTx/>
                <a:buNone/>
                <a:tabLst/>
                <a:defRPr/>
              </a:pPr>
              <a:r>
                <a:rPr lang="en-GB" sz="1000" b="1">
                  <a:solidFill>
                    <a:srgbClr val="8661C5"/>
                  </a:solidFill>
                  <a:latin typeface="Segoe UI"/>
                </a:rPr>
                <a:t>Future state</a:t>
              </a:r>
              <a:endParaRPr lang="en-AU" sz="1000" b="1">
                <a:solidFill>
                  <a:srgbClr val="8661C5"/>
                </a:solidFill>
                <a:latin typeface="Segoe UI"/>
              </a:endParaRPr>
            </a:p>
          </p:txBody>
        </p:sp>
        <p:cxnSp>
          <p:nvCxnSpPr>
            <p:cNvPr id="23" name="Straight Connector 22">
              <a:extLst>
                <a:ext uri="{FF2B5EF4-FFF2-40B4-BE49-F238E27FC236}">
                  <a16:creationId xmlns:a16="http://schemas.microsoft.com/office/drawing/2014/main" id="{232ECCD0-8CF0-912A-699A-9F61C974EAB5}"/>
                </a:ext>
                <a:ext uri="{C183D7F6-B498-43B3-948B-1728B52AA6E4}">
                  <adec:decorative xmlns:adec="http://schemas.microsoft.com/office/drawing/2017/decorative" val="1"/>
                </a:ext>
              </a:extLst>
            </p:cNvPr>
            <p:cNvCxnSpPr>
              <a:cxnSpLocks/>
            </p:cNvCxnSpPr>
            <p:nvPr/>
          </p:nvCxnSpPr>
          <p:spPr>
            <a:xfrm>
              <a:off x="6572932" y="1888716"/>
              <a:ext cx="0" cy="1357286"/>
            </a:xfrm>
            <a:prstGeom prst="line">
              <a:avLst/>
            </a:prstGeom>
            <a:ln w="12700">
              <a:solidFill>
                <a:srgbClr val="B1B3B3"/>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A948F47-843F-0FE5-AD9E-EF54D47D2BA5}"/>
                </a:ext>
              </a:extLst>
            </p:cNvPr>
            <p:cNvSpPr txBox="1"/>
            <p:nvPr/>
          </p:nvSpPr>
          <p:spPr>
            <a:xfrm>
              <a:off x="5751356" y="1532911"/>
              <a:ext cx="16658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78D4"/>
                  </a:solidFill>
                  <a:effectLst/>
                  <a:uLnTx/>
                  <a:uFillTx/>
                  <a:latin typeface="Segoe UI"/>
                  <a:ea typeface="+mn-ea"/>
                  <a:cs typeface="+mn-cs"/>
                </a:rPr>
                <a:t>Change ‘adopted’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78D4"/>
                  </a:solidFill>
                  <a:effectLst/>
                  <a:uLnTx/>
                  <a:uFillTx/>
                  <a:latin typeface="Segoe UI"/>
                  <a:ea typeface="+mn-ea"/>
                  <a:cs typeface="+mn-cs"/>
                </a:rPr>
                <a:t>Sufficient benefits realized</a:t>
              </a:r>
              <a:endParaRPr kumimoji="0" lang="en-AU" sz="1000" b="0" i="0" u="none" strike="noStrike" kern="1200" cap="none" spc="0" normalizeH="0" baseline="0" noProof="0">
                <a:ln>
                  <a:noFill/>
                </a:ln>
                <a:solidFill>
                  <a:srgbClr val="0078D4"/>
                </a:solidFill>
                <a:effectLst/>
                <a:uLnTx/>
                <a:uFillTx/>
                <a:latin typeface="Segoe UI"/>
                <a:ea typeface="+mn-ea"/>
                <a:cs typeface="+mn-cs"/>
              </a:endParaRPr>
            </a:p>
          </p:txBody>
        </p:sp>
        <p:sp>
          <p:nvSpPr>
            <p:cNvPr id="36" name="Rectangle: Rounded Corners 60">
              <a:extLst>
                <a:ext uri="{FF2B5EF4-FFF2-40B4-BE49-F238E27FC236}">
                  <a16:creationId xmlns:a16="http://schemas.microsoft.com/office/drawing/2014/main" id="{78EBD75F-7831-C596-11CA-286A9F2EF45B}"/>
                </a:ext>
              </a:extLst>
            </p:cNvPr>
            <p:cNvSpPr/>
            <p:nvPr/>
          </p:nvSpPr>
          <p:spPr>
            <a:xfrm>
              <a:off x="7429289" y="2119356"/>
              <a:ext cx="920541" cy="201921"/>
            </a:xfrm>
            <a:prstGeom prst="roundRect">
              <a:avLst>
                <a:gd name="adj" fmla="val 48018"/>
              </a:avLst>
            </a:prstGeom>
            <a:solidFill>
              <a:schemeClr val="bg1"/>
            </a:solidFill>
            <a:ln>
              <a:solidFill>
                <a:schemeClr val="accent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gradFill>
                    <a:gsLst>
                      <a:gs pos="50000">
                        <a:schemeClr val="accent2"/>
                      </a:gs>
                      <a:gs pos="100000">
                        <a:schemeClr val="accent2"/>
                      </a:gs>
                    </a:gsLst>
                    <a:lin ang="8100000" scaled="1"/>
                  </a:gradFill>
                  <a:latin typeface="+mj-lt"/>
                </a:rPr>
                <a:t>Proficiency</a:t>
              </a:r>
              <a:endParaRPr lang="en-AU" sz="900">
                <a:gradFill>
                  <a:gsLst>
                    <a:gs pos="50000">
                      <a:schemeClr val="accent2"/>
                    </a:gs>
                    <a:gs pos="100000">
                      <a:schemeClr val="accent2"/>
                    </a:gs>
                  </a:gsLst>
                  <a:lin ang="8100000" scaled="1"/>
                </a:gradFill>
                <a:latin typeface="+mj-lt"/>
              </a:endParaRPr>
            </a:p>
          </p:txBody>
        </p:sp>
        <p:sp>
          <p:nvSpPr>
            <p:cNvPr id="40" name="TextBox 39">
              <a:extLst>
                <a:ext uri="{FF2B5EF4-FFF2-40B4-BE49-F238E27FC236}">
                  <a16:creationId xmlns:a16="http://schemas.microsoft.com/office/drawing/2014/main" id="{627970F1-B65C-7866-A71E-7F3035E20D55}"/>
                </a:ext>
              </a:extLst>
            </p:cNvPr>
            <p:cNvSpPr txBox="1"/>
            <p:nvPr/>
          </p:nvSpPr>
          <p:spPr>
            <a:xfrm>
              <a:off x="6632256" y="2436697"/>
              <a:ext cx="1743051" cy="415498"/>
            </a:xfrm>
            <a:prstGeom prst="rect">
              <a:avLst/>
            </a:prstGeom>
            <a:noFill/>
          </p:spPr>
          <p:txBody>
            <a:bodyPr wrap="square">
              <a:sp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GB" sz="700" i="0" strike="noStrike" kern="1200" cap="none" spc="0" normalizeH="0" baseline="0" noProof="0">
                  <a:ln>
                    <a:noFill/>
                  </a:ln>
                  <a:effectLst/>
                  <a:uLnTx/>
                  <a:uFillTx/>
                  <a:ea typeface="+mn-ea"/>
                  <a:cs typeface="Segoe UI" panose="020B0502040204020203" pitchFamily="34" charset="0"/>
                </a:rPr>
                <a:t>Deep, habitual usage that delivers measurable value to the employees, a line of business, and the organization</a:t>
              </a:r>
              <a:r>
                <a:rPr kumimoji="0" lang="en-GB" sz="700" i="0" u="none" strike="noStrike" kern="1200" cap="none" spc="0" normalizeH="0" baseline="0" noProof="0">
                  <a:ln>
                    <a:noFill/>
                  </a:ln>
                  <a:effectLst/>
                  <a:uLnTx/>
                  <a:uFillTx/>
                  <a:ea typeface="+mn-ea"/>
                  <a:cs typeface="Segoe UI" panose="020B0502040204020203" pitchFamily="34" charset="0"/>
                </a:rPr>
                <a:t>.</a:t>
              </a:r>
              <a:endParaRPr kumimoji="0" lang="en-US" sz="700" i="0" u="none" strike="noStrike" kern="1200" cap="none" spc="0" normalizeH="0" baseline="0" noProof="0">
                <a:ln>
                  <a:noFill/>
                </a:ln>
                <a:effectLst/>
                <a:uLnTx/>
                <a:uFillTx/>
                <a:ea typeface="+mn-ea"/>
                <a:cs typeface="Segoe UI" panose="020B0502040204020203" pitchFamily="34" charset="0"/>
              </a:endParaRPr>
            </a:p>
          </p:txBody>
        </p:sp>
        <p:sp>
          <p:nvSpPr>
            <p:cNvPr id="41" name="TextBox 40">
              <a:extLst>
                <a:ext uri="{FF2B5EF4-FFF2-40B4-BE49-F238E27FC236}">
                  <a16:creationId xmlns:a16="http://schemas.microsoft.com/office/drawing/2014/main" id="{46A5D2CD-289A-256E-6AAB-05F89BAF9475}"/>
                </a:ext>
              </a:extLst>
            </p:cNvPr>
            <p:cNvSpPr txBox="1"/>
            <p:nvPr/>
          </p:nvSpPr>
          <p:spPr>
            <a:xfrm>
              <a:off x="5847648" y="4961189"/>
              <a:ext cx="1859223" cy="307777"/>
            </a:xfrm>
            <a:prstGeom prst="rect">
              <a:avLst/>
            </a:prstGeom>
            <a:noFill/>
          </p:spPr>
          <p:txBody>
            <a:bodyPr wrap="square">
              <a:sp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GB" sz="700" i="0" strike="noStrike" kern="1200" cap="none" spc="0" normalizeH="0" baseline="0" noProof="0">
                  <a:ln>
                    <a:noFill/>
                  </a:ln>
                  <a:effectLst/>
                  <a:uLnTx/>
                  <a:uFillTx/>
                  <a:ea typeface="+mn-ea"/>
                  <a:cs typeface="Segoe UI" panose="020B0502040204020203" pitchFamily="34" charset="0"/>
                </a:rPr>
                <a:t>Employees consume the service as available through user enablement alone.</a:t>
              </a:r>
            </a:p>
          </p:txBody>
        </p:sp>
        <p:sp>
          <p:nvSpPr>
            <p:cNvPr id="42" name="Rectangle: Rounded Corners 38">
              <a:extLst>
                <a:ext uri="{FF2B5EF4-FFF2-40B4-BE49-F238E27FC236}">
                  <a16:creationId xmlns:a16="http://schemas.microsoft.com/office/drawing/2014/main" id="{44FA5EB7-94A3-30A2-2D35-B9029285BE4D}"/>
                </a:ext>
              </a:extLst>
            </p:cNvPr>
            <p:cNvSpPr/>
            <p:nvPr/>
          </p:nvSpPr>
          <p:spPr>
            <a:xfrm>
              <a:off x="5700431" y="2522906"/>
              <a:ext cx="920541" cy="201921"/>
            </a:xfrm>
            <a:prstGeom prst="roundRect">
              <a:avLst>
                <a:gd name="adj" fmla="val 48018"/>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900">
                  <a:solidFill>
                    <a:prstClr val="white"/>
                  </a:solidFill>
                  <a:latin typeface="+mj-lt"/>
                </a:rPr>
                <a:t>Adoption</a:t>
              </a:r>
              <a:endParaRPr lang="en-AU" sz="900">
                <a:solidFill>
                  <a:prstClr val="white"/>
                </a:solidFill>
                <a:latin typeface="+mj-lt"/>
              </a:endParaRPr>
            </a:p>
          </p:txBody>
        </p:sp>
      </p:grpSp>
      <p:sp>
        <p:nvSpPr>
          <p:cNvPr id="26" name="Rectangle: Rounded Corners 46">
            <a:extLst>
              <a:ext uri="{FF2B5EF4-FFF2-40B4-BE49-F238E27FC236}">
                <a16:creationId xmlns:a16="http://schemas.microsoft.com/office/drawing/2014/main" id="{F3EEDF33-3278-5C88-1DED-3DF1BECED7D9}"/>
              </a:ext>
              <a:ext uri="{C183D7F6-B498-43B3-948B-1728B52AA6E4}">
                <adec:decorative xmlns:adec="http://schemas.microsoft.com/office/drawing/2017/decorative" val="1"/>
              </a:ext>
            </a:extLst>
          </p:cNvPr>
          <p:cNvSpPr/>
          <p:nvPr/>
        </p:nvSpPr>
        <p:spPr>
          <a:xfrm>
            <a:off x="8543610" y="1644127"/>
            <a:ext cx="2838924" cy="1155663"/>
          </a:xfrm>
          <a:prstGeom prst="roundRect">
            <a:avLst>
              <a:gd name="adj" fmla="val 7992"/>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grpSp>
        <p:nvGrpSpPr>
          <p:cNvPr id="28" name="Group 27">
            <a:extLst>
              <a:ext uri="{FF2B5EF4-FFF2-40B4-BE49-F238E27FC236}">
                <a16:creationId xmlns:a16="http://schemas.microsoft.com/office/drawing/2014/main" id="{CAF4B236-A0B1-56BF-BC8C-B62A1E423B7F}"/>
              </a:ext>
              <a:ext uri="{C183D7F6-B498-43B3-948B-1728B52AA6E4}">
                <adec:decorative xmlns:adec="http://schemas.microsoft.com/office/drawing/2017/decorative" val="1"/>
              </a:ext>
            </a:extLst>
          </p:cNvPr>
          <p:cNvGrpSpPr/>
          <p:nvPr/>
        </p:nvGrpSpPr>
        <p:grpSpPr>
          <a:xfrm>
            <a:off x="10840273" y="1485473"/>
            <a:ext cx="460064" cy="460064"/>
            <a:chOff x="7863595" y="1297527"/>
            <a:chExt cx="556677" cy="556677"/>
          </a:xfrm>
        </p:grpSpPr>
        <p:sp>
          <p:nvSpPr>
            <p:cNvPr id="30" name="Oval 29">
              <a:extLst>
                <a:ext uri="{FF2B5EF4-FFF2-40B4-BE49-F238E27FC236}">
                  <a16:creationId xmlns:a16="http://schemas.microsoft.com/office/drawing/2014/main" id="{EF4549DF-6562-1D31-8C9B-0AC91D13E4CD}"/>
                </a:ext>
              </a:extLst>
            </p:cNvPr>
            <p:cNvSpPr/>
            <p:nvPr/>
          </p:nvSpPr>
          <p:spPr>
            <a:xfrm>
              <a:off x="7863595" y="1297527"/>
              <a:ext cx="556677" cy="556677"/>
            </a:xfrm>
            <a:prstGeom prst="ellipse">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31" name="Picture 30">
              <a:extLst>
                <a:ext uri="{FF2B5EF4-FFF2-40B4-BE49-F238E27FC236}">
                  <a16:creationId xmlns:a16="http://schemas.microsoft.com/office/drawing/2014/main" id="{5D4FC309-5D53-BABC-7195-B7EEEF1A7E64}"/>
                </a:ext>
              </a:extLst>
            </p:cNvPr>
            <p:cNvPicPr>
              <a:picLocks/>
            </p:cNvPicPr>
            <p:nvPr/>
          </p:nvPicPr>
          <p:blipFill>
            <a:blip r:embed="rId3">
              <a:extLst>
                <a:ext uri="{28A0092B-C50C-407E-A947-70E740481C1C}">
                  <a14:useLocalDpi xmlns:a14="http://schemas.microsoft.com/office/drawing/2010/main"/>
                </a:ext>
              </a:extLst>
            </a:blip>
            <a:srcRect/>
            <a:stretch/>
          </p:blipFill>
          <p:spPr>
            <a:xfrm>
              <a:off x="7945914" y="1379846"/>
              <a:ext cx="392040" cy="392040"/>
            </a:xfrm>
            <a:prstGeom prst="rect">
              <a:avLst/>
            </a:prstGeom>
          </p:spPr>
        </p:pic>
      </p:grpSp>
      <p:sp>
        <p:nvSpPr>
          <p:cNvPr id="27" name="TextBox 26">
            <a:extLst>
              <a:ext uri="{FF2B5EF4-FFF2-40B4-BE49-F238E27FC236}">
                <a16:creationId xmlns:a16="http://schemas.microsoft.com/office/drawing/2014/main" id="{BBDF0AD5-45F1-A213-4095-03B57E7BF27A}"/>
              </a:ext>
            </a:extLst>
          </p:cNvPr>
          <p:cNvSpPr txBox="1"/>
          <p:nvPr/>
        </p:nvSpPr>
        <p:spPr>
          <a:xfrm>
            <a:off x="8628518" y="1835953"/>
            <a:ext cx="24140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With change </a:t>
            </a:r>
            <a:r>
              <a:rPr lang="en-US" sz="1400" b="1">
                <a:solidFill>
                  <a:srgbClr val="C03BC4"/>
                </a:solidFill>
                <a:latin typeface="Segoe UI Semibold" panose="020B0502040204020203" pitchFamily="34" charset="0"/>
                <a:cs typeface="Segoe UI Semibold" panose="020B0502040204020203" pitchFamily="34" charset="0"/>
              </a:rPr>
              <a:t>management</a:t>
            </a:r>
            <a:endParaRPr kumimoji="0" lang="en-US" sz="14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endParaRPr>
          </a:p>
        </p:txBody>
      </p:sp>
      <p:sp>
        <p:nvSpPr>
          <p:cNvPr id="29" name="TextBox 28">
            <a:extLst>
              <a:ext uri="{FF2B5EF4-FFF2-40B4-BE49-F238E27FC236}">
                <a16:creationId xmlns:a16="http://schemas.microsoft.com/office/drawing/2014/main" id="{82A08A01-DA44-E7B6-A824-CAFD620824D6}"/>
              </a:ext>
            </a:extLst>
          </p:cNvPr>
          <p:cNvSpPr txBox="1"/>
          <p:nvPr/>
        </p:nvSpPr>
        <p:spPr>
          <a:xfrm>
            <a:off x="8625527" y="2134075"/>
            <a:ext cx="2573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Higher likelihood of Copilot adoption and benefits realization.</a:t>
            </a:r>
          </a:p>
        </p:txBody>
      </p:sp>
      <p:sp>
        <p:nvSpPr>
          <p:cNvPr id="33" name="Rectangle: Rounded Corners 54">
            <a:extLst>
              <a:ext uri="{FF2B5EF4-FFF2-40B4-BE49-F238E27FC236}">
                <a16:creationId xmlns:a16="http://schemas.microsoft.com/office/drawing/2014/main" id="{52D56B4E-6DC4-400A-0D18-21DA075FC8CD}"/>
              </a:ext>
              <a:ext uri="{C183D7F6-B498-43B3-948B-1728B52AA6E4}">
                <adec:decorative xmlns:adec="http://schemas.microsoft.com/office/drawing/2017/decorative" val="1"/>
              </a:ext>
            </a:extLst>
          </p:cNvPr>
          <p:cNvSpPr/>
          <p:nvPr/>
        </p:nvSpPr>
        <p:spPr>
          <a:xfrm>
            <a:off x="8543608" y="2988328"/>
            <a:ext cx="2838925" cy="1470243"/>
          </a:xfrm>
          <a:prstGeom prst="roundRect">
            <a:avLst>
              <a:gd name="adj" fmla="val 7992"/>
            </a:avLst>
          </a:prstGeom>
          <a:solidFill>
            <a:schemeClr val="bg1"/>
          </a:solidFill>
          <a:ln>
            <a:solidFill>
              <a:srgbClr val="8DC8E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B5D1DF67-C1F4-6A10-0DE5-2B9F50FFD8E9}"/>
              </a:ext>
            </a:extLst>
          </p:cNvPr>
          <p:cNvSpPr txBox="1"/>
          <p:nvPr/>
        </p:nvSpPr>
        <p:spPr>
          <a:xfrm>
            <a:off x="8604220" y="3180154"/>
            <a:ext cx="26588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Without change management</a:t>
            </a:r>
          </a:p>
        </p:txBody>
      </p:sp>
      <p:sp>
        <p:nvSpPr>
          <p:cNvPr id="35" name="TextBox 34">
            <a:extLst>
              <a:ext uri="{FF2B5EF4-FFF2-40B4-BE49-F238E27FC236}">
                <a16:creationId xmlns:a16="http://schemas.microsoft.com/office/drawing/2014/main" id="{6E4A18F5-2BAC-21F1-DEF8-6EBA32F98366}"/>
              </a:ext>
            </a:extLst>
          </p:cNvPr>
          <p:cNvSpPr txBox="1"/>
          <p:nvPr/>
        </p:nvSpPr>
        <p:spPr>
          <a:xfrm>
            <a:off x="8621823" y="3488573"/>
            <a:ext cx="2610482" cy="830997"/>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a:ln>
                  <a:noFill/>
                </a:ln>
                <a:solidFill>
                  <a:prstClr val="black"/>
                </a:solidFill>
                <a:effectLst/>
                <a:uLnTx/>
                <a:uFillTx/>
                <a:latin typeface="Segoe UI"/>
                <a:ea typeface="+mn-ea"/>
                <a:cs typeface="+mn-cs"/>
              </a:rPr>
              <a:t>More challenging transition, fewer employees ‘on board,’ and </a:t>
            </a:r>
            <a:endParaRPr lang="en-US" sz="1200">
              <a:solidFill>
                <a:prstClr val="black"/>
              </a:solidFill>
              <a:latin typeface="Segoe UI"/>
              <a:cs typeface="Segoe UI"/>
            </a:endParaRPr>
          </a:p>
          <a:p>
            <a:pPr>
              <a:defRPr/>
            </a:pPr>
            <a:r>
              <a:rPr kumimoji="0" lang="en-US" sz="1200" b="0" i="0" u="none" strike="noStrike" kern="1200" cap="none" spc="0" normalizeH="0" baseline="0" noProof="0">
                <a:ln>
                  <a:noFill/>
                </a:ln>
                <a:solidFill>
                  <a:prstClr val="black"/>
                </a:solidFill>
                <a:effectLst/>
                <a:uLnTx/>
                <a:uFillTx/>
                <a:latin typeface="Segoe UI"/>
                <a:ea typeface="+mn-ea"/>
                <a:cs typeface="+mn-cs"/>
              </a:rPr>
              <a:t>more resistance. Longer time to </a:t>
            </a:r>
            <a:endParaRPr lang="en-US" sz="1200">
              <a:solidFill>
                <a:prstClr val="black"/>
              </a:solidFill>
              <a:latin typeface="Segoe UI"/>
              <a:cs typeface="Segoe UI"/>
            </a:endParaRPr>
          </a:p>
          <a:p>
            <a:pPr marL="0" marR="0" lvl="0" indent="0" algn="l" defTabSz="91440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benefits realization.</a:t>
            </a:r>
            <a:endParaRPr lang="en-US" sz="1200" b="0" i="0" u="none" strike="noStrike" kern="1200" cap="none" spc="0" normalizeH="0" baseline="0" noProof="0">
              <a:ln>
                <a:noFill/>
              </a:ln>
              <a:solidFill>
                <a:prstClr val="black"/>
              </a:solidFill>
              <a:effectLst/>
              <a:uLnTx/>
              <a:uFillTx/>
              <a:latin typeface="Segoe UI"/>
              <a:cs typeface="Segoe UI"/>
            </a:endParaRPr>
          </a:p>
        </p:txBody>
      </p:sp>
      <p:grpSp>
        <p:nvGrpSpPr>
          <p:cNvPr id="37" name="Group 36" descr="Organizations are seven times more likely to meet or exceed project objectives when one has excellent change management practices compared to poor change management practices. (Prosci, 2024)">
            <a:extLst>
              <a:ext uri="{FF2B5EF4-FFF2-40B4-BE49-F238E27FC236}">
                <a16:creationId xmlns:a16="http://schemas.microsoft.com/office/drawing/2014/main" id="{7A24E81B-9724-DE22-DBC6-600FEA9908AC}"/>
              </a:ext>
            </a:extLst>
          </p:cNvPr>
          <p:cNvGrpSpPr/>
          <p:nvPr/>
        </p:nvGrpSpPr>
        <p:grpSpPr>
          <a:xfrm>
            <a:off x="8541669" y="4622289"/>
            <a:ext cx="2811432" cy="1323439"/>
            <a:chOff x="8604729" y="4540311"/>
            <a:chExt cx="2811432" cy="1323439"/>
          </a:xfrm>
        </p:grpSpPr>
        <p:sp>
          <p:nvSpPr>
            <p:cNvPr id="38" name="TextBox 37">
              <a:extLst>
                <a:ext uri="{FF2B5EF4-FFF2-40B4-BE49-F238E27FC236}">
                  <a16:creationId xmlns:a16="http://schemas.microsoft.com/office/drawing/2014/main" id="{039126BC-2395-DC00-29B7-8CC3369BE7FD}"/>
                </a:ext>
              </a:extLst>
            </p:cNvPr>
            <p:cNvSpPr txBox="1"/>
            <p:nvPr/>
          </p:nvSpPr>
          <p:spPr>
            <a:xfrm>
              <a:off x="8604729" y="4540311"/>
              <a:ext cx="111921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0" b="0" i="0" u="none" strike="noStrike" kern="1200" cap="none" spc="0" normalizeH="0" baseline="0" noProof="0">
                  <a:ln>
                    <a:noFill/>
                  </a:ln>
                  <a:solidFill>
                    <a:srgbClr val="C03BC4"/>
                  </a:solidFill>
                  <a:effectLst/>
                  <a:uLnTx/>
                  <a:uFillTx/>
                  <a:latin typeface="+mj-lt"/>
                  <a:ea typeface="+mn-ea"/>
                  <a:cs typeface="+mn-cs"/>
                </a:rPr>
                <a:t>7</a:t>
              </a:r>
              <a:r>
                <a:rPr kumimoji="0" lang="en-AU" sz="6000" b="0" i="0" u="none" strike="noStrike" kern="1200" cap="none" spc="0" normalizeH="0" baseline="0" noProof="0">
                  <a:ln>
                    <a:noFill/>
                  </a:ln>
                  <a:solidFill>
                    <a:srgbClr val="C03BC4"/>
                  </a:solidFill>
                  <a:effectLst/>
                  <a:uLnTx/>
                  <a:uFillTx/>
                  <a:latin typeface="+mj-lt"/>
                  <a:ea typeface="+mn-ea"/>
                  <a:cs typeface="+mn-cs"/>
                </a:rPr>
                <a:t>x</a:t>
              </a:r>
              <a:endParaRPr kumimoji="0" lang="en-AU" sz="2400" b="0" i="0" u="none" strike="noStrike" kern="1200" cap="none" spc="0" normalizeH="0" baseline="0" noProof="0">
                <a:ln>
                  <a:noFill/>
                </a:ln>
                <a:solidFill>
                  <a:srgbClr val="C03BC4"/>
                </a:solidFill>
                <a:effectLst/>
                <a:uLnTx/>
                <a:uFillTx/>
                <a:latin typeface="+mj-lt"/>
                <a:ea typeface="+mn-ea"/>
                <a:cs typeface="+mn-cs"/>
              </a:endParaRPr>
            </a:p>
          </p:txBody>
        </p:sp>
        <p:sp>
          <p:nvSpPr>
            <p:cNvPr id="39" name="TextBox 38">
              <a:extLst>
                <a:ext uri="{FF2B5EF4-FFF2-40B4-BE49-F238E27FC236}">
                  <a16:creationId xmlns:a16="http://schemas.microsoft.com/office/drawing/2014/main" id="{EC761DE1-AA71-659D-6708-D5645E2AB5CE}"/>
                </a:ext>
              </a:extLst>
            </p:cNvPr>
            <p:cNvSpPr txBox="1"/>
            <p:nvPr/>
          </p:nvSpPr>
          <p:spPr>
            <a:xfrm>
              <a:off x="9657987" y="4740365"/>
              <a:ext cx="1758174" cy="923330"/>
            </a:xfrm>
            <a:prstGeom prst="rect">
              <a:avLst/>
            </a:prstGeom>
            <a:noFill/>
          </p:spPr>
          <p:txBody>
            <a:bodyPr wrap="square" rtlCol="0">
              <a:spAutoFit/>
            </a:bodyPr>
            <a:lstStyle/>
            <a:p>
              <a:pPr defTabSz="932472" fontAlgn="base">
                <a:spcBef>
                  <a:spcPct val="0"/>
                </a:spcBef>
                <a:spcAft>
                  <a:spcPct val="0"/>
                </a:spcAft>
                <a:defRPr/>
              </a:pPr>
              <a:r>
                <a:rPr lang="en-AU" sz="900">
                  <a:cs typeface="Segoe UI" panose="020B0502040204020203" pitchFamily="34" charset="0"/>
                </a:rPr>
                <a:t>More likely to meet or exceed project objectives when have excellent change management practices, compared to poor change management practices (</a:t>
              </a:r>
              <a:r>
                <a:rPr lang="en-AU" sz="900" err="1">
                  <a:cs typeface="Segoe UI" panose="020B0502040204020203" pitchFamily="34" charset="0"/>
                </a:rPr>
                <a:t>Prosci</a:t>
              </a:r>
              <a:r>
                <a:rPr lang="en-AU" sz="900">
                  <a:cs typeface="Segoe UI" panose="020B0502040204020203" pitchFamily="34" charset="0"/>
                </a:rPr>
                <a:t>, 2024)</a:t>
              </a:r>
            </a:p>
          </p:txBody>
        </p:sp>
      </p:grpSp>
    </p:spTree>
    <p:extLst>
      <p:ext uri="{BB962C8B-B14F-4D97-AF65-F5344CB8AC3E}">
        <p14:creationId xmlns:p14="http://schemas.microsoft.com/office/powerpoint/2010/main" val="799882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4596C457-E6E7-E613-58EA-B451911BAF4B}"/>
              </a:ext>
            </a:extLst>
          </p:cNvPr>
          <p:cNvSpPr txBox="1">
            <a:spLocks noGrp="1"/>
          </p:cNvSpPr>
          <p:nvPr>
            <p:ph type="title" idx="4294967295"/>
          </p:nvPr>
        </p:nvSpPr>
        <p:spPr>
          <a:xfrm>
            <a:off x="1407095" y="585788"/>
            <a:ext cx="9374636"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NZ" sz="3200" b="0" i="0" u="none" strike="noStrike" kern="1200" cap="none" spc="-50" normalizeH="0" baseline="0" noProof="0">
                <a:ln w="3175">
                  <a:noFill/>
                </a:ln>
                <a:solidFill>
                  <a:schemeClr val="tx1"/>
                </a:solidFill>
                <a:effectLst/>
                <a:uLnTx/>
                <a:uFillTx/>
                <a:latin typeface="+mj-lt"/>
                <a:ea typeface="+mn-ea"/>
                <a:cs typeface="Segoe UI" pitchFamily="34" charset="0"/>
              </a:rPr>
              <a:t>Lay the foundation for continuous learning and an intelligent progression of AI skills</a:t>
            </a:r>
            <a:endParaRPr kumimoji="0" lang="en-CA" sz="3200" b="0" i="0" u="none" strike="noStrike" kern="1200" cap="none" spc="0" normalizeH="0" baseline="0" noProof="0">
              <a:ln w="3175">
                <a:noFill/>
              </a:ln>
              <a:solidFill>
                <a:schemeClr val="tx1"/>
              </a:solidFill>
              <a:effectLst/>
              <a:uLnTx/>
              <a:uFillTx/>
              <a:latin typeface="+mj-lt"/>
              <a:ea typeface="+mn-ea"/>
              <a:cs typeface="Segoe UI Semibold" panose="020B0502040204020203" pitchFamily="34" charset="0"/>
            </a:endParaRPr>
          </a:p>
        </p:txBody>
      </p:sp>
      <p:sp>
        <p:nvSpPr>
          <p:cNvPr id="65" name="Round Same Side Corner Rectangle 64">
            <a:extLst>
              <a:ext uri="{FF2B5EF4-FFF2-40B4-BE49-F238E27FC236}">
                <a16:creationId xmlns:a16="http://schemas.microsoft.com/office/drawing/2014/main" id="{5CE2F678-7608-6D07-AA23-8181F4EEF28F}"/>
              </a:ext>
              <a:ext uri="{C183D7F6-B498-43B3-948B-1728B52AA6E4}">
                <adec:decorative xmlns:adec="http://schemas.microsoft.com/office/drawing/2017/decorative" val="1"/>
              </a:ext>
            </a:extLst>
          </p:cNvPr>
          <p:cNvSpPr/>
          <p:nvPr/>
        </p:nvSpPr>
        <p:spPr bwMode="auto">
          <a:xfrm rot="16200000">
            <a:off x="11156654" y="-388343"/>
            <a:ext cx="459051" cy="1611641"/>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Freeform 70">
            <a:extLst>
              <a:ext uri="{FF2B5EF4-FFF2-40B4-BE49-F238E27FC236}">
                <a16:creationId xmlns:a16="http://schemas.microsoft.com/office/drawing/2014/main" id="{DDC0B301-A159-72E2-CB9E-159B3968D33C}"/>
              </a:ext>
              <a:ext uri="{C183D7F6-B498-43B3-948B-1728B52AA6E4}">
                <adec:decorative xmlns:adec="http://schemas.microsoft.com/office/drawing/2017/decorative" val="1"/>
              </a:ext>
            </a:extLst>
          </p:cNvPr>
          <p:cNvSpPr/>
          <p:nvPr/>
        </p:nvSpPr>
        <p:spPr>
          <a:xfrm>
            <a:off x="10777379" y="312685"/>
            <a:ext cx="243045" cy="2429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0" name="Rectangle 69">
            <a:extLst>
              <a:ext uri="{FF2B5EF4-FFF2-40B4-BE49-F238E27FC236}">
                <a16:creationId xmlns:a16="http://schemas.microsoft.com/office/drawing/2014/main" id="{26753CFE-1A5B-3431-CA2F-DD901EAC57FD}"/>
              </a:ext>
              <a:ext uri="{C183D7F6-B498-43B3-948B-1728B52AA6E4}">
                <adec:decorative xmlns:adec="http://schemas.microsoft.com/office/drawing/2017/decorative" val="0"/>
              </a:ext>
            </a:extLst>
          </p:cNvPr>
          <p:cNvSpPr/>
          <p:nvPr/>
        </p:nvSpPr>
        <p:spPr bwMode="auto">
          <a:xfrm>
            <a:off x="11101214" y="285996"/>
            <a:ext cx="1090784"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Human change</a:t>
            </a:r>
          </a:p>
        </p:txBody>
      </p:sp>
      <p:cxnSp>
        <p:nvCxnSpPr>
          <p:cNvPr id="31" name="Straight Arrow Connector 30">
            <a:extLst>
              <a:ext uri="{FF2B5EF4-FFF2-40B4-BE49-F238E27FC236}">
                <a16:creationId xmlns:a16="http://schemas.microsoft.com/office/drawing/2014/main" id="{13DC26FA-7E6E-B1AE-2366-CAF3B412563E}"/>
              </a:ext>
              <a:ext uri="{C183D7F6-B498-43B3-948B-1728B52AA6E4}">
                <adec:decorative xmlns:adec="http://schemas.microsoft.com/office/drawing/2017/decorative" val="1"/>
              </a:ext>
            </a:extLst>
          </p:cNvPr>
          <p:cNvCxnSpPr>
            <a:cxnSpLocks/>
          </p:cNvCxnSpPr>
          <p:nvPr/>
        </p:nvCxnSpPr>
        <p:spPr>
          <a:xfrm rot="5400000" flipV="1">
            <a:off x="1670677" y="3070371"/>
            <a:ext cx="0" cy="646531"/>
          </a:xfrm>
          <a:prstGeom prst="straightConnector1">
            <a:avLst/>
          </a:prstGeom>
          <a:ln w="25400">
            <a:solidFill>
              <a:srgbClr val="4472C4"/>
            </a:solidFill>
            <a:tailEnd type="arrow" w="lg" len="sm"/>
          </a:ln>
        </p:spPr>
        <p:style>
          <a:lnRef idx="1">
            <a:schemeClr val="accent1"/>
          </a:lnRef>
          <a:fillRef idx="0">
            <a:schemeClr val="accent1"/>
          </a:fillRef>
          <a:effectRef idx="0">
            <a:schemeClr val="accent1"/>
          </a:effectRef>
          <a:fontRef idx="minor">
            <a:schemeClr val="tx1"/>
          </a:fontRef>
        </p:style>
      </p:cxnSp>
      <p:sp>
        <p:nvSpPr>
          <p:cNvPr id="52" name="Rectangle: Rounded Corners 25">
            <a:extLst>
              <a:ext uri="{FF2B5EF4-FFF2-40B4-BE49-F238E27FC236}">
                <a16:creationId xmlns:a16="http://schemas.microsoft.com/office/drawing/2014/main" id="{6F2B3A7B-FAF2-F6A4-2364-DBD861FC2BEE}"/>
              </a:ext>
              <a:ext uri="{C183D7F6-B498-43B3-948B-1728B52AA6E4}">
                <adec:decorative xmlns:adec="http://schemas.microsoft.com/office/drawing/2017/decorative" val="0"/>
              </a:ext>
            </a:extLst>
          </p:cNvPr>
          <p:cNvSpPr/>
          <p:nvPr/>
        </p:nvSpPr>
        <p:spPr>
          <a:xfrm>
            <a:off x="762394" y="3038470"/>
            <a:ext cx="719812" cy="71981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Start</a:t>
            </a:r>
            <a:br>
              <a:rPr kumimoji="0" lang="en-GB" sz="16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br>
            <a:r>
              <a:rPr kumimoji="0" lang="en-GB" sz="16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here</a:t>
            </a:r>
          </a:p>
        </p:txBody>
      </p:sp>
      <p:sp>
        <p:nvSpPr>
          <p:cNvPr id="33" name="Rectangle 32">
            <a:extLst>
              <a:ext uri="{FF2B5EF4-FFF2-40B4-BE49-F238E27FC236}">
                <a16:creationId xmlns:a16="http://schemas.microsoft.com/office/drawing/2014/main" id="{64B4B407-BDDB-5BD0-7D9C-8F18EC0C717F}"/>
              </a:ext>
              <a:ext uri="{C183D7F6-B498-43B3-948B-1728B52AA6E4}">
                <adec:decorative xmlns:adec="http://schemas.microsoft.com/office/drawing/2017/decorative" val="1"/>
              </a:ext>
            </a:extLst>
          </p:cNvPr>
          <p:cNvSpPr/>
          <p:nvPr/>
        </p:nvSpPr>
        <p:spPr>
          <a:xfrm>
            <a:off x="3253757" y="3922822"/>
            <a:ext cx="6876403" cy="828860"/>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Shape 42">
            <a:extLst>
              <a:ext uri="{FF2B5EF4-FFF2-40B4-BE49-F238E27FC236}">
                <a16:creationId xmlns:a16="http://schemas.microsoft.com/office/drawing/2014/main" id="{3A58ABF1-2BB0-820E-2F53-12B15FF3836D}"/>
              </a:ext>
              <a:ext uri="{C183D7F6-B498-43B3-948B-1728B52AA6E4}">
                <adec:decorative xmlns:adec="http://schemas.microsoft.com/office/drawing/2017/decorative" val="1"/>
              </a:ext>
            </a:extLst>
          </p:cNvPr>
          <p:cNvSpPr/>
          <p:nvPr/>
        </p:nvSpPr>
        <p:spPr>
          <a:xfrm>
            <a:off x="1231338" y="3924049"/>
            <a:ext cx="3813009" cy="827630"/>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59" name="Oval 58">
            <a:extLst>
              <a:ext uri="{FF2B5EF4-FFF2-40B4-BE49-F238E27FC236}">
                <a16:creationId xmlns:a16="http://schemas.microsoft.com/office/drawing/2014/main" id="{D1029A64-502C-991C-A02B-379E6536193B}"/>
              </a:ext>
              <a:ext uri="{C183D7F6-B498-43B3-948B-1728B52AA6E4}">
                <adec:decorative xmlns:adec="http://schemas.microsoft.com/office/drawing/2017/decorative" val="0"/>
              </a:ext>
            </a:extLst>
          </p:cNvPr>
          <p:cNvSpPr/>
          <p:nvPr/>
        </p:nvSpPr>
        <p:spPr>
          <a:xfrm>
            <a:off x="3001204" y="4064614"/>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1</a:t>
            </a:r>
          </a:p>
        </p:txBody>
      </p:sp>
      <p:sp>
        <p:nvSpPr>
          <p:cNvPr id="55" name="TextBox 54">
            <a:extLst>
              <a:ext uri="{FF2B5EF4-FFF2-40B4-BE49-F238E27FC236}">
                <a16:creationId xmlns:a16="http://schemas.microsoft.com/office/drawing/2014/main" id="{7C711478-FB9B-62E2-7CE9-317776C68173}"/>
              </a:ext>
            </a:extLst>
          </p:cNvPr>
          <p:cNvSpPr txBox="1"/>
          <p:nvPr/>
        </p:nvSpPr>
        <p:spPr>
          <a:xfrm>
            <a:off x="2283202" y="4287964"/>
            <a:ext cx="1709280" cy="27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Individual value</a:t>
            </a:r>
          </a:p>
        </p:txBody>
      </p:sp>
      <p:sp>
        <p:nvSpPr>
          <p:cNvPr id="34" name="TextBox 33">
            <a:extLst>
              <a:ext uri="{FF2B5EF4-FFF2-40B4-BE49-F238E27FC236}">
                <a16:creationId xmlns:a16="http://schemas.microsoft.com/office/drawing/2014/main" id="{ADFF1A4A-FC21-8342-4389-C279FCB8729B}"/>
              </a:ext>
            </a:extLst>
          </p:cNvPr>
          <p:cNvSpPr txBox="1"/>
          <p:nvPr/>
        </p:nvSpPr>
        <p:spPr>
          <a:xfrm>
            <a:off x="3992483" y="4071868"/>
            <a:ext cx="2362509"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Foundational</a:t>
            </a:r>
            <a:br>
              <a:rPr kumimoji="0" lang="en-US" sz="1600" b="0" i="0" u="none" strike="noStrike" kern="1200" cap="none" spc="0" normalizeH="0" baseline="0" noProof="0">
                <a:ln>
                  <a:noFill/>
                </a:ln>
                <a:solidFill>
                  <a:srgbClr val="0078D4"/>
                </a:solidFill>
                <a:effectLst/>
                <a:uLnTx/>
                <a:uFillTx/>
                <a:latin typeface="Segoe UI Semibold"/>
                <a:ea typeface="+mn-ea"/>
                <a:cs typeface="+mn-cs"/>
              </a:rPr>
            </a:br>
            <a:r>
              <a:rPr kumimoji="0" lang="en-US" sz="1600" b="0" i="0" u="none" strike="noStrike" kern="1200" cap="none" spc="0" normalizeH="0" baseline="0" noProof="0">
                <a:ln>
                  <a:noFill/>
                </a:ln>
                <a:solidFill>
                  <a:srgbClr val="0078D4"/>
                </a:solidFill>
                <a:effectLst/>
                <a:uLnTx/>
                <a:uFillTx/>
                <a:latin typeface="Segoe UI Semibold"/>
                <a:ea typeface="+mn-ea"/>
                <a:cs typeface="+mn-cs"/>
              </a:rPr>
              <a:t>skills</a:t>
            </a:r>
            <a:endParaRPr kumimoji="0" lang="en-US" sz="1800" b="0" i="0" u="none" strike="noStrike" kern="1200" cap="none" spc="0" normalizeH="0" baseline="0" noProof="0">
              <a:ln>
                <a:noFill/>
              </a:ln>
              <a:solidFill>
                <a:srgbClr val="0078D4"/>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246FD0B4-FB42-D850-89BE-022D3BB353CD}"/>
              </a:ext>
            </a:extLst>
          </p:cNvPr>
          <p:cNvSpPr txBox="1"/>
          <p:nvPr/>
        </p:nvSpPr>
        <p:spPr>
          <a:xfrm>
            <a:off x="6602151" y="4118427"/>
            <a:ext cx="4003824" cy="43765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Inspire quick wins to reach value tipping point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Master basic prompts (e.g., summarization, revision)</a:t>
            </a:r>
          </a:p>
        </p:txBody>
      </p:sp>
      <p:sp>
        <p:nvSpPr>
          <p:cNvPr id="38" name="Rectangle 37">
            <a:extLst>
              <a:ext uri="{FF2B5EF4-FFF2-40B4-BE49-F238E27FC236}">
                <a16:creationId xmlns:a16="http://schemas.microsoft.com/office/drawing/2014/main" id="{D544792E-86E3-4993-6D3B-887E6A481522}"/>
              </a:ext>
              <a:ext uri="{C183D7F6-B498-43B3-948B-1728B52AA6E4}">
                <adec:decorative xmlns:adec="http://schemas.microsoft.com/office/drawing/2017/decorative" val="1"/>
              </a:ext>
            </a:extLst>
          </p:cNvPr>
          <p:cNvSpPr/>
          <p:nvPr/>
        </p:nvSpPr>
        <p:spPr>
          <a:xfrm>
            <a:off x="3253757" y="3007228"/>
            <a:ext cx="6876404" cy="828860"/>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9" name="Freeform: Shape 41">
            <a:extLst>
              <a:ext uri="{FF2B5EF4-FFF2-40B4-BE49-F238E27FC236}">
                <a16:creationId xmlns:a16="http://schemas.microsoft.com/office/drawing/2014/main" id="{168D17F0-A0FB-0A40-A96F-12122ACF212A}"/>
              </a:ext>
              <a:ext uri="{C183D7F6-B498-43B3-948B-1728B52AA6E4}">
                <adec:decorative xmlns:adec="http://schemas.microsoft.com/office/drawing/2017/decorative" val="1"/>
              </a:ext>
            </a:extLst>
          </p:cNvPr>
          <p:cNvSpPr/>
          <p:nvPr/>
        </p:nvSpPr>
        <p:spPr>
          <a:xfrm>
            <a:off x="1816941" y="3007225"/>
            <a:ext cx="2641806" cy="827630"/>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58" name="Oval 57">
            <a:extLst>
              <a:ext uri="{FF2B5EF4-FFF2-40B4-BE49-F238E27FC236}">
                <a16:creationId xmlns:a16="http://schemas.microsoft.com/office/drawing/2014/main" id="{0DE858AC-B7A5-814F-0C6D-91F76C95A9B9}"/>
              </a:ext>
              <a:ext uri="{C183D7F6-B498-43B3-948B-1728B52AA6E4}">
                <adec:decorative xmlns:adec="http://schemas.microsoft.com/office/drawing/2017/decorative" val="0"/>
              </a:ext>
            </a:extLst>
          </p:cNvPr>
          <p:cNvSpPr/>
          <p:nvPr/>
        </p:nvSpPr>
        <p:spPr>
          <a:xfrm>
            <a:off x="3001204" y="3058900"/>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2</a:t>
            </a:r>
          </a:p>
        </p:txBody>
      </p:sp>
      <p:cxnSp>
        <p:nvCxnSpPr>
          <p:cNvPr id="41" name="Straight Connector 40">
            <a:extLst>
              <a:ext uri="{FF2B5EF4-FFF2-40B4-BE49-F238E27FC236}">
                <a16:creationId xmlns:a16="http://schemas.microsoft.com/office/drawing/2014/main" id="{2FF7B892-BFC4-6E90-8FA5-6D6BD95601B8}"/>
              </a:ext>
              <a:ext uri="{C183D7F6-B498-43B3-948B-1728B52AA6E4}">
                <adec:decorative xmlns:adec="http://schemas.microsoft.com/office/drawing/2017/decorative" val="1"/>
              </a:ext>
            </a:extLst>
          </p:cNvPr>
          <p:cNvCxnSpPr>
            <a:cxnSpLocks/>
          </p:cNvCxnSpPr>
          <p:nvPr/>
        </p:nvCxnSpPr>
        <p:spPr>
          <a:xfrm>
            <a:off x="6501256" y="3098765"/>
            <a:ext cx="0" cy="645787"/>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5EA9DAA-7464-6343-61FB-07C7E5BDE6E3}"/>
              </a:ext>
            </a:extLst>
          </p:cNvPr>
          <p:cNvSpPr txBox="1"/>
          <p:nvPr/>
        </p:nvSpPr>
        <p:spPr>
          <a:xfrm>
            <a:off x="2283202" y="3281365"/>
            <a:ext cx="1709280" cy="27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Departmental value</a:t>
            </a:r>
          </a:p>
        </p:txBody>
      </p:sp>
      <p:sp>
        <p:nvSpPr>
          <p:cNvPr id="39" name="TextBox 38">
            <a:extLst>
              <a:ext uri="{FF2B5EF4-FFF2-40B4-BE49-F238E27FC236}">
                <a16:creationId xmlns:a16="http://schemas.microsoft.com/office/drawing/2014/main" id="{2672AB03-87EE-D9D7-8178-1AF53CE235B6}"/>
              </a:ext>
            </a:extLst>
          </p:cNvPr>
          <p:cNvSpPr txBox="1"/>
          <p:nvPr/>
        </p:nvSpPr>
        <p:spPr>
          <a:xfrm>
            <a:off x="4710484" y="3156274"/>
            <a:ext cx="1644508"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Departmental skills</a:t>
            </a:r>
          </a:p>
        </p:txBody>
      </p:sp>
      <p:sp>
        <p:nvSpPr>
          <p:cNvPr id="40" name="TextBox 39">
            <a:extLst>
              <a:ext uri="{FF2B5EF4-FFF2-40B4-BE49-F238E27FC236}">
                <a16:creationId xmlns:a16="http://schemas.microsoft.com/office/drawing/2014/main" id="{BFE1947E-12B8-6ED3-FACC-C13AD30A496B}"/>
              </a:ext>
            </a:extLst>
          </p:cNvPr>
          <p:cNvSpPr txBox="1"/>
          <p:nvPr/>
        </p:nvSpPr>
        <p:spPr>
          <a:xfrm>
            <a:off x="6602152" y="3202833"/>
            <a:ext cx="3134583" cy="43765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Use role-specific and multi-step prompts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Extend usage to role-based processes</a:t>
            </a:r>
          </a:p>
        </p:txBody>
      </p:sp>
      <p:sp>
        <p:nvSpPr>
          <p:cNvPr id="45" name="Rectangle 44">
            <a:extLst>
              <a:ext uri="{FF2B5EF4-FFF2-40B4-BE49-F238E27FC236}">
                <a16:creationId xmlns:a16="http://schemas.microsoft.com/office/drawing/2014/main" id="{28BD862C-412E-BB66-F4A7-3ECBC9D08A54}"/>
              </a:ext>
              <a:ext uri="{C183D7F6-B498-43B3-948B-1728B52AA6E4}">
                <adec:decorative xmlns:adec="http://schemas.microsoft.com/office/drawing/2017/decorative" val="1"/>
              </a:ext>
            </a:extLst>
          </p:cNvPr>
          <p:cNvSpPr/>
          <p:nvPr/>
        </p:nvSpPr>
        <p:spPr>
          <a:xfrm>
            <a:off x="3253757" y="2040923"/>
            <a:ext cx="6876404" cy="877112"/>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1" name="Freeform: Shape 56">
            <a:extLst>
              <a:ext uri="{FF2B5EF4-FFF2-40B4-BE49-F238E27FC236}">
                <a16:creationId xmlns:a16="http://schemas.microsoft.com/office/drawing/2014/main" id="{2870F01E-73CE-DDD2-260E-158215647DC0}"/>
              </a:ext>
              <a:ext uri="{C183D7F6-B498-43B3-948B-1728B52AA6E4}">
                <adec:decorative xmlns:adec="http://schemas.microsoft.com/office/drawing/2017/decorative" val="1"/>
              </a:ext>
            </a:extLst>
          </p:cNvPr>
          <p:cNvSpPr/>
          <p:nvPr/>
        </p:nvSpPr>
        <p:spPr>
          <a:xfrm>
            <a:off x="2402709" y="1767136"/>
            <a:ext cx="1470267" cy="1150899"/>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56" name="Oval 55">
            <a:extLst>
              <a:ext uri="{FF2B5EF4-FFF2-40B4-BE49-F238E27FC236}">
                <a16:creationId xmlns:a16="http://schemas.microsoft.com/office/drawing/2014/main" id="{C40288F8-1465-25F9-3B7B-27782AED8ED7}"/>
              </a:ext>
              <a:ext uri="{C183D7F6-B498-43B3-948B-1728B52AA6E4}">
                <adec:decorative xmlns:adec="http://schemas.microsoft.com/office/drawing/2017/decorative" val="0"/>
              </a:ext>
            </a:extLst>
          </p:cNvPr>
          <p:cNvSpPr/>
          <p:nvPr/>
        </p:nvSpPr>
        <p:spPr>
          <a:xfrm>
            <a:off x="3001204" y="2199040"/>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3</a:t>
            </a:r>
          </a:p>
        </p:txBody>
      </p:sp>
      <p:cxnSp>
        <p:nvCxnSpPr>
          <p:cNvPr id="47" name="Straight Connector 46">
            <a:extLst>
              <a:ext uri="{FF2B5EF4-FFF2-40B4-BE49-F238E27FC236}">
                <a16:creationId xmlns:a16="http://schemas.microsoft.com/office/drawing/2014/main" id="{6A1EB445-22C4-BBF4-D210-7AD0DD30182C}"/>
              </a:ext>
              <a:ext uri="{C183D7F6-B498-43B3-948B-1728B52AA6E4}">
                <adec:decorative xmlns:adec="http://schemas.microsoft.com/office/drawing/2017/decorative" val="1"/>
              </a:ext>
            </a:extLst>
          </p:cNvPr>
          <p:cNvCxnSpPr>
            <a:cxnSpLocks/>
          </p:cNvCxnSpPr>
          <p:nvPr/>
        </p:nvCxnSpPr>
        <p:spPr>
          <a:xfrm>
            <a:off x="6501256" y="2137788"/>
            <a:ext cx="0" cy="683382"/>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A5B248E-A6FF-D4B7-479D-37E3A4BF0647}"/>
              </a:ext>
              <a:ext uri="{C183D7F6-B498-43B3-948B-1728B52AA6E4}">
                <adec:decorative xmlns:adec="http://schemas.microsoft.com/office/drawing/2017/decorative" val="1"/>
              </a:ext>
            </a:extLst>
          </p:cNvPr>
          <p:cNvCxnSpPr>
            <a:cxnSpLocks/>
          </p:cNvCxnSpPr>
          <p:nvPr/>
        </p:nvCxnSpPr>
        <p:spPr>
          <a:xfrm>
            <a:off x="6501256" y="4014358"/>
            <a:ext cx="0" cy="645787"/>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857F180-FFE0-F646-2928-8CA17F4B622F}"/>
              </a:ext>
            </a:extLst>
          </p:cNvPr>
          <p:cNvSpPr txBox="1"/>
          <p:nvPr/>
        </p:nvSpPr>
        <p:spPr>
          <a:xfrm>
            <a:off x="2647549" y="2492117"/>
            <a:ext cx="9805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Segoe UI Semibold" panose="020B0502040204020203" pitchFamily="34" charset="0"/>
                <a:ea typeface="+mn-ea"/>
                <a:cs typeface="Segoe UI Semibold" panose="020B0502040204020203" pitchFamily="34" charset="0"/>
              </a:rPr>
              <a:t>Org value</a:t>
            </a:r>
          </a:p>
        </p:txBody>
      </p:sp>
      <p:sp>
        <p:nvSpPr>
          <p:cNvPr id="46" name="TextBox 45">
            <a:extLst>
              <a:ext uri="{FF2B5EF4-FFF2-40B4-BE49-F238E27FC236}">
                <a16:creationId xmlns:a16="http://schemas.microsoft.com/office/drawing/2014/main" id="{6B93AB17-184E-4673-DD68-0139AE9DB6C9}"/>
              </a:ext>
            </a:extLst>
          </p:cNvPr>
          <p:cNvSpPr txBox="1"/>
          <p:nvPr/>
        </p:nvSpPr>
        <p:spPr>
          <a:xfrm>
            <a:off x="3992483" y="2214095"/>
            <a:ext cx="2362509"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Advanced</a:t>
            </a:r>
            <a:endParaRPr kumimoji="0" lang="en-US" sz="1800" b="0" i="0" u="none" strike="noStrike" kern="1200" cap="none" spc="0" normalizeH="0" baseline="0" noProof="0">
              <a:ln>
                <a:noFill/>
              </a:ln>
              <a:solidFill>
                <a:srgbClr val="0078D4"/>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skills</a:t>
            </a:r>
            <a:endParaRPr kumimoji="0" lang="en-US" sz="1800" b="0" i="0" u="none" strike="noStrike" kern="1200" cap="none" spc="0" normalizeH="0" baseline="0" noProof="0">
              <a:ln>
                <a:noFill/>
              </a:ln>
              <a:solidFill>
                <a:srgbClr val="0078D4"/>
              </a:solidFill>
              <a:effectLst/>
              <a:uLnTx/>
              <a:uFillTx/>
              <a:latin typeface="Segoe UI"/>
              <a:ea typeface="+mn-ea"/>
              <a:cs typeface="+mn-cs"/>
            </a:endParaRPr>
          </a:p>
        </p:txBody>
      </p:sp>
      <p:sp>
        <p:nvSpPr>
          <p:cNvPr id="48" name="TextBox 47">
            <a:extLst>
              <a:ext uri="{FF2B5EF4-FFF2-40B4-BE49-F238E27FC236}">
                <a16:creationId xmlns:a16="http://schemas.microsoft.com/office/drawing/2014/main" id="{67029A84-25FD-4BA0-C91D-E3E4C0F51F7D}"/>
              </a:ext>
            </a:extLst>
          </p:cNvPr>
          <p:cNvSpPr txBox="1"/>
          <p:nvPr/>
        </p:nvSpPr>
        <p:spPr>
          <a:xfrm>
            <a:off x="6602151" y="2260653"/>
            <a:ext cx="3757177" cy="43765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Generate synergies across departments with extensibility</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Streamline and automate cross-business process flows</a:t>
            </a:r>
          </a:p>
        </p:txBody>
      </p:sp>
      <p:sp useBgFill="1">
        <p:nvSpPr>
          <p:cNvPr id="12" name="Rounded Rectangle 1">
            <a:extLst>
              <a:ext uri="{FF2B5EF4-FFF2-40B4-BE49-F238E27FC236}">
                <a16:creationId xmlns:a16="http://schemas.microsoft.com/office/drawing/2014/main" id="{5AD4789F-5D5E-3228-C7FB-FD9BD74F9425}"/>
              </a:ext>
              <a:ext uri="{C183D7F6-B498-43B3-948B-1728B52AA6E4}">
                <adec:decorative xmlns:adec="http://schemas.microsoft.com/office/drawing/2017/decorative" val="1"/>
              </a:ext>
            </a:extLst>
          </p:cNvPr>
          <p:cNvSpPr/>
          <p:nvPr/>
        </p:nvSpPr>
        <p:spPr bwMode="auto">
          <a:xfrm>
            <a:off x="495300" y="5083213"/>
            <a:ext cx="11201400" cy="1028856"/>
          </a:xfrm>
          <a:prstGeom prst="roundRect">
            <a:avLst>
              <a:gd name="adj" fmla="val 1002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Oval 12">
            <a:extLst>
              <a:ext uri="{FF2B5EF4-FFF2-40B4-BE49-F238E27FC236}">
                <a16:creationId xmlns:a16="http://schemas.microsoft.com/office/drawing/2014/main" id="{623930D3-8486-8774-3DAE-03977F80003B}"/>
              </a:ext>
              <a:ext uri="{C183D7F6-B498-43B3-948B-1728B52AA6E4}">
                <adec:decorative xmlns:adec="http://schemas.microsoft.com/office/drawing/2017/decorative" val="0"/>
              </a:ext>
            </a:extLst>
          </p:cNvPr>
          <p:cNvSpPr/>
          <p:nvPr/>
        </p:nvSpPr>
        <p:spPr>
          <a:xfrm>
            <a:off x="830710"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200" b="1">
                <a:solidFill>
                  <a:srgbClr val="FFFFFF"/>
                </a:solidFill>
                <a:latin typeface="Segoe UI Semibold" panose="020B0502040204020203" pitchFamily="34" charset="0"/>
                <a:cs typeface="Segoe UI Semibold" panose="020B0502040204020203" pitchFamily="34" charset="0"/>
              </a:rPr>
              <a:t>1</a:t>
            </a:r>
          </a:p>
        </p:txBody>
      </p:sp>
      <p:sp>
        <p:nvSpPr>
          <p:cNvPr id="14" name="TextBox 13">
            <a:extLst>
              <a:ext uri="{FF2B5EF4-FFF2-40B4-BE49-F238E27FC236}">
                <a16:creationId xmlns:a16="http://schemas.microsoft.com/office/drawing/2014/main" id="{F4712B3F-65AA-B103-BEA3-40FD18386011}"/>
              </a:ext>
            </a:extLst>
          </p:cNvPr>
          <p:cNvSpPr txBox="1"/>
          <p:nvPr/>
        </p:nvSpPr>
        <p:spPr>
          <a:xfrm>
            <a:off x="1142751" y="5238677"/>
            <a:ext cx="2310516" cy="738664"/>
          </a:xfrm>
          <a:prstGeom prst="rect">
            <a:avLst/>
          </a:prstGeom>
          <a:noFill/>
        </p:spPr>
        <p:txBody>
          <a:bodyPr wrap="square" lIns="91440" tIns="45720" rIns="91440" bIns="45720" rtlCol="0" anchor="t">
            <a:spAutoFit/>
          </a:bodyPr>
          <a:lstStyle/>
          <a:p>
            <a:pPr>
              <a:defRPr/>
            </a:pPr>
            <a:r>
              <a:rPr kumimoji="0" lang="en-US" sz="1050" b="0" i="0" u="none" strike="noStrike" kern="1200" cap="none" spc="0" normalizeH="0" baseline="0" noProof="0">
                <a:ln>
                  <a:noFill/>
                </a:ln>
                <a:solidFill>
                  <a:srgbClr val="000000"/>
                </a:solidFill>
                <a:effectLst/>
                <a:uLnTx/>
                <a:uFillTx/>
                <a:latin typeface="Segoe UI"/>
                <a:cs typeface="Segoe UI"/>
              </a:rPr>
              <a:t>Start with top 10 generic skills from </a:t>
            </a:r>
            <a:r>
              <a:rPr kumimoji="0" lang="en-US" sz="1050" b="1" i="0" u="none" strike="noStrike" kern="1200" cap="none" spc="0" normalizeH="0" baseline="0" noProof="0">
                <a:ln>
                  <a:noFill/>
                </a:ln>
                <a:solidFill>
                  <a:srgbClr val="0078D4"/>
                </a:solidFill>
                <a:effectLst/>
                <a:uLnTx/>
                <a:uFillTx/>
                <a:latin typeface="Segoe UI Semibold"/>
                <a:cs typeface="Segoe UI Semibold"/>
                <a:hlinkClick r:id="rId3">
                  <a:extLst>
                    <a:ext uri="{A12FA001-AC4F-418D-AE19-62706E023703}">
                      <ahyp:hlinkClr xmlns:ahyp="http://schemas.microsoft.com/office/drawing/2018/hyperlinkcolor" val="tx"/>
                    </a:ext>
                  </a:extLst>
                </a:hlinkClick>
              </a:rPr>
              <a:t>Copilot </a:t>
            </a:r>
            <a:r>
              <a:rPr lang="en-US" sz="1050" b="1">
                <a:solidFill>
                  <a:srgbClr val="0078D4"/>
                </a:solidFill>
                <a:latin typeface="Segoe UI Semibold"/>
                <a:cs typeface="Segoe UI Semibold"/>
                <a:hlinkClick r:id="rId3">
                  <a:extLst>
                    <a:ext uri="{A12FA001-AC4F-418D-AE19-62706E023703}">
                      <ahyp:hlinkClr xmlns:ahyp="http://schemas.microsoft.com/office/drawing/2018/hyperlinkcolor" val="tx"/>
                    </a:ext>
                  </a:extLst>
                </a:hlinkClick>
              </a:rPr>
              <a:t>Prompt Gallery</a:t>
            </a:r>
            <a:r>
              <a:rPr kumimoji="0" lang="en-US" sz="1050" b="1" i="0" u="none" strike="noStrike" kern="1200" cap="none" spc="0" normalizeH="0" baseline="0" noProof="0">
                <a:ln>
                  <a:noFill/>
                </a:ln>
                <a:solidFill>
                  <a:srgbClr val="0078D4"/>
                </a:solidFill>
                <a:effectLst/>
                <a:uLnTx/>
                <a:uFillTx/>
                <a:latin typeface="Segoe UI Semibold"/>
                <a:cs typeface="Segoe UI Semibold"/>
              </a:rPr>
              <a:t> </a:t>
            </a:r>
            <a:r>
              <a:rPr kumimoji="0" lang="en-US" sz="1050" b="0" i="0" u="none" strike="noStrike" kern="1200" cap="none" spc="0" normalizeH="0" baseline="0" noProof="0">
                <a:ln>
                  <a:noFill/>
                </a:ln>
                <a:solidFill>
                  <a:srgbClr val="000000"/>
                </a:solidFill>
                <a:effectLst/>
                <a:uLnTx/>
                <a:uFillTx/>
                <a:latin typeface="Segoe UI"/>
                <a:cs typeface="Segoe UI"/>
              </a:rPr>
              <a:t>that deliver immediate success (e.g., summarize a meeting, email thread)​.</a:t>
            </a:r>
          </a:p>
        </p:txBody>
      </p:sp>
      <p:sp>
        <p:nvSpPr>
          <p:cNvPr id="15" name="Oval 14">
            <a:extLst>
              <a:ext uri="{FF2B5EF4-FFF2-40B4-BE49-F238E27FC236}">
                <a16:creationId xmlns:a16="http://schemas.microsoft.com/office/drawing/2014/main" id="{BF93D3D0-F680-B9F4-2355-F22E1AE2BF4F}"/>
              </a:ext>
            </a:extLst>
          </p:cNvPr>
          <p:cNvSpPr/>
          <p:nvPr/>
        </p:nvSpPr>
        <p:spPr>
          <a:xfrm>
            <a:off x="3634572"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2</a:t>
            </a:r>
          </a:p>
        </p:txBody>
      </p:sp>
      <p:sp>
        <p:nvSpPr>
          <p:cNvPr id="16" name="TextBox 15">
            <a:extLst>
              <a:ext uri="{FF2B5EF4-FFF2-40B4-BE49-F238E27FC236}">
                <a16:creationId xmlns:a16="http://schemas.microsoft.com/office/drawing/2014/main" id="{ADA95BEA-F048-615B-9767-25910E30F6E4}"/>
              </a:ext>
            </a:extLst>
          </p:cNvPr>
          <p:cNvSpPr txBox="1"/>
          <p:nvPr/>
        </p:nvSpPr>
        <p:spPr>
          <a:xfrm>
            <a:off x="3946614" y="5238677"/>
            <a:ext cx="231629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the </a:t>
            </a:r>
            <a:r>
              <a:rPr lang="en-US" sz="1050" b="1">
                <a:solidFill>
                  <a:srgbClr val="0078D4"/>
                </a:solidFill>
                <a:latin typeface="Segoe UI Semibold" panose="020B0502040204020203" pitchFamily="34" charset="0"/>
                <a:cs typeface="Segoe UI Semibold" panose="020B0502040204020203" pitchFamily="34" charset="0"/>
                <a:hlinkClick r:id="rId4">
                  <a:extLst>
                    <a:ext uri="{A12FA001-AC4F-418D-AE19-62706E023703}">
                      <ahyp:hlinkClr xmlns:ahyp="http://schemas.microsoft.com/office/drawing/2018/hyperlinkcolor" val="tx"/>
                    </a:ext>
                  </a:extLst>
                </a:hlinkClick>
              </a:rPr>
              <a:t>Copilot Scenario Library</a:t>
            </a:r>
            <a:r>
              <a:rPr lang="en-US" sz="1050" b="1">
                <a:solidFill>
                  <a:srgbClr val="0078D4"/>
                </a:solidFill>
                <a:latin typeface="Segoe UI Semibold" panose="020B0502040204020203" pitchFamily="34" charset="0"/>
                <a:cs typeface="Segoe UI Semibold" panose="020B0502040204020203" pitchFamily="34" charset="0"/>
              </a:rPr>
              <a:t> </a:t>
            </a:r>
            <a:br>
              <a:rPr kumimoji="0" lang="en-US" sz="105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train users on new departmental use cases and process improvement to impact departmental KPIs.</a:t>
            </a:r>
          </a:p>
        </p:txBody>
      </p:sp>
      <p:sp>
        <p:nvSpPr>
          <p:cNvPr id="23" name="Oval 22">
            <a:extLst>
              <a:ext uri="{FF2B5EF4-FFF2-40B4-BE49-F238E27FC236}">
                <a16:creationId xmlns:a16="http://schemas.microsoft.com/office/drawing/2014/main" id="{55D0133E-F1A2-73EC-2B5E-1050B7E2D2F7}"/>
              </a:ext>
            </a:extLst>
          </p:cNvPr>
          <p:cNvSpPr/>
          <p:nvPr/>
        </p:nvSpPr>
        <p:spPr>
          <a:xfrm>
            <a:off x="6438331"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3</a:t>
            </a:r>
          </a:p>
        </p:txBody>
      </p:sp>
      <p:sp>
        <p:nvSpPr>
          <p:cNvPr id="24" name="TextBox 23">
            <a:extLst>
              <a:ext uri="{FF2B5EF4-FFF2-40B4-BE49-F238E27FC236}">
                <a16:creationId xmlns:a16="http://schemas.microsoft.com/office/drawing/2014/main" id="{01FFE47B-C695-6792-7CD0-562CADB17171}"/>
              </a:ext>
            </a:extLst>
          </p:cNvPr>
          <p:cNvSpPr txBox="1"/>
          <p:nvPr/>
        </p:nvSpPr>
        <p:spPr>
          <a:xfrm>
            <a:off x="6750372" y="5238677"/>
            <a:ext cx="225311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Extend to line of business systems to streamline and automate for organizational level impacts on revenue and costs.</a:t>
            </a:r>
          </a:p>
        </p:txBody>
      </p:sp>
      <p:sp>
        <p:nvSpPr>
          <p:cNvPr id="27" name="Rounded Rectangle 26">
            <a:extLst>
              <a:ext uri="{FF2B5EF4-FFF2-40B4-BE49-F238E27FC236}">
                <a16:creationId xmlns:a16="http://schemas.microsoft.com/office/drawing/2014/main" id="{699BE723-974E-CA78-1DC2-B5065FCB2022}"/>
              </a:ext>
              <a:ext uri="{C183D7F6-B498-43B3-948B-1728B52AA6E4}">
                <adec:decorative xmlns:adec="http://schemas.microsoft.com/office/drawing/2017/decorative" val="1"/>
              </a:ext>
            </a:extLst>
          </p:cNvPr>
          <p:cNvSpPr/>
          <p:nvPr/>
        </p:nvSpPr>
        <p:spPr>
          <a:xfrm>
            <a:off x="9042292" y="5177413"/>
            <a:ext cx="2576389" cy="840457"/>
          </a:xfrm>
          <a:prstGeom prst="roundRect">
            <a:avLst>
              <a:gd name="adj" fmla="val 6913"/>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8" name="TextBox 27">
            <a:extLst>
              <a:ext uri="{FF2B5EF4-FFF2-40B4-BE49-F238E27FC236}">
                <a16:creationId xmlns:a16="http://schemas.microsoft.com/office/drawing/2014/main" id="{2B066A25-EBA8-D4DD-1780-882108728AC3}"/>
              </a:ext>
            </a:extLst>
          </p:cNvPr>
          <p:cNvSpPr txBox="1"/>
          <p:nvPr/>
        </p:nvSpPr>
        <p:spPr>
          <a:xfrm>
            <a:off x="9116875" y="5306510"/>
            <a:ext cx="2427222" cy="5770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Segoe UI"/>
              </a:rPr>
              <a:t>Prioritize peer-to-peer learning through community engagement and knowledge sharing. </a:t>
            </a:r>
            <a:endParaRPr kumimoji="0" lang="en-US" sz="105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266665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2769057"/>
            <a:ext cx="8193024" cy="1231106"/>
          </a:xfrm>
        </p:spPr>
        <p:txBody>
          <a:bodyPr/>
          <a:lstStyle/>
          <a:p>
            <a:r>
              <a:rPr lang="en-US"/>
              <a:t>Microsoft 365 Copilot</a:t>
            </a:r>
            <a:br>
              <a:rPr lang="en-US"/>
            </a:br>
            <a:r>
              <a:rPr lang="en-US"/>
              <a:t>implementation framework</a:t>
            </a: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82042" y="4215827"/>
            <a:ext cx="8193024" cy="246888"/>
          </a:xfrm>
        </p:spPr>
        <p:txBody>
          <a:bodyPr/>
          <a:lstStyle/>
          <a:p>
            <a:r>
              <a:rPr lang="en-US"/>
              <a:t>Overview guidance</a:t>
            </a:r>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82042" y="6446520"/>
            <a:ext cx="1645920" cy="153888"/>
          </a:xfrm>
        </p:spPr>
        <p:txBody>
          <a:bodyPr vert="horz" wrap="square" lIns="0" tIns="0" rIns="0" bIns="0" rtlCol="0" anchor="t">
            <a:spAutoFit/>
          </a:bodyPr>
          <a:lstStyle/>
          <a:p>
            <a:r>
              <a:rPr lang="en-US">
                <a:cs typeface="Segoe UI"/>
              </a:rPr>
              <a:t>Jan 2025</a:t>
            </a:r>
            <a:endParaRPr lang="en-US"/>
          </a:p>
        </p:txBody>
      </p:sp>
    </p:spTree>
    <p:extLst>
      <p:ext uri="{BB962C8B-B14F-4D97-AF65-F5344CB8AC3E}">
        <p14:creationId xmlns:p14="http://schemas.microsoft.com/office/powerpoint/2010/main" val="1516329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E3CA7-7959-5B10-B2C5-0033A9399255}"/>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FDA228A7-6836-225B-8272-F36529827A53}"/>
              </a:ext>
            </a:extLst>
          </p:cNvPr>
          <p:cNvSpPr txBox="1">
            <a:spLocks noGrp="1"/>
          </p:cNvSpPr>
          <p:nvPr>
            <p:ph type="title" idx="4294967295"/>
          </p:nvPr>
        </p:nvSpPr>
        <p:spPr>
          <a:xfrm>
            <a:off x="1093381" y="623852"/>
            <a:ext cx="96012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100000"/>
              </a:lnSpc>
              <a:spcBef>
                <a:spcPts val="0"/>
              </a:spcBef>
              <a:buFontTx/>
              <a:buNone/>
              <a:defRPr sz="2000" spc="-80">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Accelerate your AI workforce transformation</a:t>
            </a:r>
            <a:endParaRPr kumimoji="0" lang="en-US" sz="28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pitchFamily="2" charset="0"/>
              <a:ea typeface="+mn-ea"/>
              <a:cs typeface="Segoe UI Semibold" panose="020B0502040204020203" pitchFamily="34" charset="0"/>
            </a:endParaRPr>
          </a:p>
        </p:txBody>
      </p:sp>
      <p:sp>
        <p:nvSpPr>
          <p:cNvPr id="24" name="Rectangle: Rounded Corners 23">
            <a:extLst>
              <a:ext uri="{FF2B5EF4-FFF2-40B4-BE49-F238E27FC236}">
                <a16:creationId xmlns:a16="http://schemas.microsoft.com/office/drawing/2014/main" id="{16CC4A54-77F0-94B2-CA19-F5D52B8ED0A4}"/>
              </a:ext>
              <a:ext uri="{C183D7F6-B498-43B3-948B-1728B52AA6E4}">
                <adec:decorative xmlns:adec="http://schemas.microsoft.com/office/drawing/2017/decorative" val="1"/>
              </a:ext>
            </a:extLst>
          </p:cNvPr>
          <p:cNvSpPr/>
          <p:nvPr/>
        </p:nvSpPr>
        <p:spPr bwMode="auto">
          <a:xfrm>
            <a:off x="4577559" y="2236378"/>
            <a:ext cx="2987748" cy="1690339"/>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4E3DB248-7330-9BB3-6FD0-BF6C4C1AE96F}"/>
              </a:ext>
              <a:ext uri="{C183D7F6-B498-43B3-948B-1728B52AA6E4}">
                <adec:decorative xmlns:adec="http://schemas.microsoft.com/office/drawing/2017/decorative" val="1"/>
              </a:ext>
            </a:extLst>
          </p:cNvPr>
          <p:cNvSpPr/>
          <p:nvPr/>
        </p:nvSpPr>
        <p:spPr bwMode="auto">
          <a:xfrm>
            <a:off x="564634" y="2236378"/>
            <a:ext cx="2987748" cy="169033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05CEAD9C-492A-E524-94ED-616BFFC3AB44}"/>
              </a:ext>
              <a:ext uri="{C183D7F6-B498-43B3-948B-1728B52AA6E4}">
                <adec:decorative xmlns:adec="http://schemas.microsoft.com/office/drawing/2017/decorative" val="1"/>
              </a:ext>
            </a:extLst>
          </p:cNvPr>
          <p:cNvSpPr/>
          <p:nvPr/>
        </p:nvSpPr>
        <p:spPr bwMode="auto">
          <a:xfrm>
            <a:off x="8639618" y="2205631"/>
            <a:ext cx="2987748" cy="1690339"/>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ectangle: Rounded Corners 1">
            <a:extLst>
              <a:ext uri="{FF2B5EF4-FFF2-40B4-BE49-F238E27FC236}">
                <a16:creationId xmlns:a16="http://schemas.microsoft.com/office/drawing/2014/main" id="{BFC37364-A559-5426-0654-4FC882B72C03}"/>
              </a:ext>
              <a:ext uri="{C183D7F6-B498-43B3-948B-1728B52AA6E4}">
                <adec:decorative xmlns:adec="http://schemas.microsoft.com/office/drawing/2017/decorative" val="1"/>
              </a:ext>
            </a:extLst>
          </p:cNvPr>
          <p:cNvSpPr/>
          <p:nvPr/>
        </p:nvSpPr>
        <p:spPr bwMode="auto">
          <a:xfrm>
            <a:off x="1039199" y="1641489"/>
            <a:ext cx="2038618"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
        <p:nvSpPr>
          <p:cNvPr id="27" name="Rectangle: Rounded Corners 1">
            <a:extLst>
              <a:ext uri="{FF2B5EF4-FFF2-40B4-BE49-F238E27FC236}">
                <a16:creationId xmlns:a16="http://schemas.microsoft.com/office/drawing/2014/main" id="{9191D2C9-87CE-7820-6E60-C927B79E10EE}"/>
              </a:ext>
              <a:ext uri="{C183D7F6-B498-43B3-948B-1728B52AA6E4}">
                <adec:decorative xmlns:adec="http://schemas.microsoft.com/office/drawing/2017/decorative" val="1"/>
              </a:ext>
            </a:extLst>
          </p:cNvPr>
          <p:cNvSpPr/>
          <p:nvPr/>
        </p:nvSpPr>
        <p:spPr bwMode="auto">
          <a:xfrm>
            <a:off x="9184007" y="1647231"/>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Skilling</a:t>
            </a:r>
          </a:p>
        </p:txBody>
      </p:sp>
      <p:sp>
        <p:nvSpPr>
          <p:cNvPr id="28" name="Rectangle: Rounded Corners 1">
            <a:extLst>
              <a:ext uri="{FF2B5EF4-FFF2-40B4-BE49-F238E27FC236}">
                <a16:creationId xmlns:a16="http://schemas.microsoft.com/office/drawing/2014/main" id="{E562B3AE-F52D-ADA4-EC0F-494FE2E9F426}"/>
              </a:ext>
              <a:ext uri="{C183D7F6-B498-43B3-948B-1728B52AA6E4}">
                <adec:decorative xmlns:adec="http://schemas.microsoft.com/office/drawing/2017/decorative" val="1"/>
              </a:ext>
            </a:extLst>
          </p:cNvPr>
          <p:cNvSpPr/>
          <p:nvPr/>
        </p:nvSpPr>
        <p:spPr bwMode="auto">
          <a:xfrm>
            <a:off x="5124845" y="1641489"/>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
        <p:nvSpPr>
          <p:cNvPr id="6" name="TextBox 5">
            <a:extLst>
              <a:ext uri="{FF2B5EF4-FFF2-40B4-BE49-F238E27FC236}">
                <a16:creationId xmlns:a16="http://schemas.microsoft.com/office/drawing/2014/main" id="{35D02EDD-8931-0136-D0DF-F82673A53504}"/>
              </a:ext>
            </a:extLst>
          </p:cNvPr>
          <p:cNvSpPr txBox="1"/>
          <p:nvPr/>
        </p:nvSpPr>
        <p:spPr>
          <a:xfrm>
            <a:off x="564633" y="4166645"/>
            <a:ext cx="315083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Communities </a:t>
            </a:r>
            <a:r>
              <a:rPr kumimoji="0" lang="en-US" sz="1400" b="0" i="0" u="none" strike="noStrike" kern="1200" cap="none" spc="0" normalizeH="0" baseline="0" noProof="0">
                <a:ln>
                  <a:noFill/>
                </a:ln>
                <a:solidFill>
                  <a:srgbClr val="000000"/>
                </a:solidFill>
                <a:effectLst/>
                <a:uLnTx/>
                <a:uFillTx/>
                <a:latin typeface="Segoe UI Semibold"/>
                <a:ea typeface="+mn-ea"/>
                <a:cs typeface="+mn-cs"/>
              </a:rPr>
              <a:t>to facilitate user enablement </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Share best practices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Access company announcements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Seek support from peers and IT</a:t>
            </a:r>
          </a:p>
        </p:txBody>
      </p:sp>
      <p:sp>
        <p:nvSpPr>
          <p:cNvPr id="2" name="Rectangle: Rounded Corners 1">
            <a:extLst>
              <a:ext uri="{FF2B5EF4-FFF2-40B4-BE49-F238E27FC236}">
                <a16:creationId xmlns:a16="http://schemas.microsoft.com/office/drawing/2014/main" id="{CD4900D9-1B62-8C0C-5171-8C217275B3BB}"/>
              </a:ext>
              <a:ext uri="{C183D7F6-B498-43B3-948B-1728B52AA6E4}">
                <adec:decorative xmlns:adec="http://schemas.microsoft.com/office/drawing/2017/decorative" val="0"/>
              </a:ext>
            </a:extLst>
          </p:cNvPr>
          <p:cNvSpPr/>
          <p:nvPr/>
        </p:nvSpPr>
        <p:spPr bwMode="auto">
          <a:xfrm>
            <a:off x="515498" y="5808120"/>
            <a:ext cx="2987748" cy="307777"/>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6"/>
              </a:rPr>
              <a:t>aka.ms/</a:t>
            </a:r>
            <a:r>
              <a:rPr kumimoji="0" lang="en-US" sz="1400" b="0" i="0" u="none" strike="noStrike" kern="1200" cap="none" spc="0" normalizeH="0" baseline="0" noProof="0" err="1">
                <a:ln>
                  <a:noFill/>
                </a:ln>
                <a:solidFill>
                  <a:srgbClr val="FFFFFF"/>
                </a:solidFill>
                <a:effectLst/>
                <a:uLnTx/>
                <a:uFillTx/>
                <a:latin typeface="Segoe Sans Text Semilight" pitchFamily="2" charset="0"/>
                <a:ea typeface="+mn-ea"/>
                <a:cs typeface="Segoe Sans Text Semilight" pitchFamily="2" charset="0"/>
                <a:hlinkClick r:id="rId7"/>
              </a:rPr>
              <a:t>CopilotCommunities</a:t>
            </a:r>
            <a:endPar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endParaRPr>
          </a:p>
        </p:txBody>
      </p:sp>
      <p:sp>
        <p:nvSpPr>
          <p:cNvPr id="5" name="TextBox 4">
            <a:extLst>
              <a:ext uri="{FF2B5EF4-FFF2-40B4-BE49-F238E27FC236}">
                <a16:creationId xmlns:a16="http://schemas.microsoft.com/office/drawing/2014/main" id="{0555BDC0-BBCE-77C8-B98C-4F9AD83CB0D9}"/>
              </a:ext>
            </a:extLst>
          </p:cNvPr>
          <p:cNvSpPr txBox="1"/>
          <p:nvPr/>
        </p:nvSpPr>
        <p:spPr>
          <a:xfrm>
            <a:off x="4577559" y="4166645"/>
            <a:ext cx="3571018"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a:t>
            </a:r>
            <a:r>
              <a:rPr kumimoji="0" lang="en-US" sz="1600" b="0" i="0" u="none" strike="noStrike" kern="1200" cap="none" spc="-80" normalizeH="0" baseline="0" noProof="0" err="1">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nalytics</a:t>
            </a: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for ROI and impact assessment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Dashboard for leaders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Viva Insights for customizable analysis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business impact reports</a:t>
            </a:r>
          </a:p>
        </p:txBody>
      </p:sp>
      <p:sp>
        <p:nvSpPr>
          <p:cNvPr id="4" name="Rectangle: Rounded Corners 1">
            <a:extLst>
              <a:ext uri="{FF2B5EF4-FFF2-40B4-BE49-F238E27FC236}">
                <a16:creationId xmlns:a16="http://schemas.microsoft.com/office/drawing/2014/main" id="{AD2C694C-9909-824C-2180-A57A5FC58DA3}"/>
              </a:ext>
              <a:ext uri="{C183D7F6-B498-43B3-948B-1728B52AA6E4}">
                <adec:decorative xmlns:adec="http://schemas.microsoft.com/office/drawing/2017/decorative" val="0"/>
              </a:ext>
            </a:extLst>
          </p:cNvPr>
          <p:cNvSpPr/>
          <p:nvPr/>
        </p:nvSpPr>
        <p:spPr bwMode="auto">
          <a:xfrm>
            <a:off x="4577558" y="5808120"/>
            <a:ext cx="2987748" cy="705362"/>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hlinkClick r:id="rId8">
                  <a:extLst>
                    <a:ext uri="{A12FA001-AC4F-418D-AE19-62706E023703}">
                      <ahyp:hlinkClr xmlns:ahyp="http://schemas.microsoft.com/office/drawing/2018/hyperlinkcolor" val="tx"/>
                    </a:ext>
                  </a:extLst>
                </a:hlinkClick>
              </a:rPr>
              <a:t>aka.ms/Copilot</a:t>
            </a: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rPr>
              <a:t>Analytics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hlinkClick r:id="rId7">
                  <a:extLst>
                    <a:ext uri="{A12FA001-AC4F-418D-AE19-62706E023703}">
                      <ahyp:hlinkClr xmlns:ahyp="http://schemas.microsoft.com/office/drawing/2018/hyperlinkcolor" val="tx"/>
                    </a:ext>
                  </a:extLst>
                </a:hlinkClick>
              </a:rPr>
              <a:t>aka.ms/CopilotDashboard</a:t>
            </a:r>
            <a:endPar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endParaRPr>
          </a:p>
        </p:txBody>
      </p:sp>
      <p:sp>
        <p:nvSpPr>
          <p:cNvPr id="7" name="TextBox 6">
            <a:extLst>
              <a:ext uri="{FF2B5EF4-FFF2-40B4-BE49-F238E27FC236}">
                <a16:creationId xmlns:a16="http://schemas.microsoft.com/office/drawing/2014/main" id="{FD14A34B-42E1-4909-CCAA-17E5762CBBE1}"/>
              </a:ext>
            </a:extLst>
          </p:cNvPr>
          <p:cNvSpPr txBox="1"/>
          <p:nvPr/>
        </p:nvSpPr>
        <p:spPr>
          <a:xfrm>
            <a:off x="8636720" y="4166645"/>
            <a:ext cx="344724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Academy </a:t>
            </a:r>
            <a:r>
              <a:rPr kumimoji="0" lang="en-US" sz="1400" b="0" i="0" u="none" strike="noStrike" kern="1200" cap="none" spc="0" normalizeH="0" baseline="0" noProof="0">
                <a:ln>
                  <a:noFill/>
                </a:ln>
                <a:solidFill>
                  <a:srgbClr val="000000"/>
                </a:solidFill>
                <a:effectLst/>
                <a:uLnTx/>
                <a:uFillTx/>
                <a:latin typeface="Segoe UI Semibold"/>
                <a:ea typeface="+mn-ea"/>
                <a:cs typeface="+mn-cs"/>
              </a:rPr>
              <a:t>for user skill development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Curated learning paths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Hands-on prompt guidance</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Content created by Microsoft experts</a:t>
            </a:r>
          </a:p>
        </p:txBody>
      </p:sp>
      <p:sp>
        <p:nvSpPr>
          <p:cNvPr id="8" name="Rectangle: Rounded Corners 1">
            <a:extLst>
              <a:ext uri="{FF2B5EF4-FFF2-40B4-BE49-F238E27FC236}">
                <a16:creationId xmlns:a16="http://schemas.microsoft.com/office/drawing/2014/main" id="{0BA1C274-7B9F-8CE0-1D6E-5E8FD48CB9FA}"/>
              </a:ext>
              <a:ext uri="{C183D7F6-B498-43B3-948B-1728B52AA6E4}">
                <adec:decorative xmlns:adec="http://schemas.microsoft.com/office/drawing/2017/decorative" val="0"/>
              </a:ext>
            </a:extLst>
          </p:cNvPr>
          <p:cNvSpPr/>
          <p:nvPr/>
        </p:nvSpPr>
        <p:spPr bwMode="auto">
          <a:xfrm>
            <a:off x="8639618" y="5808120"/>
            <a:ext cx="2987748" cy="307777"/>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9"/>
              </a:rPr>
              <a:t>aka.ms/</a:t>
            </a:r>
            <a:r>
              <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hlinkClick r:id="rId9"/>
              </a:rPr>
              <a:t>CopilotAcademy</a:t>
            </a:r>
            <a:endPar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endParaRPr>
          </a:p>
        </p:txBody>
      </p:sp>
      <p:sp>
        <p:nvSpPr>
          <p:cNvPr id="3" name="TextBox 2">
            <a:extLst>
              <a:ext uri="{FF2B5EF4-FFF2-40B4-BE49-F238E27FC236}">
                <a16:creationId xmlns:a16="http://schemas.microsoft.com/office/drawing/2014/main" id="{5F1927A0-6DD9-60C8-DBAE-0306DF87B59D}"/>
              </a:ext>
            </a:extLst>
          </p:cNvPr>
          <p:cNvSpPr txBox="1"/>
          <p:nvPr/>
        </p:nvSpPr>
        <p:spPr>
          <a:xfrm>
            <a:off x="0" y="6530375"/>
            <a:ext cx="1759403" cy="261610"/>
          </a:xfrm>
          <a:prstGeom prst="rect">
            <a:avLst/>
          </a:prstGeom>
          <a:noFill/>
        </p:spPr>
        <p:txBody>
          <a:bodyPr wrap="square" rIns="4572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Semilight" pitchFamily="2" charset="0"/>
                <a:ea typeface="+mn-ea"/>
                <a:cs typeface="Segoe Sans Text Semilight" pitchFamily="2" charset="0"/>
              </a:rPr>
              <a:t>Powered by Microsoft Viva</a:t>
            </a:r>
          </a:p>
        </p:txBody>
      </p:sp>
      <p:pic>
        <p:nvPicPr>
          <p:cNvPr id="9" name="Graphic 8">
            <a:extLst>
              <a:ext uri="{FF2B5EF4-FFF2-40B4-BE49-F238E27FC236}">
                <a16:creationId xmlns:a16="http://schemas.microsoft.com/office/drawing/2014/main" id="{904F7B72-22ED-AF0A-066C-C3BA06110023}"/>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795195" y="6513482"/>
            <a:ext cx="295396" cy="295395"/>
          </a:xfrm>
          <a:prstGeom prst="rect">
            <a:avLst/>
          </a:prstGeom>
        </p:spPr>
      </p:pic>
    </p:spTree>
    <p:extLst>
      <p:ext uri="{BB962C8B-B14F-4D97-AF65-F5344CB8AC3E}">
        <p14:creationId xmlns:p14="http://schemas.microsoft.com/office/powerpoint/2010/main" val="2715173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100"/>
                                  </p:stCondLst>
                                  <p:childTnLst>
                                    <p:animMotion origin="layout" path="M -3.54167E-6 3.33333E-6 L -3.54167E-6 0.03541 " pathEditMode="relative" rAng="0" ptsTypes="AA">
                                      <p:cBhvr>
                                        <p:cTn id="9" dur="700" spd="-100000" fill="hold"/>
                                        <p:tgtEl>
                                          <p:spTgt spid="17"/>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200"/>
                                  </p:stCondLst>
                                  <p:childTnLst>
                                    <p:animMotion origin="layout" path="M -2.08333E-7 2.96296E-6 L -2.08333E-7 0.03541 " pathEditMode="relative" rAng="0" ptsTypes="AA">
                                      <p:cBhvr>
                                        <p:cTn id="14" dur="700" spd="-100000" fill="hold"/>
                                        <p:tgtEl>
                                          <p:spTgt spid="2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grpId="1" nodeType="withEffect">
                                  <p:stCondLst>
                                    <p:cond delay="200"/>
                                  </p:stCondLst>
                                  <p:childTnLst>
                                    <p:animMotion origin="layout" path="M 2.08333E-7 1.11111E-6 L 2.08333E-7 0.03542 " pathEditMode="relative" rAng="0" ptsTypes="AA">
                                      <p:cBhvr>
                                        <p:cTn id="19" dur="700" spd="-100000" fill="hold"/>
                                        <p:tgtEl>
                                          <p:spTgt spid="2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200"/>
                                  </p:stCondLst>
                                  <p:childTnLst>
                                    <p:animMotion origin="layout" path="M 3.125E-6 2.96296E-6 L 3.125E-6 0.03541 " pathEditMode="relative" rAng="0" ptsTypes="AA">
                                      <p:cBhvr>
                                        <p:cTn id="24" dur="700" spd="-100000" fill="hold"/>
                                        <p:tgtEl>
                                          <p:spTgt spid="24"/>
                                        </p:tgtEl>
                                        <p:attrNameLst>
                                          <p:attrName>ppt_x</p:attrName>
                                          <p:attrName>ppt_y</p:attrName>
                                        </p:attrNameLst>
                                      </p:cBhvr>
                                      <p:rCtr x="0" y="1759"/>
                                    </p:animMotion>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0"/>
                                  </p:stCondLst>
                                  <p:childTnLst>
                                    <p:animMotion origin="layout" path="M -3.95833E-6 4.07407E-6 L -3.95833E-6 0.03541 " pathEditMode="relative" rAng="0" ptsTypes="AA">
                                      <p:cBhvr>
                                        <p:cTn id="2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4" grpId="0" animBg="1"/>
      <p:bldP spid="24" grpId="1" animBg="1"/>
      <p:bldP spid="22" grpId="0" animBg="1"/>
      <p:bldP spid="22" grpId="1" animBg="1"/>
      <p:bldP spid="23" grpId="0" animBg="1"/>
      <p:bldP spid="2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9A959-ABB7-CC85-CF8D-F16AE82B2CD3}"/>
            </a:ext>
          </a:extLst>
        </p:cNvPr>
        <p:cNvGrpSpPr/>
        <p:nvPr/>
      </p:nvGrpSpPr>
      <p:grpSpPr>
        <a:xfrm>
          <a:off x="0" y="0"/>
          <a:ext cx="0" cy="0"/>
          <a:chOff x="0" y="0"/>
          <a:chExt cx="0" cy="0"/>
        </a:xfrm>
      </p:grpSpPr>
      <p:sp>
        <p:nvSpPr>
          <p:cNvPr id="10" name="Title 10">
            <a:extLst>
              <a:ext uri="{FF2B5EF4-FFF2-40B4-BE49-F238E27FC236}">
                <a16:creationId xmlns:a16="http://schemas.microsoft.com/office/drawing/2014/main" id="{E03C339C-3954-69A9-FEC8-9F778D7EE943}"/>
              </a:ext>
              <a:ext uri="{C183D7F6-B498-43B3-948B-1728B52AA6E4}">
                <adec:decorative xmlns:adec="http://schemas.microsoft.com/office/drawing/2017/decorative" val="0"/>
              </a:ext>
            </a:extLst>
          </p:cNvPr>
          <p:cNvSpPr txBox="1">
            <a:spLocks noGrp="1"/>
          </p:cNvSpPr>
          <p:nvPr>
            <p:ph type="title"/>
          </p:nvPr>
        </p:nvSpPr>
        <p:spPr>
          <a:xfrm>
            <a:off x="588261" y="548283"/>
            <a:ext cx="11011601" cy="590931"/>
          </a:xfrm>
        </p:spPr>
        <p:txBody>
          <a:bodyPr vert="horz"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n-US" sz="3600" noProof="0"/>
              <a:t> 3 essentials for Copilot success</a:t>
            </a:r>
          </a:p>
        </p:txBody>
      </p:sp>
      <p:sp>
        <p:nvSpPr>
          <p:cNvPr id="75" name="Freeform 74">
            <a:extLst>
              <a:ext uri="{FF2B5EF4-FFF2-40B4-BE49-F238E27FC236}">
                <a16:creationId xmlns:a16="http://schemas.microsoft.com/office/drawing/2014/main" id="{98AE7128-CDD1-96C2-5CED-CA28354091B1}"/>
              </a:ext>
              <a:ext uri="{C183D7F6-B498-43B3-948B-1728B52AA6E4}">
                <adec:decorative xmlns:adec="http://schemas.microsoft.com/office/drawing/2017/decorative" val="1"/>
              </a:ext>
            </a:extLst>
          </p:cNvPr>
          <p:cNvSpPr/>
          <p:nvPr/>
        </p:nvSpPr>
        <p:spPr>
          <a:xfrm>
            <a:off x="4605747" y="1800737"/>
            <a:ext cx="427508" cy="4273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6" name="TextBox 75">
            <a:extLst>
              <a:ext uri="{FF2B5EF4-FFF2-40B4-BE49-F238E27FC236}">
                <a16:creationId xmlns:a16="http://schemas.microsoft.com/office/drawing/2014/main" id="{DF1335EB-AC98-D80A-8D40-CFBDF754A020}"/>
              </a:ext>
              <a:ext uri="{C183D7F6-B498-43B3-948B-1728B52AA6E4}">
                <adec:decorative xmlns:adec="http://schemas.microsoft.com/office/drawing/2017/decorative" val="1"/>
              </a:ext>
            </a:extLst>
          </p:cNvPr>
          <p:cNvSpPr txBox="1"/>
          <p:nvPr/>
        </p:nvSpPr>
        <p:spPr>
          <a:xfrm>
            <a:off x="4584514" y="2850026"/>
            <a:ext cx="2963982" cy="6463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the human transformation with robust user enablement programs</a:t>
            </a:r>
          </a:p>
        </p:txBody>
      </p:sp>
      <p:grpSp>
        <p:nvGrpSpPr>
          <p:cNvPr id="78" name="Group 77">
            <a:extLst>
              <a:ext uri="{FF2B5EF4-FFF2-40B4-BE49-F238E27FC236}">
                <a16:creationId xmlns:a16="http://schemas.microsoft.com/office/drawing/2014/main" id="{CBE28941-B587-3DC5-14E8-98944F0A4E7A}"/>
              </a:ext>
              <a:ext uri="{C183D7F6-B498-43B3-948B-1728B52AA6E4}">
                <adec:decorative xmlns:adec="http://schemas.microsoft.com/office/drawing/2017/decorative" val="1"/>
              </a:ext>
            </a:extLst>
          </p:cNvPr>
          <p:cNvGrpSpPr/>
          <p:nvPr/>
        </p:nvGrpSpPr>
        <p:grpSpPr>
          <a:xfrm>
            <a:off x="4604111" y="3652913"/>
            <a:ext cx="139165" cy="1017036"/>
            <a:chOff x="4913099" y="3820916"/>
            <a:chExt cx="139165" cy="1017036"/>
          </a:xfrm>
          <a:solidFill>
            <a:srgbClr val="0078D4"/>
          </a:solidFill>
        </p:grpSpPr>
        <p:sp>
          <p:nvSpPr>
            <p:cNvPr id="80" name="Graphic 69">
              <a:extLst>
                <a:ext uri="{FF2B5EF4-FFF2-40B4-BE49-F238E27FC236}">
                  <a16:creationId xmlns:a16="http://schemas.microsoft.com/office/drawing/2014/main" id="{B253D896-E5DD-4894-E77D-CFCE5BB49976}"/>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1" name="Graphic 69">
              <a:extLst>
                <a:ext uri="{FF2B5EF4-FFF2-40B4-BE49-F238E27FC236}">
                  <a16:creationId xmlns:a16="http://schemas.microsoft.com/office/drawing/2014/main" id="{8319C9BB-198E-0067-1D35-0B8E61EC8513}"/>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2" name="Graphic 69">
              <a:extLst>
                <a:ext uri="{FF2B5EF4-FFF2-40B4-BE49-F238E27FC236}">
                  <a16:creationId xmlns:a16="http://schemas.microsoft.com/office/drawing/2014/main" id="{6B10DBB1-F780-5D55-86E5-00BB59CB156F}"/>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3" name="Graphic 69">
              <a:extLst>
                <a:ext uri="{FF2B5EF4-FFF2-40B4-BE49-F238E27FC236}">
                  <a16:creationId xmlns:a16="http://schemas.microsoft.com/office/drawing/2014/main" id="{A00646CE-56D9-A1FC-881B-2F78E5432145}"/>
                </a:ext>
              </a:extLst>
            </p:cNvPr>
            <p:cNvSpPr/>
            <p:nvPr/>
          </p:nvSpPr>
          <p:spPr>
            <a:xfrm>
              <a:off x="4913099" y="469878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79" name="TextBox 78">
            <a:extLst>
              <a:ext uri="{FF2B5EF4-FFF2-40B4-BE49-F238E27FC236}">
                <a16:creationId xmlns:a16="http://schemas.microsoft.com/office/drawing/2014/main" id="{0A29E19C-6F3C-22B4-E102-209DF971D1A1}"/>
              </a:ext>
              <a:ext uri="{C183D7F6-B498-43B3-948B-1728B52AA6E4}">
                <adec:decorative xmlns:adec="http://schemas.microsoft.com/office/drawing/2017/decorative" val="1"/>
              </a:ext>
            </a:extLst>
          </p:cNvPr>
          <p:cNvSpPr txBox="1"/>
          <p:nvPr/>
        </p:nvSpPr>
        <p:spPr>
          <a:xfrm>
            <a:off x="4857386" y="3615520"/>
            <a:ext cx="2761731" cy="130805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User enablement program</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Communications and community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Skilling and training</a:t>
            </a:r>
          </a:p>
          <a:p>
            <a:pPr marL="0" marR="0" lvl="0" indent="0" algn="l" defTabSz="914367" rtl="0" eaLnBrk="1" fontAlgn="auto" latinLnBrk="0" hangingPunct="1">
              <a:lnSpc>
                <a:spcPct val="100000"/>
              </a:lnSpc>
              <a:spcBef>
                <a:spcPct val="0"/>
              </a:spcBef>
              <a:spcAft>
                <a:spcPts val="600"/>
              </a:spcAft>
              <a:buClrTx/>
              <a:buSzTx/>
              <a:buFontTx/>
              <a:buNone/>
              <a:tabLst/>
              <a:defRPr/>
            </a:pPr>
            <a:r>
              <a:rPr lang="en-US" sz="1400" b="1">
                <a:solidFill>
                  <a:srgbClr val="000000"/>
                </a:solidFill>
                <a:latin typeface="Segoe UI Semibold" panose="020B0502040204020203" pitchFamily="34" charset="0"/>
                <a:cs typeface="Segoe UI Semibold" panose="020B0502040204020203" pitchFamily="34" charset="0"/>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Community of Practice and Copilot Dashboard</a:t>
            </a:r>
          </a:p>
        </p:txBody>
      </p:sp>
      <p:sp>
        <p:nvSpPr>
          <p:cNvPr id="84" name="TextBox 83">
            <a:extLst>
              <a:ext uri="{FF2B5EF4-FFF2-40B4-BE49-F238E27FC236}">
                <a16:creationId xmlns:a16="http://schemas.microsoft.com/office/drawing/2014/main" id="{F720FC36-43CC-60C3-ECFD-6AC3BC469253}"/>
              </a:ext>
              <a:ext uri="{C183D7F6-B498-43B3-948B-1728B52AA6E4}">
                <adec:decorative xmlns:adec="http://schemas.microsoft.com/office/drawing/2017/decorative" val="1"/>
              </a:ext>
            </a:extLst>
          </p:cNvPr>
          <p:cNvSpPr txBox="1"/>
          <p:nvPr/>
        </p:nvSpPr>
        <p:spPr>
          <a:xfrm>
            <a:off x="4605747" y="2326971"/>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a:ea typeface="+mn-ea"/>
                <a:cs typeface="Segoe UI Semibold"/>
              </a:rPr>
              <a:t>Human change</a:t>
            </a:r>
          </a:p>
        </p:txBody>
      </p:sp>
      <p:sp>
        <p:nvSpPr>
          <p:cNvPr id="2" name="TextBox 1">
            <a:extLst>
              <a:ext uri="{FF2B5EF4-FFF2-40B4-BE49-F238E27FC236}">
                <a16:creationId xmlns:a16="http://schemas.microsoft.com/office/drawing/2014/main" id="{0FFBC392-6B1B-1771-BAC6-067128E4217D}"/>
              </a:ext>
              <a:ext uri="{C183D7F6-B498-43B3-948B-1728B52AA6E4}">
                <adec:decorative xmlns:adec="http://schemas.microsoft.com/office/drawing/2017/decorative" val="1"/>
              </a:ext>
            </a:extLst>
          </p:cNvPr>
          <p:cNvSpPr txBox="1"/>
          <p:nvPr/>
        </p:nvSpPr>
        <p:spPr>
          <a:xfrm>
            <a:off x="1136601" y="2322774"/>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Leadership</a:t>
            </a:r>
          </a:p>
        </p:txBody>
      </p:sp>
      <p:sp>
        <p:nvSpPr>
          <p:cNvPr id="5" name="Graphic 4">
            <a:extLst>
              <a:ext uri="{FF2B5EF4-FFF2-40B4-BE49-F238E27FC236}">
                <a16:creationId xmlns:a16="http://schemas.microsoft.com/office/drawing/2014/main" id="{5B4A6EE7-E977-954A-6BE3-2808C510E523}"/>
              </a:ext>
              <a:ext uri="{C183D7F6-B498-43B3-948B-1728B52AA6E4}">
                <adec:decorative xmlns:adec="http://schemas.microsoft.com/office/drawing/2017/decorative" val="1"/>
              </a:ext>
            </a:extLst>
          </p:cNvPr>
          <p:cNvSpPr/>
          <p:nvPr/>
        </p:nvSpPr>
        <p:spPr>
          <a:xfrm>
            <a:off x="1136601" y="1796263"/>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1" name="TextBox 10">
            <a:extLst>
              <a:ext uri="{FF2B5EF4-FFF2-40B4-BE49-F238E27FC236}">
                <a16:creationId xmlns:a16="http://schemas.microsoft.com/office/drawing/2014/main" id="{97605E64-79A2-2CB4-74D2-6A0E59EA2B06}"/>
              </a:ext>
              <a:ext uri="{C183D7F6-B498-43B3-948B-1728B52AA6E4}">
                <adec:decorative xmlns:adec="http://schemas.microsoft.com/office/drawing/2017/decorative" val="1"/>
              </a:ext>
            </a:extLst>
          </p:cNvPr>
          <p:cNvSpPr txBox="1"/>
          <p:nvPr/>
        </p:nvSpPr>
        <p:spPr>
          <a:xfrm>
            <a:off x="1136601"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grpSp>
        <p:nvGrpSpPr>
          <p:cNvPr id="15" name="Group 14">
            <a:extLst>
              <a:ext uri="{FF2B5EF4-FFF2-40B4-BE49-F238E27FC236}">
                <a16:creationId xmlns:a16="http://schemas.microsoft.com/office/drawing/2014/main" id="{7C86D549-9BB8-3F5C-30F0-C995927CE71D}"/>
              </a:ext>
              <a:ext uri="{C183D7F6-B498-43B3-948B-1728B52AA6E4}">
                <adec:decorative xmlns:adec="http://schemas.microsoft.com/office/drawing/2017/decorative" val="1"/>
              </a:ext>
            </a:extLst>
          </p:cNvPr>
          <p:cNvGrpSpPr/>
          <p:nvPr/>
        </p:nvGrpSpPr>
        <p:grpSpPr>
          <a:xfrm>
            <a:off x="1143796" y="3498279"/>
            <a:ext cx="139165" cy="1009607"/>
            <a:chOff x="1540495" y="3627256"/>
            <a:chExt cx="139165" cy="1009607"/>
          </a:xfrm>
        </p:grpSpPr>
        <p:sp>
          <p:nvSpPr>
            <p:cNvPr id="19" name="Graphic 69">
              <a:extLst>
                <a:ext uri="{FF2B5EF4-FFF2-40B4-BE49-F238E27FC236}">
                  <a16:creationId xmlns:a16="http://schemas.microsoft.com/office/drawing/2014/main" id="{225B7506-7A9D-7D83-2F33-3064B7795EBB}"/>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0" name="Graphic 69">
              <a:extLst>
                <a:ext uri="{FF2B5EF4-FFF2-40B4-BE49-F238E27FC236}">
                  <a16:creationId xmlns:a16="http://schemas.microsoft.com/office/drawing/2014/main" id="{059B3B68-EB56-C45B-DD85-507D2402D17B}"/>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1" name="Graphic 69">
              <a:extLst>
                <a:ext uri="{FF2B5EF4-FFF2-40B4-BE49-F238E27FC236}">
                  <a16:creationId xmlns:a16="http://schemas.microsoft.com/office/drawing/2014/main" id="{34889A2E-6B01-CF74-C5D9-8818B3785664}"/>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2" name="Graphic 69">
              <a:extLst>
                <a:ext uri="{FF2B5EF4-FFF2-40B4-BE49-F238E27FC236}">
                  <a16:creationId xmlns:a16="http://schemas.microsoft.com/office/drawing/2014/main" id="{4A7247FF-D04F-075A-DB07-93334763F085}"/>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18" name="TextBox 17">
            <a:extLst>
              <a:ext uri="{FF2B5EF4-FFF2-40B4-BE49-F238E27FC236}">
                <a16:creationId xmlns:a16="http://schemas.microsoft.com/office/drawing/2014/main" id="{AF383F53-947A-4725-BD8C-C4C1752A2885}"/>
              </a:ext>
              <a:ext uri="{C183D7F6-B498-43B3-948B-1728B52AA6E4}">
                <adec:decorative xmlns:adec="http://schemas.microsoft.com/office/drawing/2017/decorative" val="1"/>
              </a:ext>
            </a:extLst>
          </p:cNvPr>
          <p:cNvSpPr txBox="1"/>
          <p:nvPr/>
        </p:nvSpPr>
        <p:spPr>
          <a:xfrm>
            <a:off x="1409474" y="3460886"/>
            <a:ext cx="2696880" cy="10926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Executive sponsorship</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Align AI to 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Best practice</a:t>
            </a:r>
            <a:r>
              <a:rPr kumimoji="0" lang="en-US" sz="1400" b="0" i="0" u="none" strike="noStrike" kern="1200" cap="none" spc="0" normalizeH="0" baseline="0" noProof="0">
                <a:ln>
                  <a:noFill/>
                </a:ln>
                <a:solidFill>
                  <a:srgbClr val="000000"/>
                </a:solidFill>
                <a:effectLst/>
                <a:uLnTx/>
                <a:uFillTx/>
                <a:latin typeface="Segoe UI"/>
                <a:ea typeface="+mn-ea"/>
                <a:cs typeface="Segoe UI"/>
              </a:rPr>
              <a:t>: AI Council</a:t>
            </a:r>
          </a:p>
        </p:txBody>
      </p:sp>
      <p:sp>
        <p:nvSpPr>
          <p:cNvPr id="64" name="Rounded Rectangle 1">
            <a:extLst>
              <a:ext uri="{FF2B5EF4-FFF2-40B4-BE49-F238E27FC236}">
                <a16:creationId xmlns:a16="http://schemas.microsoft.com/office/drawing/2014/main" id="{A51B3ACD-E064-4611-628D-AD627981921A}"/>
              </a:ext>
              <a:ext uri="{C183D7F6-B498-43B3-948B-1728B52AA6E4}">
                <adec:decorative xmlns:adec="http://schemas.microsoft.com/office/drawing/2017/decorative" val="1"/>
              </a:ext>
            </a:extLst>
          </p:cNvPr>
          <p:cNvSpPr/>
          <p:nvPr/>
        </p:nvSpPr>
        <p:spPr bwMode="auto">
          <a:xfrm>
            <a:off x="621366" y="1355079"/>
            <a:ext cx="10949269" cy="3982806"/>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grpSp>
        <p:nvGrpSpPr>
          <p:cNvPr id="65" name="Group 64">
            <a:extLst>
              <a:ext uri="{FF2B5EF4-FFF2-40B4-BE49-F238E27FC236}">
                <a16:creationId xmlns:a16="http://schemas.microsoft.com/office/drawing/2014/main" id="{965C7D1A-99C9-DFC4-1F86-5E2EBB24F838}"/>
              </a:ext>
              <a:ext uri="{C183D7F6-B498-43B3-948B-1728B52AA6E4}">
                <adec:decorative xmlns:adec="http://schemas.microsoft.com/office/drawing/2017/decorative" val="1"/>
              </a:ext>
            </a:extLst>
          </p:cNvPr>
          <p:cNvGrpSpPr/>
          <p:nvPr/>
        </p:nvGrpSpPr>
        <p:grpSpPr>
          <a:xfrm>
            <a:off x="4234284" y="1355079"/>
            <a:ext cx="3671668" cy="3982806"/>
            <a:chOff x="1757832" y="1355079"/>
            <a:chExt cx="3671668" cy="3982806"/>
          </a:xfrm>
        </p:grpSpPr>
        <p:cxnSp>
          <p:nvCxnSpPr>
            <p:cNvPr id="66" name="Straight Connector 65">
              <a:extLst>
                <a:ext uri="{FF2B5EF4-FFF2-40B4-BE49-F238E27FC236}">
                  <a16:creationId xmlns:a16="http://schemas.microsoft.com/office/drawing/2014/main" id="{AA706EA5-86A6-C313-DB58-86216357F408}"/>
                </a:ext>
              </a:extLst>
            </p:cNvPr>
            <p:cNvCxnSpPr/>
            <p:nvPr/>
          </p:nvCxnSpPr>
          <p:spPr>
            <a:xfrm>
              <a:off x="1757832"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A19824-9E5F-BD23-AD18-B3D963836C92}"/>
                </a:ext>
              </a:extLst>
            </p:cNvPr>
            <p:cNvCxnSpPr/>
            <p:nvPr/>
          </p:nvCxnSpPr>
          <p:spPr>
            <a:xfrm>
              <a:off x="5429500"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72" name="Group 71" descr="&quot;You are here&quot; icon">
            <a:extLst>
              <a:ext uri="{FF2B5EF4-FFF2-40B4-BE49-F238E27FC236}">
                <a16:creationId xmlns:a16="http://schemas.microsoft.com/office/drawing/2014/main" id="{184BDD23-2119-4715-0C81-5FA117FD97D3}"/>
              </a:ext>
              <a:ext uri="{C183D7F6-B498-43B3-948B-1728B52AA6E4}">
                <adec:decorative xmlns:adec="http://schemas.microsoft.com/office/drawing/2017/decorative" val="0"/>
              </a:ext>
            </a:extLst>
          </p:cNvPr>
          <p:cNvGrpSpPr/>
          <p:nvPr/>
        </p:nvGrpSpPr>
        <p:grpSpPr>
          <a:xfrm>
            <a:off x="10405936" y="1245450"/>
            <a:ext cx="1056603" cy="982650"/>
            <a:chOff x="5068350" y="2824075"/>
            <a:chExt cx="1374013" cy="1277844"/>
          </a:xfrm>
        </p:grpSpPr>
        <p:sp>
          <p:nvSpPr>
            <p:cNvPr id="73" name="Rectangle: Rounded Corners 25">
              <a:extLst>
                <a:ext uri="{FF2B5EF4-FFF2-40B4-BE49-F238E27FC236}">
                  <a16:creationId xmlns:a16="http://schemas.microsoft.com/office/drawing/2014/main" id="{ECCB5081-402B-2CC2-8B5B-D7B3152D41DA}"/>
                </a:ext>
              </a:extLst>
            </p:cNvPr>
            <p:cNvSpPr/>
            <p:nvPr/>
          </p:nvSpPr>
          <p:spPr>
            <a:xfrm>
              <a:off x="5068350" y="2824075"/>
              <a:ext cx="1374013" cy="1277844"/>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0000" rIns="182880" bIns="108000" numCol="1" spcCol="0" rtlCol="0" fromWordArt="0" anchor="b" anchorCtr="0" forceAA="0" compatLnSpc="1">
              <a:prstTxWarp prst="textNoShape">
                <a:avLst/>
              </a:prstTxWarp>
              <a:noAutofit/>
            </a:bodyPr>
            <a:lstStyle/>
            <a:p>
              <a:pPr algn="ctr" defTabSz="932472" fontAlgn="base">
                <a:lnSpc>
                  <a:spcPct val="80000"/>
                </a:lnSpc>
                <a:spcBef>
                  <a:spcPct val="0"/>
                </a:spcBef>
                <a:spcAft>
                  <a:spcPct val="0"/>
                </a:spcAft>
              </a:pPr>
              <a:r>
                <a:rPr lang="en-GB" sz="1200" b="1">
                  <a:solidFill>
                    <a:prstClr val="white"/>
                  </a:solidFill>
                  <a:latin typeface="Segoe UI Semibold" panose="020B0502040204020203" pitchFamily="34" charset="0"/>
                  <a:cs typeface="Segoe UI Semibold" panose="020B0502040204020203" pitchFamily="34" charset="0"/>
                </a:rPr>
                <a:t>You are here</a:t>
              </a:r>
            </a:p>
          </p:txBody>
        </p:sp>
        <p:sp>
          <p:nvSpPr>
            <p:cNvPr id="74" name="Graphic 7">
              <a:extLst>
                <a:ext uri="{FF2B5EF4-FFF2-40B4-BE49-F238E27FC236}">
                  <a16:creationId xmlns:a16="http://schemas.microsoft.com/office/drawing/2014/main" id="{6D3EBDD3-B5AB-E7DA-ED23-5FC002524126}"/>
                </a:ext>
              </a:extLst>
            </p:cNvPr>
            <p:cNvSpPr/>
            <p:nvPr/>
          </p:nvSpPr>
          <p:spPr>
            <a:xfrm>
              <a:off x="5563897" y="2993074"/>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endParaRPr lang="en-US" sz="1200"/>
            </a:p>
          </p:txBody>
        </p:sp>
      </p:grpSp>
      <p:sp>
        <p:nvSpPr>
          <p:cNvPr id="23" name="TextBox 22">
            <a:extLst>
              <a:ext uri="{FF2B5EF4-FFF2-40B4-BE49-F238E27FC236}">
                <a16:creationId xmlns:a16="http://schemas.microsoft.com/office/drawing/2014/main" id="{F2E918E5-E4CB-8A1D-9AB6-18A8C8A78D08}"/>
              </a:ext>
            </a:extLst>
          </p:cNvPr>
          <p:cNvSpPr txBox="1"/>
          <p:nvPr/>
        </p:nvSpPr>
        <p:spPr>
          <a:xfrm>
            <a:off x="8211940" y="2325810"/>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Technical readiness</a:t>
            </a:r>
          </a:p>
        </p:txBody>
      </p:sp>
      <p:sp>
        <p:nvSpPr>
          <p:cNvPr id="25" name="TextBox 24">
            <a:extLst>
              <a:ext uri="{FF2B5EF4-FFF2-40B4-BE49-F238E27FC236}">
                <a16:creationId xmlns:a16="http://schemas.microsoft.com/office/drawing/2014/main" id="{F82D122B-1D8C-21DC-C2BF-8C838C7ED421}"/>
              </a:ext>
            </a:extLst>
          </p:cNvPr>
          <p:cNvSpPr txBox="1"/>
          <p:nvPr/>
        </p:nvSpPr>
        <p:spPr>
          <a:xfrm>
            <a:off x="8252643" y="2855256"/>
            <a:ext cx="2588753"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and iterate technical skills to deliver on business results</a:t>
            </a:r>
          </a:p>
        </p:txBody>
      </p:sp>
      <p:sp>
        <p:nvSpPr>
          <p:cNvPr id="49" name="TextBox 48">
            <a:extLst>
              <a:ext uri="{FF2B5EF4-FFF2-40B4-BE49-F238E27FC236}">
                <a16:creationId xmlns:a16="http://schemas.microsoft.com/office/drawing/2014/main" id="{8FE58FFB-9385-9165-87E9-22CE0FA4A089}"/>
              </a:ext>
            </a:extLst>
          </p:cNvPr>
          <p:cNvSpPr txBox="1"/>
          <p:nvPr/>
        </p:nvSpPr>
        <p:spPr>
          <a:xfrm>
            <a:off x="8460665" y="3460886"/>
            <a:ext cx="2855158" cy="152349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Secure your data infrastructure</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Policy review</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Extend to new high value line of business scenarios</a:t>
            </a:r>
          </a:p>
          <a:p>
            <a:pPr marL="0" marR="0" lvl="0" indent="0" algn="l" defTabSz="914367" rtl="0" eaLnBrk="1" fontAlgn="auto" latinLnBrk="0" hangingPunct="1">
              <a:lnSpc>
                <a:spcPct val="100000"/>
              </a:lnSpc>
              <a:spcBef>
                <a:spcPts val="600"/>
              </a:spcBef>
              <a:spcAft>
                <a:spcPts val="0"/>
              </a:spcAft>
              <a:buClrTx/>
              <a:buSzTx/>
              <a:buFontTx/>
              <a:buNone/>
              <a:tabLst/>
              <a:defRPr/>
            </a:pPr>
            <a:r>
              <a:rPr lang="en-US" sz="1400" b="1">
                <a:solidFill>
                  <a:srgbClr val="000000"/>
                </a:solidFill>
                <a:latin typeface="Segoe UI Semibold" panose="020B0502040204020203" pitchFamily="34" charset="0"/>
                <a:cs typeface="Segoe UI Semibold" panose="020B0502040204020203" pitchFamily="34" charset="0"/>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Optimization Assessment</a:t>
            </a:r>
          </a:p>
        </p:txBody>
      </p:sp>
      <p:grpSp>
        <p:nvGrpSpPr>
          <p:cNvPr id="68" name="Group 67" descr="Bracket encompassing the three responsible principles of AI, Leadership, Human change, and Technical readiness ">
            <a:extLst>
              <a:ext uri="{FF2B5EF4-FFF2-40B4-BE49-F238E27FC236}">
                <a16:creationId xmlns:a16="http://schemas.microsoft.com/office/drawing/2014/main" id="{E8A1B19C-1CD1-FD76-9BA2-8D633CCBF3C3}"/>
              </a:ext>
            </a:extLst>
          </p:cNvPr>
          <p:cNvGrpSpPr/>
          <p:nvPr/>
        </p:nvGrpSpPr>
        <p:grpSpPr>
          <a:xfrm>
            <a:off x="588961" y="5522520"/>
            <a:ext cx="11010900" cy="508589"/>
            <a:chOff x="588961" y="5559776"/>
            <a:chExt cx="11010900" cy="508589"/>
          </a:xfrm>
        </p:grpSpPr>
        <p:sp>
          <p:nvSpPr>
            <p:cNvPr id="69" name="Left Bracket 68">
              <a:extLst>
                <a:ext uri="{FF2B5EF4-FFF2-40B4-BE49-F238E27FC236}">
                  <a16:creationId xmlns:a16="http://schemas.microsoft.com/office/drawing/2014/main" id="{D50B5E0D-94D8-7D21-0360-6468C698FECB}"/>
                </a:ext>
              </a:extLst>
            </p:cNvPr>
            <p:cNvSpPr/>
            <p:nvPr/>
          </p:nvSpPr>
          <p:spPr>
            <a:xfrm rot="16200000">
              <a:off x="5950692" y="198045"/>
              <a:ext cx="287437" cy="11010900"/>
            </a:xfrm>
            <a:prstGeom prst="leftBracket">
              <a:avLst>
                <a:gd name="adj" fmla="val 110458"/>
              </a:avLst>
            </a:prstGeom>
            <a:ln w="15875">
              <a:solidFill>
                <a:srgbClr val="866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0" name="Rectangle: Rounded Corners 10">
              <a:extLst>
                <a:ext uri="{FF2B5EF4-FFF2-40B4-BE49-F238E27FC236}">
                  <a16:creationId xmlns:a16="http://schemas.microsoft.com/office/drawing/2014/main" id="{823CEC1F-FBF4-27D8-9A37-9538E1A5C1FF}"/>
                </a:ext>
              </a:extLst>
            </p:cNvPr>
            <p:cNvSpPr/>
            <p:nvPr/>
          </p:nvSpPr>
          <p:spPr>
            <a:xfrm>
              <a:off x="4553243" y="5621432"/>
              <a:ext cx="3085514"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Responsible AI principles</a:t>
              </a:r>
            </a:p>
          </p:txBody>
        </p:sp>
      </p:grpSp>
      <p:sp>
        <p:nvSpPr>
          <p:cNvPr id="71" name="Rectangle 70">
            <a:extLst>
              <a:ext uri="{FF2B5EF4-FFF2-40B4-BE49-F238E27FC236}">
                <a16:creationId xmlns:a16="http://schemas.microsoft.com/office/drawing/2014/main" id="{C7749C8B-44DE-766C-CAE0-627810138965}"/>
              </a:ext>
              <a:ext uri="{C183D7F6-B498-43B3-948B-1728B52AA6E4}">
                <adec:decorative xmlns:adec="http://schemas.microsoft.com/office/drawing/2017/decorative" val="1"/>
              </a:ext>
            </a:extLst>
          </p:cNvPr>
          <p:cNvSpPr/>
          <p:nvPr/>
        </p:nvSpPr>
        <p:spPr bwMode="auto">
          <a:xfrm>
            <a:off x="7918322" y="1355079"/>
            <a:ext cx="3677334" cy="3982806"/>
          </a:xfrm>
          <a:prstGeom prst="rect">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err="1">
              <a:solidFill>
                <a:schemeClr val="tx1"/>
              </a:solidFill>
            </a:endParaRPr>
          </a:p>
        </p:txBody>
      </p:sp>
      <p:sp>
        <p:nvSpPr>
          <p:cNvPr id="24" name="Graphic 21">
            <a:extLst>
              <a:ext uri="{FF2B5EF4-FFF2-40B4-BE49-F238E27FC236}">
                <a16:creationId xmlns:a16="http://schemas.microsoft.com/office/drawing/2014/main" id="{6C041CCA-C7F3-3228-1CDA-5B54219BFCD9}"/>
              </a:ext>
              <a:ext uri="{C183D7F6-B498-43B3-948B-1728B52AA6E4}">
                <adec:decorative xmlns:adec="http://schemas.microsoft.com/office/drawing/2017/decorative" val="1"/>
              </a:ext>
            </a:extLst>
          </p:cNvPr>
          <p:cNvSpPr/>
          <p:nvPr/>
        </p:nvSpPr>
        <p:spPr>
          <a:xfrm>
            <a:off x="8211940" y="1775807"/>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31" name="Group 30">
            <a:extLst>
              <a:ext uri="{FF2B5EF4-FFF2-40B4-BE49-F238E27FC236}">
                <a16:creationId xmlns:a16="http://schemas.microsoft.com/office/drawing/2014/main" id="{963CE57A-AEB5-5E71-CD6A-45C8CF820291}"/>
              </a:ext>
              <a:ext uri="{C183D7F6-B498-43B3-948B-1728B52AA6E4}">
                <adec:decorative xmlns:adec="http://schemas.microsoft.com/office/drawing/2017/decorative" val="1"/>
              </a:ext>
            </a:extLst>
          </p:cNvPr>
          <p:cNvGrpSpPr/>
          <p:nvPr/>
        </p:nvGrpSpPr>
        <p:grpSpPr>
          <a:xfrm>
            <a:off x="8211940" y="3498279"/>
            <a:ext cx="139165" cy="1222249"/>
            <a:chOff x="8199771" y="3627256"/>
            <a:chExt cx="139165" cy="1222249"/>
          </a:xfrm>
        </p:grpSpPr>
        <p:sp>
          <p:nvSpPr>
            <p:cNvPr id="59" name="Graphic 69">
              <a:extLst>
                <a:ext uri="{FF2B5EF4-FFF2-40B4-BE49-F238E27FC236}">
                  <a16:creationId xmlns:a16="http://schemas.microsoft.com/office/drawing/2014/main" id="{68ACD8E9-4A96-9642-AD9B-3856E6A6D91A}"/>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0" name="Graphic 69">
              <a:extLst>
                <a:ext uri="{FF2B5EF4-FFF2-40B4-BE49-F238E27FC236}">
                  <a16:creationId xmlns:a16="http://schemas.microsoft.com/office/drawing/2014/main" id="{487B53C4-1B0D-D2E0-39AD-D20765C25C96}"/>
                </a:ext>
              </a:extLst>
            </p:cNvPr>
            <p:cNvSpPr/>
            <p:nvPr/>
          </p:nvSpPr>
          <p:spPr>
            <a:xfrm>
              <a:off x="8199771" y="392063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1" name="Graphic 69">
              <a:extLst>
                <a:ext uri="{FF2B5EF4-FFF2-40B4-BE49-F238E27FC236}">
                  <a16:creationId xmlns:a16="http://schemas.microsoft.com/office/drawing/2014/main" id="{722F7CB9-0764-5A4E-770B-7F3FCA1F9886}"/>
                </a:ext>
              </a:extLst>
            </p:cNvPr>
            <p:cNvSpPr/>
            <p:nvPr/>
          </p:nvSpPr>
          <p:spPr>
            <a:xfrm>
              <a:off x="8199771" y="4210719"/>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2" name="Graphic 69">
              <a:extLst>
                <a:ext uri="{FF2B5EF4-FFF2-40B4-BE49-F238E27FC236}">
                  <a16:creationId xmlns:a16="http://schemas.microsoft.com/office/drawing/2014/main" id="{D58586E3-AF7F-9B4D-71A0-69152B86A26D}"/>
                </a:ext>
              </a:extLst>
            </p:cNvPr>
            <p:cNvSpPr/>
            <p:nvPr/>
          </p:nvSpPr>
          <p:spPr>
            <a:xfrm>
              <a:off x="8199771" y="471034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Tree>
    <p:extLst>
      <p:ext uri="{BB962C8B-B14F-4D97-AF65-F5344CB8AC3E}">
        <p14:creationId xmlns:p14="http://schemas.microsoft.com/office/powerpoint/2010/main" val="2433861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6" presetClass="emph" presetSubtype="0" accel="50000" autoRev="1" fill="hold" nodeType="withEffect">
                                  <p:stCondLst>
                                    <p:cond delay="0"/>
                                  </p:stCondLst>
                                  <p:childTnLst>
                                    <p:animScale>
                                      <p:cBhvr>
                                        <p:cTn id="9" dur="300" fill="hold"/>
                                        <p:tgtEl>
                                          <p:spTgt spid="72"/>
                                        </p:tgtEl>
                                      </p:cBhvr>
                                      <p:by x="85000" y="85000"/>
                                    </p:animScale>
                                  </p:childTnLst>
                                </p:cTn>
                              </p:par>
                              <p:par>
                                <p:cTn id="10" presetID="10"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3B3B0-C2C6-15E9-EDD1-673BA1B39CC7}"/>
            </a:ext>
          </a:extLst>
        </p:cNvPr>
        <p:cNvGrpSpPr/>
        <p:nvPr/>
      </p:nvGrpSpPr>
      <p:grpSpPr>
        <a:xfrm>
          <a:off x="0" y="0"/>
          <a:ext cx="0" cy="0"/>
          <a:chOff x="0" y="0"/>
          <a:chExt cx="0" cy="0"/>
        </a:xfrm>
      </p:grpSpPr>
      <p:sp>
        <p:nvSpPr>
          <p:cNvPr id="72" name="Title 3">
            <a:extLst>
              <a:ext uri="{FF2B5EF4-FFF2-40B4-BE49-F238E27FC236}">
                <a16:creationId xmlns:a16="http://schemas.microsoft.com/office/drawing/2014/main" id="{F6597F7D-DC74-A9E4-3CE8-358254A23D4B}"/>
              </a:ext>
            </a:extLst>
          </p:cNvPr>
          <p:cNvSpPr txBox="1">
            <a:spLocks noGrp="1"/>
          </p:cNvSpPr>
          <p:nvPr>
            <p:ph type="title" idx="4294967295"/>
          </p:nvPr>
        </p:nvSpPr>
        <p:spPr>
          <a:xfrm>
            <a:off x="588963" y="585788"/>
            <a:ext cx="11010900"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a:rPr>
              <a:t>Microsoft 365 Copilot</a:t>
            </a:r>
            <a:br>
              <a:rPr kumimoji="0" lang="en-US" sz="3600" b="0" i="0" u="none" strike="noStrike" kern="1200" cap="none" spc="-50" normalizeH="0" baseline="0" noProof="0">
                <a:ln w="3175">
                  <a:noFill/>
                </a:ln>
                <a:solidFill>
                  <a:srgbClr val="000000"/>
                </a:solidFill>
                <a:effectLst/>
                <a:uLnTx/>
                <a:uFillTx/>
                <a:latin typeface="Segoe UI Semibold"/>
                <a:ea typeface="+mn-ea"/>
                <a:cs typeface="Segoe UI"/>
              </a:rPr>
            </a:b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Implementation executive summary </a:t>
            </a:r>
            <a:endParaRPr kumimoji="0" lang="en-CA" sz="2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endParaRPr>
          </a:p>
        </p:txBody>
      </p:sp>
      <p:grpSp>
        <p:nvGrpSpPr>
          <p:cNvPr id="2" name="Group 1">
            <a:extLst>
              <a:ext uri="{FF2B5EF4-FFF2-40B4-BE49-F238E27FC236}">
                <a16:creationId xmlns:a16="http://schemas.microsoft.com/office/drawing/2014/main" id="{23BF6C40-67F3-E60B-36E0-84574D1294BB}"/>
              </a:ext>
              <a:ext uri="{C183D7F6-B498-43B3-948B-1728B52AA6E4}">
                <adec:decorative xmlns:adec="http://schemas.microsoft.com/office/drawing/2017/decorative" val="1"/>
              </a:ext>
            </a:extLst>
          </p:cNvPr>
          <p:cNvGrpSpPr/>
          <p:nvPr/>
        </p:nvGrpSpPr>
        <p:grpSpPr>
          <a:xfrm>
            <a:off x="10236573" y="187951"/>
            <a:ext cx="1955427" cy="459051"/>
            <a:chOff x="10236573" y="187951"/>
            <a:chExt cx="1955427" cy="459051"/>
          </a:xfrm>
        </p:grpSpPr>
        <p:sp>
          <p:nvSpPr>
            <p:cNvPr id="3" name="Round Same Side Corner Rectangle 2">
              <a:extLst>
                <a:ext uri="{FF2B5EF4-FFF2-40B4-BE49-F238E27FC236}">
                  <a16:creationId xmlns:a16="http://schemas.microsoft.com/office/drawing/2014/main" id="{33F0286B-F980-DAF2-2010-79D838E396D2}"/>
                </a:ext>
              </a:extLst>
            </p:cNvPr>
            <p:cNvSpPr/>
            <p:nvPr/>
          </p:nvSpPr>
          <p:spPr bwMode="auto">
            <a:xfrm rot="16200000">
              <a:off x="10984761" y="-560237"/>
              <a:ext cx="459051" cy="1955427"/>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47108F33-94D8-5133-9190-3E0FB8C55DB8}"/>
                </a:ext>
              </a:extLst>
            </p:cNvPr>
            <p:cNvSpPr/>
            <p:nvPr/>
          </p:nvSpPr>
          <p:spPr bwMode="auto">
            <a:xfrm>
              <a:off x="10757428" y="285996"/>
              <a:ext cx="1434572"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Technical readiness</a:t>
              </a:r>
            </a:p>
          </p:txBody>
        </p:sp>
        <p:sp>
          <p:nvSpPr>
            <p:cNvPr id="5" name="Graphic 21">
              <a:extLst>
                <a:ext uri="{FF2B5EF4-FFF2-40B4-BE49-F238E27FC236}">
                  <a16:creationId xmlns:a16="http://schemas.microsoft.com/office/drawing/2014/main" id="{C743DDA3-E0FD-D2DC-E933-9B920EBE7BF4}"/>
                </a:ext>
                <a:ext uri="{C183D7F6-B498-43B3-948B-1728B52AA6E4}">
                  <adec:decorative xmlns:adec="http://schemas.microsoft.com/office/drawing/2017/decorative" val="1"/>
                </a:ext>
              </a:extLst>
            </p:cNvPr>
            <p:cNvSpPr/>
            <p:nvPr/>
          </p:nvSpPr>
          <p:spPr>
            <a:xfrm>
              <a:off x="10416904" y="294743"/>
              <a:ext cx="265413" cy="262967"/>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p:nvSpPr>
          <p:cNvPr id="11" name="Rounded Rectangle 76">
            <a:extLst>
              <a:ext uri="{FF2B5EF4-FFF2-40B4-BE49-F238E27FC236}">
                <a16:creationId xmlns:a16="http://schemas.microsoft.com/office/drawing/2014/main" id="{7B778817-EA8B-A214-71C2-B7AE22EF6E01}"/>
              </a:ext>
              <a:ext uri="{C183D7F6-B498-43B3-948B-1728B52AA6E4}">
                <adec:decorative xmlns:adec="http://schemas.microsoft.com/office/drawing/2017/decorative" val="1"/>
              </a:ext>
            </a:extLst>
          </p:cNvPr>
          <p:cNvSpPr/>
          <p:nvPr/>
        </p:nvSpPr>
        <p:spPr bwMode="auto">
          <a:xfrm>
            <a:off x="1085458" y="4927836"/>
            <a:ext cx="10568973" cy="1323174"/>
          </a:xfrm>
          <a:prstGeom prst="roundRect">
            <a:avLst>
              <a:gd name="adj" fmla="val 745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ounded Rectangle 29">
            <a:extLst>
              <a:ext uri="{FF2B5EF4-FFF2-40B4-BE49-F238E27FC236}">
                <a16:creationId xmlns:a16="http://schemas.microsoft.com/office/drawing/2014/main" id="{CA9D84AF-A5F7-7F68-B242-018ADE45C0AB}"/>
              </a:ext>
              <a:ext uri="{C183D7F6-B498-43B3-948B-1728B52AA6E4}">
                <adec:decorative xmlns:adec="http://schemas.microsoft.com/office/drawing/2017/decorative" val="1"/>
              </a:ext>
            </a:extLst>
          </p:cNvPr>
          <p:cNvSpPr/>
          <p:nvPr/>
        </p:nvSpPr>
        <p:spPr bwMode="auto">
          <a:xfrm>
            <a:off x="1079728" y="2314056"/>
            <a:ext cx="2587346" cy="205033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ounded Rectangle 25">
            <a:extLst>
              <a:ext uri="{FF2B5EF4-FFF2-40B4-BE49-F238E27FC236}">
                <a16:creationId xmlns:a16="http://schemas.microsoft.com/office/drawing/2014/main" id="{905DBB05-3978-3B46-728B-6E91FBFFD32A}"/>
              </a:ext>
              <a:ext uri="{C183D7F6-B498-43B3-948B-1728B52AA6E4}">
                <adec:decorative xmlns:adec="http://schemas.microsoft.com/office/drawing/2017/decorative" val="1"/>
              </a:ext>
            </a:extLst>
          </p:cNvPr>
          <p:cNvSpPr/>
          <p:nvPr/>
        </p:nvSpPr>
        <p:spPr bwMode="auto">
          <a:xfrm>
            <a:off x="3746443" y="2314056"/>
            <a:ext cx="2587346" cy="205033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ounded Rectangle 20">
            <a:extLst>
              <a:ext uri="{FF2B5EF4-FFF2-40B4-BE49-F238E27FC236}">
                <a16:creationId xmlns:a16="http://schemas.microsoft.com/office/drawing/2014/main" id="{CF21E4E4-75FC-CB4C-14C1-FB9449547919}"/>
              </a:ext>
              <a:ext uri="{C183D7F6-B498-43B3-948B-1728B52AA6E4}">
                <adec:decorative xmlns:adec="http://schemas.microsoft.com/office/drawing/2017/decorative" val="1"/>
              </a:ext>
            </a:extLst>
          </p:cNvPr>
          <p:cNvSpPr/>
          <p:nvPr/>
        </p:nvSpPr>
        <p:spPr bwMode="auto">
          <a:xfrm>
            <a:off x="6407899" y="2314055"/>
            <a:ext cx="2587346" cy="205033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Rounded Rectangle 27">
            <a:extLst>
              <a:ext uri="{FF2B5EF4-FFF2-40B4-BE49-F238E27FC236}">
                <a16:creationId xmlns:a16="http://schemas.microsoft.com/office/drawing/2014/main" id="{8F52FC6B-B0A5-A9E1-2BF3-88614671CDE6}"/>
              </a:ext>
              <a:ext uri="{C183D7F6-B498-43B3-948B-1728B52AA6E4}">
                <adec:decorative xmlns:adec="http://schemas.microsoft.com/office/drawing/2017/decorative" val="1"/>
              </a:ext>
            </a:extLst>
          </p:cNvPr>
          <p:cNvSpPr/>
          <p:nvPr/>
        </p:nvSpPr>
        <p:spPr bwMode="auto">
          <a:xfrm>
            <a:off x="9067086" y="2314055"/>
            <a:ext cx="2587346" cy="205033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1" name="Rectangle: Rounded Corners 25">
            <a:extLst>
              <a:ext uri="{FF2B5EF4-FFF2-40B4-BE49-F238E27FC236}">
                <a16:creationId xmlns:a16="http://schemas.microsoft.com/office/drawing/2014/main" id="{E7358AB3-5BAF-7A23-24DD-A12EA4395A9A}"/>
              </a:ext>
            </a:extLst>
          </p:cNvPr>
          <p:cNvSpPr/>
          <p:nvPr/>
        </p:nvSpPr>
        <p:spPr>
          <a:xfrm rot="16200000">
            <a:off x="-632701" y="3004151"/>
            <a:ext cx="2084094" cy="403573"/>
          </a:xfrm>
          <a:prstGeom prst="roundRect">
            <a:avLst>
              <a:gd name="adj" fmla="val 5000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Copilot readiness checklist</a:t>
            </a:r>
          </a:p>
        </p:txBody>
      </p:sp>
      <p:sp>
        <p:nvSpPr>
          <p:cNvPr id="33" name="TextBox 32">
            <a:extLst>
              <a:ext uri="{FF2B5EF4-FFF2-40B4-BE49-F238E27FC236}">
                <a16:creationId xmlns:a16="http://schemas.microsoft.com/office/drawing/2014/main" id="{8F1034A5-70B8-4A7E-4E55-FDA69FC6BCFF}"/>
              </a:ext>
            </a:extLst>
          </p:cNvPr>
          <p:cNvSpPr txBox="1"/>
          <p:nvPr/>
        </p:nvSpPr>
        <p:spPr>
          <a:xfrm rot="16200000">
            <a:off x="148795" y="3034844"/>
            <a:ext cx="1401305" cy="2769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all" spc="300" normalizeH="0" baseline="0" noProof="0">
                <a:ln>
                  <a:noFill/>
                </a:ln>
                <a:solidFill>
                  <a:srgbClr val="C03BC4"/>
                </a:solidFill>
                <a:effectLst/>
                <a:uLnTx/>
                <a:uFillTx/>
                <a:latin typeface="Segoe UI Semibold"/>
                <a:ea typeface="+mn-ea"/>
                <a:cs typeface="Segoe UI"/>
              </a:rPr>
              <a:t>Technical Readiness</a:t>
            </a:r>
          </a:p>
        </p:txBody>
      </p:sp>
      <p:sp>
        <p:nvSpPr>
          <p:cNvPr id="17" name="Rectangle: Rounded Corners 10">
            <a:extLst>
              <a:ext uri="{FF2B5EF4-FFF2-40B4-BE49-F238E27FC236}">
                <a16:creationId xmlns:a16="http://schemas.microsoft.com/office/drawing/2014/main" id="{97B91B69-8E43-55BE-2CE7-906CD495653E}"/>
              </a:ext>
            </a:extLst>
          </p:cNvPr>
          <p:cNvSpPr/>
          <p:nvPr/>
        </p:nvSpPr>
        <p:spPr>
          <a:xfrm>
            <a:off x="1230923" y="1907754"/>
            <a:ext cx="2322542" cy="406303"/>
          </a:xfrm>
          <a:prstGeom prst="round2SameRect">
            <a:avLst>
              <a:gd name="adj1" fmla="val 4186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35" name="TextBox 34">
            <a:extLst>
              <a:ext uri="{FF2B5EF4-FFF2-40B4-BE49-F238E27FC236}">
                <a16:creationId xmlns:a16="http://schemas.microsoft.com/office/drawing/2014/main" id="{5E7381D7-889D-A50A-FA5F-F486105D7D66}"/>
              </a:ext>
            </a:extLst>
          </p:cNvPr>
          <p:cNvSpPr txBox="1"/>
          <p:nvPr/>
        </p:nvSpPr>
        <p:spPr>
          <a:xfrm>
            <a:off x="1325318" y="2477000"/>
            <a:ext cx="2228147" cy="304699"/>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14367" rtl="0" eaLnBrk="1" fontAlgn="base" latinLnBrk="0" hangingPunct="1">
              <a:lnSpc>
                <a:spcPct val="90000"/>
              </a:lnSpc>
              <a:spcBef>
                <a:spcPct val="0"/>
              </a:spcBef>
              <a:spcAft>
                <a:spcPts val="3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Perform the Microsoft 365 Copilot </a:t>
            </a:r>
            <a:r>
              <a:rPr lang="en-US" b="1">
                <a:solidFill>
                  <a:srgbClr val="C03BC4"/>
                </a:solidFill>
                <a:latin typeface="Segoe UI Semibold"/>
                <a:cs typeface="Segoe UI Semibold"/>
                <a:hlinkClick r:id="rId3">
                  <a:extLst>
                    <a:ext uri="{A12FA001-AC4F-418D-AE19-62706E023703}">
                      <ahyp:hlinkClr xmlns:ahyp="http://schemas.microsoft.com/office/drawing/2018/hyperlinkcolor" val="tx"/>
                    </a:ext>
                  </a:extLst>
                </a:hlinkClick>
              </a:rPr>
              <a:t>Optimization Assessment</a:t>
            </a:r>
            <a:endParaRPr lang="en-US" b="1">
              <a:solidFill>
                <a:srgbClr val="C03BC4"/>
              </a:solidFill>
              <a:latin typeface="Segoe UI Semibold"/>
              <a:cs typeface="Segoe UI Semibold"/>
              <a:hlinkClick r:id="rId4">
                <a:extLst>
                  <a:ext uri="{A12FA001-AC4F-418D-AE19-62706E023703}">
                    <ahyp:hlinkClr xmlns:ahyp="http://schemas.microsoft.com/office/drawing/2018/hyperlinkcolor" val="tx"/>
                  </a:ext>
                </a:extLst>
              </a:hlinkClick>
            </a:endParaRPr>
          </a:p>
        </p:txBody>
      </p:sp>
      <p:sp>
        <p:nvSpPr>
          <p:cNvPr id="37" name="TextBox 36">
            <a:extLst>
              <a:ext uri="{FF2B5EF4-FFF2-40B4-BE49-F238E27FC236}">
                <a16:creationId xmlns:a16="http://schemas.microsoft.com/office/drawing/2014/main" id="{FB2CC418-B3CD-2D6A-11AE-FD0706987E85}"/>
              </a:ext>
            </a:extLst>
          </p:cNvPr>
          <p:cNvSpPr txBox="1"/>
          <p:nvPr/>
        </p:nvSpPr>
        <p:spPr>
          <a:xfrm>
            <a:off x="1603528" y="2950474"/>
            <a:ext cx="1951009" cy="987963"/>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shared Copilot implementation plan with User Enablement team</a:t>
            </a:r>
          </a:p>
        </p:txBody>
      </p:sp>
      <p:sp>
        <p:nvSpPr>
          <p:cNvPr id="12" name="Rectangle: Rounded Corners 10">
            <a:extLst>
              <a:ext uri="{FF2B5EF4-FFF2-40B4-BE49-F238E27FC236}">
                <a16:creationId xmlns:a16="http://schemas.microsoft.com/office/drawing/2014/main" id="{B0E283E5-B212-6D43-F50F-A7A3F580C4E5}"/>
              </a:ext>
            </a:extLst>
          </p:cNvPr>
          <p:cNvSpPr/>
          <p:nvPr/>
        </p:nvSpPr>
        <p:spPr>
          <a:xfrm>
            <a:off x="3931107" y="1907754"/>
            <a:ext cx="2322542" cy="406303"/>
          </a:xfrm>
          <a:prstGeom prst="round2SameRect">
            <a:avLst>
              <a:gd name="adj1" fmla="val 4018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47" name="TextBox 46">
            <a:extLst>
              <a:ext uri="{FF2B5EF4-FFF2-40B4-BE49-F238E27FC236}">
                <a16:creationId xmlns:a16="http://schemas.microsoft.com/office/drawing/2014/main" id="{9D34E5C2-B54C-6A69-A1B6-1433B9494FE9}"/>
              </a:ext>
            </a:extLst>
          </p:cNvPr>
          <p:cNvSpPr txBox="1"/>
          <p:nvPr/>
        </p:nvSpPr>
        <p:spPr>
          <a:xfrm>
            <a:off x="3954805" y="2477000"/>
            <a:ext cx="2298844" cy="304699"/>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14367" rtl="0" eaLnBrk="1" fontAlgn="base" latinLnBrk="0" hangingPunct="1">
              <a:lnSpc>
                <a:spcPct val="90000"/>
              </a:lnSpc>
              <a:spcBef>
                <a:spcPct val="0"/>
              </a:spcBef>
              <a:spcAft>
                <a:spcPts val="3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Prepare Microsoft 365 for AI deployment with the</a:t>
            </a:r>
            <a:r>
              <a:rPr kumimoji="0" lang="en-US" sz="1100" b="1" i="0" u="none" strike="noStrike" kern="1200" cap="none" spc="0" normalizeH="0" baseline="0" noProof="0">
                <a:ln>
                  <a:noFill/>
                </a:ln>
                <a:solidFill>
                  <a:srgbClr val="0078D4"/>
                </a:solidFill>
                <a:effectLst/>
                <a:uLnTx/>
                <a:uFillTx/>
                <a:latin typeface="Segoe UI Semibold"/>
                <a:ea typeface="+mn-ea"/>
                <a:cs typeface="Segoe UI Semibold"/>
              </a:rPr>
              <a:t> </a:t>
            </a:r>
            <a:r>
              <a:rPr lang="en-US" b="1">
                <a:solidFill>
                  <a:srgbClr val="C03BC4"/>
                </a:solidFill>
                <a:latin typeface="Segoe UI Semibold"/>
                <a:cs typeface="Segoe UI Semibold"/>
                <a:hlinkClick r:id="rId5">
                  <a:extLst>
                    <a:ext uri="{A12FA001-AC4F-418D-AE19-62706E023703}">
                      <ahyp:hlinkClr xmlns:ahyp="http://schemas.microsoft.com/office/drawing/2018/hyperlinkcolor" val="tx"/>
                    </a:ext>
                  </a:extLst>
                </a:hlinkClick>
              </a:rPr>
              <a:t>Setup Guide</a:t>
            </a:r>
            <a:endParaRPr lang="en-US" b="1">
              <a:solidFill>
                <a:srgbClr val="C03BC4"/>
              </a:solidFill>
              <a:latin typeface="Segoe UI Semibold"/>
              <a:cs typeface="Segoe UI Semibold"/>
            </a:endParaRPr>
          </a:p>
        </p:txBody>
      </p:sp>
      <p:sp>
        <p:nvSpPr>
          <p:cNvPr id="48" name="TextBox 47">
            <a:extLst>
              <a:ext uri="{FF2B5EF4-FFF2-40B4-BE49-F238E27FC236}">
                <a16:creationId xmlns:a16="http://schemas.microsoft.com/office/drawing/2014/main" id="{2FB4DD70-4E56-AE03-F346-64581C873230}"/>
              </a:ext>
            </a:extLst>
          </p:cNvPr>
          <p:cNvSpPr txBox="1"/>
          <p:nvPr/>
        </p:nvSpPr>
        <p:spPr>
          <a:xfrm>
            <a:off x="4213173" y="3052770"/>
            <a:ext cx="2120616" cy="6971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If needed, deploy additional Microsoft 365 apps</a:t>
            </a:r>
          </a:p>
        </p:txBody>
      </p:sp>
      <p:sp>
        <p:nvSpPr>
          <p:cNvPr id="19" name="Rectangle: Rounded Corners 10">
            <a:extLst>
              <a:ext uri="{FF2B5EF4-FFF2-40B4-BE49-F238E27FC236}">
                <a16:creationId xmlns:a16="http://schemas.microsoft.com/office/drawing/2014/main" id="{89086E4B-F5DD-338A-BAB5-2FE62DAC0029}"/>
              </a:ext>
            </a:extLst>
          </p:cNvPr>
          <p:cNvSpPr/>
          <p:nvPr/>
        </p:nvSpPr>
        <p:spPr>
          <a:xfrm>
            <a:off x="6569414" y="1907754"/>
            <a:ext cx="2322542" cy="406303"/>
          </a:xfrm>
          <a:prstGeom prst="round2SameRect">
            <a:avLst>
              <a:gd name="adj1" fmla="val 4018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52" name="TextBox 51">
            <a:extLst>
              <a:ext uri="{FF2B5EF4-FFF2-40B4-BE49-F238E27FC236}">
                <a16:creationId xmlns:a16="http://schemas.microsoft.com/office/drawing/2014/main" id="{E52B3A61-7E67-B5C8-8F5E-EE5601F65340}"/>
              </a:ext>
            </a:extLst>
          </p:cNvPr>
          <p:cNvSpPr txBox="1"/>
          <p:nvPr/>
        </p:nvSpPr>
        <p:spPr>
          <a:xfrm>
            <a:off x="6657264" y="2477000"/>
            <a:ext cx="2117502" cy="457048"/>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Mature AI management skills through improved IT service delivery</a:t>
            </a:r>
          </a:p>
        </p:txBody>
      </p:sp>
      <p:sp>
        <p:nvSpPr>
          <p:cNvPr id="53" name="TextBox 52">
            <a:extLst>
              <a:ext uri="{FF2B5EF4-FFF2-40B4-BE49-F238E27FC236}">
                <a16:creationId xmlns:a16="http://schemas.microsoft.com/office/drawing/2014/main" id="{932593B7-A59B-D2BB-CD6E-5313F931BF64}"/>
              </a:ext>
            </a:extLst>
          </p:cNvPr>
          <p:cNvSpPr txBox="1"/>
          <p:nvPr/>
        </p:nvSpPr>
        <p:spPr>
          <a:xfrm>
            <a:off x="6935024" y="3052770"/>
            <a:ext cx="1839742" cy="987963"/>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a:t>
            </a:r>
            <a:b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management plan</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Review Admin usage reports and the </a:t>
            </a:r>
            <a:r>
              <a:rPr lang="en-US" b="1">
                <a:solidFill>
                  <a:srgbClr val="C03BC4"/>
                </a:solidFill>
                <a:latin typeface="Segoe UI Semibold"/>
                <a:cs typeface="Segoe UI Semibold"/>
              </a:rPr>
              <a:t>Copilot Dashboard </a:t>
            </a: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analyze user adoption and usage patterns</a:t>
            </a:r>
          </a:p>
        </p:txBody>
      </p:sp>
      <p:sp>
        <p:nvSpPr>
          <p:cNvPr id="14" name="Rectangle: Rounded Corners 10">
            <a:extLst>
              <a:ext uri="{FF2B5EF4-FFF2-40B4-BE49-F238E27FC236}">
                <a16:creationId xmlns:a16="http://schemas.microsoft.com/office/drawing/2014/main" id="{AA83E14C-0236-5DC0-910D-D541834FF641}"/>
              </a:ext>
            </a:extLst>
          </p:cNvPr>
          <p:cNvSpPr/>
          <p:nvPr/>
        </p:nvSpPr>
        <p:spPr>
          <a:xfrm>
            <a:off x="9215253" y="1907754"/>
            <a:ext cx="2322542" cy="406303"/>
          </a:xfrm>
          <a:prstGeom prst="round2SameRect">
            <a:avLst>
              <a:gd name="adj1" fmla="val 4018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Extend &amp; optimize</a:t>
            </a:r>
          </a:p>
        </p:txBody>
      </p:sp>
      <p:sp>
        <p:nvSpPr>
          <p:cNvPr id="59" name="TextBox 58">
            <a:extLst>
              <a:ext uri="{FF2B5EF4-FFF2-40B4-BE49-F238E27FC236}">
                <a16:creationId xmlns:a16="http://schemas.microsoft.com/office/drawing/2014/main" id="{0F8C4D24-8A31-E318-6AE8-3BB15C04C264}"/>
              </a:ext>
            </a:extLst>
          </p:cNvPr>
          <p:cNvSpPr txBox="1"/>
          <p:nvPr/>
        </p:nvSpPr>
        <p:spPr>
          <a:xfrm>
            <a:off x="9337684" y="2477000"/>
            <a:ext cx="2111767" cy="304699"/>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Provide insights on service health and optimization opportunities</a:t>
            </a:r>
          </a:p>
        </p:txBody>
      </p:sp>
      <p:sp>
        <p:nvSpPr>
          <p:cNvPr id="61" name="TextBox 60">
            <a:extLst>
              <a:ext uri="{FF2B5EF4-FFF2-40B4-BE49-F238E27FC236}">
                <a16:creationId xmlns:a16="http://schemas.microsoft.com/office/drawing/2014/main" id="{149C87C3-8EA1-1F0D-3701-24140D7D99F3}"/>
              </a:ext>
            </a:extLst>
          </p:cNvPr>
          <p:cNvSpPr txBox="1"/>
          <p:nvPr/>
        </p:nvSpPr>
        <p:spPr>
          <a:xfrm>
            <a:off x="9596453" y="3052770"/>
            <a:ext cx="1765658" cy="842538"/>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plugins to deliver unique experiences</a:t>
            </a:r>
          </a:p>
          <a:p>
            <a:pPr marL="0" marR="0" lvl="0" indent="0" algn="l" defTabSz="932472" rtl="0" eaLnBrk="1" fontAlgn="base" latinLnBrk="0" hangingPunct="1">
              <a:lnSpc>
                <a:spcPct val="90000"/>
              </a:lnSpc>
              <a:spcBef>
                <a:spcPct val="0"/>
              </a:spcBef>
              <a:spcAft>
                <a:spcPts val="900"/>
              </a:spcAft>
              <a:buClr>
                <a:srgbClr val="375EEC"/>
              </a:buClr>
              <a:buSzTx/>
              <a:buFontTx/>
              <a:buNone/>
              <a:tabLst/>
              <a:defRPr/>
            </a:pP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18" name="Oval 17">
            <a:extLst>
              <a:ext uri="{FF2B5EF4-FFF2-40B4-BE49-F238E27FC236}">
                <a16:creationId xmlns:a16="http://schemas.microsoft.com/office/drawing/2014/main" id="{1E95F9BD-BA2F-F9A8-D083-1212B9D6D4D7}"/>
              </a:ext>
              <a:ext uri="{C183D7F6-B498-43B3-948B-1728B52AA6E4}">
                <adec:decorative xmlns:adec="http://schemas.microsoft.com/office/drawing/2017/decorative" val="1"/>
              </a:ext>
            </a:extLst>
          </p:cNvPr>
          <p:cNvSpPr/>
          <p:nvPr/>
        </p:nvSpPr>
        <p:spPr>
          <a:xfrm>
            <a:off x="1312903" y="1969967"/>
            <a:ext cx="281877" cy="28187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BF3AC4"/>
                </a:solidFill>
                <a:effectLst/>
                <a:uLnTx/>
                <a:uFillTx/>
                <a:latin typeface="Segoe UI" panose="020B0502040204020203" pitchFamily="34" charset="0"/>
                <a:ea typeface="+mn-ea"/>
                <a:cs typeface="Segoe UI" panose="020B0502040204020203" pitchFamily="34" charset="0"/>
              </a:rPr>
              <a:t>1</a:t>
            </a:r>
          </a:p>
        </p:txBody>
      </p:sp>
      <p:sp>
        <p:nvSpPr>
          <p:cNvPr id="13" name="Oval 12">
            <a:extLst>
              <a:ext uri="{FF2B5EF4-FFF2-40B4-BE49-F238E27FC236}">
                <a16:creationId xmlns:a16="http://schemas.microsoft.com/office/drawing/2014/main" id="{7DC064F2-8B6C-C427-95B0-8BFBED0343BC}"/>
              </a:ext>
              <a:ext uri="{C183D7F6-B498-43B3-948B-1728B52AA6E4}">
                <adec:decorative xmlns:adec="http://schemas.microsoft.com/office/drawing/2017/decorative" val="1"/>
              </a:ext>
            </a:extLst>
          </p:cNvPr>
          <p:cNvSpPr/>
          <p:nvPr/>
        </p:nvSpPr>
        <p:spPr>
          <a:xfrm>
            <a:off x="4013087" y="1982779"/>
            <a:ext cx="256252" cy="25625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BF3AC4"/>
                </a:solidFill>
                <a:effectLst/>
                <a:uLnTx/>
                <a:uFillTx/>
                <a:latin typeface="Segoe UI" panose="020B0502040204020203" pitchFamily="34" charset="0"/>
                <a:ea typeface="+mn-ea"/>
                <a:cs typeface="Segoe UI" panose="020B0502040204020203" pitchFamily="34" charset="0"/>
              </a:rPr>
              <a:t>2</a:t>
            </a:r>
          </a:p>
        </p:txBody>
      </p:sp>
      <p:sp>
        <p:nvSpPr>
          <p:cNvPr id="15" name="Oval 14">
            <a:extLst>
              <a:ext uri="{FF2B5EF4-FFF2-40B4-BE49-F238E27FC236}">
                <a16:creationId xmlns:a16="http://schemas.microsoft.com/office/drawing/2014/main" id="{7AFFD308-E0D8-3F34-F402-D51D97AC2B79}"/>
              </a:ext>
              <a:ext uri="{C183D7F6-B498-43B3-948B-1728B52AA6E4}">
                <adec:decorative xmlns:adec="http://schemas.microsoft.com/office/drawing/2017/decorative" val="1"/>
              </a:ext>
            </a:extLst>
          </p:cNvPr>
          <p:cNvSpPr/>
          <p:nvPr/>
        </p:nvSpPr>
        <p:spPr>
          <a:xfrm>
            <a:off x="9297233" y="1982779"/>
            <a:ext cx="256252" cy="25625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BF3AC4"/>
                </a:solidFill>
                <a:effectLst/>
                <a:uLnTx/>
                <a:uFillTx/>
                <a:latin typeface="Segoe UI" panose="020B0502040204020203" pitchFamily="34" charset="0"/>
                <a:ea typeface="+mn-ea"/>
                <a:cs typeface="Segoe UI" panose="020B0502040204020203" pitchFamily="34" charset="0"/>
              </a:rPr>
              <a:t>4</a:t>
            </a:r>
          </a:p>
        </p:txBody>
      </p:sp>
      <p:sp>
        <p:nvSpPr>
          <p:cNvPr id="20" name="Oval 19">
            <a:extLst>
              <a:ext uri="{FF2B5EF4-FFF2-40B4-BE49-F238E27FC236}">
                <a16:creationId xmlns:a16="http://schemas.microsoft.com/office/drawing/2014/main" id="{163477F1-6B8D-1624-5717-A5D9AFAA0EE4}"/>
              </a:ext>
              <a:ext uri="{C183D7F6-B498-43B3-948B-1728B52AA6E4}">
                <adec:decorative xmlns:adec="http://schemas.microsoft.com/office/drawing/2017/decorative" val="1"/>
              </a:ext>
            </a:extLst>
          </p:cNvPr>
          <p:cNvSpPr/>
          <p:nvPr/>
        </p:nvSpPr>
        <p:spPr>
          <a:xfrm>
            <a:off x="6651394" y="1982779"/>
            <a:ext cx="256252" cy="25625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BF3AC4"/>
                </a:solidFill>
                <a:effectLst/>
                <a:uLnTx/>
                <a:uFillTx/>
                <a:latin typeface="Segoe UI" panose="020B0502040204020203" pitchFamily="34" charset="0"/>
                <a:ea typeface="+mn-ea"/>
                <a:cs typeface="Segoe UI" panose="020B0502040204020203" pitchFamily="34" charset="0"/>
              </a:rPr>
              <a:t>3</a:t>
            </a:r>
          </a:p>
        </p:txBody>
      </p:sp>
      <p:grpSp>
        <p:nvGrpSpPr>
          <p:cNvPr id="10" name="Group 9" descr="Bracket indicating continuous learning and optimization should support the four phases.">
            <a:extLst>
              <a:ext uri="{FF2B5EF4-FFF2-40B4-BE49-F238E27FC236}">
                <a16:creationId xmlns:a16="http://schemas.microsoft.com/office/drawing/2014/main" id="{C33A1EBB-2F4A-71EE-A7DC-0F75B712BDCA}"/>
              </a:ext>
            </a:extLst>
          </p:cNvPr>
          <p:cNvGrpSpPr/>
          <p:nvPr/>
        </p:nvGrpSpPr>
        <p:grpSpPr>
          <a:xfrm>
            <a:off x="1522548" y="4427184"/>
            <a:ext cx="9694092" cy="351548"/>
            <a:chOff x="1522548" y="4427184"/>
            <a:chExt cx="9694092" cy="351548"/>
          </a:xfrm>
        </p:grpSpPr>
        <p:sp>
          <p:nvSpPr>
            <p:cNvPr id="67" name="Left Bracket 66">
              <a:extLst>
                <a:ext uri="{FF2B5EF4-FFF2-40B4-BE49-F238E27FC236}">
                  <a16:creationId xmlns:a16="http://schemas.microsoft.com/office/drawing/2014/main" id="{CC5C5268-531D-A23E-A59E-825AD61B23FF}"/>
                </a:ext>
                <a:ext uri="{C183D7F6-B498-43B3-948B-1728B52AA6E4}">
                  <adec:decorative xmlns:adec="http://schemas.microsoft.com/office/drawing/2017/decorative" val="0"/>
                </a:ext>
              </a:extLst>
            </p:cNvPr>
            <p:cNvSpPr/>
            <p:nvPr/>
          </p:nvSpPr>
          <p:spPr>
            <a:xfrm rot="16200000">
              <a:off x="6276756" y="-327024"/>
              <a:ext cx="185675" cy="9694092"/>
            </a:xfrm>
            <a:prstGeom prst="leftBracket">
              <a:avLst>
                <a:gd name="adj" fmla="val 81770"/>
              </a:avLst>
            </a:prstGeom>
            <a:ln w="19050">
              <a:gradFill flip="none" rotWithShape="1">
                <a:gsLst>
                  <a:gs pos="0">
                    <a:srgbClr val="C03BC4"/>
                  </a:gs>
                  <a:gs pos="100000">
                    <a:schemeClr val="accent2"/>
                  </a:gs>
                </a:gsLst>
                <a:lin ang="0" scaled="1"/>
                <a:tileRect/>
              </a:gra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68" name="Rectangle: Rounded Corners 10">
              <a:extLst>
                <a:ext uri="{FF2B5EF4-FFF2-40B4-BE49-F238E27FC236}">
                  <a16:creationId xmlns:a16="http://schemas.microsoft.com/office/drawing/2014/main" id="{0DFAFAA1-8FA9-E7EB-3E67-165AB200B415}"/>
                </a:ext>
              </a:extLst>
            </p:cNvPr>
            <p:cNvSpPr/>
            <p:nvPr/>
          </p:nvSpPr>
          <p:spPr>
            <a:xfrm>
              <a:off x="3616657" y="4442945"/>
              <a:ext cx="5505872" cy="335787"/>
            </a:xfrm>
            <a:prstGeom prst="roundRect">
              <a:avLst>
                <a:gd name="adj" fmla="val 5000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Support continuous learning and optimization</a:t>
              </a:r>
            </a:p>
          </p:txBody>
        </p:sp>
      </p:grpSp>
      <p:sp>
        <p:nvSpPr>
          <p:cNvPr id="69" name="TextBox 68">
            <a:extLst>
              <a:ext uri="{FF2B5EF4-FFF2-40B4-BE49-F238E27FC236}">
                <a16:creationId xmlns:a16="http://schemas.microsoft.com/office/drawing/2014/main" id="{7AA76811-6ABE-7428-8982-C15956929A3D}"/>
              </a:ext>
            </a:extLst>
          </p:cNvPr>
          <p:cNvSpPr txBox="1"/>
          <p:nvPr/>
        </p:nvSpPr>
        <p:spPr>
          <a:xfrm rot="16200000">
            <a:off x="311368" y="5450924"/>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Microsoft resources</a:t>
            </a:r>
          </a:p>
        </p:txBody>
      </p:sp>
      <p:sp>
        <p:nvSpPr>
          <p:cNvPr id="74" name="TextBox 73">
            <a:extLst>
              <a:ext uri="{FF2B5EF4-FFF2-40B4-BE49-F238E27FC236}">
                <a16:creationId xmlns:a16="http://schemas.microsoft.com/office/drawing/2014/main" id="{99AC7B77-F66F-B687-E55B-C04655AF24BB}"/>
              </a:ext>
            </a:extLst>
          </p:cNvPr>
          <p:cNvSpPr txBox="1"/>
          <p:nvPr/>
        </p:nvSpPr>
        <p:spPr>
          <a:xfrm>
            <a:off x="2633898" y="5033117"/>
            <a:ext cx="2042658" cy="1112612"/>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400" b="1">
                <a:gradFill>
                  <a:gsLst>
                    <a:gs pos="0">
                      <a:srgbClr val="0078D4"/>
                    </a:gs>
                    <a:gs pos="100000">
                      <a:srgbClr val="0078D4"/>
                    </a:gs>
                  </a:gsLst>
                  <a:lin ang="0" scaled="1"/>
                </a:gradFill>
                <a:latin typeface="Segoe UI Semibold"/>
                <a:cs typeface="Segoe UI Semibold"/>
                <a:hlinkClick r:id="rId6">
                  <a:extLst>
                    <a:ext uri="{A12FA001-AC4F-418D-AE19-62706E023703}">
                      <ahyp:hlinkClr xmlns:ahyp="http://schemas.microsoft.com/office/drawing/2018/hyperlinkcolor" val="tx"/>
                    </a:ext>
                  </a:extLst>
                </a:hlinkClick>
              </a:rPr>
              <a:t>Technical </a:t>
            </a:r>
            <a:br>
              <a:rPr lang="en-US" sz="1400" b="1">
                <a:gradFill>
                  <a:gsLst>
                    <a:gs pos="0">
                      <a:srgbClr val="0078D4"/>
                    </a:gs>
                    <a:gs pos="100000">
                      <a:srgbClr val="0078D4"/>
                    </a:gs>
                  </a:gsLst>
                  <a:lin ang="0" scaled="1"/>
                </a:gradFill>
                <a:latin typeface="Segoe UI Semibold"/>
                <a:cs typeface="Segoe UI Semibold"/>
                <a:hlinkClick r:id="rId6">
                  <a:extLst>
                    <a:ext uri="{A12FA001-AC4F-418D-AE19-62706E023703}">
                      <ahyp:hlinkClr xmlns:ahyp="http://schemas.microsoft.com/office/drawing/2018/hyperlinkcolor" val="tx"/>
                    </a:ext>
                  </a:extLst>
                </a:hlinkClick>
              </a:rPr>
            </a:br>
            <a:r>
              <a:rPr lang="en-US" sz="1400" b="1">
                <a:gradFill>
                  <a:gsLst>
                    <a:gs pos="0">
                      <a:srgbClr val="0078D4"/>
                    </a:gs>
                    <a:gs pos="100000">
                      <a:srgbClr val="0078D4"/>
                    </a:gs>
                  </a:gsLst>
                  <a:lin ang="0" scaled="1"/>
                </a:gradFill>
                <a:latin typeface="Segoe UI Semibold"/>
                <a:cs typeface="Segoe UI Semibold"/>
                <a:hlinkClick r:id="rId6">
                  <a:extLst>
                    <a:ext uri="{A12FA001-AC4F-418D-AE19-62706E023703}">
                      <ahyp:hlinkClr xmlns:ahyp="http://schemas.microsoft.com/office/drawing/2018/hyperlinkcolor" val="tx"/>
                    </a:ext>
                  </a:extLst>
                </a:hlinkClick>
              </a:rPr>
              <a:t>Readiness Guide</a:t>
            </a:r>
            <a:r>
              <a:rPr lang="en-US" sz="1400" b="1">
                <a:gradFill>
                  <a:gsLst>
                    <a:gs pos="0">
                      <a:srgbClr val="0078D4"/>
                    </a:gs>
                    <a:gs pos="100000">
                      <a:srgbClr val="0078D4"/>
                    </a:gs>
                  </a:gsLst>
                  <a:lin ang="0" scaled="1"/>
                </a:gradFill>
                <a:latin typeface="Segoe UI Semibold"/>
                <a:cs typeface="Segoe UI Semibold"/>
              </a:rPr>
              <a:t> </a:t>
            </a:r>
          </a:p>
          <a:p>
            <a:pPr algn="l">
              <a:spcAft>
                <a:spcPts val="900"/>
              </a:spcAft>
              <a:defRPr/>
            </a:pPr>
            <a:r>
              <a:rPr lang="en-US">
                <a:solidFill>
                  <a:prstClr val="black"/>
                </a:solidFill>
                <a:latin typeface="Segoe UI"/>
                <a:cs typeface="Segoe UI"/>
              </a:rPr>
              <a:t>Get up and running quickly with </a:t>
            </a:r>
            <a:br>
              <a:rPr lang="en-US">
                <a:solidFill>
                  <a:prstClr val="black"/>
                </a:solidFill>
                <a:latin typeface="Segoe UI"/>
                <a:cs typeface="Segoe UI"/>
              </a:rPr>
            </a:br>
            <a:r>
              <a:rPr lang="en-US">
                <a:solidFill>
                  <a:prstClr val="black"/>
                </a:solidFill>
                <a:latin typeface="Segoe UI"/>
                <a:cs typeface="Segoe UI"/>
              </a:rPr>
              <a:t>proper security and governance </a:t>
            </a:r>
            <a:br>
              <a:rPr lang="en-US">
                <a:solidFill>
                  <a:prstClr val="black"/>
                </a:solidFill>
                <a:latin typeface="Segoe UI"/>
                <a:cs typeface="Segoe UI"/>
              </a:rPr>
            </a:br>
            <a:r>
              <a:rPr lang="en-US">
                <a:solidFill>
                  <a:prstClr val="black"/>
                </a:solidFill>
                <a:latin typeface="Segoe UI"/>
                <a:cs typeface="Segoe UI"/>
              </a:rPr>
              <a:t>controls using our </a:t>
            </a:r>
            <a:r>
              <a:rPr lang="en-US">
                <a:solidFill>
                  <a:srgbClr val="000000"/>
                </a:solidFill>
                <a:latin typeface="Segoe UI"/>
                <a:cs typeface="Segoe UI"/>
              </a:rPr>
              <a:t>Technical Readiness Guide.</a:t>
            </a:r>
            <a:endParaRPr lang="en-US">
              <a:cs typeface="Segoe UI"/>
            </a:endParaRPr>
          </a:p>
        </p:txBody>
      </p:sp>
      <p:sp>
        <p:nvSpPr>
          <p:cNvPr id="76" name="TextBox 75">
            <a:extLst>
              <a:ext uri="{FF2B5EF4-FFF2-40B4-BE49-F238E27FC236}">
                <a16:creationId xmlns:a16="http://schemas.microsoft.com/office/drawing/2014/main" id="{7409B75F-E970-DE69-0EAB-7F8717C9A1A9}"/>
              </a:ext>
            </a:extLst>
          </p:cNvPr>
          <p:cNvSpPr txBox="1"/>
          <p:nvPr/>
        </p:nvSpPr>
        <p:spPr>
          <a:xfrm>
            <a:off x="6295041" y="5206241"/>
            <a:ext cx="1729941" cy="76636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400" b="1">
                <a:gradFill>
                  <a:gsLst>
                    <a:gs pos="0">
                      <a:srgbClr val="0078D4"/>
                    </a:gs>
                    <a:gs pos="100000">
                      <a:srgbClr val="0078D4"/>
                    </a:gs>
                  </a:gsLst>
                  <a:lin ang="0" scaled="1"/>
                </a:gradFill>
                <a:latin typeface="Segoe UI Semibold"/>
                <a:cs typeface="Segoe UI Semibold"/>
                <a:hlinkClick r:id="rId7">
                  <a:extLst>
                    <a:ext uri="{A12FA001-AC4F-418D-AE19-62706E023703}">
                      <ahyp:hlinkClr xmlns:ahyp="http://schemas.microsoft.com/office/drawing/2018/hyperlinkcolor" val="tx"/>
                    </a:ext>
                  </a:extLst>
                </a:hlinkClick>
              </a:rPr>
              <a:t>Microsoft FastTrack</a:t>
            </a:r>
            <a:r>
              <a:rPr lang="en-US" sz="1400" b="1">
                <a:gradFill>
                  <a:gsLst>
                    <a:gs pos="0">
                      <a:srgbClr val="0078D4"/>
                    </a:gs>
                    <a:gs pos="100000">
                      <a:srgbClr val="0078D4"/>
                    </a:gs>
                  </a:gsLst>
                  <a:lin ang="0" scaled="1"/>
                </a:gradFill>
                <a:latin typeface="Segoe UI Semibold"/>
                <a:cs typeface="Segoe UI Semibold"/>
              </a:rPr>
              <a:t> </a:t>
            </a:r>
          </a:p>
          <a:p>
            <a:pPr algn="l">
              <a:defRPr/>
            </a:pPr>
            <a:r>
              <a:rPr lang="en-US">
                <a:solidFill>
                  <a:prstClr val="black"/>
                </a:solidFill>
                <a:latin typeface="Segoe UI"/>
                <a:cs typeface="Segoe UI"/>
              </a:rPr>
              <a:t>FastTrack is a Microsoft delivered benefit </a:t>
            </a:r>
            <a:r>
              <a:rPr lang="en-US">
                <a:solidFill>
                  <a:srgbClr val="000000"/>
                </a:solidFill>
                <a:latin typeface="Segoe UI"/>
                <a:cs typeface="Segoe UI"/>
              </a:rPr>
              <a:t>to help you deploy </a:t>
            </a:r>
            <a:r>
              <a:rPr lang="en-US">
                <a:solidFill>
                  <a:prstClr val="black"/>
                </a:solidFill>
                <a:latin typeface="Segoe UI"/>
                <a:cs typeface="Segoe UI"/>
              </a:rPr>
              <a:t>Microsoft </a:t>
            </a:r>
            <a:r>
              <a:rPr lang="en-US">
                <a:solidFill>
                  <a:srgbClr val="000000"/>
                </a:solidFill>
                <a:latin typeface="Segoe UI"/>
                <a:cs typeface="Segoe UI"/>
              </a:rPr>
              <a:t>365.</a:t>
            </a:r>
            <a:endParaRPr lang="en-US">
              <a:solidFill>
                <a:prstClr val="black"/>
              </a:solidFill>
              <a:latin typeface="Segoe UI"/>
              <a:cs typeface="Segoe UI"/>
            </a:endParaRPr>
          </a:p>
        </p:txBody>
      </p:sp>
      <p:sp>
        <p:nvSpPr>
          <p:cNvPr id="75" name="TextBox 74">
            <a:extLst>
              <a:ext uri="{FF2B5EF4-FFF2-40B4-BE49-F238E27FC236}">
                <a16:creationId xmlns:a16="http://schemas.microsoft.com/office/drawing/2014/main" id="{4824B03D-763C-6591-2546-14DDE4E5CCB6}"/>
              </a:ext>
            </a:extLst>
          </p:cNvPr>
          <p:cNvSpPr txBox="1"/>
          <p:nvPr/>
        </p:nvSpPr>
        <p:spPr>
          <a:xfrm>
            <a:off x="9560470" y="5206241"/>
            <a:ext cx="1888982" cy="76636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400" b="1">
                <a:gradFill>
                  <a:gsLst>
                    <a:gs pos="0">
                      <a:srgbClr val="0078D4"/>
                    </a:gs>
                    <a:gs pos="100000">
                      <a:srgbClr val="0078D4"/>
                    </a:gs>
                  </a:gsLst>
                  <a:lin ang="0" scaled="1"/>
                </a:gradFill>
                <a:latin typeface="Segoe UI Semibold"/>
                <a:cs typeface="Segoe UI Semibold"/>
                <a:hlinkClick r:id="rId8"/>
              </a:rPr>
              <a:t>Copilot Dashboard</a:t>
            </a:r>
            <a:endParaRPr lang="en-US" sz="1400" b="1">
              <a:gradFill>
                <a:gsLst>
                  <a:gs pos="0">
                    <a:srgbClr val="0078D4"/>
                  </a:gs>
                  <a:gs pos="100000">
                    <a:srgbClr val="0078D4"/>
                  </a:gs>
                </a:gsLst>
                <a:lin ang="0" scaled="1"/>
              </a:gradFill>
              <a:latin typeface="Segoe UI Semibold"/>
              <a:cs typeface="Segoe UI Semibold"/>
            </a:endParaRPr>
          </a:p>
          <a:p>
            <a:pPr algn="l">
              <a:defRPr/>
            </a:pPr>
            <a:r>
              <a:rPr lang="en-US">
                <a:solidFill>
                  <a:prstClr val="black"/>
                </a:solidFill>
                <a:latin typeface="Segoe UI"/>
                <a:cs typeface="Segoe UI"/>
              </a:rPr>
              <a:t>Measure the </a:t>
            </a:r>
            <a:r>
              <a:rPr lang="en-US">
                <a:solidFill>
                  <a:srgbClr val="000000"/>
                </a:solidFill>
                <a:latin typeface="Segoe UI"/>
                <a:cs typeface="Segoe UI"/>
              </a:rPr>
              <a:t>impact of your Copilot investment with the Copilot Dashboard.</a:t>
            </a:r>
            <a:endParaRPr lang="en-US"/>
          </a:p>
        </p:txBody>
      </p:sp>
      <p:pic>
        <p:nvPicPr>
          <p:cNvPr id="77" name="Picture 76">
            <a:extLst>
              <a:ext uri="{FF2B5EF4-FFF2-40B4-BE49-F238E27FC236}">
                <a16:creationId xmlns:a16="http://schemas.microsoft.com/office/drawing/2014/main" id="{20E78BBC-1F3B-666F-0C50-2431946CA7A0}"/>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254490" y="5216009"/>
            <a:ext cx="1210831" cy="746829"/>
          </a:xfrm>
          <a:prstGeom prst="roundRect">
            <a:avLst>
              <a:gd name="adj" fmla="val 8014"/>
            </a:avLst>
          </a:prstGeom>
          <a:ln w="3175">
            <a:solidFill>
              <a:schemeClr val="bg1">
                <a:lumMod val="50000"/>
              </a:schemeClr>
            </a:solidFill>
          </a:ln>
        </p:spPr>
      </p:pic>
      <p:pic>
        <p:nvPicPr>
          <p:cNvPr id="78" name="Picture 77">
            <a:extLst>
              <a:ext uri="{FF2B5EF4-FFF2-40B4-BE49-F238E27FC236}">
                <a16:creationId xmlns:a16="http://schemas.microsoft.com/office/drawing/2014/main" id="{0234074E-634B-3D9C-0EFA-22FE1E8DE49B}"/>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193559" y="5215754"/>
            <a:ext cx="1198332" cy="747338"/>
          </a:xfrm>
          <a:prstGeom prst="roundRect">
            <a:avLst>
              <a:gd name="adj" fmla="val 8014"/>
            </a:avLst>
          </a:prstGeom>
          <a:ln w="3175">
            <a:solidFill>
              <a:schemeClr val="bg1">
                <a:lumMod val="50000"/>
              </a:schemeClr>
            </a:solidFill>
          </a:ln>
        </p:spPr>
      </p:pic>
      <p:pic>
        <p:nvPicPr>
          <p:cNvPr id="79" name="Picture 78">
            <a:extLst>
              <a:ext uri="{FF2B5EF4-FFF2-40B4-BE49-F238E27FC236}">
                <a16:creationId xmlns:a16="http://schemas.microsoft.com/office/drawing/2014/main" id="{72B47172-EF31-A2A8-BDC0-4A176FEE308F}"/>
              </a:ext>
              <a:ext uri="{C183D7F6-B498-43B3-948B-1728B52AA6E4}">
                <adec:decorative xmlns:adec="http://schemas.microsoft.com/office/drawing/2017/decorative" val="1"/>
              </a:ext>
            </a:extLst>
          </p:cNvPr>
          <p:cNvPicPr>
            <a:picLocks noChangeAspect="1"/>
          </p:cNvPicPr>
          <p:nvPr/>
        </p:nvPicPr>
        <p:blipFill>
          <a:blip r:embed="rId11"/>
          <a:srcRect l="-244" t="513" r="16661" b="1640"/>
          <a:stretch/>
        </p:blipFill>
        <p:spPr>
          <a:xfrm>
            <a:off x="4845133" y="5212715"/>
            <a:ext cx="1281331" cy="753416"/>
          </a:xfrm>
          <a:prstGeom prst="roundRect">
            <a:avLst>
              <a:gd name="adj" fmla="val 8014"/>
            </a:avLst>
          </a:prstGeom>
          <a:ln w="3175">
            <a:solidFill>
              <a:schemeClr val="bg1">
                <a:lumMod val="50000"/>
              </a:schemeClr>
            </a:solidFill>
          </a:ln>
        </p:spPr>
      </p:pic>
      <p:grpSp>
        <p:nvGrpSpPr>
          <p:cNvPr id="6" name="Group 5">
            <a:extLst>
              <a:ext uri="{FF2B5EF4-FFF2-40B4-BE49-F238E27FC236}">
                <a16:creationId xmlns:a16="http://schemas.microsoft.com/office/drawing/2014/main" id="{3451EC11-4642-89CB-FCF9-7B9C1D009345}"/>
              </a:ext>
              <a:ext uri="{C183D7F6-B498-43B3-948B-1728B52AA6E4}">
                <adec:decorative xmlns:adec="http://schemas.microsoft.com/office/drawing/2017/decorative" val="1"/>
              </a:ext>
            </a:extLst>
          </p:cNvPr>
          <p:cNvGrpSpPr/>
          <p:nvPr/>
        </p:nvGrpSpPr>
        <p:grpSpPr>
          <a:xfrm>
            <a:off x="1325318" y="2950474"/>
            <a:ext cx="173812" cy="710714"/>
            <a:chOff x="1325318" y="2950474"/>
            <a:chExt cx="173812" cy="710714"/>
          </a:xfrm>
        </p:grpSpPr>
        <p:sp>
          <p:nvSpPr>
            <p:cNvPr id="39" name="Graphic 17" descr="Badge Tick1 with solid fill">
              <a:extLst>
                <a:ext uri="{FF2B5EF4-FFF2-40B4-BE49-F238E27FC236}">
                  <a16:creationId xmlns:a16="http://schemas.microsoft.com/office/drawing/2014/main" id="{BE11056D-6DF8-8D0E-E44E-23045356BA0D}"/>
                </a:ext>
              </a:extLst>
            </p:cNvPr>
            <p:cNvSpPr/>
            <p:nvPr/>
          </p:nvSpPr>
          <p:spPr>
            <a:xfrm>
              <a:off x="1325318" y="2950474"/>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44" name="Graphic 17" descr="Badge Tick1 with solid fill">
              <a:extLst>
                <a:ext uri="{FF2B5EF4-FFF2-40B4-BE49-F238E27FC236}">
                  <a16:creationId xmlns:a16="http://schemas.microsoft.com/office/drawing/2014/main" id="{6AAC6405-2DFC-5C7A-1EFD-E74A29D9E6AD}"/>
                </a:ext>
              </a:extLst>
            </p:cNvPr>
            <p:cNvSpPr/>
            <p:nvPr/>
          </p:nvSpPr>
          <p:spPr>
            <a:xfrm>
              <a:off x="1325318" y="3487376"/>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grpSp>
      <p:grpSp>
        <p:nvGrpSpPr>
          <p:cNvPr id="8" name="Group 7">
            <a:extLst>
              <a:ext uri="{FF2B5EF4-FFF2-40B4-BE49-F238E27FC236}">
                <a16:creationId xmlns:a16="http://schemas.microsoft.com/office/drawing/2014/main" id="{AC35173A-9B47-E689-34BE-C7C6A77DF780}"/>
              </a:ext>
              <a:ext uri="{C183D7F6-B498-43B3-948B-1728B52AA6E4}">
                <adec:decorative xmlns:adec="http://schemas.microsoft.com/office/drawing/2017/decorative" val="1"/>
              </a:ext>
            </a:extLst>
          </p:cNvPr>
          <p:cNvGrpSpPr/>
          <p:nvPr/>
        </p:nvGrpSpPr>
        <p:grpSpPr>
          <a:xfrm>
            <a:off x="6658583" y="3052770"/>
            <a:ext cx="173812" cy="591220"/>
            <a:chOff x="6658583" y="3052770"/>
            <a:chExt cx="173812" cy="591220"/>
          </a:xfrm>
        </p:grpSpPr>
        <p:sp>
          <p:nvSpPr>
            <p:cNvPr id="55" name="Graphic 17" descr="Badge Tick1 with solid fill">
              <a:extLst>
                <a:ext uri="{FF2B5EF4-FFF2-40B4-BE49-F238E27FC236}">
                  <a16:creationId xmlns:a16="http://schemas.microsoft.com/office/drawing/2014/main" id="{1DF00DD4-70E8-67D7-CD7D-4FE277B915F6}"/>
                </a:ext>
              </a:extLst>
            </p:cNvPr>
            <p:cNvSpPr/>
            <p:nvPr/>
          </p:nvSpPr>
          <p:spPr>
            <a:xfrm>
              <a:off x="6658583" y="3052770"/>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57" name="Graphic 17" descr="Badge Tick1 with solid fill">
              <a:extLst>
                <a:ext uri="{FF2B5EF4-FFF2-40B4-BE49-F238E27FC236}">
                  <a16:creationId xmlns:a16="http://schemas.microsoft.com/office/drawing/2014/main" id="{C0FE145C-3DCB-81A7-F2EF-A5B7017A8A3B}"/>
                </a:ext>
              </a:extLst>
            </p:cNvPr>
            <p:cNvSpPr/>
            <p:nvPr/>
          </p:nvSpPr>
          <p:spPr>
            <a:xfrm>
              <a:off x="6658583" y="3470178"/>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grpSp>
      <p:grpSp>
        <p:nvGrpSpPr>
          <p:cNvPr id="9" name="Group 8">
            <a:extLst>
              <a:ext uri="{FF2B5EF4-FFF2-40B4-BE49-F238E27FC236}">
                <a16:creationId xmlns:a16="http://schemas.microsoft.com/office/drawing/2014/main" id="{0484ADD6-1EAB-211D-EBA0-3C54D2823923}"/>
              </a:ext>
              <a:ext uri="{C183D7F6-B498-43B3-948B-1728B52AA6E4}">
                <adec:decorative xmlns:adec="http://schemas.microsoft.com/office/drawing/2017/decorative" val="1"/>
              </a:ext>
            </a:extLst>
          </p:cNvPr>
          <p:cNvGrpSpPr/>
          <p:nvPr/>
        </p:nvGrpSpPr>
        <p:grpSpPr>
          <a:xfrm>
            <a:off x="9344772" y="3052770"/>
            <a:ext cx="173812" cy="706897"/>
            <a:chOff x="9344772" y="3052770"/>
            <a:chExt cx="173812" cy="706897"/>
          </a:xfrm>
        </p:grpSpPr>
        <p:sp>
          <p:nvSpPr>
            <p:cNvPr id="63" name="Graphic 17" descr="Badge Tick1 with solid fill">
              <a:extLst>
                <a:ext uri="{FF2B5EF4-FFF2-40B4-BE49-F238E27FC236}">
                  <a16:creationId xmlns:a16="http://schemas.microsoft.com/office/drawing/2014/main" id="{21ED1602-8B51-FA89-E034-21411FBEAA42}"/>
                </a:ext>
              </a:extLst>
            </p:cNvPr>
            <p:cNvSpPr/>
            <p:nvPr/>
          </p:nvSpPr>
          <p:spPr>
            <a:xfrm>
              <a:off x="9344772" y="3052770"/>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65" name="Graphic 17" descr="Badge Tick1 with solid fill">
              <a:extLst>
                <a:ext uri="{FF2B5EF4-FFF2-40B4-BE49-F238E27FC236}">
                  <a16:creationId xmlns:a16="http://schemas.microsoft.com/office/drawing/2014/main" id="{22FD2842-BFCF-834A-0822-FE74E48B50F2}"/>
                </a:ext>
              </a:extLst>
            </p:cNvPr>
            <p:cNvSpPr/>
            <p:nvPr/>
          </p:nvSpPr>
          <p:spPr>
            <a:xfrm>
              <a:off x="9344772" y="3585855"/>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grpSp>
      <p:grpSp>
        <p:nvGrpSpPr>
          <p:cNvPr id="7" name="Group 6">
            <a:extLst>
              <a:ext uri="{FF2B5EF4-FFF2-40B4-BE49-F238E27FC236}">
                <a16:creationId xmlns:a16="http://schemas.microsoft.com/office/drawing/2014/main" id="{3F8ADDF2-04AB-0504-EEEB-6CAD227C5079}"/>
              </a:ext>
              <a:ext uri="{C183D7F6-B498-43B3-948B-1728B52AA6E4}">
                <adec:decorative xmlns:adec="http://schemas.microsoft.com/office/drawing/2017/decorative" val="1"/>
              </a:ext>
            </a:extLst>
          </p:cNvPr>
          <p:cNvGrpSpPr/>
          <p:nvPr/>
        </p:nvGrpSpPr>
        <p:grpSpPr>
          <a:xfrm>
            <a:off x="3956356" y="3052770"/>
            <a:ext cx="173812" cy="551711"/>
            <a:chOff x="3956356" y="3052770"/>
            <a:chExt cx="173812" cy="551711"/>
          </a:xfrm>
        </p:grpSpPr>
        <p:sp>
          <p:nvSpPr>
            <p:cNvPr id="50" name="Graphic 17" descr="Badge Tick1 with solid fill">
              <a:extLst>
                <a:ext uri="{FF2B5EF4-FFF2-40B4-BE49-F238E27FC236}">
                  <a16:creationId xmlns:a16="http://schemas.microsoft.com/office/drawing/2014/main" id="{0B8DB18F-1686-8B81-6F6B-A13FF07FB480}"/>
                </a:ext>
              </a:extLst>
            </p:cNvPr>
            <p:cNvSpPr/>
            <p:nvPr/>
          </p:nvSpPr>
          <p:spPr>
            <a:xfrm>
              <a:off x="3956356" y="3052770"/>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80" name="Graphic 17" descr="Badge Tick1 with solid fill">
              <a:extLst>
                <a:ext uri="{FF2B5EF4-FFF2-40B4-BE49-F238E27FC236}">
                  <a16:creationId xmlns:a16="http://schemas.microsoft.com/office/drawing/2014/main" id="{B2D01D50-2CA3-9A89-B52C-041DFEECBBBB}"/>
                </a:ext>
              </a:extLst>
            </p:cNvPr>
            <p:cNvSpPr/>
            <p:nvPr/>
          </p:nvSpPr>
          <p:spPr>
            <a:xfrm>
              <a:off x="3956356" y="3430669"/>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grpSp>
    </p:spTree>
    <p:extLst>
      <p:ext uri="{BB962C8B-B14F-4D97-AF65-F5344CB8AC3E}">
        <p14:creationId xmlns:p14="http://schemas.microsoft.com/office/powerpoint/2010/main" val="200332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ounded Rectangle 1">
            <a:extLst>
              <a:ext uri="{FF2B5EF4-FFF2-40B4-BE49-F238E27FC236}">
                <a16:creationId xmlns:a16="http://schemas.microsoft.com/office/drawing/2014/main" id="{1E724F8B-AD38-7100-43AC-4DAE1961589E}"/>
              </a:ext>
              <a:ext uri="{C183D7F6-B498-43B3-948B-1728B52AA6E4}">
                <adec:decorative xmlns:adec="http://schemas.microsoft.com/office/drawing/2017/decorative" val="1"/>
              </a:ext>
            </a:extLst>
          </p:cNvPr>
          <p:cNvSpPr/>
          <p:nvPr/>
        </p:nvSpPr>
        <p:spPr bwMode="auto">
          <a:xfrm>
            <a:off x="598409" y="895238"/>
            <a:ext cx="10995182" cy="5350884"/>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3" name="Group 2">
            <a:extLst>
              <a:ext uri="{FF2B5EF4-FFF2-40B4-BE49-F238E27FC236}">
                <a16:creationId xmlns:a16="http://schemas.microsoft.com/office/drawing/2014/main" id="{7F405283-429C-968F-8832-69F8A1D5295D}"/>
              </a:ext>
              <a:ext uri="{C183D7F6-B498-43B3-948B-1728B52AA6E4}">
                <adec:decorative xmlns:adec="http://schemas.microsoft.com/office/drawing/2017/decorative" val="1"/>
              </a:ext>
            </a:extLst>
          </p:cNvPr>
          <p:cNvGrpSpPr/>
          <p:nvPr/>
        </p:nvGrpSpPr>
        <p:grpSpPr>
          <a:xfrm>
            <a:off x="10236573" y="187951"/>
            <a:ext cx="1955427" cy="459051"/>
            <a:chOff x="10236573" y="187951"/>
            <a:chExt cx="1955427" cy="459051"/>
          </a:xfrm>
        </p:grpSpPr>
        <p:sp>
          <p:nvSpPr>
            <p:cNvPr id="6" name="Round Same Side Corner Rectangle 5">
              <a:extLst>
                <a:ext uri="{FF2B5EF4-FFF2-40B4-BE49-F238E27FC236}">
                  <a16:creationId xmlns:a16="http://schemas.microsoft.com/office/drawing/2014/main" id="{7F09F7FF-3B31-A041-AA43-099EB2288850}"/>
                </a:ext>
              </a:extLst>
            </p:cNvPr>
            <p:cNvSpPr/>
            <p:nvPr/>
          </p:nvSpPr>
          <p:spPr bwMode="auto">
            <a:xfrm rot="16200000">
              <a:off x="10984761" y="-560237"/>
              <a:ext cx="459051" cy="1955427"/>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F03D89DE-1139-68EA-0692-D184A9B2C756}"/>
                </a:ext>
              </a:extLst>
            </p:cNvPr>
            <p:cNvSpPr/>
            <p:nvPr/>
          </p:nvSpPr>
          <p:spPr bwMode="auto">
            <a:xfrm>
              <a:off x="10757428" y="285996"/>
              <a:ext cx="1434572"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Technical readiness</a:t>
              </a:r>
            </a:p>
          </p:txBody>
        </p:sp>
        <p:sp>
          <p:nvSpPr>
            <p:cNvPr id="9" name="Graphic 21">
              <a:extLst>
                <a:ext uri="{FF2B5EF4-FFF2-40B4-BE49-F238E27FC236}">
                  <a16:creationId xmlns:a16="http://schemas.microsoft.com/office/drawing/2014/main" id="{2BEF4036-0D49-8268-7195-3DDB3C35A29C}"/>
                </a:ext>
                <a:ext uri="{C183D7F6-B498-43B3-948B-1728B52AA6E4}">
                  <adec:decorative xmlns:adec="http://schemas.microsoft.com/office/drawing/2017/decorative" val="1"/>
                </a:ext>
              </a:extLst>
            </p:cNvPr>
            <p:cNvSpPr/>
            <p:nvPr/>
          </p:nvSpPr>
          <p:spPr>
            <a:xfrm>
              <a:off x="10416904" y="294743"/>
              <a:ext cx="265413" cy="262967"/>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p:nvSpPr>
          <p:cNvPr id="13" name="Title 12">
            <a:extLst>
              <a:ext uri="{FF2B5EF4-FFF2-40B4-BE49-F238E27FC236}">
                <a16:creationId xmlns:a16="http://schemas.microsoft.com/office/drawing/2014/main" id="{834D6171-6AFD-381F-BFAC-398BABF6D720}"/>
              </a:ext>
            </a:extLst>
          </p:cNvPr>
          <p:cNvSpPr>
            <a:spLocks noGrp="1"/>
          </p:cNvSpPr>
          <p:nvPr>
            <p:ph type="title"/>
          </p:nvPr>
        </p:nvSpPr>
        <p:spPr>
          <a:xfrm>
            <a:off x="951872" y="1289835"/>
            <a:ext cx="5365943" cy="984885"/>
          </a:xfrm>
        </p:spPr>
        <p:txBody>
          <a:bodyPr/>
          <a:lstStyle/>
          <a:p>
            <a:pPr rtl="0" eaLnBrk="1" latinLnBrk="0" hangingPunct="1"/>
            <a:r>
              <a:rPr lang="en-US" sz="2800" kern="1200">
                <a:solidFill>
                  <a:srgbClr val="000000"/>
                </a:solidFill>
                <a:effectLst/>
                <a:cs typeface="+mn-cs"/>
              </a:rPr>
              <a:t>Perform the Microsoft 365 Copilot Optimization Assessment</a:t>
            </a:r>
            <a:endParaRPr lang="en-US">
              <a:effectLst/>
            </a:endParaRPr>
          </a:p>
          <a:p>
            <a:endParaRPr lang="en-US"/>
          </a:p>
        </p:txBody>
      </p:sp>
      <p:sp>
        <p:nvSpPr>
          <p:cNvPr id="10" name="Rectangle: Rounded Corners 10">
            <a:extLst>
              <a:ext uri="{FF2B5EF4-FFF2-40B4-BE49-F238E27FC236}">
                <a16:creationId xmlns:a16="http://schemas.microsoft.com/office/drawing/2014/main" id="{E539103E-9917-15CF-6E43-821F989441D6}"/>
              </a:ext>
            </a:extLst>
          </p:cNvPr>
          <p:cNvSpPr/>
          <p:nvPr/>
        </p:nvSpPr>
        <p:spPr>
          <a:xfrm>
            <a:off x="854134" y="671772"/>
            <a:ext cx="1656488"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Get ready</a:t>
            </a:r>
          </a:p>
        </p:txBody>
      </p:sp>
      <p:sp>
        <p:nvSpPr>
          <p:cNvPr id="32" name="Text Placeholder 31">
            <a:extLst>
              <a:ext uri="{FF2B5EF4-FFF2-40B4-BE49-F238E27FC236}">
                <a16:creationId xmlns:a16="http://schemas.microsoft.com/office/drawing/2014/main" id="{7D9FA4E1-0A38-E825-C474-56106658C61D}"/>
              </a:ext>
            </a:extLst>
          </p:cNvPr>
          <p:cNvSpPr>
            <a:spLocks noGrp="1"/>
          </p:cNvSpPr>
          <p:nvPr>
            <p:ph type="body" sz="quarter" idx="4294967295"/>
          </p:nvPr>
        </p:nvSpPr>
        <p:spPr>
          <a:xfrm>
            <a:off x="955344" y="2348420"/>
            <a:ext cx="5895832" cy="1528763"/>
          </a:xfrm>
        </p:spPr>
        <p:txBody>
          <a:bodyPr lIns="0" tIns="0" rIns="0" bIns="0">
            <a:noAutofit/>
          </a:bodyPr>
          <a:lstStyle/>
          <a:p>
            <a:pPr marL="0" indent="0">
              <a:lnSpc>
                <a:spcPct val="100000"/>
              </a:lnSpc>
              <a:buNone/>
            </a:pPr>
            <a:r>
              <a:rPr lang="en-US" sz="1600" b="1">
                <a:solidFill>
                  <a:srgbClr val="0078D4"/>
                </a:solidFill>
                <a:latin typeface="Segoe UI Semibold" panose="020B0502040204020203" pitchFamily="34" charset="0"/>
                <a:cs typeface="Segoe UI Semibold" panose="020B0502040204020203" pitchFamily="34" charset="0"/>
              </a:rPr>
              <a:t>Optimization Assessment</a:t>
            </a:r>
          </a:p>
          <a:p>
            <a:pPr marL="4763" lvl="3" indent="0">
              <a:buNone/>
            </a:pPr>
            <a:r>
              <a:rPr lang="en-US" sz="1400">
                <a:latin typeface="Segoe UI" panose="020B0502040204020203" pitchFamily="34" charset="0"/>
                <a:cs typeface="Segoe UI" panose="020B0502040204020203" pitchFamily="34" charset="0"/>
              </a:rPr>
              <a:t>The </a:t>
            </a:r>
            <a:r>
              <a:rPr lang="en-US" sz="1400" b="1">
                <a:solidFill>
                  <a:srgbClr val="0078D4"/>
                </a:solidFill>
                <a:latin typeface="Segoe UI Semibold"/>
                <a:cs typeface="Segoe UI Semibold"/>
                <a:hlinkClick r:id="rId3">
                  <a:extLst>
                    <a:ext uri="{A12FA001-AC4F-418D-AE19-62706E023703}">
                      <ahyp:hlinkClr xmlns:ahyp="http://schemas.microsoft.com/office/drawing/2018/hyperlinkcolor" val="tx"/>
                    </a:ext>
                  </a:extLst>
                </a:hlinkClick>
              </a:rPr>
              <a:t>assessment</a:t>
            </a:r>
            <a:r>
              <a:rPr lang="en-US" sz="1400">
                <a:solidFill>
                  <a:srgbClr val="0078D4"/>
                </a:solidFill>
                <a:latin typeface="Segoe UI" panose="020B0502040204020203" pitchFamily="34" charset="0"/>
                <a:cs typeface="Segoe UI" panose="020B0502040204020203" pitchFamily="34" charset="0"/>
              </a:rPr>
              <a:t> </a:t>
            </a:r>
            <a:r>
              <a:rPr lang="en-US" sz="1400">
                <a:latin typeface="Segoe UI" panose="020B0502040204020203" pitchFamily="34" charset="0"/>
                <a:cs typeface="Segoe UI" panose="020B0502040204020203" pitchFamily="34" charset="0"/>
              </a:rPr>
              <a:t>is designed to understand your current licensing profile, your collaboration tools, sensitive data handling, and security controls implemented today in your organization, helping you identify a clear path to deploying Microsoft 365 Copilot. The assessment consists of 26 questions and takes about 30 minutes to complete.</a:t>
            </a:r>
          </a:p>
        </p:txBody>
      </p:sp>
      <p:sp>
        <p:nvSpPr>
          <p:cNvPr id="11" name="Text Placeholder 10">
            <a:extLst>
              <a:ext uri="{FF2B5EF4-FFF2-40B4-BE49-F238E27FC236}">
                <a16:creationId xmlns:a16="http://schemas.microsoft.com/office/drawing/2014/main" id="{1C68D7EB-EE07-4E0F-F7D0-5E24FE7C6AF7}"/>
              </a:ext>
            </a:extLst>
          </p:cNvPr>
          <p:cNvSpPr>
            <a:spLocks noGrp="1"/>
          </p:cNvSpPr>
          <p:nvPr>
            <p:ph type="body" sz="quarter" idx="4294967295"/>
          </p:nvPr>
        </p:nvSpPr>
        <p:spPr>
          <a:xfrm>
            <a:off x="955344" y="3880653"/>
            <a:ext cx="5595938" cy="1687512"/>
          </a:xfrm>
        </p:spPr>
        <p:txBody>
          <a:bodyPr vert="horz" lIns="0" tIns="0" rIns="0" bIns="0" rtlCol="0" anchor="t">
            <a:noAutofit/>
          </a:bodyPr>
          <a:lstStyle/>
          <a:p>
            <a:pPr marL="225425" lvl="1" indent="-169863">
              <a:buFont typeface="System Font Regular"/>
              <a:buChar char="・"/>
            </a:pPr>
            <a:r>
              <a:rPr lang="en-US" sz="1200" b="1">
                <a:solidFill>
                  <a:srgbClr val="0078D4"/>
                </a:solidFill>
                <a:latin typeface="Segoe UI Semibold"/>
                <a:cs typeface="Segoe UI Semibold"/>
                <a:hlinkClick r:id="rId3">
                  <a:extLst>
                    <a:ext uri="{A12FA001-AC4F-418D-AE19-62706E023703}">
                      <ahyp:hlinkClr xmlns:ahyp="http://schemas.microsoft.com/office/drawing/2018/hyperlinkcolor" val="tx"/>
                    </a:ext>
                  </a:extLst>
                </a:hlinkClick>
              </a:rPr>
              <a:t>Complete the Microsoft 365 Copilot Optimization Assessment</a:t>
            </a:r>
            <a:endParaRPr lang="en-US" sz="1200" b="1">
              <a:solidFill>
                <a:srgbClr val="0078D4"/>
              </a:solidFill>
              <a:latin typeface="Segoe UI Semibold"/>
              <a:cs typeface="Segoe UI Semibold"/>
            </a:endParaRP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current licensing</a:t>
            </a: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identity management</a:t>
            </a: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current collaboration tools</a:t>
            </a: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current data locations</a:t>
            </a:r>
          </a:p>
          <a:p>
            <a:pPr marL="225425" lvl="1" indent="-169863">
              <a:buFont typeface="System Font Regular"/>
              <a:buChar char="・"/>
            </a:pPr>
            <a:r>
              <a:rPr lang="en-US" sz="1200">
                <a:latin typeface="Segoe UI" panose="020B0502040204020203" pitchFamily="34" charset="0"/>
                <a:cs typeface="Segoe UI" panose="020B0502040204020203" pitchFamily="34" charset="0"/>
              </a:rPr>
              <a:t>Uncover opportunities to implement data security measures and improve data security posture to optimize user experience with Microsoft 365 Copilot</a:t>
            </a:r>
          </a:p>
        </p:txBody>
      </p:sp>
      <p:pic>
        <p:nvPicPr>
          <p:cNvPr id="5" name="Picture 4">
            <a:extLst>
              <a:ext uri="{FF2B5EF4-FFF2-40B4-BE49-F238E27FC236}">
                <a16:creationId xmlns:a16="http://schemas.microsoft.com/office/drawing/2014/main" id="{DC2B8416-DFC3-D9E1-583B-21DF1CAC3838}"/>
              </a:ext>
              <a:ext uri="{C183D7F6-B498-43B3-948B-1728B52AA6E4}">
                <adec:decorative xmlns:adec="http://schemas.microsoft.com/office/drawing/2017/decorative" val="1"/>
              </a:ext>
            </a:extLst>
          </p:cNvPr>
          <p:cNvPicPr>
            <a:picLocks noChangeAspect="1"/>
          </p:cNvPicPr>
          <p:nvPr/>
        </p:nvPicPr>
        <p:blipFill rotWithShape="1">
          <a:blip r:embed="rId4"/>
          <a:srcRect l="-667" t="-196" r="-1" b="-320"/>
          <a:stretch/>
        </p:blipFill>
        <p:spPr>
          <a:xfrm>
            <a:off x="7165075" y="1191790"/>
            <a:ext cx="4121844" cy="4770972"/>
          </a:xfrm>
          <a:prstGeom prst="roundRect">
            <a:avLst>
              <a:gd name="adj" fmla="val 1836"/>
            </a:avLst>
          </a:prstGeom>
          <a:solidFill>
            <a:schemeClr val="bg1"/>
          </a:solidFill>
          <a:ln w="3175">
            <a:solidFill>
              <a:schemeClr val="bg1">
                <a:lumMod val="50000"/>
              </a:schemeClr>
            </a:solidFill>
          </a:ln>
        </p:spPr>
      </p:pic>
    </p:spTree>
    <p:extLst>
      <p:ext uri="{BB962C8B-B14F-4D97-AF65-F5344CB8AC3E}">
        <p14:creationId xmlns:p14="http://schemas.microsoft.com/office/powerpoint/2010/main" val="3512214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grpId="1" nodeType="withEffect">
                                  <p:stCondLst>
                                    <p:cond delay="0"/>
                                  </p:stCondLst>
                                  <p:childTnLst>
                                    <p:animMotion origin="layout" path="M 3.54167E-6 -7.40741E-7 L 3.54167E-6 0.03542 " pathEditMode="relative" rAng="0" ptsTypes="AA">
                                      <p:cBhvr>
                                        <p:cTn id="14" dur="700" spd="-100000" fill="hold"/>
                                        <p:tgtEl>
                                          <p:spTgt spid="10"/>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Effect transition="in" filter="fade">
                                      <p:cBhvr>
                                        <p:cTn id="17" dur="500"/>
                                        <p:tgtEl>
                                          <p:spTgt spid="32">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fade">
                                      <p:cBhvr>
                                        <p:cTn id="20" dur="500"/>
                                        <p:tgtEl>
                                          <p:spTgt spid="32">
                                            <p:txEl>
                                              <p:pRg st="1" end="1"/>
                                            </p:txEl>
                                          </p:spTgt>
                                        </p:tgtEl>
                                      </p:cBhvr>
                                    </p:animEffect>
                                  </p:childTnLst>
                                </p:cTn>
                              </p:par>
                              <p:par>
                                <p:cTn id="21" presetID="42" presetClass="path" presetSubtype="0" decel="100000" fill="hold" grpId="1" nodeType="withEffect">
                                  <p:stCondLst>
                                    <p:cond delay="0"/>
                                  </p:stCondLst>
                                  <p:childTnLst>
                                    <p:animMotion origin="layout" path="M 1.875E-6 3.7037E-6 L 1.875E-6 0.03541 " pathEditMode="relative" rAng="0" ptsTypes="AA">
                                      <p:cBhvr>
                                        <p:cTn id="22" dur="700" spd="-100000" fill="hold"/>
                                        <p:tgtEl>
                                          <p:spTgt spid="32">
                                            <p:txEl>
                                              <p:pRg st="0" end="0"/>
                                            </p:txEl>
                                          </p:spTgt>
                                        </p:tgtEl>
                                        <p:attrNameLst>
                                          <p:attrName>ppt_x</p:attrName>
                                          <p:attrName>ppt_y</p:attrName>
                                        </p:attrNameLst>
                                      </p:cBhvr>
                                      <p:rCtr x="0" y="1759"/>
                                    </p:animMotion>
                                  </p:childTnLst>
                                </p:cTn>
                              </p:par>
                              <p:par>
                                <p:cTn id="23" presetID="42" presetClass="path" presetSubtype="0" decel="100000" fill="hold" grpId="1" nodeType="withEffect">
                                  <p:stCondLst>
                                    <p:cond delay="0"/>
                                  </p:stCondLst>
                                  <p:childTnLst>
                                    <p:animMotion origin="layout" path="M 1.875E-6 3.7037E-6 L 1.875E-6 0.03541 " pathEditMode="relative" rAng="0" ptsTypes="AA">
                                      <p:cBhvr>
                                        <p:cTn id="24" dur="700" spd="-100000" fill="hold"/>
                                        <p:tgtEl>
                                          <p:spTgt spid="32">
                                            <p:txEl>
                                              <p:pRg st="1" end="1"/>
                                            </p:txEl>
                                          </p:spTgt>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fade">
                                      <p:cBhvr>
                                        <p:cTn id="30" dur="500"/>
                                        <p:tgtEl>
                                          <p:spTgt spid="11">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fade">
                                      <p:cBhvr>
                                        <p:cTn id="33" dur="500"/>
                                        <p:tgtEl>
                                          <p:spTgt spid="11">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Effect transition="in" filter="fade">
                                      <p:cBhvr>
                                        <p:cTn id="36" dur="500"/>
                                        <p:tgtEl>
                                          <p:spTgt spid="11">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fade">
                                      <p:cBhvr>
                                        <p:cTn id="39" dur="500"/>
                                        <p:tgtEl>
                                          <p:spTgt spid="11">
                                            <p:txEl>
                                              <p:pRg st="4" end="4"/>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fade">
                                      <p:cBhvr>
                                        <p:cTn id="42" dur="500"/>
                                        <p:tgtEl>
                                          <p:spTgt spid="11">
                                            <p:txEl>
                                              <p:pRg st="5" end="5"/>
                                            </p:txEl>
                                          </p:spTgt>
                                        </p:tgtEl>
                                      </p:cBhvr>
                                    </p:animEffect>
                                  </p:childTnLst>
                                </p:cTn>
                              </p:par>
                              <p:par>
                                <p:cTn id="43" presetID="42" presetClass="path" presetSubtype="0" decel="100000" fill="hold" grpId="1" nodeType="withEffect">
                                  <p:stCondLst>
                                    <p:cond delay="0"/>
                                  </p:stCondLst>
                                  <p:childTnLst>
                                    <p:animMotion origin="layout" path="M -4.16667E-6 -4.81481E-6 L -4.16667E-6 0.03542 " pathEditMode="relative" rAng="0" ptsTypes="AA">
                                      <p:cBhvr>
                                        <p:cTn id="44" dur="700" spd="-100000" fill="hold"/>
                                        <p:tgtEl>
                                          <p:spTgt spid="11">
                                            <p:txEl>
                                              <p:pRg st="0" end="0"/>
                                            </p:txEl>
                                          </p:spTgt>
                                        </p:tgtEl>
                                        <p:attrNameLst>
                                          <p:attrName>ppt_x</p:attrName>
                                          <p:attrName>ppt_y</p:attrName>
                                        </p:attrNameLst>
                                      </p:cBhvr>
                                      <p:rCtr x="0" y="1759"/>
                                    </p:animMotion>
                                  </p:childTnLst>
                                </p:cTn>
                              </p:par>
                              <p:par>
                                <p:cTn id="45" presetID="42" presetClass="path" presetSubtype="0" decel="100000" fill="hold" grpId="1" nodeType="withEffect">
                                  <p:stCondLst>
                                    <p:cond delay="0"/>
                                  </p:stCondLst>
                                  <p:childTnLst>
                                    <p:animMotion origin="layout" path="M -4.16667E-6 -4.81481E-6 L -4.16667E-6 0.03542 " pathEditMode="relative" rAng="0" ptsTypes="AA">
                                      <p:cBhvr>
                                        <p:cTn id="46" dur="700" spd="-100000" fill="hold"/>
                                        <p:tgtEl>
                                          <p:spTgt spid="11">
                                            <p:txEl>
                                              <p:pRg st="1" end="1"/>
                                            </p:txEl>
                                          </p:spTgt>
                                        </p:tgtEl>
                                        <p:attrNameLst>
                                          <p:attrName>ppt_x</p:attrName>
                                          <p:attrName>ppt_y</p:attrName>
                                        </p:attrNameLst>
                                      </p:cBhvr>
                                      <p:rCtr x="0" y="1759"/>
                                    </p:animMotion>
                                  </p:childTnLst>
                                </p:cTn>
                              </p:par>
                              <p:par>
                                <p:cTn id="47" presetID="42" presetClass="path" presetSubtype="0" decel="100000" fill="hold" grpId="1" nodeType="withEffect">
                                  <p:stCondLst>
                                    <p:cond delay="0"/>
                                  </p:stCondLst>
                                  <p:childTnLst>
                                    <p:animMotion origin="layout" path="M 3.54167E-6 7.40741E-7 L 3.54167E-6 0.03542 " pathEditMode="relative" rAng="0" ptsTypes="AA">
                                      <p:cBhvr>
                                        <p:cTn id="48" dur="700" spd="-100000" fill="hold"/>
                                        <p:tgtEl>
                                          <p:spTgt spid="11">
                                            <p:txEl>
                                              <p:pRg st="2" end="2"/>
                                            </p:txEl>
                                          </p:spTgt>
                                        </p:tgtEl>
                                        <p:attrNameLst>
                                          <p:attrName>ppt_x</p:attrName>
                                          <p:attrName>ppt_y</p:attrName>
                                        </p:attrNameLst>
                                      </p:cBhvr>
                                      <p:rCtr x="0" y="1759"/>
                                    </p:animMotion>
                                  </p:childTnLst>
                                </p:cTn>
                              </p:par>
                              <p:par>
                                <p:cTn id="49" presetID="42" presetClass="path" presetSubtype="0" decel="100000" fill="hold" grpId="1" nodeType="withEffect">
                                  <p:stCondLst>
                                    <p:cond delay="0"/>
                                  </p:stCondLst>
                                  <p:childTnLst>
                                    <p:animMotion origin="layout" path="M 1.875E-6 4.81481E-6 L 1.875E-6 0.03541 " pathEditMode="relative" rAng="0" ptsTypes="AA">
                                      <p:cBhvr>
                                        <p:cTn id="50" dur="700" spd="-100000" fill="hold"/>
                                        <p:tgtEl>
                                          <p:spTgt spid="11">
                                            <p:txEl>
                                              <p:pRg st="3" end="3"/>
                                            </p:txEl>
                                          </p:spTgt>
                                        </p:tgtEl>
                                        <p:attrNameLst>
                                          <p:attrName>ppt_x</p:attrName>
                                          <p:attrName>ppt_y</p:attrName>
                                        </p:attrNameLst>
                                      </p:cBhvr>
                                      <p:rCtr x="0" y="1759"/>
                                    </p:animMotion>
                                  </p:childTnLst>
                                </p:cTn>
                              </p:par>
                              <p:par>
                                <p:cTn id="51" presetID="42" presetClass="path" presetSubtype="0" decel="100000" fill="hold" grpId="1" nodeType="withEffect">
                                  <p:stCondLst>
                                    <p:cond delay="0"/>
                                  </p:stCondLst>
                                  <p:childTnLst>
                                    <p:animMotion origin="layout" path="M 2.5E-6 3.7037E-7 L 2.5E-6 0.03542 " pathEditMode="relative" rAng="0" ptsTypes="AA">
                                      <p:cBhvr>
                                        <p:cTn id="52" dur="700" spd="-100000" fill="hold"/>
                                        <p:tgtEl>
                                          <p:spTgt spid="11">
                                            <p:txEl>
                                              <p:pRg st="4" end="4"/>
                                            </p:txEl>
                                          </p:spTgt>
                                        </p:tgtEl>
                                        <p:attrNameLst>
                                          <p:attrName>ppt_x</p:attrName>
                                          <p:attrName>ppt_y</p:attrName>
                                        </p:attrNameLst>
                                      </p:cBhvr>
                                      <p:rCtr x="0" y="1759"/>
                                    </p:animMotion>
                                  </p:childTnLst>
                                </p:cTn>
                              </p:par>
                              <p:par>
                                <p:cTn id="53" presetID="42" presetClass="path" presetSubtype="0" decel="100000" fill="hold" grpId="1" nodeType="withEffect">
                                  <p:stCondLst>
                                    <p:cond delay="0"/>
                                  </p:stCondLst>
                                  <p:childTnLst>
                                    <p:animMotion origin="layout" path="M -1.45833E-6 0 L -1.45833E-6 0.03542 " pathEditMode="relative" rAng="0" ptsTypes="AA">
                                      <p:cBhvr>
                                        <p:cTn id="54" dur="700" spd="-100000" fill="hold"/>
                                        <p:tgtEl>
                                          <p:spTgt spid="11">
                                            <p:txEl>
                                              <p:pRg st="5" end="5"/>
                                            </p:txEl>
                                          </p:spTgt>
                                        </p:tgtEl>
                                        <p:attrNameLst>
                                          <p:attrName>ppt_x</p:attrName>
                                          <p:attrName>ppt_y</p:attrName>
                                        </p:attrNameLst>
                                      </p:cBhvr>
                                      <p:rCtr x="0" y="1759"/>
                                    </p:animMotion>
                                  </p:childTnLst>
                                </p:cTn>
                              </p:par>
                              <p:par>
                                <p:cTn id="55" presetID="10"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par>
                                <p:cTn id="58" presetID="42" presetClass="path" presetSubtype="0" decel="100000" fill="hold" nodeType="withEffect">
                                  <p:stCondLst>
                                    <p:cond delay="0"/>
                                  </p:stCondLst>
                                  <p:childTnLst>
                                    <p:animMotion origin="layout" path="M 3.54167E-6 -7.40741E-7 L 3.54167E-6 0.03542 " pathEditMode="relative" rAng="0" ptsTypes="AA">
                                      <p:cBhvr>
                                        <p:cTn id="5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32" grpId="0" build="p"/>
      <p:bldP spid="32" grpId="1" build="p"/>
      <p:bldP spid="11" grpId="0" build="p"/>
      <p:bldP spid="11" grpI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FB9E13F-8E63-F915-597C-ACA2F840A45F}"/>
              </a:ext>
            </a:extLst>
          </p:cNvPr>
          <p:cNvSpPr txBox="1">
            <a:spLocks noGrp="1"/>
          </p:cNvSpPr>
          <p:nvPr>
            <p:ph type="title"/>
          </p:nvPr>
        </p:nvSpPr>
        <p:spPr>
          <a:xfrm>
            <a:off x="588963" y="585788"/>
            <a:ext cx="1101090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lvl="0" algn="ctr"/>
            <a:r>
              <a:rPr lang="en-US" sz="3600" noProof="0"/>
              <a:t>Extend &amp; optimize</a:t>
            </a:r>
          </a:p>
        </p:txBody>
      </p:sp>
      <p:grpSp>
        <p:nvGrpSpPr>
          <p:cNvPr id="2" name="Group 1">
            <a:extLst>
              <a:ext uri="{FF2B5EF4-FFF2-40B4-BE49-F238E27FC236}">
                <a16:creationId xmlns:a16="http://schemas.microsoft.com/office/drawing/2014/main" id="{DC77415D-0CAA-5958-E4A6-02A4A9D2A46E}"/>
              </a:ext>
              <a:ext uri="{C183D7F6-B498-43B3-948B-1728B52AA6E4}">
                <adec:decorative xmlns:adec="http://schemas.microsoft.com/office/drawing/2017/decorative" val="1"/>
              </a:ext>
            </a:extLst>
          </p:cNvPr>
          <p:cNvGrpSpPr/>
          <p:nvPr/>
        </p:nvGrpSpPr>
        <p:grpSpPr>
          <a:xfrm>
            <a:off x="10236573" y="187951"/>
            <a:ext cx="1955427" cy="459051"/>
            <a:chOff x="10236573" y="187951"/>
            <a:chExt cx="1955427" cy="459051"/>
          </a:xfrm>
        </p:grpSpPr>
        <p:sp>
          <p:nvSpPr>
            <p:cNvPr id="3" name="Round Same Side Corner Rectangle 2">
              <a:extLst>
                <a:ext uri="{FF2B5EF4-FFF2-40B4-BE49-F238E27FC236}">
                  <a16:creationId xmlns:a16="http://schemas.microsoft.com/office/drawing/2014/main" id="{09CA709C-3448-DEE4-587B-790AF4946225}"/>
                </a:ext>
              </a:extLst>
            </p:cNvPr>
            <p:cNvSpPr/>
            <p:nvPr/>
          </p:nvSpPr>
          <p:spPr bwMode="auto">
            <a:xfrm rot="16200000">
              <a:off x="10984761" y="-560237"/>
              <a:ext cx="459051" cy="1955427"/>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5BE66502-4C8F-2F10-984A-37A2F4B6C774}"/>
                </a:ext>
              </a:extLst>
            </p:cNvPr>
            <p:cNvSpPr/>
            <p:nvPr/>
          </p:nvSpPr>
          <p:spPr bwMode="auto">
            <a:xfrm>
              <a:off x="10757428" y="285996"/>
              <a:ext cx="1434572"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Technical readiness</a:t>
              </a:r>
            </a:p>
          </p:txBody>
        </p:sp>
        <p:sp>
          <p:nvSpPr>
            <p:cNvPr id="5" name="Graphic 21">
              <a:extLst>
                <a:ext uri="{FF2B5EF4-FFF2-40B4-BE49-F238E27FC236}">
                  <a16:creationId xmlns:a16="http://schemas.microsoft.com/office/drawing/2014/main" id="{8E7DD1CE-BCC2-2A93-E172-CA29D3BACAE2}"/>
                </a:ext>
                <a:ext uri="{C183D7F6-B498-43B3-948B-1728B52AA6E4}">
                  <adec:decorative xmlns:adec="http://schemas.microsoft.com/office/drawing/2017/decorative" val="1"/>
                </a:ext>
              </a:extLst>
            </p:cNvPr>
            <p:cNvSpPr/>
            <p:nvPr/>
          </p:nvSpPr>
          <p:spPr>
            <a:xfrm>
              <a:off x="10416904" y="294743"/>
              <a:ext cx="265413" cy="262967"/>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useBgFill="1">
        <p:nvSpPr>
          <p:cNvPr id="8" name="Rounded Rectangle 1">
            <a:extLst>
              <a:ext uri="{FF2B5EF4-FFF2-40B4-BE49-F238E27FC236}">
                <a16:creationId xmlns:a16="http://schemas.microsoft.com/office/drawing/2014/main" id="{B3F2568A-7FC3-6B3C-8F53-E44D1A483629}"/>
              </a:ext>
              <a:ext uri="{C183D7F6-B498-43B3-948B-1728B52AA6E4}">
                <adec:decorative xmlns:adec="http://schemas.microsoft.com/office/drawing/2017/decorative" val="1"/>
              </a:ext>
            </a:extLst>
          </p:cNvPr>
          <p:cNvSpPr/>
          <p:nvPr/>
        </p:nvSpPr>
        <p:spPr bwMode="auto">
          <a:xfrm>
            <a:off x="4456397" y="1764669"/>
            <a:ext cx="3279204" cy="410268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9" name="Rounded Rectangle 1">
            <a:extLst>
              <a:ext uri="{FF2B5EF4-FFF2-40B4-BE49-F238E27FC236}">
                <a16:creationId xmlns:a16="http://schemas.microsoft.com/office/drawing/2014/main" id="{4991A65F-4FC0-2D4D-48B9-B2B463A746F0}"/>
              </a:ext>
              <a:ext uri="{C183D7F6-B498-43B3-948B-1728B52AA6E4}">
                <adec:decorative xmlns:adec="http://schemas.microsoft.com/office/drawing/2017/decorative" val="1"/>
              </a:ext>
            </a:extLst>
          </p:cNvPr>
          <p:cNvSpPr/>
          <p:nvPr/>
        </p:nvSpPr>
        <p:spPr bwMode="auto">
          <a:xfrm>
            <a:off x="925812" y="1764669"/>
            <a:ext cx="3279204" cy="410268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6" name="Rounded Rectangle 1">
            <a:extLst>
              <a:ext uri="{FF2B5EF4-FFF2-40B4-BE49-F238E27FC236}">
                <a16:creationId xmlns:a16="http://schemas.microsoft.com/office/drawing/2014/main" id="{B8924CF8-C452-3E43-DB74-5BDEA57A6EF6}"/>
              </a:ext>
              <a:ext uri="{C183D7F6-B498-43B3-948B-1728B52AA6E4}">
                <adec:decorative xmlns:adec="http://schemas.microsoft.com/office/drawing/2017/decorative" val="1"/>
              </a:ext>
            </a:extLst>
          </p:cNvPr>
          <p:cNvSpPr/>
          <p:nvPr/>
        </p:nvSpPr>
        <p:spPr bwMode="auto">
          <a:xfrm>
            <a:off x="7986985" y="1764669"/>
            <a:ext cx="3279204" cy="410268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TextBox 14">
            <a:extLst>
              <a:ext uri="{FF2B5EF4-FFF2-40B4-BE49-F238E27FC236}">
                <a16:creationId xmlns:a16="http://schemas.microsoft.com/office/drawing/2014/main" id="{401B00B0-B05D-7A92-03BE-A093C04D39D6}"/>
              </a:ext>
            </a:extLst>
          </p:cNvPr>
          <p:cNvSpPr txBox="1"/>
          <p:nvPr/>
        </p:nvSpPr>
        <p:spPr>
          <a:xfrm>
            <a:off x="1330719" y="2729714"/>
            <a:ext cx="2524814" cy="43088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US" sz="2800" b="1" i="0" u="none" strike="noStrike" kern="1200" cap="none" spc="0" normalizeH="0" baseline="0" noProof="0">
                <a:ln>
                  <a:noFill/>
                </a:ln>
                <a:gradFill>
                  <a:gsLst>
                    <a:gs pos="52000">
                      <a:srgbClr val="0078D4"/>
                    </a:gs>
                    <a:gs pos="0">
                      <a:srgbClr val="0078D4"/>
                    </a:gs>
                  </a:gsLst>
                  <a:path path="circle">
                    <a:fillToRect l="100000" t="100000"/>
                  </a:path>
                </a:gradFill>
                <a:effectLst/>
                <a:uLnTx/>
                <a:uFillTx/>
                <a:latin typeface="Segoe UI Semibold" panose="020B0502040204020203" pitchFamily="34" charset="0"/>
                <a:ea typeface="+mn-ea"/>
                <a:cs typeface="Segoe UI Semibold" panose="020B0502040204020203" pitchFamily="34" charset="0"/>
              </a:rPr>
              <a:t>Explore</a:t>
            </a:r>
          </a:p>
        </p:txBody>
      </p:sp>
      <p:sp>
        <p:nvSpPr>
          <p:cNvPr id="24" name="TextBox 23">
            <a:extLst>
              <a:ext uri="{FF2B5EF4-FFF2-40B4-BE49-F238E27FC236}">
                <a16:creationId xmlns:a16="http://schemas.microsoft.com/office/drawing/2014/main" id="{C8593701-1EA3-BBFF-AEC5-2BB04A3A336B}"/>
              </a:ext>
            </a:extLst>
          </p:cNvPr>
          <p:cNvSpPr txBox="1"/>
          <p:nvPr/>
        </p:nvSpPr>
        <p:spPr>
          <a:xfrm>
            <a:off x="1330719" y="3262012"/>
            <a:ext cx="2142030"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Identify new high value scenarios</a:t>
            </a:r>
          </a:p>
        </p:txBody>
      </p:sp>
      <p:sp>
        <p:nvSpPr>
          <p:cNvPr id="27" name="TextBox 26">
            <a:extLst>
              <a:ext uri="{FF2B5EF4-FFF2-40B4-BE49-F238E27FC236}">
                <a16:creationId xmlns:a16="http://schemas.microsoft.com/office/drawing/2014/main" id="{AE08C427-6C25-1054-9591-646CA0DBA1E9}"/>
              </a:ext>
            </a:extLst>
          </p:cNvPr>
          <p:cNvSpPr txBox="1"/>
          <p:nvPr/>
        </p:nvSpPr>
        <p:spPr>
          <a:xfrm>
            <a:off x="1629298" y="3931921"/>
            <a:ext cx="2142030" cy="1511183"/>
          </a:xfrm>
          <a:prstGeom prst="rect">
            <a:avLst/>
          </a:prstGeom>
          <a:noFill/>
        </p:spPr>
        <p:txBody>
          <a:bodyPr wrap="square" lIns="0" tIns="0" rIns="0" bIns="0" anchor="t">
            <a:spAutoFit/>
          </a:bodyPr>
          <a:lstStyle/>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Gather data from service health reviews</a:t>
            </a:r>
          </a:p>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Prioritize via AI Council and leadership engagement</a:t>
            </a:r>
          </a:p>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Skill/acquire talent for extensibility opportunities</a:t>
            </a:r>
          </a:p>
        </p:txBody>
      </p:sp>
      <p:sp>
        <p:nvSpPr>
          <p:cNvPr id="31" name="TextBox 30">
            <a:extLst>
              <a:ext uri="{FF2B5EF4-FFF2-40B4-BE49-F238E27FC236}">
                <a16:creationId xmlns:a16="http://schemas.microsoft.com/office/drawing/2014/main" id="{C6C2BFEE-8098-2554-3FBD-35AE9725A8E4}"/>
              </a:ext>
            </a:extLst>
          </p:cNvPr>
          <p:cNvSpPr txBox="1"/>
          <p:nvPr/>
        </p:nvSpPr>
        <p:spPr>
          <a:xfrm>
            <a:off x="4902172" y="2729714"/>
            <a:ext cx="2524814" cy="43088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lang="en-US" sz="2800" b="1">
                <a:gradFill>
                  <a:gsLst>
                    <a:gs pos="52000">
                      <a:srgbClr val="0078D4"/>
                    </a:gs>
                    <a:gs pos="0">
                      <a:srgbClr val="0078D4"/>
                    </a:gs>
                  </a:gsLst>
                  <a:path path="circle">
                    <a:fillToRect l="100000" t="100000"/>
                  </a:path>
                </a:gradFill>
                <a:latin typeface="Segoe UI Semibold"/>
                <a:cs typeface="Segoe UI Semibold"/>
              </a:rPr>
              <a:t>Expand</a:t>
            </a:r>
            <a:endParaRPr kumimoji="0" lang="en-US" sz="2800" b="1" i="0" u="none" strike="noStrike" kern="1200" cap="none" spc="0" normalizeH="0" baseline="0" noProof="0">
              <a:ln>
                <a:noFill/>
              </a:ln>
              <a:gradFill>
                <a:gsLst>
                  <a:gs pos="52000">
                    <a:srgbClr val="0078D4"/>
                  </a:gs>
                  <a:gs pos="0">
                    <a:srgbClr val="0078D4"/>
                  </a:gs>
                </a:gsLst>
                <a:path path="circle">
                  <a:fillToRect l="100000" t="100000"/>
                </a:path>
              </a:gradFill>
              <a:effectLst/>
              <a:uLnTx/>
              <a:uFillTx/>
              <a:latin typeface="Segoe UI Semibold" panose="020B0502040204020203" pitchFamily="34" charset="0"/>
              <a:ea typeface="+mn-ea"/>
              <a:cs typeface="Segoe UI Semibold" panose="020B0502040204020203" pitchFamily="34" charset="0"/>
            </a:endParaRPr>
          </a:p>
        </p:txBody>
      </p:sp>
      <p:sp>
        <p:nvSpPr>
          <p:cNvPr id="32" name="TextBox 31">
            <a:extLst>
              <a:ext uri="{FF2B5EF4-FFF2-40B4-BE49-F238E27FC236}">
                <a16:creationId xmlns:a16="http://schemas.microsoft.com/office/drawing/2014/main" id="{52372858-9F7D-8D4C-60C8-CF9EA7B9C9FB}"/>
              </a:ext>
            </a:extLst>
          </p:cNvPr>
          <p:cNvSpPr txBox="1"/>
          <p:nvPr/>
        </p:nvSpPr>
        <p:spPr>
          <a:xfrm>
            <a:off x="4902172" y="3262012"/>
            <a:ext cx="2142030"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Understand Copilot Studio capabilities</a:t>
            </a:r>
          </a:p>
        </p:txBody>
      </p:sp>
      <p:sp>
        <p:nvSpPr>
          <p:cNvPr id="33" name="TextBox 32">
            <a:extLst>
              <a:ext uri="{FF2B5EF4-FFF2-40B4-BE49-F238E27FC236}">
                <a16:creationId xmlns:a16="http://schemas.microsoft.com/office/drawing/2014/main" id="{C03B0AAC-5E20-C600-D9AB-EAB0BE532B3A}"/>
              </a:ext>
            </a:extLst>
          </p:cNvPr>
          <p:cNvSpPr txBox="1"/>
          <p:nvPr/>
        </p:nvSpPr>
        <p:spPr>
          <a:xfrm>
            <a:off x="5200751" y="3931921"/>
            <a:ext cx="2142030" cy="861774"/>
          </a:xfrm>
          <a:prstGeom prst="rect">
            <a:avLst/>
          </a:prstGeom>
          <a:noFill/>
        </p:spPr>
        <p:txBody>
          <a:bodyPr wrap="square" lIns="0" tIns="0" rIns="0" bIns="0" anchor="t">
            <a:spAutoFit/>
          </a:bodyPr>
          <a:lstStyle/>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itchFamily="34" charset="0"/>
              </a:rPr>
              <a:t>Build, automate, and administer agents</a:t>
            </a:r>
          </a:p>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itchFamily="34" charset="0"/>
              </a:rPr>
              <a:t>Select extensibility scenarios</a:t>
            </a:r>
          </a:p>
        </p:txBody>
      </p:sp>
      <p:sp>
        <p:nvSpPr>
          <p:cNvPr id="34" name="Graphic 17">
            <a:extLst>
              <a:ext uri="{FF2B5EF4-FFF2-40B4-BE49-F238E27FC236}">
                <a16:creationId xmlns:a16="http://schemas.microsoft.com/office/drawing/2014/main" id="{F66990A3-33F7-5164-6056-340A7E7756E6}"/>
              </a:ext>
              <a:ext uri="{C183D7F6-B498-43B3-948B-1728B52AA6E4}">
                <adec:decorative xmlns:adec="http://schemas.microsoft.com/office/drawing/2017/decorative" val="1"/>
              </a:ext>
            </a:extLst>
          </p:cNvPr>
          <p:cNvSpPr>
            <a:spLocks noChangeAspect="1"/>
          </p:cNvSpPr>
          <p:nvPr/>
        </p:nvSpPr>
        <p:spPr>
          <a:xfrm>
            <a:off x="4902172" y="3931921"/>
            <a:ext cx="180000" cy="180000"/>
          </a:xfrm>
          <a:custGeom>
            <a:avLst/>
            <a:gdLst>
              <a:gd name="connsiteX0" fmla="*/ 131987 w 263973"/>
              <a:gd name="connsiteY0" fmla="*/ 0 h 263973"/>
              <a:gd name="connsiteX1" fmla="*/ 263973 w 263973"/>
              <a:gd name="connsiteY1" fmla="*/ 131987 h 263973"/>
              <a:gd name="connsiteX2" fmla="*/ 131987 w 263973"/>
              <a:gd name="connsiteY2" fmla="*/ 263973 h 263973"/>
              <a:gd name="connsiteX3" fmla="*/ 0 w 263973"/>
              <a:gd name="connsiteY3" fmla="*/ 131987 h 263973"/>
              <a:gd name="connsiteX4" fmla="*/ 131987 w 263973"/>
              <a:gd name="connsiteY4" fmla="*/ 0 h 263973"/>
              <a:gd name="connsiteX5" fmla="*/ 174482 w 263973"/>
              <a:gd name="connsiteY5" fmla="*/ 91990 h 263973"/>
              <a:gd name="connsiteX6" fmla="*/ 115488 w 263973"/>
              <a:gd name="connsiteY6" fmla="*/ 150984 h 263973"/>
              <a:gd name="connsiteX7" fmla="*/ 89491 w 263973"/>
              <a:gd name="connsiteY7" fmla="*/ 124987 h 263973"/>
              <a:gd name="connsiteX8" fmla="*/ 75492 w 263973"/>
              <a:gd name="connsiteY8" fmla="*/ 124987 h 263973"/>
              <a:gd name="connsiteX9" fmla="*/ 75492 w 263973"/>
              <a:gd name="connsiteY9" fmla="*/ 138986 h 263973"/>
              <a:gd name="connsiteX10" fmla="*/ 108489 w 263973"/>
              <a:gd name="connsiteY10" fmla="*/ 171983 h 263973"/>
              <a:gd name="connsiteX11" fmla="*/ 122488 w 263973"/>
              <a:gd name="connsiteY11" fmla="*/ 171983 h 263973"/>
              <a:gd name="connsiteX12" fmla="*/ 188481 w 263973"/>
              <a:gd name="connsiteY12" fmla="*/ 105989 h 263973"/>
              <a:gd name="connsiteX13" fmla="*/ 188481 w 263973"/>
              <a:gd name="connsiteY13" fmla="*/ 91990 h 263973"/>
              <a:gd name="connsiteX14" fmla="*/ 174482 w 263973"/>
              <a:gd name="connsiteY14" fmla="*/ 91990 h 26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973" h="263973">
                <a:moveTo>
                  <a:pt x="131987" y="0"/>
                </a:moveTo>
                <a:cubicBezTo>
                  <a:pt x="204880" y="0"/>
                  <a:pt x="263973" y="59092"/>
                  <a:pt x="263973" y="131987"/>
                </a:cubicBezTo>
                <a:cubicBezTo>
                  <a:pt x="263973" y="204880"/>
                  <a:pt x="204880" y="263973"/>
                  <a:pt x="131987" y="263973"/>
                </a:cubicBezTo>
                <a:cubicBezTo>
                  <a:pt x="59092" y="263973"/>
                  <a:pt x="0" y="204880"/>
                  <a:pt x="0" y="131987"/>
                </a:cubicBezTo>
                <a:cubicBezTo>
                  <a:pt x="0" y="59092"/>
                  <a:pt x="59092" y="0"/>
                  <a:pt x="131987" y="0"/>
                </a:cubicBezTo>
                <a:close/>
                <a:moveTo>
                  <a:pt x="174482" y="91990"/>
                </a:moveTo>
                <a:lnTo>
                  <a:pt x="115488" y="150984"/>
                </a:lnTo>
                <a:lnTo>
                  <a:pt x="89491" y="124987"/>
                </a:lnTo>
                <a:cubicBezTo>
                  <a:pt x="85626" y="121122"/>
                  <a:pt x="79358" y="121122"/>
                  <a:pt x="75492" y="124987"/>
                </a:cubicBezTo>
                <a:cubicBezTo>
                  <a:pt x="71626" y="128853"/>
                  <a:pt x="71626" y="135120"/>
                  <a:pt x="75492" y="138986"/>
                </a:cubicBezTo>
                <a:lnTo>
                  <a:pt x="108489" y="171983"/>
                </a:lnTo>
                <a:cubicBezTo>
                  <a:pt x="112355" y="175848"/>
                  <a:pt x="118622" y="175848"/>
                  <a:pt x="122488" y="171983"/>
                </a:cubicBezTo>
                <a:lnTo>
                  <a:pt x="188481" y="105989"/>
                </a:lnTo>
                <a:cubicBezTo>
                  <a:pt x="192347" y="102124"/>
                  <a:pt x="192347" y="95856"/>
                  <a:pt x="188481" y="91990"/>
                </a:cubicBezTo>
                <a:cubicBezTo>
                  <a:pt x="184615" y="88125"/>
                  <a:pt x="178348" y="88125"/>
                  <a:pt x="174482" y="9199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5" name="Graphic 17">
            <a:extLst>
              <a:ext uri="{FF2B5EF4-FFF2-40B4-BE49-F238E27FC236}">
                <a16:creationId xmlns:a16="http://schemas.microsoft.com/office/drawing/2014/main" id="{91421E88-CCD6-D35D-7D95-C90FADE76490}"/>
              </a:ext>
              <a:ext uri="{C183D7F6-B498-43B3-948B-1728B52AA6E4}">
                <adec:decorative xmlns:adec="http://schemas.microsoft.com/office/drawing/2017/decorative" val="1"/>
              </a:ext>
            </a:extLst>
          </p:cNvPr>
          <p:cNvSpPr>
            <a:spLocks noChangeAspect="1"/>
          </p:cNvSpPr>
          <p:nvPr/>
        </p:nvSpPr>
        <p:spPr>
          <a:xfrm>
            <a:off x="4902172" y="4392838"/>
            <a:ext cx="180000" cy="180000"/>
          </a:xfrm>
          <a:custGeom>
            <a:avLst/>
            <a:gdLst>
              <a:gd name="connsiteX0" fmla="*/ 131987 w 263973"/>
              <a:gd name="connsiteY0" fmla="*/ 0 h 263973"/>
              <a:gd name="connsiteX1" fmla="*/ 263973 w 263973"/>
              <a:gd name="connsiteY1" fmla="*/ 131987 h 263973"/>
              <a:gd name="connsiteX2" fmla="*/ 131987 w 263973"/>
              <a:gd name="connsiteY2" fmla="*/ 263973 h 263973"/>
              <a:gd name="connsiteX3" fmla="*/ 0 w 263973"/>
              <a:gd name="connsiteY3" fmla="*/ 131987 h 263973"/>
              <a:gd name="connsiteX4" fmla="*/ 131987 w 263973"/>
              <a:gd name="connsiteY4" fmla="*/ 0 h 263973"/>
              <a:gd name="connsiteX5" fmla="*/ 174482 w 263973"/>
              <a:gd name="connsiteY5" fmla="*/ 91990 h 263973"/>
              <a:gd name="connsiteX6" fmla="*/ 115488 w 263973"/>
              <a:gd name="connsiteY6" fmla="*/ 150984 h 263973"/>
              <a:gd name="connsiteX7" fmla="*/ 89491 w 263973"/>
              <a:gd name="connsiteY7" fmla="*/ 124987 h 263973"/>
              <a:gd name="connsiteX8" fmla="*/ 75492 w 263973"/>
              <a:gd name="connsiteY8" fmla="*/ 124987 h 263973"/>
              <a:gd name="connsiteX9" fmla="*/ 75492 w 263973"/>
              <a:gd name="connsiteY9" fmla="*/ 138986 h 263973"/>
              <a:gd name="connsiteX10" fmla="*/ 108489 w 263973"/>
              <a:gd name="connsiteY10" fmla="*/ 171983 h 263973"/>
              <a:gd name="connsiteX11" fmla="*/ 122488 w 263973"/>
              <a:gd name="connsiteY11" fmla="*/ 171983 h 263973"/>
              <a:gd name="connsiteX12" fmla="*/ 188481 w 263973"/>
              <a:gd name="connsiteY12" fmla="*/ 105989 h 263973"/>
              <a:gd name="connsiteX13" fmla="*/ 188481 w 263973"/>
              <a:gd name="connsiteY13" fmla="*/ 91990 h 263973"/>
              <a:gd name="connsiteX14" fmla="*/ 174482 w 263973"/>
              <a:gd name="connsiteY14" fmla="*/ 91990 h 26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973" h="263973">
                <a:moveTo>
                  <a:pt x="131987" y="0"/>
                </a:moveTo>
                <a:cubicBezTo>
                  <a:pt x="204880" y="0"/>
                  <a:pt x="263973" y="59092"/>
                  <a:pt x="263973" y="131987"/>
                </a:cubicBezTo>
                <a:cubicBezTo>
                  <a:pt x="263973" y="204880"/>
                  <a:pt x="204880" y="263973"/>
                  <a:pt x="131987" y="263973"/>
                </a:cubicBezTo>
                <a:cubicBezTo>
                  <a:pt x="59092" y="263973"/>
                  <a:pt x="0" y="204880"/>
                  <a:pt x="0" y="131987"/>
                </a:cubicBezTo>
                <a:cubicBezTo>
                  <a:pt x="0" y="59092"/>
                  <a:pt x="59092" y="0"/>
                  <a:pt x="131987" y="0"/>
                </a:cubicBezTo>
                <a:close/>
                <a:moveTo>
                  <a:pt x="174482" y="91990"/>
                </a:moveTo>
                <a:lnTo>
                  <a:pt x="115488" y="150984"/>
                </a:lnTo>
                <a:lnTo>
                  <a:pt x="89491" y="124987"/>
                </a:lnTo>
                <a:cubicBezTo>
                  <a:pt x="85626" y="121122"/>
                  <a:pt x="79358" y="121122"/>
                  <a:pt x="75492" y="124987"/>
                </a:cubicBezTo>
                <a:cubicBezTo>
                  <a:pt x="71626" y="128853"/>
                  <a:pt x="71626" y="135120"/>
                  <a:pt x="75492" y="138986"/>
                </a:cubicBezTo>
                <a:lnTo>
                  <a:pt x="108489" y="171983"/>
                </a:lnTo>
                <a:cubicBezTo>
                  <a:pt x="112355" y="175848"/>
                  <a:pt x="118622" y="175848"/>
                  <a:pt x="122488" y="171983"/>
                </a:cubicBezTo>
                <a:lnTo>
                  <a:pt x="188481" y="105989"/>
                </a:lnTo>
                <a:cubicBezTo>
                  <a:pt x="192347" y="102124"/>
                  <a:pt x="192347" y="95856"/>
                  <a:pt x="188481" y="91990"/>
                </a:cubicBezTo>
                <a:cubicBezTo>
                  <a:pt x="184615" y="88125"/>
                  <a:pt x="178348" y="88125"/>
                  <a:pt x="174482" y="9199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5" name="Graphic 47">
            <a:extLst>
              <a:ext uri="{FF2B5EF4-FFF2-40B4-BE49-F238E27FC236}">
                <a16:creationId xmlns:a16="http://schemas.microsoft.com/office/drawing/2014/main" id="{A781CEC6-D569-FAD4-02D7-B723398BDAAA}"/>
              </a:ext>
              <a:ext uri="{C183D7F6-B498-43B3-948B-1728B52AA6E4}">
                <adec:decorative xmlns:adec="http://schemas.microsoft.com/office/drawing/2017/decorative" val="1"/>
              </a:ext>
            </a:extLst>
          </p:cNvPr>
          <p:cNvSpPr>
            <a:spLocks noChangeAspect="1"/>
          </p:cNvSpPr>
          <p:nvPr/>
        </p:nvSpPr>
        <p:spPr>
          <a:xfrm>
            <a:off x="4902172" y="2197711"/>
            <a:ext cx="394350" cy="394350"/>
          </a:xfrm>
          <a:custGeom>
            <a:avLst/>
            <a:gdLst>
              <a:gd name="connsiteX0" fmla="*/ 38700 w 309603"/>
              <a:gd name="connsiteY0" fmla="*/ 0 h 309603"/>
              <a:gd name="connsiteX1" fmla="*/ 0 w 309603"/>
              <a:gd name="connsiteY1" fmla="*/ 38700 h 309603"/>
              <a:gd name="connsiteX2" fmla="*/ 0 w 309603"/>
              <a:gd name="connsiteY2" fmla="*/ 270903 h 309603"/>
              <a:gd name="connsiteX3" fmla="*/ 38700 w 309603"/>
              <a:gd name="connsiteY3" fmla="*/ 309603 h 309603"/>
              <a:gd name="connsiteX4" fmla="*/ 270903 w 309603"/>
              <a:gd name="connsiteY4" fmla="*/ 309603 h 309603"/>
              <a:gd name="connsiteX5" fmla="*/ 309603 w 309603"/>
              <a:gd name="connsiteY5" fmla="*/ 270903 h 309603"/>
              <a:gd name="connsiteX6" fmla="*/ 309603 w 309603"/>
              <a:gd name="connsiteY6" fmla="*/ 38700 h 309603"/>
              <a:gd name="connsiteX7" fmla="*/ 270903 w 309603"/>
              <a:gd name="connsiteY7" fmla="*/ 0 h 309603"/>
              <a:gd name="connsiteX8" fmla="*/ 38700 w 309603"/>
              <a:gd name="connsiteY8" fmla="*/ 0 h 309603"/>
              <a:gd name="connsiteX9" fmla="*/ 51601 w 309603"/>
              <a:gd name="connsiteY9" fmla="*/ 64501 h 309603"/>
              <a:gd name="connsiteX10" fmla="*/ 64501 w 309603"/>
              <a:gd name="connsiteY10" fmla="*/ 51601 h 309603"/>
              <a:gd name="connsiteX11" fmla="*/ 107501 w 309603"/>
              <a:gd name="connsiteY11" fmla="*/ 51601 h 309603"/>
              <a:gd name="connsiteX12" fmla="*/ 120401 w 309603"/>
              <a:gd name="connsiteY12" fmla="*/ 64501 h 309603"/>
              <a:gd name="connsiteX13" fmla="*/ 107501 w 309603"/>
              <a:gd name="connsiteY13" fmla="*/ 77401 h 309603"/>
              <a:gd name="connsiteX14" fmla="*/ 95633 w 309603"/>
              <a:gd name="connsiteY14" fmla="*/ 77401 h 309603"/>
              <a:gd name="connsiteX15" fmla="*/ 125217 w 309603"/>
              <a:gd name="connsiteY15" fmla="*/ 106985 h 309603"/>
              <a:gd name="connsiteX16" fmla="*/ 125861 w 309603"/>
              <a:gd name="connsiteY16" fmla="*/ 125217 h 309603"/>
              <a:gd name="connsiteX17" fmla="*/ 107629 w 309603"/>
              <a:gd name="connsiteY17" fmla="*/ 125861 h 309603"/>
              <a:gd name="connsiteX18" fmla="*/ 106985 w 309603"/>
              <a:gd name="connsiteY18" fmla="*/ 125217 h 309603"/>
              <a:gd name="connsiteX19" fmla="*/ 77401 w 309603"/>
              <a:gd name="connsiteY19" fmla="*/ 95633 h 309603"/>
              <a:gd name="connsiteX20" fmla="*/ 77401 w 309603"/>
              <a:gd name="connsiteY20" fmla="*/ 107518 h 309603"/>
              <a:gd name="connsiteX21" fmla="*/ 64501 w 309603"/>
              <a:gd name="connsiteY21" fmla="*/ 120418 h 309603"/>
              <a:gd name="connsiteX22" fmla="*/ 51601 w 309603"/>
              <a:gd name="connsiteY22" fmla="*/ 107518 h 309603"/>
              <a:gd name="connsiteX23" fmla="*/ 51601 w 309603"/>
              <a:gd name="connsiteY23" fmla="*/ 64501 h 309603"/>
              <a:gd name="connsiteX24" fmla="*/ 254218 w 309603"/>
              <a:gd name="connsiteY24" fmla="*/ 254236 h 309603"/>
              <a:gd name="connsiteX25" fmla="*/ 245102 w 309603"/>
              <a:gd name="connsiteY25" fmla="*/ 258020 h 309603"/>
              <a:gd name="connsiteX26" fmla="*/ 202102 w 309603"/>
              <a:gd name="connsiteY26" fmla="*/ 258020 h 309603"/>
              <a:gd name="connsiteX27" fmla="*/ 189202 w 309603"/>
              <a:gd name="connsiteY27" fmla="*/ 245120 h 309603"/>
              <a:gd name="connsiteX28" fmla="*/ 202102 w 309603"/>
              <a:gd name="connsiteY28" fmla="*/ 232219 h 309603"/>
              <a:gd name="connsiteX29" fmla="*/ 213970 w 309603"/>
              <a:gd name="connsiteY29" fmla="*/ 232219 h 309603"/>
              <a:gd name="connsiteX30" fmla="*/ 184386 w 309603"/>
              <a:gd name="connsiteY30" fmla="*/ 202635 h 309603"/>
              <a:gd name="connsiteX31" fmla="*/ 184694 w 309603"/>
              <a:gd name="connsiteY31" fmla="*/ 184394 h 309603"/>
              <a:gd name="connsiteX32" fmla="*/ 202618 w 309603"/>
              <a:gd name="connsiteY32" fmla="*/ 184386 h 309603"/>
              <a:gd name="connsiteX33" fmla="*/ 232202 w 309603"/>
              <a:gd name="connsiteY33" fmla="*/ 213970 h 309603"/>
              <a:gd name="connsiteX34" fmla="*/ 232202 w 309603"/>
              <a:gd name="connsiteY34" fmla="*/ 202102 h 309603"/>
              <a:gd name="connsiteX35" fmla="*/ 245102 w 309603"/>
              <a:gd name="connsiteY35" fmla="*/ 189202 h 309603"/>
              <a:gd name="connsiteX36" fmla="*/ 258003 w 309603"/>
              <a:gd name="connsiteY36" fmla="*/ 202102 h 309603"/>
              <a:gd name="connsiteX37" fmla="*/ 258003 w 309603"/>
              <a:gd name="connsiteY37" fmla="*/ 245120 h 309603"/>
              <a:gd name="connsiteX38" fmla="*/ 254218 w 309603"/>
              <a:gd name="connsiteY38" fmla="*/ 254236 h 309603"/>
              <a:gd name="connsiteX39" fmla="*/ 258003 w 309603"/>
              <a:gd name="connsiteY39" fmla="*/ 64518 h 309603"/>
              <a:gd name="connsiteX40" fmla="*/ 258003 w 309603"/>
              <a:gd name="connsiteY40" fmla="*/ 107518 h 309603"/>
              <a:gd name="connsiteX41" fmla="*/ 245102 w 309603"/>
              <a:gd name="connsiteY41" fmla="*/ 120418 h 309603"/>
              <a:gd name="connsiteX42" fmla="*/ 232202 w 309603"/>
              <a:gd name="connsiteY42" fmla="*/ 107518 h 309603"/>
              <a:gd name="connsiteX43" fmla="*/ 232202 w 309603"/>
              <a:gd name="connsiteY43" fmla="*/ 95650 h 309603"/>
              <a:gd name="connsiteX44" fmla="*/ 202618 w 309603"/>
              <a:gd name="connsiteY44" fmla="*/ 125234 h 309603"/>
              <a:gd name="connsiteX45" fmla="*/ 184377 w 309603"/>
              <a:gd name="connsiteY45" fmla="*/ 125542 h 309603"/>
              <a:gd name="connsiteX46" fmla="*/ 184069 w 309603"/>
              <a:gd name="connsiteY46" fmla="*/ 107302 h 309603"/>
              <a:gd name="connsiteX47" fmla="*/ 184386 w 309603"/>
              <a:gd name="connsiteY47" fmla="*/ 106985 h 309603"/>
              <a:gd name="connsiteX48" fmla="*/ 213970 w 309603"/>
              <a:gd name="connsiteY48" fmla="*/ 77401 h 309603"/>
              <a:gd name="connsiteX49" fmla="*/ 202102 w 309603"/>
              <a:gd name="connsiteY49" fmla="*/ 77401 h 309603"/>
              <a:gd name="connsiteX50" fmla="*/ 189202 w 309603"/>
              <a:gd name="connsiteY50" fmla="*/ 64501 h 309603"/>
              <a:gd name="connsiteX51" fmla="*/ 202102 w 309603"/>
              <a:gd name="connsiteY51" fmla="*/ 51601 h 309603"/>
              <a:gd name="connsiteX52" fmla="*/ 245102 w 309603"/>
              <a:gd name="connsiteY52" fmla="*/ 51601 h 309603"/>
              <a:gd name="connsiteX53" fmla="*/ 258003 w 309603"/>
              <a:gd name="connsiteY53" fmla="*/ 64501 h 309603"/>
              <a:gd name="connsiteX54" fmla="*/ 55385 w 309603"/>
              <a:gd name="connsiteY54" fmla="*/ 254218 h 309603"/>
              <a:gd name="connsiteX55" fmla="*/ 51601 w 309603"/>
              <a:gd name="connsiteY55" fmla="*/ 245102 h 309603"/>
              <a:gd name="connsiteX56" fmla="*/ 51601 w 309603"/>
              <a:gd name="connsiteY56" fmla="*/ 202102 h 309603"/>
              <a:gd name="connsiteX57" fmla="*/ 64501 w 309603"/>
              <a:gd name="connsiteY57" fmla="*/ 189202 h 309603"/>
              <a:gd name="connsiteX58" fmla="*/ 77401 w 309603"/>
              <a:gd name="connsiteY58" fmla="*/ 202102 h 309603"/>
              <a:gd name="connsiteX59" fmla="*/ 77401 w 309603"/>
              <a:gd name="connsiteY59" fmla="*/ 213953 h 309603"/>
              <a:gd name="connsiteX60" fmla="*/ 106985 w 309603"/>
              <a:gd name="connsiteY60" fmla="*/ 184369 h 309603"/>
              <a:gd name="connsiteX61" fmla="*/ 125217 w 309603"/>
              <a:gd name="connsiteY61" fmla="*/ 185012 h 309603"/>
              <a:gd name="connsiteX62" fmla="*/ 125217 w 309603"/>
              <a:gd name="connsiteY62" fmla="*/ 202601 h 309603"/>
              <a:gd name="connsiteX63" fmla="*/ 95633 w 309603"/>
              <a:gd name="connsiteY63" fmla="*/ 232202 h 309603"/>
              <a:gd name="connsiteX64" fmla="*/ 107518 w 309603"/>
              <a:gd name="connsiteY64" fmla="*/ 232202 h 309603"/>
              <a:gd name="connsiteX65" fmla="*/ 120418 w 309603"/>
              <a:gd name="connsiteY65" fmla="*/ 245102 h 309603"/>
              <a:gd name="connsiteX66" fmla="*/ 107518 w 309603"/>
              <a:gd name="connsiteY66" fmla="*/ 258003 h 309603"/>
              <a:gd name="connsiteX67" fmla="*/ 64501 w 309603"/>
              <a:gd name="connsiteY67" fmla="*/ 258003 h 309603"/>
              <a:gd name="connsiteX68" fmla="*/ 55385 w 309603"/>
              <a:gd name="connsiteY68" fmla="*/ 254218 h 30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09603" h="309603">
                <a:moveTo>
                  <a:pt x="38700" y="0"/>
                </a:moveTo>
                <a:cubicBezTo>
                  <a:pt x="17327" y="0"/>
                  <a:pt x="0" y="17327"/>
                  <a:pt x="0" y="38700"/>
                </a:cubicBezTo>
                <a:lnTo>
                  <a:pt x="0" y="270903"/>
                </a:lnTo>
                <a:cubicBezTo>
                  <a:pt x="0" y="292276"/>
                  <a:pt x="17327" y="309603"/>
                  <a:pt x="38700" y="309603"/>
                </a:cubicBezTo>
                <a:lnTo>
                  <a:pt x="270903" y="309603"/>
                </a:lnTo>
                <a:cubicBezTo>
                  <a:pt x="292276" y="309603"/>
                  <a:pt x="309603" y="292276"/>
                  <a:pt x="309603" y="270903"/>
                </a:cubicBezTo>
                <a:lnTo>
                  <a:pt x="309603" y="38700"/>
                </a:lnTo>
                <a:cubicBezTo>
                  <a:pt x="309603" y="17327"/>
                  <a:pt x="292276" y="0"/>
                  <a:pt x="270903" y="0"/>
                </a:cubicBezTo>
                <a:lnTo>
                  <a:pt x="38700" y="0"/>
                </a:lnTo>
                <a:close/>
                <a:moveTo>
                  <a:pt x="51601" y="64501"/>
                </a:moveTo>
                <a:cubicBezTo>
                  <a:pt x="51601" y="57376"/>
                  <a:pt x="57376" y="51601"/>
                  <a:pt x="64501" y="51601"/>
                </a:cubicBezTo>
                <a:lnTo>
                  <a:pt x="107501" y="51601"/>
                </a:lnTo>
                <a:cubicBezTo>
                  <a:pt x="114626" y="51601"/>
                  <a:pt x="120401" y="57376"/>
                  <a:pt x="120401" y="64501"/>
                </a:cubicBezTo>
                <a:cubicBezTo>
                  <a:pt x="120401" y="71625"/>
                  <a:pt x="114626" y="77401"/>
                  <a:pt x="107501" y="77401"/>
                </a:cubicBezTo>
                <a:lnTo>
                  <a:pt x="95633" y="77401"/>
                </a:lnTo>
                <a:lnTo>
                  <a:pt x="125217" y="106985"/>
                </a:lnTo>
                <a:cubicBezTo>
                  <a:pt x="130429" y="111842"/>
                  <a:pt x="130718" y="120005"/>
                  <a:pt x="125861" y="125217"/>
                </a:cubicBezTo>
                <a:cubicBezTo>
                  <a:pt x="121003" y="130429"/>
                  <a:pt x="112841" y="130718"/>
                  <a:pt x="107629" y="125861"/>
                </a:cubicBezTo>
                <a:cubicBezTo>
                  <a:pt x="107407" y="125654"/>
                  <a:pt x="107192" y="125439"/>
                  <a:pt x="106985" y="125217"/>
                </a:cubicBezTo>
                <a:lnTo>
                  <a:pt x="77401" y="95633"/>
                </a:lnTo>
                <a:lnTo>
                  <a:pt x="77401" y="107518"/>
                </a:lnTo>
                <a:cubicBezTo>
                  <a:pt x="77401" y="114643"/>
                  <a:pt x="71625" y="120418"/>
                  <a:pt x="64501" y="120418"/>
                </a:cubicBezTo>
                <a:cubicBezTo>
                  <a:pt x="57376" y="120418"/>
                  <a:pt x="51601" y="114643"/>
                  <a:pt x="51601" y="107518"/>
                </a:cubicBezTo>
                <a:lnTo>
                  <a:pt x="51601" y="64501"/>
                </a:lnTo>
                <a:close/>
                <a:moveTo>
                  <a:pt x="254218" y="254236"/>
                </a:moveTo>
                <a:cubicBezTo>
                  <a:pt x="251802" y="256656"/>
                  <a:pt x="248522" y="258016"/>
                  <a:pt x="245102" y="258020"/>
                </a:cubicBezTo>
                <a:lnTo>
                  <a:pt x="202102" y="258020"/>
                </a:lnTo>
                <a:cubicBezTo>
                  <a:pt x="194978" y="258020"/>
                  <a:pt x="189202" y="252244"/>
                  <a:pt x="189202" y="245120"/>
                </a:cubicBezTo>
                <a:cubicBezTo>
                  <a:pt x="189202" y="237995"/>
                  <a:pt x="194978" y="232219"/>
                  <a:pt x="202102" y="232219"/>
                </a:cubicBezTo>
                <a:lnTo>
                  <a:pt x="213970" y="232219"/>
                </a:lnTo>
                <a:lnTo>
                  <a:pt x="184386" y="202635"/>
                </a:lnTo>
                <a:cubicBezTo>
                  <a:pt x="179434" y="197513"/>
                  <a:pt x="179571" y="189346"/>
                  <a:pt x="184694" y="184394"/>
                </a:cubicBezTo>
                <a:cubicBezTo>
                  <a:pt x="189690" y="179563"/>
                  <a:pt x="197616" y="179559"/>
                  <a:pt x="202618" y="184386"/>
                </a:cubicBezTo>
                <a:lnTo>
                  <a:pt x="232202" y="213970"/>
                </a:lnTo>
                <a:lnTo>
                  <a:pt x="232202" y="202102"/>
                </a:lnTo>
                <a:cubicBezTo>
                  <a:pt x="232202" y="194978"/>
                  <a:pt x="237978" y="189202"/>
                  <a:pt x="245102" y="189202"/>
                </a:cubicBezTo>
                <a:cubicBezTo>
                  <a:pt x="252227" y="189202"/>
                  <a:pt x="258003" y="194978"/>
                  <a:pt x="258003" y="202102"/>
                </a:cubicBezTo>
                <a:lnTo>
                  <a:pt x="258003" y="245120"/>
                </a:lnTo>
                <a:cubicBezTo>
                  <a:pt x="257999" y="248539"/>
                  <a:pt x="256639" y="251819"/>
                  <a:pt x="254218" y="254236"/>
                </a:cubicBezTo>
                <a:close/>
                <a:moveTo>
                  <a:pt x="258003" y="64518"/>
                </a:moveTo>
                <a:lnTo>
                  <a:pt x="258003" y="107518"/>
                </a:lnTo>
                <a:cubicBezTo>
                  <a:pt x="258003" y="114643"/>
                  <a:pt x="252227" y="120418"/>
                  <a:pt x="245102" y="120418"/>
                </a:cubicBezTo>
                <a:cubicBezTo>
                  <a:pt x="237978" y="120418"/>
                  <a:pt x="232202" y="114643"/>
                  <a:pt x="232202" y="107518"/>
                </a:cubicBezTo>
                <a:lnTo>
                  <a:pt x="232202" y="95650"/>
                </a:lnTo>
                <a:lnTo>
                  <a:pt x="202618" y="125234"/>
                </a:lnTo>
                <a:cubicBezTo>
                  <a:pt x="197666" y="130357"/>
                  <a:pt x="189499" y="130494"/>
                  <a:pt x="184377" y="125542"/>
                </a:cubicBezTo>
                <a:cubicBezTo>
                  <a:pt x="179255" y="120590"/>
                  <a:pt x="179117" y="112424"/>
                  <a:pt x="184069" y="107302"/>
                </a:cubicBezTo>
                <a:cubicBezTo>
                  <a:pt x="184173" y="107194"/>
                  <a:pt x="184277" y="107089"/>
                  <a:pt x="184386" y="106985"/>
                </a:cubicBezTo>
                <a:lnTo>
                  <a:pt x="213970" y="77401"/>
                </a:lnTo>
                <a:lnTo>
                  <a:pt x="202102" y="77401"/>
                </a:lnTo>
                <a:cubicBezTo>
                  <a:pt x="194978" y="77401"/>
                  <a:pt x="189202" y="71625"/>
                  <a:pt x="189202" y="64501"/>
                </a:cubicBezTo>
                <a:cubicBezTo>
                  <a:pt x="189202" y="57376"/>
                  <a:pt x="194978" y="51601"/>
                  <a:pt x="202102" y="51601"/>
                </a:cubicBezTo>
                <a:lnTo>
                  <a:pt x="245102" y="51601"/>
                </a:lnTo>
                <a:cubicBezTo>
                  <a:pt x="252227" y="51601"/>
                  <a:pt x="258003" y="57376"/>
                  <a:pt x="258003" y="64501"/>
                </a:cubicBezTo>
                <a:close/>
                <a:moveTo>
                  <a:pt x="55385" y="254218"/>
                </a:moveTo>
                <a:cubicBezTo>
                  <a:pt x="52965" y="251802"/>
                  <a:pt x="51603" y="248522"/>
                  <a:pt x="51601" y="245102"/>
                </a:cubicBezTo>
                <a:lnTo>
                  <a:pt x="51601" y="202102"/>
                </a:lnTo>
                <a:cubicBezTo>
                  <a:pt x="51601" y="194978"/>
                  <a:pt x="57376" y="189202"/>
                  <a:pt x="64501" y="189202"/>
                </a:cubicBezTo>
                <a:cubicBezTo>
                  <a:pt x="71625" y="189202"/>
                  <a:pt x="77401" y="194978"/>
                  <a:pt x="77401" y="202102"/>
                </a:cubicBezTo>
                <a:lnTo>
                  <a:pt x="77401" y="213953"/>
                </a:lnTo>
                <a:lnTo>
                  <a:pt x="106985" y="184369"/>
                </a:lnTo>
                <a:cubicBezTo>
                  <a:pt x="112197" y="179511"/>
                  <a:pt x="120360" y="179800"/>
                  <a:pt x="125217" y="185012"/>
                </a:cubicBezTo>
                <a:cubicBezTo>
                  <a:pt x="129834" y="189966"/>
                  <a:pt x="129834" y="197647"/>
                  <a:pt x="125217" y="202601"/>
                </a:cubicBezTo>
                <a:lnTo>
                  <a:pt x="95633" y="232202"/>
                </a:lnTo>
                <a:lnTo>
                  <a:pt x="107518" y="232202"/>
                </a:lnTo>
                <a:cubicBezTo>
                  <a:pt x="114643" y="232202"/>
                  <a:pt x="120418" y="237978"/>
                  <a:pt x="120418" y="245102"/>
                </a:cubicBezTo>
                <a:cubicBezTo>
                  <a:pt x="120418" y="252227"/>
                  <a:pt x="114643" y="258003"/>
                  <a:pt x="107518" y="258003"/>
                </a:cubicBezTo>
                <a:lnTo>
                  <a:pt x="64501" y="258003"/>
                </a:lnTo>
                <a:cubicBezTo>
                  <a:pt x="61080" y="257999"/>
                  <a:pt x="57802" y="256639"/>
                  <a:pt x="55385" y="254218"/>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8" name="Graphic 17">
            <a:extLst>
              <a:ext uri="{FF2B5EF4-FFF2-40B4-BE49-F238E27FC236}">
                <a16:creationId xmlns:a16="http://schemas.microsoft.com/office/drawing/2014/main" id="{7DF4F6CC-5138-65BF-CBFC-8B995DE5B843}"/>
              </a:ext>
              <a:ext uri="{C183D7F6-B498-43B3-948B-1728B52AA6E4}">
                <adec:decorative xmlns:adec="http://schemas.microsoft.com/office/drawing/2017/decorative" val="1"/>
              </a:ext>
            </a:extLst>
          </p:cNvPr>
          <p:cNvSpPr>
            <a:spLocks noChangeAspect="1"/>
          </p:cNvSpPr>
          <p:nvPr/>
        </p:nvSpPr>
        <p:spPr>
          <a:xfrm>
            <a:off x="1330719" y="3931921"/>
            <a:ext cx="180000" cy="180000"/>
          </a:xfrm>
          <a:custGeom>
            <a:avLst/>
            <a:gdLst>
              <a:gd name="connsiteX0" fmla="*/ 131987 w 263973"/>
              <a:gd name="connsiteY0" fmla="*/ 0 h 263973"/>
              <a:gd name="connsiteX1" fmla="*/ 263973 w 263973"/>
              <a:gd name="connsiteY1" fmla="*/ 131987 h 263973"/>
              <a:gd name="connsiteX2" fmla="*/ 131987 w 263973"/>
              <a:gd name="connsiteY2" fmla="*/ 263973 h 263973"/>
              <a:gd name="connsiteX3" fmla="*/ 0 w 263973"/>
              <a:gd name="connsiteY3" fmla="*/ 131987 h 263973"/>
              <a:gd name="connsiteX4" fmla="*/ 131987 w 263973"/>
              <a:gd name="connsiteY4" fmla="*/ 0 h 263973"/>
              <a:gd name="connsiteX5" fmla="*/ 174482 w 263973"/>
              <a:gd name="connsiteY5" fmla="*/ 91990 h 263973"/>
              <a:gd name="connsiteX6" fmla="*/ 115488 w 263973"/>
              <a:gd name="connsiteY6" fmla="*/ 150984 h 263973"/>
              <a:gd name="connsiteX7" fmla="*/ 89491 w 263973"/>
              <a:gd name="connsiteY7" fmla="*/ 124987 h 263973"/>
              <a:gd name="connsiteX8" fmla="*/ 75492 w 263973"/>
              <a:gd name="connsiteY8" fmla="*/ 124987 h 263973"/>
              <a:gd name="connsiteX9" fmla="*/ 75492 w 263973"/>
              <a:gd name="connsiteY9" fmla="*/ 138986 h 263973"/>
              <a:gd name="connsiteX10" fmla="*/ 108489 w 263973"/>
              <a:gd name="connsiteY10" fmla="*/ 171983 h 263973"/>
              <a:gd name="connsiteX11" fmla="*/ 122488 w 263973"/>
              <a:gd name="connsiteY11" fmla="*/ 171983 h 263973"/>
              <a:gd name="connsiteX12" fmla="*/ 188481 w 263973"/>
              <a:gd name="connsiteY12" fmla="*/ 105989 h 263973"/>
              <a:gd name="connsiteX13" fmla="*/ 188481 w 263973"/>
              <a:gd name="connsiteY13" fmla="*/ 91990 h 263973"/>
              <a:gd name="connsiteX14" fmla="*/ 174482 w 263973"/>
              <a:gd name="connsiteY14" fmla="*/ 91990 h 26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973" h="263973">
                <a:moveTo>
                  <a:pt x="131987" y="0"/>
                </a:moveTo>
                <a:cubicBezTo>
                  <a:pt x="204880" y="0"/>
                  <a:pt x="263973" y="59092"/>
                  <a:pt x="263973" y="131987"/>
                </a:cubicBezTo>
                <a:cubicBezTo>
                  <a:pt x="263973" y="204880"/>
                  <a:pt x="204880" y="263973"/>
                  <a:pt x="131987" y="263973"/>
                </a:cubicBezTo>
                <a:cubicBezTo>
                  <a:pt x="59092" y="263973"/>
                  <a:pt x="0" y="204880"/>
                  <a:pt x="0" y="131987"/>
                </a:cubicBezTo>
                <a:cubicBezTo>
                  <a:pt x="0" y="59092"/>
                  <a:pt x="59092" y="0"/>
                  <a:pt x="131987" y="0"/>
                </a:cubicBezTo>
                <a:close/>
                <a:moveTo>
                  <a:pt x="174482" y="91990"/>
                </a:moveTo>
                <a:lnTo>
                  <a:pt x="115488" y="150984"/>
                </a:lnTo>
                <a:lnTo>
                  <a:pt x="89491" y="124987"/>
                </a:lnTo>
                <a:cubicBezTo>
                  <a:pt x="85626" y="121122"/>
                  <a:pt x="79358" y="121122"/>
                  <a:pt x="75492" y="124987"/>
                </a:cubicBezTo>
                <a:cubicBezTo>
                  <a:pt x="71626" y="128853"/>
                  <a:pt x="71626" y="135120"/>
                  <a:pt x="75492" y="138986"/>
                </a:cubicBezTo>
                <a:lnTo>
                  <a:pt x="108489" y="171983"/>
                </a:lnTo>
                <a:cubicBezTo>
                  <a:pt x="112355" y="175848"/>
                  <a:pt x="118622" y="175848"/>
                  <a:pt x="122488" y="171983"/>
                </a:cubicBezTo>
                <a:lnTo>
                  <a:pt x="188481" y="105989"/>
                </a:lnTo>
                <a:cubicBezTo>
                  <a:pt x="192347" y="102124"/>
                  <a:pt x="192347" y="95856"/>
                  <a:pt x="188481" y="91990"/>
                </a:cubicBezTo>
                <a:cubicBezTo>
                  <a:pt x="184615" y="88125"/>
                  <a:pt x="178348" y="88125"/>
                  <a:pt x="174482" y="9199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9" name="Graphic 17">
            <a:extLst>
              <a:ext uri="{FF2B5EF4-FFF2-40B4-BE49-F238E27FC236}">
                <a16:creationId xmlns:a16="http://schemas.microsoft.com/office/drawing/2014/main" id="{26D82CF5-8F7A-E059-0F9D-510502B11ED2}"/>
              </a:ext>
              <a:ext uri="{C183D7F6-B498-43B3-948B-1728B52AA6E4}">
                <adec:decorative xmlns:adec="http://schemas.microsoft.com/office/drawing/2017/decorative" val="1"/>
              </a:ext>
            </a:extLst>
          </p:cNvPr>
          <p:cNvSpPr>
            <a:spLocks noChangeAspect="1"/>
          </p:cNvSpPr>
          <p:nvPr/>
        </p:nvSpPr>
        <p:spPr>
          <a:xfrm>
            <a:off x="1330719" y="4392838"/>
            <a:ext cx="180000" cy="180000"/>
          </a:xfrm>
          <a:custGeom>
            <a:avLst/>
            <a:gdLst>
              <a:gd name="connsiteX0" fmla="*/ 131987 w 263973"/>
              <a:gd name="connsiteY0" fmla="*/ 0 h 263973"/>
              <a:gd name="connsiteX1" fmla="*/ 263973 w 263973"/>
              <a:gd name="connsiteY1" fmla="*/ 131987 h 263973"/>
              <a:gd name="connsiteX2" fmla="*/ 131987 w 263973"/>
              <a:gd name="connsiteY2" fmla="*/ 263973 h 263973"/>
              <a:gd name="connsiteX3" fmla="*/ 0 w 263973"/>
              <a:gd name="connsiteY3" fmla="*/ 131987 h 263973"/>
              <a:gd name="connsiteX4" fmla="*/ 131987 w 263973"/>
              <a:gd name="connsiteY4" fmla="*/ 0 h 263973"/>
              <a:gd name="connsiteX5" fmla="*/ 174482 w 263973"/>
              <a:gd name="connsiteY5" fmla="*/ 91990 h 263973"/>
              <a:gd name="connsiteX6" fmla="*/ 115488 w 263973"/>
              <a:gd name="connsiteY6" fmla="*/ 150984 h 263973"/>
              <a:gd name="connsiteX7" fmla="*/ 89491 w 263973"/>
              <a:gd name="connsiteY7" fmla="*/ 124987 h 263973"/>
              <a:gd name="connsiteX8" fmla="*/ 75492 w 263973"/>
              <a:gd name="connsiteY8" fmla="*/ 124987 h 263973"/>
              <a:gd name="connsiteX9" fmla="*/ 75492 w 263973"/>
              <a:gd name="connsiteY9" fmla="*/ 138986 h 263973"/>
              <a:gd name="connsiteX10" fmla="*/ 108489 w 263973"/>
              <a:gd name="connsiteY10" fmla="*/ 171983 h 263973"/>
              <a:gd name="connsiteX11" fmla="*/ 122488 w 263973"/>
              <a:gd name="connsiteY11" fmla="*/ 171983 h 263973"/>
              <a:gd name="connsiteX12" fmla="*/ 188481 w 263973"/>
              <a:gd name="connsiteY12" fmla="*/ 105989 h 263973"/>
              <a:gd name="connsiteX13" fmla="*/ 188481 w 263973"/>
              <a:gd name="connsiteY13" fmla="*/ 91990 h 263973"/>
              <a:gd name="connsiteX14" fmla="*/ 174482 w 263973"/>
              <a:gd name="connsiteY14" fmla="*/ 91990 h 26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973" h="263973">
                <a:moveTo>
                  <a:pt x="131987" y="0"/>
                </a:moveTo>
                <a:cubicBezTo>
                  <a:pt x="204880" y="0"/>
                  <a:pt x="263973" y="59092"/>
                  <a:pt x="263973" y="131987"/>
                </a:cubicBezTo>
                <a:cubicBezTo>
                  <a:pt x="263973" y="204880"/>
                  <a:pt x="204880" y="263973"/>
                  <a:pt x="131987" y="263973"/>
                </a:cubicBezTo>
                <a:cubicBezTo>
                  <a:pt x="59092" y="263973"/>
                  <a:pt x="0" y="204880"/>
                  <a:pt x="0" y="131987"/>
                </a:cubicBezTo>
                <a:cubicBezTo>
                  <a:pt x="0" y="59092"/>
                  <a:pt x="59092" y="0"/>
                  <a:pt x="131987" y="0"/>
                </a:cubicBezTo>
                <a:close/>
                <a:moveTo>
                  <a:pt x="174482" y="91990"/>
                </a:moveTo>
                <a:lnTo>
                  <a:pt x="115488" y="150984"/>
                </a:lnTo>
                <a:lnTo>
                  <a:pt x="89491" y="124987"/>
                </a:lnTo>
                <a:cubicBezTo>
                  <a:pt x="85626" y="121122"/>
                  <a:pt x="79358" y="121122"/>
                  <a:pt x="75492" y="124987"/>
                </a:cubicBezTo>
                <a:cubicBezTo>
                  <a:pt x="71626" y="128853"/>
                  <a:pt x="71626" y="135120"/>
                  <a:pt x="75492" y="138986"/>
                </a:cubicBezTo>
                <a:lnTo>
                  <a:pt x="108489" y="171983"/>
                </a:lnTo>
                <a:cubicBezTo>
                  <a:pt x="112355" y="175848"/>
                  <a:pt x="118622" y="175848"/>
                  <a:pt x="122488" y="171983"/>
                </a:cubicBezTo>
                <a:lnTo>
                  <a:pt x="188481" y="105989"/>
                </a:lnTo>
                <a:cubicBezTo>
                  <a:pt x="192347" y="102124"/>
                  <a:pt x="192347" y="95856"/>
                  <a:pt x="188481" y="91990"/>
                </a:cubicBezTo>
                <a:cubicBezTo>
                  <a:pt x="184615" y="88125"/>
                  <a:pt x="178348" y="88125"/>
                  <a:pt x="174482" y="9199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0" name="Graphic 17">
            <a:extLst>
              <a:ext uri="{FF2B5EF4-FFF2-40B4-BE49-F238E27FC236}">
                <a16:creationId xmlns:a16="http://schemas.microsoft.com/office/drawing/2014/main" id="{907616F9-9569-4B01-FD38-D64EC27EDA1D}"/>
              </a:ext>
              <a:ext uri="{C183D7F6-B498-43B3-948B-1728B52AA6E4}">
                <adec:decorative xmlns:adec="http://schemas.microsoft.com/office/drawing/2017/decorative" val="1"/>
              </a:ext>
            </a:extLst>
          </p:cNvPr>
          <p:cNvSpPr>
            <a:spLocks noChangeAspect="1"/>
          </p:cNvSpPr>
          <p:nvPr/>
        </p:nvSpPr>
        <p:spPr>
          <a:xfrm>
            <a:off x="1330719" y="5043401"/>
            <a:ext cx="180000" cy="180000"/>
          </a:xfrm>
          <a:custGeom>
            <a:avLst/>
            <a:gdLst>
              <a:gd name="connsiteX0" fmla="*/ 131987 w 263973"/>
              <a:gd name="connsiteY0" fmla="*/ 0 h 263973"/>
              <a:gd name="connsiteX1" fmla="*/ 263973 w 263973"/>
              <a:gd name="connsiteY1" fmla="*/ 131987 h 263973"/>
              <a:gd name="connsiteX2" fmla="*/ 131987 w 263973"/>
              <a:gd name="connsiteY2" fmla="*/ 263973 h 263973"/>
              <a:gd name="connsiteX3" fmla="*/ 0 w 263973"/>
              <a:gd name="connsiteY3" fmla="*/ 131987 h 263973"/>
              <a:gd name="connsiteX4" fmla="*/ 131987 w 263973"/>
              <a:gd name="connsiteY4" fmla="*/ 0 h 263973"/>
              <a:gd name="connsiteX5" fmla="*/ 174482 w 263973"/>
              <a:gd name="connsiteY5" fmla="*/ 91990 h 263973"/>
              <a:gd name="connsiteX6" fmla="*/ 115488 w 263973"/>
              <a:gd name="connsiteY6" fmla="*/ 150984 h 263973"/>
              <a:gd name="connsiteX7" fmla="*/ 89491 w 263973"/>
              <a:gd name="connsiteY7" fmla="*/ 124987 h 263973"/>
              <a:gd name="connsiteX8" fmla="*/ 75492 w 263973"/>
              <a:gd name="connsiteY8" fmla="*/ 124987 h 263973"/>
              <a:gd name="connsiteX9" fmla="*/ 75492 w 263973"/>
              <a:gd name="connsiteY9" fmla="*/ 138986 h 263973"/>
              <a:gd name="connsiteX10" fmla="*/ 108489 w 263973"/>
              <a:gd name="connsiteY10" fmla="*/ 171983 h 263973"/>
              <a:gd name="connsiteX11" fmla="*/ 122488 w 263973"/>
              <a:gd name="connsiteY11" fmla="*/ 171983 h 263973"/>
              <a:gd name="connsiteX12" fmla="*/ 188481 w 263973"/>
              <a:gd name="connsiteY12" fmla="*/ 105989 h 263973"/>
              <a:gd name="connsiteX13" fmla="*/ 188481 w 263973"/>
              <a:gd name="connsiteY13" fmla="*/ 91990 h 263973"/>
              <a:gd name="connsiteX14" fmla="*/ 174482 w 263973"/>
              <a:gd name="connsiteY14" fmla="*/ 91990 h 26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973" h="263973">
                <a:moveTo>
                  <a:pt x="131987" y="0"/>
                </a:moveTo>
                <a:cubicBezTo>
                  <a:pt x="204880" y="0"/>
                  <a:pt x="263973" y="59092"/>
                  <a:pt x="263973" y="131987"/>
                </a:cubicBezTo>
                <a:cubicBezTo>
                  <a:pt x="263973" y="204880"/>
                  <a:pt x="204880" y="263973"/>
                  <a:pt x="131987" y="263973"/>
                </a:cubicBezTo>
                <a:cubicBezTo>
                  <a:pt x="59092" y="263973"/>
                  <a:pt x="0" y="204880"/>
                  <a:pt x="0" y="131987"/>
                </a:cubicBezTo>
                <a:cubicBezTo>
                  <a:pt x="0" y="59092"/>
                  <a:pt x="59092" y="0"/>
                  <a:pt x="131987" y="0"/>
                </a:cubicBezTo>
                <a:close/>
                <a:moveTo>
                  <a:pt x="174482" y="91990"/>
                </a:moveTo>
                <a:lnTo>
                  <a:pt x="115488" y="150984"/>
                </a:lnTo>
                <a:lnTo>
                  <a:pt x="89491" y="124987"/>
                </a:lnTo>
                <a:cubicBezTo>
                  <a:pt x="85626" y="121122"/>
                  <a:pt x="79358" y="121122"/>
                  <a:pt x="75492" y="124987"/>
                </a:cubicBezTo>
                <a:cubicBezTo>
                  <a:pt x="71626" y="128853"/>
                  <a:pt x="71626" y="135120"/>
                  <a:pt x="75492" y="138986"/>
                </a:cubicBezTo>
                <a:lnTo>
                  <a:pt x="108489" y="171983"/>
                </a:lnTo>
                <a:cubicBezTo>
                  <a:pt x="112355" y="175848"/>
                  <a:pt x="118622" y="175848"/>
                  <a:pt x="122488" y="171983"/>
                </a:cubicBezTo>
                <a:lnTo>
                  <a:pt x="188481" y="105989"/>
                </a:lnTo>
                <a:cubicBezTo>
                  <a:pt x="192347" y="102124"/>
                  <a:pt x="192347" y="95856"/>
                  <a:pt x="188481" y="91990"/>
                </a:cubicBezTo>
                <a:cubicBezTo>
                  <a:pt x="184615" y="88125"/>
                  <a:pt x="178348" y="88125"/>
                  <a:pt x="174482" y="9199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4" name="Graphic 49">
            <a:extLst>
              <a:ext uri="{FF2B5EF4-FFF2-40B4-BE49-F238E27FC236}">
                <a16:creationId xmlns:a16="http://schemas.microsoft.com/office/drawing/2014/main" id="{75D51923-FCDC-8804-2510-67973B1BB198}"/>
              </a:ext>
              <a:ext uri="{C183D7F6-B498-43B3-948B-1728B52AA6E4}">
                <adec:decorative xmlns:adec="http://schemas.microsoft.com/office/drawing/2017/decorative" val="1"/>
              </a:ext>
            </a:extLst>
          </p:cNvPr>
          <p:cNvSpPr>
            <a:spLocks noChangeAspect="1"/>
          </p:cNvSpPr>
          <p:nvPr/>
        </p:nvSpPr>
        <p:spPr>
          <a:xfrm>
            <a:off x="1330718" y="2181414"/>
            <a:ext cx="421729" cy="421388"/>
          </a:xfrm>
          <a:custGeom>
            <a:avLst/>
            <a:gdLst>
              <a:gd name="connsiteX0" fmla="*/ 23884 w 331098"/>
              <a:gd name="connsiteY0" fmla="*/ 131486 h 330830"/>
              <a:gd name="connsiteX1" fmla="*/ 23811 w 331098"/>
              <a:gd name="connsiteY1" fmla="*/ 246631 h 330830"/>
              <a:gd name="connsiteX2" fmla="*/ 126907 w 331098"/>
              <a:gd name="connsiteY2" fmla="*/ 256624 h 330830"/>
              <a:gd name="connsiteX3" fmla="*/ 197253 w 331098"/>
              <a:gd name="connsiteY3" fmla="*/ 326987 h 330830"/>
              <a:gd name="connsiteX4" fmla="*/ 215321 w 331098"/>
              <a:gd name="connsiteY4" fmla="*/ 327188 h 330830"/>
              <a:gd name="connsiteX5" fmla="*/ 216575 w 331098"/>
              <a:gd name="connsiteY5" fmla="*/ 310342 h 330830"/>
              <a:gd name="connsiteX6" fmla="*/ 215336 w 331098"/>
              <a:gd name="connsiteY6" fmla="*/ 308904 h 330830"/>
              <a:gd name="connsiteX7" fmla="*/ 145618 w 331098"/>
              <a:gd name="connsiteY7" fmla="*/ 239186 h 330830"/>
              <a:gd name="connsiteX8" fmla="*/ 131225 w 331098"/>
              <a:gd name="connsiteY8" fmla="*/ 124920 h 330830"/>
              <a:gd name="connsiteX9" fmla="*/ 23884 w 331098"/>
              <a:gd name="connsiteY9" fmla="*/ 131486 h 330830"/>
              <a:gd name="connsiteX10" fmla="*/ 242277 w 331098"/>
              <a:gd name="connsiteY10" fmla="*/ 239666 h 330830"/>
              <a:gd name="connsiteX11" fmla="*/ 226542 w 331098"/>
              <a:gd name="connsiteY11" fmla="*/ 296756 h 330830"/>
              <a:gd name="connsiteX12" fmla="*/ 227021 w 331098"/>
              <a:gd name="connsiteY12" fmla="*/ 297219 h 330830"/>
              <a:gd name="connsiteX13" fmla="*/ 229088 w 331098"/>
              <a:gd name="connsiteY13" fmla="*/ 299533 h 330830"/>
              <a:gd name="connsiteX14" fmla="*/ 235335 w 331098"/>
              <a:gd name="connsiteY14" fmla="*/ 315268 h 330830"/>
              <a:gd name="connsiteX15" fmla="*/ 313450 w 331098"/>
              <a:gd name="connsiteY15" fmla="*/ 239666 h 330830"/>
              <a:gd name="connsiteX16" fmla="*/ 242277 w 331098"/>
              <a:gd name="connsiteY16" fmla="*/ 239666 h 330830"/>
              <a:gd name="connsiteX17" fmla="*/ 169485 w 331098"/>
              <a:gd name="connsiteY17" fmla="*/ 239649 h 330830"/>
              <a:gd name="connsiteX18" fmla="*/ 207237 w 331098"/>
              <a:gd name="connsiteY18" fmla="*/ 277450 h 330830"/>
              <a:gd name="connsiteX19" fmla="*/ 215997 w 331098"/>
              <a:gd name="connsiteY19" fmla="*/ 244525 h 330830"/>
              <a:gd name="connsiteX20" fmla="*/ 216939 w 331098"/>
              <a:gd name="connsiteY20" fmla="*/ 239666 h 330830"/>
              <a:gd name="connsiteX21" fmla="*/ 169502 w 331098"/>
              <a:gd name="connsiteY21" fmla="*/ 239649 h 330830"/>
              <a:gd name="connsiteX22" fmla="*/ 120957 w 331098"/>
              <a:gd name="connsiteY22" fmla="*/ 149568 h 330830"/>
              <a:gd name="connsiteX23" fmla="*/ 122138 w 331098"/>
              <a:gd name="connsiteY23" fmla="*/ 228567 h 330830"/>
              <a:gd name="connsiteX24" fmla="*/ 43139 w 331098"/>
              <a:gd name="connsiteY24" fmla="*/ 229748 h 330830"/>
              <a:gd name="connsiteX25" fmla="*/ 41950 w 331098"/>
              <a:gd name="connsiteY25" fmla="*/ 228558 h 330830"/>
              <a:gd name="connsiteX26" fmla="*/ 42281 w 331098"/>
              <a:gd name="connsiteY26" fmla="*/ 149551 h 330830"/>
              <a:gd name="connsiteX27" fmla="*/ 120957 w 331098"/>
              <a:gd name="connsiteY27" fmla="*/ 149551 h 330830"/>
              <a:gd name="connsiteX28" fmla="*/ 222377 w 331098"/>
              <a:gd name="connsiteY28" fmla="*/ 132213 h 330830"/>
              <a:gd name="connsiteX29" fmla="*/ 161221 w 331098"/>
              <a:gd name="connsiteY29" fmla="*/ 132213 h 330830"/>
              <a:gd name="connsiteX30" fmla="*/ 175964 w 331098"/>
              <a:gd name="connsiteY30" fmla="*/ 214856 h 330830"/>
              <a:gd name="connsiteX31" fmla="*/ 220757 w 331098"/>
              <a:gd name="connsiteY31" fmla="*/ 214873 h 330830"/>
              <a:gd name="connsiteX32" fmla="*/ 222939 w 331098"/>
              <a:gd name="connsiteY32" fmla="*/ 140295 h 330830"/>
              <a:gd name="connsiteX33" fmla="*/ 222377 w 331098"/>
              <a:gd name="connsiteY33" fmla="*/ 132213 h 330830"/>
              <a:gd name="connsiteX34" fmla="*/ 247286 w 331098"/>
              <a:gd name="connsiteY34" fmla="*/ 132213 h 330830"/>
              <a:gd name="connsiteX35" fmla="*/ 246740 w 331098"/>
              <a:gd name="connsiteY35" fmla="*/ 205270 h 330830"/>
              <a:gd name="connsiteX36" fmla="*/ 245798 w 331098"/>
              <a:gd name="connsiteY36" fmla="*/ 214856 h 330830"/>
              <a:gd name="connsiteX37" fmla="*/ 323516 w 331098"/>
              <a:gd name="connsiteY37" fmla="*/ 214856 h 330830"/>
              <a:gd name="connsiteX38" fmla="*/ 327780 w 331098"/>
              <a:gd name="connsiteY38" fmla="*/ 132213 h 330830"/>
              <a:gd name="connsiteX39" fmla="*/ 247286 w 331098"/>
              <a:gd name="connsiteY39" fmla="*/ 132213 h 330830"/>
              <a:gd name="connsiteX40" fmla="*/ 212658 w 331098"/>
              <a:gd name="connsiteY40" fmla="*/ 6711 h 330830"/>
              <a:gd name="connsiteX41" fmla="*/ 243782 w 331098"/>
              <a:gd name="connsiteY41" fmla="*/ 100164 h 330830"/>
              <a:gd name="connsiteX42" fmla="*/ 244806 w 331098"/>
              <a:gd name="connsiteY42" fmla="*/ 107436 h 330830"/>
              <a:gd name="connsiteX43" fmla="*/ 320673 w 331098"/>
              <a:gd name="connsiteY43" fmla="*/ 107436 h 330830"/>
              <a:gd name="connsiteX44" fmla="*/ 219699 w 331098"/>
              <a:gd name="connsiteY44" fmla="*/ 8959 h 330830"/>
              <a:gd name="connsiteX45" fmla="*/ 214675 w 331098"/>
              <a:gd name="connsiteY45" fmla="*/ 7306 h 330830"/>
              <a:gd name="connsiteX46" fmla="*/ 212658 w 331098"/>
              <a:gd name="connsiteY46" fmla="*/ 6711 h 330830"/>
              <a:gd name="connsiteX47" fmla="*/ 165783 w 331098"/>
              <a:gd name="connsiteY47" fmla="*/ 0 h 330830"/>
              <a:gd name="connsiteX48" fmla="*/ 113585 w 331098"/>
              <a:gd name="connsiteY48" fmla="*/ 96511 h 330830"/>
              <a:gd name="connsiteX49" fmla="*/ 135585 w 331098"/>
              <a:gd name="connsiteY49" fmla="*/ 107387 h 330830"/>
              <a:gd name="connsiteX50" fmla="*/ 219683 w 331098"/>
              <a:gd name="connsiteY50" fmla="*/ 107403 h 330830"/>
              <a:gd name="connsiteX51" fmla="*/ 165783 w 331098"/>
              <a:gd name="connsiteY51" fmla="*/ 0 h 330830"/>
              <a:gd name="connsiteX52" fmla="*/ 118891 w 331098"/>
              <a:gd name="connsiteY52" fmla="*/ 6694 h 330830"/>
              <a:gd name="connsiteX53" fmla="*/ 10876 w 331098"/>
              <a:gd name="connsiteY53" fmla="*/ 107403 h 330830"/>
              <a:gd name="connsiteX54" fmla="*/ 27322 w 331098"/>
              <a:gd name="connsiteY54" fmla="*/ 107403 h 330830"/>
              <a:gd name="connsiteX55" fmla="*/ 89189 w 331098"/>
              <a:gd name="connsiteY55" fmla="*/ 91404 h 330830"/>
              <a:gd name="connsiteX56" fmla="*/ 114428 w 331098"/>
              <a:gd name="connsiteY56" fmla="*/ 14049 h 330830"/>
              <a:gd name="connsiteX57" fmla="*/ 117106 w 331098"/>
              <a:gd name="connsiteY57" fmla="*/ 9504 h 330830"/>
              <a:gd name="connsiteX58" fmla="*/ 118891 w 331098"/>
              <a:gd name="connsiteY58" fmla="*/ 6694 h 33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1098" h="330830">
                <a:moveTo>
                  <a:pt x="23884" y="131486"/>
                </a:moveTo>
                <a:cubicBezTo>
                  <a:pt x="-7933" y="163262"/>
                  <a:pt x="-7966" y="214815"/>
                  <a:pt x="23811" y="246631"/>
                </a:cubicBezTo>
                <a:cubicBezTo>
                  <a:pt x="51354" y="274211"/>
                  <a:pt x="94580" y="278399"/>
                  <a:pt x="126907" y="256624"/>
                </a:cubicBezTo>
                <a:lnTo>
                  <a:pt x="197253" y="326987"/>
                </a:lnTo>
                <a:cubicBezTo>
                  <a:pt x="202187" y="332031"/>
                  <a:pt x="210276" y="332122"/>
                  <a:pt x="215321" y="327188"/>
                </a:cubicBezTo>
                <a:cubicBezTo>
                  <a:pt x="219922" y="322691"/>
                  <a:pt x="220460" y="315473"/>
                  <a:pt x="216575" y="310342"/>
                </a:cubicBezTo>
                <a:lnTo>
                  <a:pt x="215336" y="308904"/>
                </a:lnTo>
                <a:lnTo>
                  <a:pt x="145618" y="239186"/>
                </a:lnTo>
                <a:cubicBezTo>
                  <a:pt x="173198" y="203658"/>
                  <a:pt x="166753" y="152500"/>
                  <a:pt x="131225" y="124920"/>
                </a:cubicBezTo>
                <a:cubicBezTo>
                  <a:pt x="98882" y="99814"/>
                  <a:pt x="52926" y="102624"/>
                  <a:pt x="23884" y="131486"/>
                </a:cubicBezTo>
                <a:close/>
                <a:moveTo>
                  <a:pt x="242277" y="239666"/>
                </a:moveTo>
                <a:cubicBezTo>
                  <a:pt x="238559" y="260938"/>
                  <a:pt x="233220" y="280260"/>
                  <a:pt x="226542" y="296756"/>
                </a:cubicBezTo>
                <a:lnTo>
                  <a:pt x="227021" y="297219"/>
                </a:lnTo>
                <a:lnTo>
                  <a:pt x="229088" y="299533"/>
                </a:lnTo>
                <a:cubicBezTo>
                  <a:pt x="232724" y="304408"/>
                  <a:pt x="234773" y="309846"/>
                  <a:pt x="235335" y="315268"/>
                </a:cubicBezTo>
                <a:cubicBezTo>
                  <a:pt x="269128" y="299559"/>
                  <a:pt x="296645" y="272926"/>
                  <a:pt x="313450" y="239666"/>
                </a:cubicBezTo>
                <a:lnTo>
                  <a:pt x="242277" y="239666"/>
                </a:lnTo>
                <a:close/>
                <a:moveTo>
                  <a:pt x="169485" y="239649"/>
                </a:moveTo>
                <a:lnTo>
                  <a:pt x="207237" y="277450"/>
                </a:lnTo>
                <a:cubicBezTo>
                  <a:pt x="210575" y="267533"/>
                  <a:pt x="213534" y="256492"/>
                  <a:pt x="215997" y="244525"/>
                </a:cubicBezTo>
                <a:lnTo>
                  <a:pt x="216939" y="239666"/>
                </a:lnTo>
                <a:lnTo>
                  <a:pt x="169502" y="239649"/>
                </a:lnTo>
                <a:close/>
                <a:moveTo>
                  <a:pt x="120957" y="149568"/>
                </a:moveTo>
                <a:cubicBezTo>
                  <a:pt x="143099" y="171057"/>
                  <a:pt x="143628" y="206425"/>
                  <a:pt x="122138" y="228567"/>
                </a:cubicBezTo>
                <a:cubicBezTo>
                  <a:pt x="100650" y="250708"/>
                  <a:pt x="65281" y="251237"/>
                  <a:pt x="43139" y="229748"/>
                </a:cubicBezTo>
                <a:cubicBezTo>
                  <a:pt x="42737" y="229357"/>
                  <a:pt x="42340" y="228962"/>
                  <a:pt x="41950" y="228558"/>
                </a:cubicBezTo>
                <a:cubicBezTo>
                  <a:pt x="20224" y="206650"/>
                  <a:pt x="20372" y="171277"/>
                  <a:pt x="42281" y="149551"/>
                </a:cubicBezTo>
                <a:cubicBezTo>
                  <a:pt x="64060" y="127954"/>
                  <a:pt x="99178" y="127954"/>
                  <a:pt x="120957" y="149551"/>
                </a:cubicBezTo>
                <a:close/>
                <a:moveTo>
                  <a:pt x="222377" y="132213"/>
                </a:moveTo>
                <a:lnTo>
                  <a:pt x="161221" y="132213"/>
                </a:lnTo>
                <a:cubicBezTo>
                  <a:pt x="178270" y="156160"/>
                  <a:pt x="183680" y="186491"/>
                  <a:pt x="175964" y="214856"/>
                </a:cubicBezTo>
                <a:lnTo>
                  <a:pt x="220757" y="214873"/>
                </a:lnTo>
                <a:cubicBezTo>
                  <a:pt x="223645" y="190124"/>
                  <a:pt x="224374" y="165171"/>
                  <a:pt x="222939" y="140295"/>
                </a:cubicBezTo>
                <a:lnTo>
                  <a:pt x="222377" y="132213"/>
                </a:lnTo>
                <a:close/>
                <a:moveTo>
                  <a:pt x="247286" y="132213"/>
                </a:moveTo>
                <a:cubicBezTo>
                  <a:pt x="249018" y="156541"/>
                  <a:pt x="248834" y="180969"/>
                  <a:pt x="246740" y="205270"/>
                </a:cubicBezTo>
                <a:lnTo>
                  <a:pt x="245798" y="214856"/>
                </a:lnTo>
                <a:lnTo>
                  <a:pt x="323516" y="214856"/>
                </a:lnTo>
                <a:cubicBezTo>
                  <a:pt x="331888" y="188109"/>
                  <a:pt x="333355" y="159678"/>
                  <a:pt x="327780" y="132213"/>
                </a:cubicBezTo>
                <a:lnTo>
                  <a:pt x="247286" y="132213"/>
                </a:lnTo>
                <a:close/>
                <a:moveTo>
                  <a:pt x="212658" y="6711"/>
                </a:moveTo>
                <a:cubicBezTo>
                  <a:pt x="227203" y="29024"/>
                  <a:pt x="238046" y="61735"/>
                  <a:pt x="243782" y="100164"/>
                </a:cubicBezTo>
                <a:lnTo>
                  <a:pt x="244806" y="107436"/>
                </a:lnTo>
                <a:lnTo>
                  <a:pt x="320673" y="107436"/>
                </a:lnTo>
                <a:cubicBezTo>
                  <a:pt x="303354" y="61216"/>
                  <a:pt x="266338" y="25116"/>
                  <a:pt x="219699" y="8959"/>
                </a:cubicBezTo>
                <a:lnTo>
                  <a:pt x="214675" y="7306"/>
                </a:lnTo>
                <a:lnTo>
                  <a:pt x="212658" y="6711"/>
                </a:lnTo>
                <a:close/>
                <a:moveTo>
                  <a:pt x="165783" y="0"/>
                </a:moveTo>
                <a:cubicBezTo>
                  <a:pt x="144676" y="0"/>
                  <a:pt x="123453" y="39371"/>
                  <a:pt x="113585" y="96511"/>
                </a:cubicBezTo>
                <a:cubicBezTo>
                  <a:pt x="121255" y="99155"/>
                  <a:pt x="128659" y="102792"/>
                  <a:pt x="135585" y="107387"/>
                </a:cubicBezTo>
                <a:lnTo>
                  <a:pt x="219683" y="107403"/>
                </a:lnTo>
                <a:cubicBezTo>
                  <a:pt x="210757" y="44446"/>
                  <a:pt x="188196" y="0"/>
                  <a:pt x="165783" y="0"/>
                </a:cubicBezTo>
                <a:close/>
                <a:moveTo>
                  <a:pt x="118891" y="6694"/>
                </a:moveTo>
                <a:cubicBezTo>
                  <a:pt x="69093" y="21481"/>
                  <a:pt x="29108" y="58761"/>
                  <a:pt x="10876" y="107403"/>
                </a:cubicBezTo>
                <a:lnTo>
                  <a:pt x="27322" y="107403"/>
                </a:lnTo>
                <a:cubicBezTo>
                  <a:pt x="45573" y="95298"/>
                  <a:pt x="67357" y="89664"/>
                  <a:pt x="89189" y="91404"/>
                </a:cubicBezTo>
                <a:cubicBezTo>
                  <a:pt x="94511" y="60693"/>
                  <a:pt x="103172" y="34049"/>
                  <a:pt x="114428" y="14049"/>
                </a:cubicBezTo>
                <a:lnTo>
                  <a:pt x="117106" y="9504"/>
                </a:lnTo>
                <a:lnTo>
                  <a:pt x="118891" y="669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7" name="TextBox 36">
            <a:extLst>
              <a:ext uri="{FF2B5EF4-FFF2-40B4-BE49-F238E27FC236}">
                <a16:creationId xmlns:a16="http://schemas.microsoft.com/office/drawing/2014/main" id="{733873F6-D69B-CE8D-E838-EAAEEEE9D9CF}"/>
              </a:ext>
            </a:extLst>
          </p:cNvPr>
          <p:cNvSpPr txBox="1"/>
          <p:nvPr/>
        </p:nvSpPr>
        <p:spPr>
          <a:xfrm>
            <a:off x="8336467" y="2729714"/>
            <a:ext cx="2524814" cy="43088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lang="en-US" sz="2800" b="1">
                <a:gradFill>
                  <a:gsLst>
                    <a:gs pos="52000">
                      <a:srgbClr val="0078D4"/>
                    </a:gs>
                    <a:gs pos="0">
                      <a:srgbClr val="0078D4"/>
                    </a:gs>
                  </a:gsLst>
                  <a:path path="circle">
                    <a:fillToRect l="100000" t="100000"/>
                  </a:path>
                </a:gradFill>
                <a:latin typeface="Segoe UI Semibold"/>
                <a:cs typeface="Segoe UI Semibold"/>
              </a:rPr>
              <a:t>Extend</a:t>
            </a:r>
            <a:endParaRPr kumimoji="0" lang="en-US" sz="2800" b="1" i="0" u="none" strike="noStrike" kern="1200" cap="none" spc="0" normalizeH="0" baseline="0" noProof="0">
              <a:ln>
                <a:noFill/>
              </a:ln>
              <a:gradFill>
                <a:gsLst>
                  <a:gs pos="52000">
                    <a:srgbClr val="0078D4"/>
                  </a:gs>
                  <a:gs pos="0">
                    <a:srgbClr val="0078D4"/>
                  </a:gs>
                </a:gsLst>
                <a:path path="circle">
                  <a:fillToRect l="100000" t="100000"/>
                </a:path>
              </a:gradFill>
              <a:effectLst/>
              <a:uLnTx/>
              <a:uFillTx/>
              <a:latin typeface="Segoe UI Semibold" panose="020B0502040204020203" pitchFamily="34" charset="0"/>
              <a:ea typeface="+mn-ea"/>
              <a:cs typeface="Segoe UI Semibold" panose="020B0502040204020203" pitchFamily="34" charset="0"/>
            </a:endParaRPr>
          </a:p>
        </p:txBody>
      </p:sp>
      <p:sp>
        <p:nvSpPr>
          <p:cNvPr id="38" name="TextBox 37">
            <a:extLst>
              <a:ext uri="{FF2B5EF4-FFF2-40B4-BE49-F238E27FC236}">
                <a16:creationId xmlns:a16="http://schemas.microsoft.com/office/drawing/2014/main" id="{108803A7-88E6-6F11-F500-375D900BA41B}"/>
              </a:ext>
            </a:extLst>
          </p:cNvPr>
          <p:cNvSpPr txBox="1"/>
          <p:nvPr/>
        </p:nvSpPr>
        <p:spPr>
          <a:xfrm>
            <a:off x="8336467" y="3262012"/>
            <a:ext cx="1786783" cy="553998"/>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Scale Copilot users and skills</a:t>
            </a:r>
          </a:p>
        </p:txBody>
      </p:sp>
      <p:sp>
        <p:nvSpPr>
          <p:cNvPr id="39" name="TextBox 38">
            <a:extLst>
              <a:ext uri="{FF2B5EF4-FFF2-40B4-BE49-F238E27FC236}">
                <a16:creationId xmlns:a16="http://schemas.microsoft.com/office/drawing/2014/main" id="{E78A7F29-F9F8-84D4-E018-200CDCC38650}"/>
              </a:ext>
            </a:extLst>
          </p:cNvPr>
          <p:cNvSpPr txBox="1"/>
          <p:nvPr/>
        </p:nvSpPr>
        <p:spPr>
          <a:xfrm>
            <a:off x="8635046" y="3931921"/>
            <a:ext cx="1963313" cy="1317284"/>
          </a:xfrm>
          <a:prstGeom prst="rect">
            <a:avLst/>
          </a:prstGeom>
          <a:noFill/>
        </p:spPr>
        <p:txBody>
          <a:bodyPr wrap="square" lIns="0" tIns="0" rIns="0" bIns="0" anchor="t">
            <a:spAutoFit/>
          </a:bodyPr>
          <a:lstStyle/>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itchFamily="34" charset="0"/>
              </a:rPr>
              <a:t>Extend throughout organization</a:t>
            </a:r>
          </a:p>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itchFamily="34" charset="0"/>
              </a:rPr>
              <a:t>Identify high value user cohorts for advanced skill building</a:t>
            </a:r>
          </a:p>
          <a:p>
            <a:pPr marL="0" marR="0" lvl="0" indent="0" algn="l" defTabSz="932472" rtl="0" eaLnBrk="1" fontAlgn="base" latinLnBrk="0" hangingPunct="1">
              <a:lnSpc>
                <a:spcPct val="90000"/>
              </a:lnSpc>
              <a:spcBef>
                <a:spcPts val="60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itchFamily="34" charset="0"/>
              </a:rPr>
              <a:t>Optimize usage patterns</a:t>
            </a:r>
          </a:p>
        </p:txBody>
      </p:sp>
      <p:sp>
        <p:nvSpPr>
          <p:cNvPr id="40" name="Graphic 17">
            <a:extLst>
              <a:ext uri="{FF2B5EF4-FFF2-40B4-BE49-F238E27FC236}">
                <a16:creationId xmlns:a16="http://schemas.microsoft.com/office/drawing/2014/main" id="{695903B7-91AC-9A9F-606C-322BA26B522D}"/>
              </a:ext>
              <a:ext uri="{C183D7F6-B498-43B3-948B-1728B52AA6E4}">
                <adec:decorative xmlns:adec="http://schemas.microsoft.com/office/drawing/2017/decorative" val="1"/>
              </a:ext>
            </a:extLst>
          </p:cNvPr>
          <p:cNvSpPr>
            <a:spLocks noChangeAspect="1"/>
          </p:cNvSpPr>
          <p:nvPr/>
        </p:nvSpPr>
        <p:spPr>
          <a:xfrm>
            <a:off x="8336467" y="3931921"/>
            <a:ext cx="180000" cy="180000"/>
          </a:xfrm>
          <a:custGeom>
            <a:avLst/>
            <a:gdLst>
              <a:gd name="connsiteX0" fmla="*/ 131987 w 263973"/>
              <a:gd name="connsiteY0" fmla="*/ 0 h 263973"/>
              <a:gd name="connsiteX1" fmla="*/ 263973 w 263973"/>
              <a:gd name="connsiteY1" fmla="*/ 131987 h 263973"/>
              <a:gd name="connsiteX2" fmla="*/ 131987 w 263973"/>
              <a:gd name="connsiteY2" fmla="*/ 263973 h 263973"/>
              <a:gd name="connsiteX3" fmla="*/ 0 w 263973"/>
              <a:gd name="connsiteY3" fmla="*/ 131987 h 263973"/>
              <a:gd name="connsiteX4" fmla="*/ 131987 w 263973"/>
              <a:gd name="connsiteY4" fmla="*/ 0 h 263973"/>
              <a:gd name="connsiteX5" fmla="*/ 174482 w 263973"/>
              <a:gd name="connsiteY5" fmla="*/ 91990 h 263973"/>
              <a:gd name="connsiteX6" fmla="*/ 115488 w 263973"/>
              <a:gd name="connsiteY6" fmla="*/ 150984 h 263973"/>
              <a:gd name="connsiteX7" fmla="*/ 89491 w 263973"/>
              <a:gd name="connsiteY7" fmla="*/ 124987 h 263973"/>
              <a:gd name="connsiteX8" fmla="*/ 75492 w 263973"/>
              <a:gd name="connsiteY8" fmla="*/ 124987 h 263973"/>
              <a:gd name="connsiteX9" fmla="*/ 75492 w 263973"/>
              <a:gd name="connsiteY9" fmla="*/ 138986 h 263973"/>
              <a:gd name="connsiteX10" fmla="*/ 108489 w 263973"/>
              <a:gd name="connsiteY10" fmla="*/ 171983 h 263973"/>
              <a:gd name="connsiteX11" fmla="*/ 122488 w 263973"/>
              <a:gd name="connsiteY11" fmla="*/ 171983 h 263973"/>
              <a:gd name="connsiteX12" fmla="*/ 188481 w 263973"/>
              <a:gd name="connsiteY12" fmla="*/ 105989 h 263973"/>
              <a:gd name="connsiteX13" fmla="*/ 188481 w 263973"/>
              <a:gd name="connsiteY13" fmla="*/ 91990 h 263973"/>
              <a:gd name="connsiteX14" fmla="*/ 174482 w 263973"/>
              <a:gd name="connsiteY14" fmla="*/ 91990 h 26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973" h="263973">
                <a:moveTo>
                  <a:pt x="131987" y="0"/>
                </a:moveTo>
                <a:cubicBezTo>
                  <a:pt x="204880" y="0"/>
                  <a:pt x="263973" y="59092"/>
                  <a:pt x="263973" y="131987"/>
                </a:cubicBezTo>
                <a:cubicBezTo>
                  <a:pt x="263973" y="204880"/>
                  <a:pt x="204880" y="263973"/>
                  <a:pt x="131987" y="263973"/>
                </a:cubicBezTo>
                <a:cubicBezTo>
                  <a:pt x="59092" y="263973"/>
                  <a:pt x="0" y="204880"/>
                  <a:pt x="0" y="131987"/>
                </a:cubicBezTo>
                <a:cubicBezTo>
                  <a:pt x="0" y="59092"/>
                  <a:pt x="59092" y="0"/>
                  <a:pt x="131987" y="0"/>
                </a:cubicBezTo>
                <a:close/>
                <a:moveTo>
                  <a:pt x="174482" y="91990"/>
                </a:moveTo>
                <a:lnTo>
                  <a:pt x="115488" y="150984"/>
                </a:lnTo>
                <a:lnTo>
                  <a:pt x="89491" y="124987"/>
                </a:lnTo>
                <a:cubicBezTo>
                  <a:pt x="85626" y="121122"/>
                  <a:pt x="79358" y="121122"/>
                  <a:pt x="75492" y="124987"/>
                </a:cubicBezTo>
                <a:cubicBezTo>
                  <a:pt x="71626" y="128853"/>
                  <a:pt x="71626" y="135120"/>
                  <a:pt x="75492" y="138986"/>
                </a:cubicBezTo>
                <a:lnTo>
                  <a:pt x="108489" y="171983"/>
                </a:lnTo>
                <a:cubicBezTo>
                  <a:pt x="112355" y="175848"/>
                  <a:pt x="118622" y="175848"/>
                  <a:pt x="122488" y="171983"/>
                </a:cubicBezTo>
                <a:lnTo>
                  <a:pt x="188481" y="105989"/>
                </a:lnTo>
                <a:cubicBezTo>
                  <a:pt x="192347" y="102124"/>
                  <a:pt x="192347" y="95856"/>
                  <a:pt x="188481" y="91990"/>
                </a:cubicBezTo>
                <a:cubicBezTo>
                  <a:pt x="184615" y="88125"/>
                  <a:pt x="178348" y="88125"/>
                  <a:pt x="174482" y="9199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1" name="Graphic 17">
            <a:extLst>
              <a:ext uri="{FF2B5EF4-FFF2-40B4-BE49-F238E27FC236}">
                <a16:creationId xmlns:a16="http://schemas.microsoft.com/office/drawing/2014/main" id="{F9E22BA5-97B4-1C88-A9E8-A064821328AF}"/>
              </a:ext>
              <a:ext uri="{C183D7F6-B498-43B3-948B-1728B52AA6E4}">
                <adec:decorative xmlns:adec="http://schemas.microsoft.com/office/drawing/2017/decorative" val="1"/>
              </a:ext>
            </a:extLst>
          </p:cNvPr>
          <p:cNvSpPr>
            <a:spLocks noChangeAspect="1"/>
          </p:cNvSpPr>
          <p:nvPr/>
        </p:nvSpPr>
        <p:spPr>
          <a:xfrm>
            <a:off x="8336467" y="4392838"/>
            <a:ext cx="180000" cy="180000"/>
          </a:xfrm>
          <a:custGeom>
            <a:avLst/>
            <a:gdLst>
              <a:gd name="connsiteX0" fmla="*/ 131987 w 263973"/>
              <a:gd name="connsiteY0" fmla="*/ 0 h 263973"/>
              <a:gd name="connsiteX1" fmla="*/ 263973 w 263973"/>
              <a:gd name="connsiteY1" fmla="*/ 131987 h 263973"/>
              <a:gd name="connsiteX2" fmla="*/ 131987 w 263973"/>
              <a:gd name="connsiteY2" fmla="*/ 263973 h 263973"/>
              <a:gd name="connsiteX3" fmla="*/ 0 w 263973"/>
              <a:gd name="connsiteY3" fmla="*/ 131987 h 263973"/>
              <a:gd name="connsiteX4" fmla="*/ 131987 w 263973"/>
              <a:gd name="connsiteY4" fmla="*/ 0 h 263973"/>
              <a:gd name="connsiteX5" fmla="*/ 174482 w 263973"/>
              <a:gd name="connsiteY5" fmla="*/ 91990 h 263973"/>
              <a:gd name="connsiteX6" fmla="*/ 115488 w 263973"/>
              <a:gd name="connsiteY6" fmla="*/ 150984 h 263973"/>
              <a:gd name="connsiteX7" fmla="*/ 89491 w 263973"/>
              <a:gd name="connsiteY7" fmla="*/ 124987 h 263973"/>
              <a:gd name="connsiteX8" fmla="*/ 75492 w 263973"/>
              <a:gd name="connsiteY8" fmla="*/ 124987 h 263973"/>
              <a:gd name="connsiteX9" fmla="*/ 75492 w 263973"/>
              <a:gd name="connsiteY9" fmla="*/ 138986 h 263973"/>
              <a:gd name="connsiteX10" fmla="*/ 108489 w 263973"/>
              <a:gd name="connsiteY10" fmla="*/ 171983 h 263973"/>
              <a:gd name="connsiteX11" fmla="*/ 122488 w 263973"/>
              <a:gd name="connsiteY11" fmla="*/ 171983 h 263973"/>
              <a:gd name="connsiteX12" fmla="*/ 188481 w 263973"/>
              <a:gd name="connsiteY12" fmla="*/ 105989 h 263973"/>
              <a:gd name="connsiteX13" fmla="*/ 188481 w 263973"/>
              <a:gd name="connsiteY13" fmla="*/ 91990 h 263973"/>
              <a:gd name="connsiteX14" fmla="*/ 174482 w 263973"/>
              <a:gd name="connsiteY14" fmla="*/ 91990 h 26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973" h="263973">
                <a:moveTo>
                  <a:pt x="131987" y="0"/>
                </a:moveTo>
                <a:cubicBezTo>
                  <a:pt x="204880" y="0"/>
                  <a:pt x="263973" y="59092"/>
                  <a:pt x="263973" y="131987"/>
                </a:cubicBezTo>
                <a:cubicBezTo>
                  <a:pt x="263973" y="204880"/>
                  <a:pt x="204880" y="263973"/>
                  <a:pt x="131987" y="263973"/>
                </a:cubicBezTo>
                <a:cubicBezTo>
                  <a:pt x="59092" y="263973"/>
                  <a:pt x="0" y="204880"/>
                  <a:pt x="0" y="131987"/>
                </a:cubicBezTo>
                <a:cubicBezTo>
                  <a:pt x="0" y="59092"/>
                  <a:pt x="59092" y="0"/>
                  <a:pt x="131987" y="0"/>
                </a:cubicBezTo>
                <a:close/>
                <a:moveTo>
                  <a:pt x="174482" y="91990"/>
                </a:moveTo>
                <a:lnTo>
                  <a:pt x="115488" y="150984"/>
                </a:lnTo>
                <a:lnTo>
                  <a:pt x="89491" y="124987"/>
                </a:lnTo>
                <a:cubicBezTo>
                  <a:pt x="85626" y="121122"/>
                  <a:pt x="79358" y="121122"/>
                  <a:pt x="75492" y="124987"/>
                </a:cubicBezTo>
                <a:cubicBezTo>
                  <a:pt x="71626" y="128853"/>
                  <a:pt x="71626" y="135120"/>
                  <a:pt x="75492" y="138986"/>
                </a:cubicBezTo>
                <a:lnTo>
                  <a:pt x="108489" y="171983"/>
                </a:lnTo>
                <a:cubicBezTo>
                  <a:pt x="112355" y="175848"/>
                  <a:pt x="118622" y="175848"/>
                  <a:pt x="122488" y="171983"/>
                </a:cubicBezTo>
                <a:lnTo>
                  <a:pt x="188481" y="105989"/>
                </a:lnTo>
                <a:cubicBezTo>
                  <a:pt x="192347" y="102124"/>
                  <a:pt x="192347" y="95856"/>
                  <a:pt x="188481" y="91990"/>
                </a:cubicBezTo>
                <a:cubicBezTo>
                  <a:pt x="184615" y="88125"/>
                  <a:pt x="178348" y="88125"/>
                  <a:pt x="174482" y="9199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2" name="Graphic 17">
            <a:extLst>
              <a:ext uri="{FF2B5EF4-FFF2-40B4-BE49-F238E27FC236}">
                <a16:creationId xmlns:a16="http://schemas.microsoft.com/office/drawing/2014/main" id="{3321571E-33F0-2E00-F8C5-C89CA4EE3D16}"/>
              </a:ext>
              <a:ext uri="{C183D7F6-B498-43B3-948B-1728B52AA6E4}">
                <adec:decorative xmlns:adec="http://schemas.microsoft.com/office/drawing/2017/decorative" val="1"/>
              </a:ext>
            </a:extLst>
          </p:cNvPr>
          <p:cNvSpPr>
            <a:spLocks noChangeAspect="1"/>
          </p:cNvSpPr>
          <p:nvPr/>
        </p:nvSpPr>
        <p:spPr>
          <a:xfrm>
            <a:off x="8336467" y="5043401"/>
            <a:ext cx="180000" cy="180000"/>
          </a:xfrm>
          <a:custGeom>
            <a:avLst/>
            <a:gdLst>
              <a:gd name="connsiteX0" fmla="*/ 131987 w 263973"/>
              <a:gd name="connsiteY0" fmla="*/ 0 h 263973"/>
              <a:gd name="connsiteX1" fmla="*/ 263973 w 263973"/>
              <a:gd name="connsiteY1" fmla="*/ 131987 h 263973"/>
              <a:gd name="connsiteX2" fmla="*/ 131987 w 263973"/>
              <a:gd name="connsiteY2" fmla="*/ 263973 h 263973"/>
              <a:gd name="connsiteX3" fmla="*/ 0 w 263973"/>
              <a:gd name="connsiteY3" fmla="*/ 131987 h 263973"/>
              <a:gd name="connsiteX4" fmla="*/ 131987 w 263973"/>
              <a:gd name="connsiteY4" fmla="*/ 0 h 263973"/>
              <a:gd name="connsiteX5" fmla="*/ 174482 w 263973"/>
              <a:gd name="connsiteY5" fmla="*/ 91990 h 263973"/>
              <a:gd name="connsiteX6" fmla="*/ 115488 w 263973"/>
              <a:gd name="connsiteY6" fmla="*/ 150984 h 263973"/>
              <a:gd name="connsiteX7" fmla="*/ 89491 w 263973"/>
              <a:gd name="connsiteY7" fmla="*/ 124987 h 263973"/>
              <a:gd name="connsiteX8" fmla="*/ 75492 w 263973"/>
              <a:gd name="connsiteY8" fmla="*/ 124987 h 263973"/>
              <a:gd name="connsiteX9" fmla="*/ 75492 w 263973"/>
              <a:gd name="connsiteY9" fmla="*/ 138986 h 263973"/>
              <a:gd name="connsiteX10" fmla="*/ 108489 w 263973"/>
              <a:gd name="connsiteY10" fmla="*/ 171983 h 263973"/>
              <a:gd name="connsiteX11" fmla="*/ 122488 w 263973"/>
              <a:gd name="connsiteY11" fmla="*/ 171983 h 263973"/>
              <a:gd name="connsiteX12" fmla="*/ 188481 w 263973"/>
              <a:gd name="connsiteY12" fmla="*/ 105989 h 263973"/>
              <a:gd name="connsiteX13" fmla="*/ 188481 w 263973"/>
              <a:gd name="connsiteY13" fmla="*/ 91990 h 263973"/>
              <a:gd name="connsiteX14" fmla="*/ 174482 w 263973"/>
              <a:gd name="connsiteY14" fmla="*/ 91990 h 26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973" h="263973">
                <a:moveTo>
                  <a:pt x="131987" y="0"/>
                </a:moveTo>
                <a:cubicBezTo>
                  <a:pt x="204880" y="0"/>
                  <a:pt x="263973" y="59092"/>
                  <a:pt x="263973" y="131987"/>
                </a:cubicBezTo>
                <a:cubicBezTo>
                  <a:pt x="263973" y="204880"/>
                  <a:pt x="204880" y="263973"/>
                  <a:pt x="131987" y="263973"/>
                </a:cubicBezTo>
                <a:cubicBezTo>
                  <a:pt x="59092" y="263973"/>
                  <a:pt x="0" y="204880"/>
                  <a:pt x="0" y="131987"/>
                </a:cubicBezTo>
                <a:cubicBezTo>
                  <a:pt x="0" y="59092"/>
                  <a:pt x="59092" y="0"/>
                  <a:pt x="131987" y="0"/>
                </a:cubicBezTo>
                <a:close/>
                <a:moveTo>
                  <a:pt x="174482" y="91990"/>
                </a:moveTo>
                <a:lnTo>
                  <a:pt x="115488" y="150984"/>
                </a:lnTo>
                <a:lnTo>
                  <a:pt x="89491" y="124987"/>
                </a:lnTo>
                <a:cubicBezTo>
                  <a:pt x="85626" y="121122"/>
                  <a:pt x="79358" y="121122"/>
                  <a:pt x="75492" y="124987"/>
                </a:cubicBezTo>
                <a:cubicBezTo>
                  <a:pt x="71626" y="128853"/>
                  <a:pt x="71626" y="135120"/>
                  <a:pt x="75492" y="138986"/>
                </a:cubicBezTo>
                <a:lnTo>
                  <a:pt x="108489" y="171983"/>
                </a:lnTo>
                <a:cubicBezTo>
                  <a:pt x="112355" y="175848"/>
                  <a:pt x="118622" y="175848"/>
                  <a:pt x="122488" y="171983"/>
                </a:cubicBezTo>
                <a:lnTo>
                  <a:pt x="188481" y="105989"/>
                </a:lnTo>
                <a:cubicBezTo>
                  <a:pt x="192347" y="102124"/>
                  <a:pt x="192347" y="95856"/>
                  <a:pt x="188481" y="91990"/>
                </a:cubicBezTo>
                <a:cubicBezTo>
                  <a:pt x="184615" y="88125"/>
                  <a:pt x="178348" y="88125"/>
                  <a:pt x="174482" y="9199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3" name="Graphic 51">
            <a:extLst>
              <a:ext uri="{FF2B5EF4-FFF2-40B4-BE49-F238E27FC236}">
                <a16:creationId xmlns:a16="http://schemas.microsoft.com/office/drawing/2014/main" id="{05E063DB-12A3-3C38-E2E0-15C5913A5773}"/>
              </a:ext>
              <a:ext uri="{C183D7F6-B498-43B3-948B-1728B52AA6E4}">
                <adec:decorative xmlns:adec="http://schemas.microsoft.com/office/drawing/2017/decorative" val="1"/>
              </a:ext>
            </a:extLst>
          </p:cNvPr>
          <p:cNvSpPr>
            <a:spLocks noChangeAspect="1"/>
          </p:cNvSpPr>
          <p:nvPr/>
        </p:nvSpPr>
        <p:spPr>
          <a:xfrm>
            <a:off x="8336467" y="2223655"/>
            <a:ext cx="351684" cy="351665"/>
          </a:xfrm>
          <a:custGeom>
            <a:avLst/>
            <a:gdLst>
              <a:gd name="connsiteX0" fmla="*/ 145701 w 276106"/>
              <a:gd name="connsiteY0" fmla="*/ 0 h 276091"/>
              <a:gd name="connsiteX1" fmla="*/ 261595 w 276106"/>
              <a:gd name="connsiteY1" fmla="*/ 15 h 276091"/>
              <a:gd name="connsiteX2" fmla="*/ 263451 w 276106"/>
              <a:gd name="connsiteY2" fmla="*/ 230 h 276091"/>
              <a:gd name="connsiteX3" fmla="*/ 264801 w 276106"/>
              <a:gd name="connsiteY3" fmla="*/ 537 h 276091"/>
              <a:gd name="connsiteX4" fmla="*/ 266397 w 276106"/>
              <a:gd name="connsiteY4" fmla="*/ 1058 h 276091"/>
              <a:gd name="connsiteX5" fmla="*/ 267777 w 276106"/>
              <a:gd name="connsiteY5" fmla="*/ 1672 h 276091"/>
              <a:gd name="connsiteX6" fmla="*/ 268744 w 276106"/>
              <a:gd name="connsiteY6" fmla="*/ 2224 h 276091"/>
              <a:gd name="connsiteX7" fmla="*/ 269710 w 276106"/>
              <a:gd name="connsiteY7" fmla="*/ 2869 h 276091"/>
              <a:gd name="connsiteX8" fmla="*/ 270692 w 276106"/>
              <a:gd name="connsiteY8" fmla="*/ 3636 h 276091"/>
              <a:gd name="connsiteX9" fmla="*/ 271658 w 276106"/>
              <a:gd name="connsiteY9" fmla="*/ 4525 h 276091"/>
              <a:gd name="connsiteX10" fmla="*/ 273100 w 276106"/>
              <a:gd name="connsiteY10" fmla="*/ 6213 h 276091"/>
              <a:gd name="connsiteX11" fmla="*/ 274205 w 276106"/>
              <a:gd name="connsiteY11" fmla="*/ 7900 h 276091"/>
              <a:gd name="connsiteX12" fmla="*/ 275018 w 276106"/>
              <a:gd name="connsiteY12" fmla="*/ 9649 h 276091"/>
              <a:gd name="connsiteX13" fmla="*/ 275555 w 276106"/>
              <a:gd name="connsiteY13" fmla="*/ 11260 h 276091"/>
              <a:gd name="connsiteX14" fmla="*/ 275800 w 276106"/>
              <a:gd name="connsiteY14" fmla="*/ 12257 h 276091"/>
              <a:gd name="connsiteX15" fmla="*/ 275954 w 276106"/>
              <a:gd name="connsiteY15" fmla="*/ 13070 h 276091"/>
              <a:gd name="connsiteX16" fmla="*/ 276107 w 276106"/>
              <a:gd name="connsiteY16" fmla="*/ 15340 h 276091"/>
              <a:gd name="connsiteX17" fmla="*/ 276107 w 276106"/>
              <a:gd name="connsiteY17" fmla="*/ 130452 h 276091"/>
              <a:gd name="connsiteX18" fmla="*/ 260750 w 276106"/>
              <a:gd name="connsiteY18" fmla="*/ 145776 h 276091"/>
              <a:gd name="connsiteX19" fmla="*/ 245534 w 276106"/>
              <a:gd name="connsiteY19" fmla="*/ 132247 h 276091"/>
              <a:gd name="connsiteX20" fmla="*/ 245427 w 276106"/>
              <a:gd name="connsiteY20" fmla="*/ 130452 h 276091"/>
              <a:gd name="connsiteX21" fmla="*/ 245427 w 276106"/>
              <a:gd name="connsiteY21" fmla="*/ 52371 h 276091"/>
              <a:gd name="connsiteX22" fmla="*/ 52371 w 276106"/>
              <a:gd name="connsiteY22" fmla="*/ 245411 h 276091"/>
              <a:gd name="connsiteX23" fmla="*/ 130422 w 276106"/>
              <a:gd name="connsiteY23" fmla="*/ 245411 h 276091"/>
              <a:gd name="connsiteX24" fmla="*/ 145655 w 276106"/>
              <a:gd name="connsiteY24" fmla="*/ 258972 h 276091"/>
              <a:gd name="connsiteX25" fmla="*/ 145747 w 276106"/>
              <a:gd name="connsiteY25" fmla="*/ 260751 h 276091"/>
              <a:gd name="connsiteX26" fmla="*/ 132186 w 276106"/>
              <a:gd name="connsiteY26" fmla="*/ 276000 h 276091"/>
              <a:gd name="connsiteX27" fmla="*/ 130406 w 276106"/>
              <a:gd name="connsiteY27" fmla="*/ 276092 h 276091"/>
              <a:gd name="connsiteX28" fmla="*/ 14435 w 276106"/>
              <a:gd name="connsiteY28" fmla="*/ 276092 h 276091"/>
              <a:gd name="connsiteX29" fmla="*/ 12962 w 276106"/>
              <a:gd name="connsiteY29" fmla="*/ 275938 h 276091"/>
              <a:gd name="connsiteX30" fmla="*/ 11781 w 276106"/>
              <a:gd name="connsiteY30" fmla="*/ 275708 h 276091"/>
              <a:gd name="connsiteX31" fmla="*/ 10600 w 276106"/>
              <a:gd name="connsiteY31" fmla="*/ 275371 h 276091"/>
              <a:gd name="connsiteX32" fmla="*/ 9526 w 276106"/>
              <a:gd name="connsiteY32" fmla="*/ 274972 h 276091"/>
              <a:gd name="connsiteX33" fmla="*/ 8146 w 276106"/>
              <a:gd name="connsiteY33" fmla="*/ 274327 h 276091"/>
              <a:gd name="connsiteX34" fmla="*/ 6780 w 276106"/>
              <a:gd name="connsiteY34" fmla="*/ 273514 h 276091"/>
              <a:gd name="connsiteX35" fmla="*/ 5384 w 276106"/>
              <a:gd name="connsiteY35" fmla="*/ 272441 h 276091"/>
              <a:gd name="connsiteX36" fmla="*/ 5875 w 276106"/>
              <a:gd name="connsiteY36" fmla="*/ 272855 h 276091"/>
              <a:gd name="connsiteX37" fmla="*/ 3329 w 276106"/>
              <a:gd name="connsiteY37" fmla="*/ 270308 h 276091"/>
              <a:gd name="connsiteX38" fmla="*/ 2546 w 276106"/>
              <a:gd name="connsiteY38" fmla="*/ 269235 h 276091"/>
              <a:gd name="connsiteX39" fmla="*/ 1933 w 276106"/>
              <a:gd name="connsiteY39" fmla="*/ 268253 h 276091"/>
              <a:gd name="connsiteX40" fmla="*/ 1442 w 276106"/>
              <a:gd name="connsiteY40" fmla="*/ 267271 h 276091"/>
              <a:gd name="connsiteX41" fmla="*/ 920 w 276106"/>
              <a:gd name="connsiteY41" fmla="*/ 266013 h 276091"/>
              <a:gd name="connsiteX42" fmla="*/ 537 w 276106"/>
              <a:gd name="connsiteY42" fmla="*/ 264786 h 276091"/>
              <a:gd name="connsiteX43" fmla="*/ 169 w 276106"/>
              <a:gd name="connsiteY43" fmla="*/ 263083 h 276091"/>
              <a:gd name="connsiteX44" fmla="*/ 61 w 276106"/>
              <a:gd name="connsiteY44" fmla="*/ 262147 h 276091"/>
              <a:gd name="connsiteX45" fmla="*/ 0 w 276106"/>
              <a:gd name="connsiteY45" fmla="*/ 260767 h 276091"/>
              <a:gd name="connsiteX46" fmla="*/ 0 w 276106"/>
              <a:gd name="connsiteY46" fmla="*/ 145670 h 276091"/>
              <a:gd name="connsiteX47" fmla="*/ 15357 w 276106"/>
              <a:gd name="connsiteY47" fmla="*/ 130347 h 276091"/>
              <a:gd name="connsiteX48" fmla="*/ 30573 w 276106"/>
              <a:gd name="connsiteY48" fmla="*/ 143875 h 276091"/>
              <a:gd name="connsiteX49" fmla="*/ 30680 w 276106"/>
              <a:gd name="connsiteY49" fmla="*/ 145670 h 276091"/>
              <a:gd name="connsiteX50" fmla="*/ 30680 w 276106"/>
              <a:gd name="connsiteY50" fmla="*/ 223720 h 276091"/>
              <a:gd name="connsiteX51" fmla="*/ 223720 w 276106"/>
              <a:gd name="connsiteY51" fmla="*/ 30680 h 276091"/>
              <a:gd name="connsiteX52" fmla="*/ 145701 w 276106"/>
              <a:gd name="connsiteY52" fmla="*/ 30680 h 276091"/>
              <a:gd name="connsiteX53" fmla="*/ 130468 w 276106"/>
              <a:gd name="connsiteY53" fmla="*/ 17135 h 276091"/>
              <a:gd name="connsiteX54" fmla="*/ 130360 w 276106"/>
              <a:gd name="connsiteY54" fmla="*/ 15340 h 276091"/>
              <a:gd name="connsiteX55" fmla="*/ 145701 w 276106"/>
              <a:gd name="connsiteY55" fmla="*/ 0 h 27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6106" h="276091">
                <a:moveTo>
                  <a:pt x="145701" y="0"/>
                </a:moveTo>
                <a:lnTo>
                  <a:pt x="261595" y="15"/>
                </a:lnTo>
                <a:lnTo>
                  <a:pt x="263451" y="230"/>
                </a:lnTo>
                <a:lnTo>
                  <a:pt x="264801" y="537"/>
                </a:lnTo>
                <a:lnTo>
                  <a:pt x="266397" y="1058"/>
                </a:lnTo>
                <a:lnTo>
                  <a:pt x="267777" y="1672"/>
                </a:lnTo>
                <a:lnTo>
                  <a:pt x="268744" y="2224"/>
                </a:lnTo>
                <a:lnTo>
                  <a:pt x="269710" y="2869"/>
                </a:lnTo>
                <a:lnTo>
                  <a:pt x="270692" y="3636"/>
                </a:lnTo>
                <a:lnTo>
                  <a:pt x="271658" y="4525"/>
                </a:lnTo>
                <a:lnTo>
                  <a:pt x="273100" y="6213"/>
                </a:lnTo>
                <a:lnTo>
                  <a:pt x="274205" y="7900"/>
                </a:lnTo>
                <a:lnTo>
                  <a:pt x="275018" y="9649"/>
                </a:lnTo>
                <a:lnTo>
                  <a:pt x="275555" y="11260"/>
                </a:lnTo>
                <a:lnTo>
                  <a:pt x="275800" y="12257"/>
                </a:lnTo>
                <a:lnTo>
                  <a:pt x="275954" y="13070"/>
                </a:lnTo>
                <a:lnTo>
                  <a:pt x="276107" y="15340"/>
                </a:lnTo>
                <a:lnTo>
                  <a:pt x="276107" y="130452"/>
                </a:lnTo>
                <a:cubicBezTo>
                  <a:pt x="276098" y="138925"/>
                  <a:pt x="269222" y="145785"/>
                  <a:pt x="260750" y="145776"/>
                </a:cubicBezTo>
                <a:cubicBezTo>
                  <a:pt x="252985" y="145766"/>
                  <a:pt x="246451" y="139957"/>
                  <a:pt x="245534" y="132247"/>
                </a:cubicBezTo>
                <a:lnTo>
                  <a:pt x="245427" y="130452"/>
                </a:lnTo>
                <a:lnTo>
                  <a:pt x="245427" y="52371"/>
                </a:lnTo>
                <a:lnTo>
                  <a:pt x="52371" y="245411"/>
                </a:lnTo>
                <a:lnTo>
                  <a:pt x="130422" y="245411"/>
                </a:lnTo>
                <a:cubicBezTo>
                  <a:pt x="138204" y="245413"/>
                  <a:pt x="144752" y="251242"/>
                  <a:pt x="145655" y="258972"/>
                </a:cubicBezTo>
                <a:lnTo>
                  <a:pt x="145747" y="260751"/>
                </a:lnTo>
                <a:cubicBezTo>
                  <a:pt x="145753" y="268540"/>
                  <a:pt x="139922" y="275096"/>
                  <a:pt x="132186" y="276000"/>
                </a:cubicBezTo>
                <a:lnTo>
                  <a:pt x="130406" y="276092"/>
                </a:lnTo>
                <a:lnTo>
                  <a:pt x="14435" y="276092"/>
                </a:lnTo>
                <a:lnTo>
                  <a:pt x="12962" y="275938"/>
                </a:lnTo>
                <a:lnTo>
                  <a:pt x="11781" y="275708"/>
                </a:lnTo>
                <a:lnTo>
                  <a:pt x="10600" y="275371"/>
                </a:lnTo>
                <a:lnTo>
                  <a:pt x="9526" y="274972"/>
                </a:lnTo>
                <a:lnTo>
                  <a:pt x="8146" y="274327"/>
                </a:lnTo>
                <a:lnTo>
                  <a:pt x="6780" y="273514"/>
                </a:lnTo>
                <a:lnTo>
                  <a:pt x="5384" y="272441"/>
                </a:lnTo>
                <a:lnTo>
                  <a:pt x="5875" y="272855"/>
                </a:lnTo>
                <a:cubicBezTo>
                  <a:pt x="4930" y="272108"/>
                  <a:pt x="4075" y="271253"/>
                  <a:pt x="3329" y="270308"/>
                </a:cubicBezTo>
                <a:lnTo>
                  <a:pt x="2546" y="269235"/>
                </a:lnTo>
                <a:lnTo>
                  <a:pt x="1933" y="268253"/>
                </a:lnTo>
                <a:lnTo>
                  <a:pt x="1442" y="267271"/>
                </a:lnTo>
                <a:lnTo>
                  <a:pt x="920" y="266013"/>
                </a:lnTo>
                <a:lnTo>
                  <a:pt x="537" y="264786"/>
                </a:lnTo>
                <a:lnTo>
                  <a:pt x="169" y="263083"/>
                </a:lnTo>
                <a:lnTo>
                  <a:pt x="61" y="262147"/>
                </a:lnTo>
                <a:lnTo>
                  <a:pt x="0" y="260767"/>
                </a:lnTo>
                <a:lnTo>
                  <a:pt x="0" y="145670"/>
                </a:lnTo>
                <a:cubicBezTo>
                  <a:pt x="9" y="137197"/>
                  <a:pt x="6885" y="130337"/>
                  <a:pt x="15357" y="130347"/>
                </a:cubicBezTo>
                <a:cubicBezTo>
                  <a:pt x="23122" y="130356"/>
                  <a:pt x="29656" y="136165"/>
                  <a:pt x="30573" y="143875"/>
                </a:cubicBezTo>
                <a:lnTo>
                  <a:pt x="30680" y="145670"/>
                </a:lnTo>
                <a:lnTo>
                  <a:pt x="30680" y="223720"/>
                </a:lnTo>
                <a:lnTo>
                  <a:pt x="223720" y="30680"/>
                </a:lnTo>
                <a:lnTo>
                  <a:pt x="145701" y="30680"/>
                </a:lnTo>
                <a:cubicBezTo>
                  <a:pt x="137923" y="30679"/>
                  <a:pt x="131377" y="24859"/>
                  <a:pt x="130468" y="17135"/>
                </a:cubicBezTo>
                <a:lnTo>
                  <a:pt x="130360" y="15340"/>
                </a:lnTo>
                <a:cubicBezTo>
                  <a:pt x="130360" y="6868"/>
                  <a:pt x="137228" y="0"/>
                  <a:pt x="145701" y="0"/>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4118056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useBgFill="1">
        <p:nvSpPr>
          <p:cNvPr id="4" name="Rounded Rectangle 3">
            <a:extLst>
              <a:ext uri="{FF2B5EF4-FFF2-40B4-BE49-F238E27FC236}">
                <a16:creationId xmlns:a16="http://schemas.microsoft.com/office/drawing/2014/main" id="{77A71A1C-53CE-896B-F3F0-6968524AE1A6}"/>
              </a:ext>
              <a:ext uri="{C183D7F6-B498-43B3-948B-1728B52AA6E4}">
                <adec:decorative xmlns:adec="http://schemas.microsoft.com/office/drawing/2017/decorative" val="1"/>
              </a:ext>
            </a:extLst>
          </p:cNvPr>
          <p:cNvSpPr/>
          <p:nvPr/>
        </p:nvSpPr>
        <p:spPr bwMode="auto">
          <a:xfrm>
            <a:off x="598409" y="585216"/>
            <a:ext cx="7017042" cy="566090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 name="Title 1">
            <a:extLst>
              <a:ext uri="{FF2B5EF4-FFF2-40B4-BE49-F238E27FC236}">
                <a16:creationId xmlns:a16="http://schemas.microsoft.com/office/drawing/2014/main" id="{5FA4D334-0FA9-1C56-4602-C383FEF5557A}"/>
              </a:ext>
            </a:extLst>
          </p:cNvPr>
          <p:cNvSpPr>
            <a:spLocks noGrp="1"/>
          </p:cNvSpPr>
          <p:nvPr>
            <p:ph type="title"/>
          </p:nvPr>
        </p:nvSpPr>
        <p:spPr>
          <a:xfrm>
            <a:off x="949041" y="872388"/>
            <a:ext cx="5724714" cy="615553"/>
          </a:xfrm>
        </p:spPr>
        <p:txBody>
          <a:bodyPr/>
          <a:lstStyle/>
          <a:p>
            <a:r>
              <a:rPr lang="en-US" sz="4000"/>
              <a:t>Microsoft Copilot Studio</a:t>
            </a:r>
          </a:p>
        </p:txBody>
      </p:sp>
      <p:sp>
        <p:nvSpPr>
          <p:cNvPr id="19" name="Text Placeholder 3">
            <a:extLst>
              <a:ext uri="{FF2B5EF4-FFF2-40B4-BE49-F238E27FC236}">
                <a16:creationId xmlns:a16="http://schemas.microsoft.com/office/drawing/2014/main" id="{2F80B9EE-9468-48CF-4F81-764BD7812E4A}"/>
              </a:ext>
            </a:extLst>
          </p:cNvPr>
          <p:cNvSpPr txBox="1">
            <a:spLocks/>
          </p:cNvSpPr>
          <p:nvPr/>
        </p:nvSpPr>
        <p:spPr>
          <a:xfrm>
            <a:off x="949041" y="1938354"/>
            <a:ext cx="3574307" cy="746358"/>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defRPr/>
            </a:pPr>
            <a:r>
              <a:rPr lang="en-US" sz="1600" kern="0">
                <a:solidFill>
                  <a:srgbClr val="0078D4"/>
                </a:solidFill>
                <a:latin typeface="Segoe UI Semibold"/>
                <a:ea typeface="Segoe UI" pitchFamily="34" charset="0"/>
                <a:cs typeface="Segoe UI Semibold"/>
              </a:rPr>
              <a:t>Build your own agents</a:t>
            </a:r>
          </a:p>
          <a:p>
            <a:pPr marL="0" indent="0">
              <a:spcBef>
                <a:spcPts val="0"/>
              </a:spcBef>
              <a:buFont typeface="Arial" panose="020B0604020202020204" pitchFamily="34" charset="0"/>
              <a:buNone/>
              <a:defRPr/>
            </a:pPr>
            <a:r>
              <a:rPr lang="en-US" sz="1100">
                <a:latin typeface="Segoe UI "/>
                <a:cs typeface="Segoe UI Semibold"/>
              </a:rPr>
              <a:t>Create and publish a custom agent for your organization using the intuitive building experience enhanced with large language models and generative AI</a:t>
            </a:r>
          </a:p>
        </p:txBody>
      </p:sp>
      <p:sp>
        <p:nvSpPr>
          <p:cNvPr id="21" name="Text Placeholder 5">
            <a:extLst>
              <a:ext uri="{FF2B5EF4-FFF2-40B4-BE49-F238E27FC236}">
                <a16:creationId xmlns:a16="http://schemas.microsoft.com/office/drawing/2014/main" id="{1CD89E00-A40D-C21B-3B02-5E1B05C53109}"/>
              </a:ext>
            </a:extLst>
          </p:cNvPr>
          <p:cNvSpPr txBox="1">
            <a:spLocks/>
          </p:cNvSpPr>
          <p:nvPr/>
        </p:nvSpPr>
        <p:spPr>
          <a:xfrm>
            <a:off x="949041" y="2853536"/>
            <a:ext cx="3658684" cy="770980"/>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defRPr/>
            </a:pPr>
            <a:r>
              <a:rPr lang="en-US" sz="1600" kern="0">
                <a:solidFill>
                  <a:srgbClr val="0078D4"/>
                </a:solidFill>
                <a:latin typeface="Segoe UI Semibold"/>
                <a:cs typeface="Segoe UI Semibold"/>
              </a:rPr>
              <a:t>Customize Microsoft Copilot</a:t>
            </a:r>
          </a:p>
          <a:p>
            <a:pPr marL="0" indent="0">
              <a:spcBef>
                <a:spcPts val="0"/>
              </a:spcBef>
              <a:buNone/>
              <a:defRPr/>
            </a:pPr>
            <a:r>
              <a:rPr lang="en-US" sz="1100">
                <a:latin typeface="Segoe UI"/>
              </a:rPr>
              <a:t>Extend and customize 1</a:t>
            </a:r>
            <a:r>
              <a:rPr lang="en-US" sz="1100" baseline="30000">
                <a:latin typeface="Segoe UI"/>
              </a:rPr>
              <a:t>st</a:t>
            </a:r>
            <a:r>
              <a:rPr lang="en-US" sz="1100">
                <a:latin typeface="Segoe UI"/>
              </a:rPr>
              <a:t> party agents with your own enterprise scenarios.</a:t>
            </a:r>
            <a:r>
              <a:rPr lang="en-US" sz="1100">
                <a:solidFill>
                  <a:srgbClr val="000000"/>
                </a:solidFill>
                <a:latin typeface="Segoe UI "/>
                <a:ea typeface="Segoe UI" pitchFamily="34" charset="0"/>
                <a:cs typeface="Segoe UI Semibold"/>
              </a:rPr>
              <a:t> Copilot Studio will be included with the Microsoft 365 Copilot SKU.</a:t>
            </a:r>
            <a:endParaRPr lang="en-US">
              <a:cs typeface="Segoe UI Semibold"/>
            </a:endParaRPr>
          </a:p>
        </p:txBody>
      </p:sp>
      <p:sp>
        <p:nvSpPr>
          <p:cNvPr id="23" name="Text Placeholder 8">
            <a:extLst>
              <a:ext uri="{FF2B5EF4-FFF2-40B4-BE49-F238E27FC236}">
                <a16:creationId xmlns:a16="http://schemas.microsoft.com/office/drawing/2014/main" id="{912A867E-5A1A-AB4F-B413-DBF7D33C7BFB}"/>
              </a:ext>
            </a:extLst>
          </p:cNvPr>
          <p:cNvSpPr txBox="1">
            <a:spLocks/>
          </p:cNvSpPr>
          <p:nvPr/>
        </p:nvSpPr>
        <p:spPr>
          <a:xfrm>
            <a:off x="949041" y="3793340"/>
            <a:ext cx="3658682" cy="923330"/>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defRPr/>
            </a:pPr>
            <a:r>
              <a:rPr lang="en-US" sz="1600" kern="0">
                <a:solidFill>
                  <a:srgbClr val="0078D4"/>
                </a:solidFill>
                <a:latin typeface="Segoe UI Semibold"/>
                <a:cs typeface="Segoe UI Semibold"/>
              </a:rPr>
              <a:t>Connected platform</a:t>
            </a:r>
          </a:p>
          <a:p>
            <a:pPr marL="0" indent="0">
              <a:spcBef>
                <a:spcPts val="0"/>
              </a:spcBef>
              <a:buFont typeface="Arial" panose="020B0604020202020204" pitchFamily="34" charset="0"/>
              <a:buNone/>
              <a:defRPr/>
            </a:pPr>
            <a:r>
              <a:rPr lang="en-US" sz="1100">
                <a:latin typeface="Segoe UI "/>
                <a:ea typeface="Segoe UI" pitchFamily="34" charset="0"/>
                <a:cs typeface="Segoe UI Semibold"/>
              </a:rPr>
              <a:t>Integrates and exposes various Microsoft’s conversational AI technology stacks – integrated with Azure AI Studio, Azure Cognitive Services, Azure Bot Framework, Power Platforms AI models, and more</a:t>
            </a:r>
            <a:endParaRPr lang="en-US" sz="1600" kern="0">
              <a:solidFill>
                <a:srgbClr val="0078D4"/>
              </a:solidFill>
              <a:latin typeface="Segoe UI Semibold"/>
              <a:ea typeface="Segoe UI" pitchFamily="34" charset="0"/>
              <a:cs typeface="Segoe UI Semibold"/>
            </a:endParaRPr>
          </a:p>
        </p:txBody>
      </p:sp>
      <p:cxnSp>
        <p:nvCxnSpPr>
          <p:cNvPr id="26" name="Straight Connector 25">
            <a:extLst>
              <a:ext uri="{FF2B5EF4-FFF2-40B4-BE49-F238E27FC236}">
                <a16:creationId xmlns:a16="http://schemas.microsoft.com/office/drawing/2014/main" id="{F118A2B9-FA8F-6B96-C163-ABBB08D34664}"/>
              </a:ext>
              <a:ext uri="{C183D7F6-B498-43B3-948B-1728B52AA6E4}">
                <adec:decorative xmlns:adec="http://schemas.microsoft.com/office/drawing/2017/decorative" val="1"/>
              </a:ext>
            </a:extLst>
          </p:cNvPr>
          <p:cNvCxnSpPr>
            <a:cxnSpLocks/>
          </p:cNvCxnSpPr>
          <p:nvPr/>
        </p:nvCxnSpPr>
        <p:spPr>
          <a:xfrm>
            <a:off x="949041" y="3708928"/>
            <a:ext cx="3540974"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367DA06-8A0F-B791-411C-95D802DCFE94}"/>
              </a:ext>
              <a:ext uri="{C183D7F6-B498-43B3-948B-1728B52AA6E4}">
                <adec:decorative xmlns:adec="http://schemas.microsoft.com/office/drawing/2017/decorative" val="1"/>
              </a:ext>
            </a:extLst>
          </p:cNvPr>
          <p:cNvCxnSpPr>
            <a:cxnSpLocks/>
          </p:cNvCxnSpPr>
          <p:nvPr/>
        </p:nvCxnSpPr>
        <p:spPr>
          <a:xfrm>
            <a:off x="949041" y="2769124"/>
            <a:ext cx="3540974"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2A405F-34E3-56AE-73A5-64E908F64968}"/>
              </a:ext>
              <a:ext uri="{C183D7F6-B498-43B3-948B-1728B52AA6E4}">
                <adec:decorative xmlns:adec="http://schemas.microsoft.com/office/drawing/2017/decorative" val="1"/>
              </a:ext>
            </a:extLst>
          </p:cNvPr>
          <p:cNvCxnSpPr>
            <a:cxnSpLocks/>
          </p:cNvCxnSpPr>
          <p:nvPr/>
        </p:nvCxnSpPr>
        <p:spPr>
          <a:xfrm>
            <a:off x="949041" y="4801082"/>
            <a:ext cx="3540974" cy="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5483565A-73CF-3E8F-D62C-E6FF6D8FE66E}"/>
              </a:ext>
            </a:extLst>
          </p:cNvPr>
          <p:cNvSpPr txBox="1">
            <a:spLocks/>
          </p:cNvSpPr>
          <p:nvPr/>
        </p:nvSpPr>
        <p:spPr>
          <a:xfrm>
            <a:off x="949041" y="4885494"/>
            <a:ext cx="3557130" cy="754053"/>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ct val="80000"/>
              </a:lnSpc>
              <a:spcBef>
                <a:spcPts val="1000"/>
              </a:spcBef>
              <a:buNone/>
              <a:defRPr/>
            </a:pPr>
            <a:r>
              <a:rPr lang="en-US" sz="1600" kern="0">
                <a:solidFill>
                  <a:srgbClr val="0078D4"/>
                </a:solidFill>
                <a:latin typeface="Segoe UI Semibold"/>
                <a:cs typeface="Segoe UI Semibold"/>
              </a:rPr>
              <a:t>Manage experiences</a:t>
            </a:r>
          </a:p>
          <a:p>
            <a:pPr marL="0" marR="0" lvl="0" indent="0" algn="l" defTabSz="914400">
              <a:lnSpc>
                <a:spcPct val="100000"/>
              </a:lnSpc>
              <a:spcBef>
                <a:spcPts val="0"/>
              </a:spcBef>
              <a:spcAft>
                <a:spcPts val="0"/>
              </a:spcAft>
              <a:buClrTx/>
              <a:buSzTx/>
              <a:buFont typeface="Wingdings" panose="05000000000000000000" pitchFamily="2" charset="2"/>
              <a:buNone/>
              <a:tabLst/>
              <a:defRPr/>
            </a:pPr>
            <a:r>
              <a:rPr kumimoji="0" lang="en-US" sz="1100" b="0" i="0" u="none" strike="noStrike" kern="1200" cap="none" spc="0" normalizeH="0" baseline="0" noProof="0">
                <a:ln>
                  <a:noFill/>
                </a:ln>
                <a:solidFill>
                  <a:srgbClr val="000000"/>
                </a:solidFill>
                <a:effectLst/>
                <a:uLnTx/>
                <a:uFillTx/>
                <a:latin typeface="Segoe UI "/>
                <a:ea typeface="Segoe UI" pitchFamily="34" charset="0"/>
                <a:cs typeface="Segoe UI Semibold"/>
              </a:rPr>
              <a:t>Governance and control features to monitor usage with full visibility of customizations, standalone agents as well as who is building and customizing them. </a:t>
            </a:r>
            <a:endParaRPr lang="en-US"/>
          </a:p>
        </p:txBody>
      </p:sp>
      <p:grpSp>
        <p:nvGrpSpPr>
          <p:cNvPr id="38" name="Group 37">
            <a:extLst>
              <a:ext uri="{FF2B5EF4-FFF2-40B4-BE49-F238E27FC236}">
                <a16:creationId xmlns:a16="http://schemas.microsoft.com/office/drawing/2014/main" id="{ECCFD8F1-6D84-9D43-C4D6-F7747166B5EA}"/>
              </a:ext>
              <a:ext uri="{C183D7F6-B498-43B3-948B-1728B52AA6E4}">
                <adec:decorative xmlns:adec="http://schemas.microsoft.com/office/drawing/2017/decorative" val="1"/>
              </a:ext>
            </a:extLst>
          </p:cNvPr>
          <p:cNvGrpSpPr/>
          <p:nvPr/>
        </p:nvGrpSpPr>
        <p:grpSpPr>
          <a:xfrm>
            <a:off x="4734901" y="1843353"/>
            <a:ext cx="6858690" cy="3796194"/>
            <a:chOff x="4638370" y="1390495"/>
            <a:chExt cx="8866694" cy="4985082"/>
          </a:xfrm>
        </p:grpSpPr>
        <p:pic>
          <p:nvPicPr>
            <p:cNvPr id="36" name="Picture 35" descr="A screenshot of a computer&#10;&#10;Description automatically generated">
              <a:extLst>
                <a:ext uri="{FF2B5EF4-FFF2-40B4-BE49-F238E27FC236}">
                  <a16:creationId xmlns:a16="http://schemas.microsoft.com/office/drawing/2014/main" id="{E1945EC6-5430-3EA0-F079-D39931AE24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38370" y="1390495"/>
              <a:ext cx="8866694" cy="4985082"/>
            </a:xfrm>
            <a:prstGeom prst="roundRect">
              <a:avLst>
                <a:gd name="adj" fmla="val 1836"/>
              </a:avLst>
            </a:prstGeom>
            <a:solidFill>
              <a:schemeClr val="bg1"/>
            </a:solidFill>
            <a:ln w="3175">
              <a:solidFill>
                <a:schemeClr val="bg1">
                  <a:lumMod val="50000"/>
                </a:schemeClr>
              </a:solidFill>
            </a:ln>
          </p:spPr>
        </p:pic>
        <p:pic>
          <p:nvPicPr>
            <p:cNvPr id="37" name="Picture 36">
              <a:extLst>
                <a:ext uri="{FF2B5EF4-FFF2-40B4-BE49-F238E27FC236}">
                  <a16:creationId xmlns:a16="http://schemas.microsoft.com/office/drawing/2014/main" id="{34FB85FE-954F-6AAF-2512-8137CBC52A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087"/>
            <a:stretch/>
          </p:blipFill>
          <p:spPr>
            <a:xfrm>
              <a:off x="4638370" y="1696434"/>
              <a:ext cx="1495730" cy="4394335"/>
            </a:xfrm>
            <a:prstGeom prst="rect">
              <a:avLst/>
            </a:prstGeom>
          </p:spPr>
        </p:pic>
      </p:grpSp>
      <p:grpSp>
        <p:nvGrpSpPr>
          <p:cNvPr id="3" name="Group 2">
            <a:extLst>
              <a:ext uri="{FF2B5EF4-FFF2-40B4-BE49-F238E27FC236}">
                <a16:creationId xmlns:a16="http://schemas.microsoft.com/office/drawing/2014/main" id="{A19D5F9B-FF30-1475-F0F0-50534E780D31}"/>
              </a:ext>
              <a:ext uri="{C183D7F6-B498-43B3-948B-1728B52AA6E4}">
                <adec:decorative xmlns:adec="http://schemas.microsoft.com/office/drawing/2017/decorative" val="1"/>
              </a:ext>
            </a:extLst>
          </p:cNvPr>
          <p:cNvGrpSpPr/>
          <p:nvPr/>
        </p:nvGrpSpPr>
        <p:grpSpPr>
          <a:xfrm>
            <a:off x="10663675" y="5068319"/>
            <a:ext cx="1088268" cy="1077796"/>
            <a:chOff x="12987795" y="5115736"/>
            <a:chExt cx="1358101" cy="1345033"/>
          </a:xfrm>
        </p:grpSpPr>
        <p:sp>
          <p:nvSpPr>
            <p:cNvPr id="46" name="Oval 45">
              <a:extLst>
                <a:ext uri="{FF2B5EF4-FFF2-40B4-BE49-F238E27FC236}">
                  <a16:creationId xmlns:a16="http://schemas.microsoft.com/office/drawing/2014/main" id="{345487EF-32B0-157F-0478-738860DD81BD}"/>
                </a:ext>
                <a:ext uri="{C183D7F6-B498-43B3-948B-1728B52AA6E4}">
                  <adec:decorative xmlns:adec="http://schemas.microsoft.com/office/drawing/2017/decorative" val="1"/>
                </a:ext>
              </a:extLst>
            </p:cNvPr>
            <p:cNvSpPr/>
            <p:nvPr/>
          </p:nvSpPr>
          <p:spPr bwMode="auto">
            <a:xfrm>
              <a:off x="12987795" y="5115736"/>
              <a:ext cx="1358101" cy="1345033"/>
            </a:xfrm>
            <a:prstGeom prst="ellipse">
              <a:avLst/>
            </a:prstGeom>
            <a:solidFill>
              <a:schemeClr val="bg1"/>
            </a:solidFill>
            <a:ln w="3175">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9" name="Graphic 39">
              <a:extLst>
                <a:ext uri="{FF2B5EF4-FFF2-40B4-BE49-F238E27FC236}">
                  <a16:creationId xmlns:a16="http://schemas.microsoft.com/office/drawing/2014/main" id="{DE5E3DD3-D396-B8B8-5535-2BF8CA88B043}"/>
                </a:ext>
              </a:extLst>
            </p:cNvPr>
            <p:cNvPicPr>
              <a:picLocks noChangeAspect="1"/>
            </p:cNvPicPr>
            <p:nvPr/>
          </p:nvPicPr>
          <p:blipFill>
            <a:blip r:embed="rId5"/>
            <a:stretch>
              <a:fillRect/>
            </a:stretch>
          </p:blipFill>
          <p:spPr>
            <a:xfrm>
              <a:off x="13326586" y="5431250"/>
              <a:ext cx="680514" cy="714006"/>
            </a:xfrm>
            <a:prstGeom prst="rect">
              <a:avLst/>
            </a:prstGeom>
          </p:spPr>
        </p:pic>
      </p:grpSp>
    </p:spTree>
    <p:extLst>
      <p:ext uri="{BB962C8B-B14F-4D97-AF65-F5344CB8AC3E}">
        <p14:creationId xmlns:p14="http://schemas.microsoft.com/office/powerpoint/2010/main" val="139323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nodeType="withEffect">
                                  <p:stCondLst>
                                    <p:cond delay="10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42" presetClass="path" presetSubtype="0" decel="100000" fill="hold" nodeType="withEffect">
                                  <p:stCondLst>
                                    <p:cond delay="100"/>
                                  </p:stCondLst>
                                  <p:childTnLst>
                                    <p:animMotion origin="layout" path="M 3.54167E-6 -7.40741E-7 L 3.54167E-6 0.03542 " pathEditMode="relative" rAng="0" ptsTypes="AA">
                                      <p:cBhvr>
                                        <p:cTn id="14" dur="700" spd="-100000" fill="hold"/>
                                        <p:tgtEl>
                                          <p:spTgt spid="38"/>
                                        </p:tgtEl>
                                        <p:attrNameLst>
                                          <p:attrName>ppt_x</p:attrName>
                                          <p:attrName>ppt_y</p:attrName>
                                        </p:attrNameLst>
                                      </p:cBhvr>
                                      <p:rCtr x="0" y="1759"/>
                                    </p:animMotion>
                                  </p:childTnLst>
                                </p:cTn>
                              </p:par>
                              <p:par>
                                <p:cTn id="15" presetID="10" presetClass="entr" presetSubtype="0" fill="hold" nodeType="withEffect">
                                  <p:stCondLst>
                                    <p:cond delay="2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00"/>
                                  </p:stCondLst>
                                  <p:childTnLst>
                                    <p:animMotion origin="layout" path="M 3.54167E-6 -7.40741E-7 L 3.54167E-6 0.03542 " pathEditMode="relative" rAng="0" ptsTypes="AA">
                                      <p:cBhvr>
                                        <p:cTn id="1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6A8B0B18-4645-8C31-4757-3A35A2204349}"/>
              </a:ext>
              <a:ext uri="{C183D7F6-B498-43B3-948B-1728B52AA6E4}">
                <adec:decorative xmlns:adec="http://schemas.microsoft.com/office/drawing/2017/decorative" val="1"/>
              </a:ext>
            </a:extLst>
          </p:cNvPr>
          <p:cNvSpPr/>
          <p:nvPr/>
        </p:nvSpPr>
        <p:spPr bwMode="auto">
          <a:xfrm>
            <a:off x="604814" y="601059"/>
            <a:ext cx="10982373" cy="563377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p:nvPr>
        </p:nvSpPr>
        <p:spPr>
          <a:xfrm>
            <a:off x="1193380" y="2074783"/>
            <a:ext cx="4239232" cy="2708434"/>
          </a:xfrm>
        </p:spPr>
        <p:txBody>
          <a:bodyPr wrap="square">
            <a:spAutoFit/>
          </a:bodyPr>
          <a:lstStyle/>
          <a:p>
            <a:r>
              <a:rPr lang="en-US" sz="4400">
                <a:solidFill>
                  <a:schemeClr val="tx1"/>
                </a:solidFill>
              </a:rPr>
              <a:t>Microsoft investments to </a:t>
            </a:r>
            <a:r>
              <a:rPr lang="en-US" sz="4400" b="1">
                <a:solidFill>
                  <a:schemeClr val="tx1"/>
                </a:solidFill>
                <a:ea typeface="+mn-ea"/>
                <a:cs typeface="Segoe UI Semibold" panose="020B0502040204020203" pitchFamily="34" charset="0"/>
              </a:rPr>
              <a:t>accelerate your time to value</a:t>
            </a:r>
          </a:p>
        </p:txBody>
      </p:sp>
      <p:sp>
        <p:nvSpPr>
          <p:cNvPr id="8" name="Text Placeholder 2">
            <a:extLst>
              <a:ext uri="{FF2B5EF4-FFF2-40B4-BE49-F238E27FC236}">
                <a16:creationId xmlns:a16="http://schemas.microsoft.com/office/drawing/2014/main" id="{8F3DE055-6BA4-49D3-D33A-521B483FDAB3}"/>
              </a:ext>
            </a:extLst>
          </p:cNvPr>
          <p:cNvSpPr txBox="1">
            <a:spLocks/>
          </p:cNvSpPr>
          <p:nvPr/>
        </p:nvSpPr>
        <p:spPr>
          <a:xfrm>
            <a:off x="6030831" y="1456051"/>
            <a:ext cx="5095877" cy="110799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Customers that buy more than 150 Copilot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seats are eligible for Microsoft co-investment in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3">
                  <a:extLst>
                    <a:ext uri="{A12FA001-AC4F-418D-AE19-62706E023703}">
                      <ahyp:hlinkClr xmlns:ahyp="http://schemas.microsoft.com/office/drawing/2018/hyperlinkcolor" val="tx"/>
                    </a:ext>
                  </a:extLst>
                </a:hlinkClick>
              </a:rPr>
              <a:t>partner deployment and adoption services</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rPr>
              <a:t> </a:t>
            </a:r>
            <a:r>
              <a:rPr kumimoji="0" lang="en-US" sz="1800" b="0" i="0" u="none" strike="noStrike" kern="1200" cap="none" spc="0" normalizeH="0" baseline="0" noProof="0">
                <a:ln>
                  <a:noFill/>
                </a:ln>
                <a:solidFill>
                  <a:srgbClr val="000000"/>
                </a:solidFill>
                <a:effectLst/>
                <a:uLnTx/>
                <a:uFillTx/>
                <a:latin typeface="Segoe UI"/>
                <a:ea typeface="+mn-ea"/>
                <a:cs typeface="+mn-cs"/>
              </a:rPr>
              <a:t>through eligible Microsoft Partners.</a:t>
            </a:r>
          </a:p>
        </p:txBody>
      </p:sp>
      <p:sp>
        <p:nvSpPr>
          <p:cNvPr id="11" name="Text Placeholder 2">
            <a:extLst>
              <a:ext uri="{FF2B5EF4-FFF2-40B4-BE49-F238E27FC236}">
                <a16:creationId xmlns:a16="http://schemas.microsoft.com/office/drawing/2014/main" id="{F247BDAF-DC30-36F7-1FE4-1399AB08E7DD}"/>
              </a:ext>
            </a:extLst>
          </p:cNvPr>
          <p:cNvSpPr txBox="1">
            <a:spLocks/>
          </p:cNvSpPr>
          <p:nvPr/>
        </p:nvSpPr>
        <p:spPr>
          <a:xfrm>
            <a:off x="6030831" y="3623603"/>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Eligible customers can request technical and deployment assistance from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4">
                  <a:extLst>
                    <a:ext uri="{A12FA001-AC4F-418D-AE19-62706E023703}">
                      <ahyp:hlinkClr xmlns:ahyp="http://schemas.microsoft.com/office/drawing/2018/hyperlinkcolor" val="tx"/>
                    </a:ext>
                  </a:extLst>
                </a:hlinkClick>
              </a:rPr>
              <a:t>Microsoft FastTrack</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12" name="Text Placeholder 2">
            <a:extLst>
              <a:ext uri="{FF2B5EF4-FFF2-40B4-BE49-F238E27FC236}">
                <a16:creationId xmlns:a16="http://schemas.microsoft.com/office/drawing/2014/main" id="{88DD83ED-6215-CE9F-9BEC-01BEF5FEF6F8}"/>
              </a:ext>
            </a:extLst>
          </p:cNvPr>
          <p:cNvSpPr txBox="1">
            <a:spLocks/>
          </p:cNvSpPr>
          <p:nvPr/>
        </p:nvSpPr>
        <p:spPr>
          <a:xfrm>
            <a:off x="6030831" y="5270167"/>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Get started on your Copilot journey with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expert-led services through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Unified</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6077860" y="952750"/>
            <a:ext cx="312557" cy="390630"/>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6030831" y="3108065"/>
            <a:ext cx="406614" cy="40286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6038790" y="4766802"/>
            <a:ext cx="390696" cy="39069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7" name="Straight Connector 6">
            <a:extLst>
              <a:ext uri="{FF2B5EF4-FFF2-40B4-BE49-F238E27FC236}">
                <a16:creationId xmlns:a16="http://schemas.microsoft.com/office/drawing/2014/main" id="{43DB6A6E-0978-30A5-B827-1FBD11495D8C}"/>
              </a:ext>
              <a:ext uri="{C183D7F6-B498-43B3-948B-1728B52AA6E4}">
                <adec:decorative xmlns:adec="http://schemas.microsoft.com/office/drawing/2017/decorative" val="1"/>
              </a:ext>
            </a:extLst>
          </p:cNvPr>
          <p:cNvCxnSpPr>
            <a:cxnSpLocks/>
          </p:cNvCxnSpPr>
          <p:nvPr/>
        </p:nvCxnSpPr>
        <p:spPr>
          <a:xfrm>
            <a:off x="5570351" y="601059"/>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714712-B349-73CB-DABB-FBDEBABFD7C9}"/>
              </a:ext>
              <a:ext uri="{C183D7F6-B498-43B3-948B-1728B52AA6E4}">
                <adec:decorative xmlns:adec="http://schemas.microsoft.com/office/drawing/2017/decorative" val="1"/>
              </a:ext>
            </a:extLst>
          </p:cNvPr>
          <p:cNvCxnSpPr>
            <a:cxnSpLocks/>
          </p:cNvCxnSpPr>
          <p:nvPr/>
        </p:nvCxnSpPr>
        <p:spPr>
          <a:xfrm rot="5400000">
            <a:off x="8578764" y="-210622"/>
            <a:ext cx="0" cy="6016827"/>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F815B0-AF0B-8AC6-F8CB-43980DCEC2A3}"/>
              </a:ext>
              <a:ext uri="{C183D7F6-B498-43B3-948B-1728B52AA6E4}">
                <adec:decorative xmlns:adec="http://schemas.microsoft.com/office/drawing/2017/decorative" val="1"/>
              </a:ext>
            </a:extLst>
          </p:cNvPr>
          <p:cNvCxnSpPr>
            <a:cxnSpLocks/>
          </p:cNvCxnSpPr>
          <p:nvPr/>
        </p:nvCxnSpPr>
        <p:spPr>
          <a:xfrm rot="5400000">
            <a:off x="8578764" y="1480060"/>
            <a:ext cx="0" cy="6016827"/>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0"/>
                                  </p:stCondLst>
                                  <p:childTnLst>
                                    <p:animMotion origin="layout" path="M 3.54167E-6 -7.40741E-7 L 3.54167E-6 0.03542 " pathEditMode="relative" rAng="0" ptsTypes="AA">
                                      <p:cBhvr>
                                        <p:cTn id="14"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A65E9-64F5-9FE5-06E1-09CA4BE1031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C4E0E84-4D80-E5DA-D10A-C15AB39D17A8}"/>
              </a:ext>
            </a:extLst>
          </p:cNvPr>
          <p:cNvSpPr txBox="1">
            <a:spLocks noGrp="1"/>
          </p:cNvSpPr>
          <p:nvPr>
            <p:ph type="title" idx="4294967295"/>
          </p:nvPr>
        </p:nvSpPr>
        <p:spPr>
          <a:xfrm>
            <a:off x="457198" y="5950058"/>
            <a:ext cx="11277602" cy="542285"/>
          </a:xfrm>
          <a:prstGeom prst="roundRect">
            <a:avLst>
              <a:gd name="adj" fmla="val 8175"/>
            </a:avLst>
          </a:prstGeom>
          <a:solidFill>
            <a:schemeClr val="bg1">
              <a:lumMod val="95000"/>
            </a:schemeClr>
          </a:solid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0">
                      <a:srgbClr val="0078D4"/>
                    </a:gs>
                    <a:gs pos="100000">
                      <a:srgbClr val="D660FF"/>
                    </a:gs>
                    <a:gs pos="50000">
                      <a:srgbClr val="818EFF"/>
                    </a:gs>
                  </a:gsLst>
                  <a:lin ang="0" scaled="1"/>
                </a:gradFill>
                <a:effectLst/>
                <a:uLnTx/>
                <a:uFillTx/>
                <a:latin typeface="Segoe Sans Display Semibold" pitchFamily="2" charset="0"/>
                <a:ea typeface="+mn-ea"/>
                <a:cs typeface="Segoe Sans Display Semibold" pitchFamily="2" charset="0"/>
              </a:rPr>
              <a:t>Industry leaders gaining business value with Copilot</a:t>
            </a:r>
          </a:p>
        </p:txBody>
      </p:sp>
      <p:sp>
        <p:nvSpPr>
          <p:cNvPr id="17" name="Rectangle: Rounded Corners 36">
            <a:extLst>
              <a:ext uri="{FF2B5EF4-FFF2-40B4-BE49-F238E27FC236}">
                <a16:creationId xmlns:a16="http://schemas.microsoft.com/office/drawing/2014/main" id="{D84F3024-C853-1944-D128-C6EABF6F735D}"/>
              </a:ext>
              <a:ext uri="{C183D7F6-B498-43B3-948B-1728B52AA6E4}">
                <adec:decorative xmlns:adec="http://schemas.microsoft.com/office/drawing/2017/decorative" val="1"/>
              </a:ext>
            </a:extLst>
          </p:cNvPr>
          <p:cNvSpPr/>
          <p:nvPr/>
        </p:nvSpPr>
        <p:spPr>
          <a:xfrm>
            <a:off x="4135967" y="457200"/>
            <a:ext cx="3986784" cy="3591227"/>
          </a:xfrm>
          <a:prstGeom prst="roundRect">
            <a:avLst>
              <a:gd name="adj" fmla="val 3798"/>
            </a:avLst>
          </a:prstGeom>
          <a:gradFill flip="none" rotWithShape="1">
            <a:gsLst>
              <a:gs pos="0">
                <a:srgbClr val="0078D4"/>
              </a:gs>
              <a:gs pos="100000">
                <a:srgbClr val="D660FF"/>
              </a:gs>
              <a:gs pos="50000">
                <a:srgbClr val="818EFF"/>
              </a:gs>
            </a:gsLst>
            <a:lin ang="2700000" scaled="1"/>
            <a:tileRect/>
          </a:gradFill>
          <a:ln>
            <a:noFill/>
            <a:headEnd type="none" w="med" len="med"/>
            <a:tailEnd type="none" w="med" len="med"/>
          </a:ln>
          <a:effectLst>
            <a:outerShdw blurRad="254000" dist="63500" dir="2700000" algn="tl" rotWithShape="0">
              <a:srgbClr val="454142">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603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5" name="TextBox 14">
            <a:extLst>
              <a:ext uri="{FF2B5EF4-FFF2-40B4-BE49-F238E27FC236}">
                <a16:creationId xmlns:a16="http://schemas.microsoft.com/office/drawing/2014/main" id="{BE873163-D09C-D57C-9B25-AD36686699C7}"/>
              </a:ext>
            </a:extLst>
          </p:cNvPr>
          <p:cNvSpPr txBox="1"/>
          <p:nvPr/>
        </p:nvSpPr>
        <p:spPr>
          <a:xfrm>
            <a:off x="4720320" y="963155"/>
            <a:ext cx="2818079" cy="1692771"/>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FFFFFF"/>
                </a:solidFill>
                <a:effectLst/>
                <a:uLnTx/>
                <a:uFillTx/>
                <a:latin typeface="Segoe Sans Display Semibold"/>
                <a:ea typeface="+mn-ea"/>
                <a:cs typeface="Segoe Sans Display" pitchFamily="2" charset="0"/>
              </a:rPr>
              <a:t>70%</a:t>
            </a:r>
            <a:endParaRPr kumimoji="0" lang="en-US" sz="11000" b="1" i="0" u="none" strike="noStrike" kern="1200" cap="none" spc="0" normalizeH="0" baseline="0" noProof="0" err="1">
              <a:ln>
                <a:noFill/>
              </a:ln>
              <a:solidFill>
                <a:srgbClr val="FFFFFF"/>
              </a:solidFill>
              <a:effectLst/>
              <a:uLnTx/>
              <a:uFillTx/>
              <a:latin typeface="Segoe Sans Display Semibold"/>
              <a:ea typeface="+mn-ea"/>
              <a:cs typeface="Segoe Sans Display" pitchFamily="2" charset="0"/>
            </a:endParaRPr>
          </a:p>
        </p:txBody>
      </p:sp>
      <p:sp>
        <p:nvSpPr>
          <p:cNvPr id="2" name="TextBox 1">
            <a:extLst>
              <a:ext uri="{FF2B5EF4-FFF2-40B4-BE49-F238E27FC236}">
                <a16:creationId xmlns:a16="http://schemas.microsoft.com/office/drawing/2014/main" id="{CC0D72E7-BAB4-2679-00FA-2C09DC24FDA7}"/>
              </a:ext>
            </a:extLst>
          </p:cNvPr>
          <p:cNvSpPr txBox="1"/>
          <p:nvPr/>
        </p:nvSpPr>
        <p:spPr>
          <a:xfrm>
            <a:off x="4437358" y="2742253"/>
            <a:ext cx="3384003" cy="80021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FFFF"/>
                </a:solidFill>
                <a:effectLst/>
                <a:uLnTx/>
                <a:uFillTx/>
                <a:latin typeface="Segoe Sans Display Semibold"/>
                <a:ea typeface="+mn-ea"/>
                <a:cs typeface="+mn-cs"/>
              </a:rPr>
              <a:t>of the Fortune 500 use</a:t>
            </a:r>
            <a:br>
              <a:rPr kumimoji="0" lang="en-US" sz="2600" b="0" i="0" u="none" strike="noStrike" kern="1200" cap="none" spc="0" normalizeH="0" baseline="0" noProof="0">
                <a:ln>
                  <a:noFill/>
                </a:ln>
                <a:solidFill>
                  <a:srgbClr val="FFFFFF"/>
                </a:solidFill>
                <a:effectLst/>
                <a:uLnTx/>
                <a:uFillTx/>
                <a:latin typeface="Segoe Sans Display Semibold"/>
                <a:ea typeface="+mn-ea"/>
                <a:cs typeface="+mn-cs"/>
              </a:rPr>
            </a:br>
            <a:r>
              <a:rPr kumimoji="0" lang="en-US" sz="2600" b="0" i="0" u="none" strike="noStrike" kern="1200" cap="none" spc="0" normalizeH="0" baseline="0" noProof="0">
                <a:ln>
                  <a:noFill/>
                </a:ln>
                <a:solidFill>
                  <a:srgbClr val="FFFFFF"/>
                </a:solidFill>
                <a:effectLst/>
                <a:uLnTx/>
                <a:uFillTx/>
                <a:latin typeface="Segoe Sans Display Semibold"/>
                <a:ea typeface="+mn-ea"/>
                <a:cs typeface="+mn-cs"/>
              </a:rPr>
              <a:t>Microsoft 365 Copilot</a:t>
            </a:r>
          </a:p>
        </p:txBody>
      </p:sp>
      <p:sp>
        <p:nvSpPr>
          <p:cNvPr id="37" name="Rounded Rectangle 36">
            <a:extLst>
              <a:ext uri="{FF2B5EF4-FFF2-40B4-BE49-F238E27FC236}">
                <a16:creationId xmlns:a16="http://schemas.microsoft.com/office/drawing/2014/main" id="{0C2950C8-75D9-626A-73D0-F5E19BE13964}"/>
              </a:ext>
              <a:ext uri="{C183D7F6-B498-43B3-948B-1728B52AA6E4}">
                <adec:decorative xmlns:adec="http://schemas.microsoft.com/office/drawing/2017/decorative" val="1"/>
              </a:ext>
            </a:extLst>
          </p:cNvPr>
          <p:cNvSpPr/>
          <p:nvPr/>
        </p:nvSpPr>
        <p:spPr bwMode="auto">
          <a:xfrm>
            <a:off x="457200" y="457201"/>
            <a:ext cx="3399557" cy="754846"/>
          </a:xfrm>
          <a:prstGeom prst="roundRect">
            <a:avLst>
              <a:gd name="adj" fmla="val 561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0" name="Picture 14" descr="Partners – Transaction Innovation Forum">
            <a:extLst>
              <a:ext uri="{FF2B5EF4-FFF2-40B4-BE49-F238E27FC236}">
                <a16:creationId xmlns:a16="http://schemas.microsoft.com/office/drawing/2014/main" id="{5C426860-C3DD-BCD0-AF8F-146FB4ED5D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0741" y="530383"/>
            <a:ext cx="1632474" cy="60848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BB8D57F-32B0-C1F6-4D15-88DBD9F33C1B}"/>
              </a:ext>
            </a:extLst>
          </p:cNvPr>
          <p:cNvSpPr txBox="1"/>
          <p:nvPr/>
        </p:nvSpPr>
        <p:spPr>
          <a:xfrm>
            <a:off x="457199" y="1331316"/>
            <a:ext cx="3399557" cy="938719"/>
          </a:xfrm>
          <a:prstGeom prst="rect">
            <a:avLst/>
          </a:prstGeom>
          <a:noFill/>
        </p:spPr>
        <p:txBody>
          <a:bodyPr wrap="square" lIns="0" tIns="0" rIns="0" bIns="0" rtlCol="0" anchor="ctr">
            <a:spAutoFit/>
          </a:bodyPr>
          <a:lstStyle>
            <a:defPPr>
              <a:defRPr lang="en-US"/>
            </a:defPPr>
            <a:lvl1pPr marR="0" lvl="0" defTabSz="914400" fontAlgn="auto">
              <a:lnSpc>
                <a:spcPct val="100000"/>
              </a:lnSpc>
              <a:spcBef>
                <a:spcPts val="0"/>
              </a:spcBef>
              <a:spcAft>
                <a:spcPts val="1200"/>
              </a:spcAft>
              <a:buClrTx/>
              <a:buSzTx/>
              <a:tabLst/>
              <a:defRPr kumimoji="0" sz="1600" b="1" i="0" u="none" strike="noStrike" cap="none" spc="0" normalizeH="0" baseline="0">
                <a:ln>
                  <a:noFill/>
                </a:ln>
                <a:gradFill>
                  <a:gsLst>
                    <a:gs pos="2917">
                      <a:srgbClr val="000000"/>
                    </a:gs>
                    <a:gs pos="30000">
                      <a:srgbClr val="000000"/>
                    </a:gs>
                  </a:gsLst>
                  <a:lin ang="5400000" scaled="0"/>
                </a:gradFill>
                <a:effectLst/>
                <a:uLnTx/>
                <a:uFillTx/>
                <a:latin typeface="Segoe Sans Display Semilight" pitchFamily="2" charset="0"/>
                <a:cs typeface="Segoe Sans Display Semilight"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Marketing team’s time to create</a:t>
            </a:r>
            <a:b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b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new content reduced by 67%</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7 months of work completed</a:t>
            </a:r>
            <a:b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b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in 7 weeks</a:t>
            </a:r>
          </a:p>
        </p:txBody>
      </p:sp>
      <p:sp>
        <p:nvSpPr>
          <p:cNvPr id="38" name="Rounded Rectangle 37">
            <a:extLst>
              <a:ext uri="{FF2B5EF4-FFF2-40B4-BE49-F238E27FC236}">
                <a16:creationId xmlns:a16="http://schemas.microsoft.com/office/drawing/2014/main" id="{BA59A09A-AA27-9376-6F8E-2DCD7BC2E91A}"/>
              </a:ext>
              <a:ext uri="{C183D7F6-B498-43B3-948B-1728B52AA6E4}">
                <adec:decorative xmlns:adec="http://schemas.microsoft.com/office/drawing/2017/decorative" val="1"/>
              </a:ext>
            </a:extLst>
          </p:cNvPr>
          <p:cNvSpPr/>
          <p:nvPr/>
        </p:nvSpPr>
        <p:spPr bwMode="auto">
          <a:xfrm>
            <a:off x="460913" y="2505456"/>
            <a:ext cx="3399557" cy="754846"/>
          </a:xfrm>
          <a:prstGeom prst="roundRect">
            <a:avLst>
              <a:gd name="adj" fmla="val 561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35" name="Picture 16" descr="Lumen logo">
            <a:extLst>
              <a:ext uri="{FF2B5EF4-FFF2-40B4-BE49-F238E27FC236}">
                <a16:creationId xmlns:a16="http://schemas.microsoft.com/office/drawing/2014/main" id="{0F33468A-38FC-DFEA-DF72-4D516F3E84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351823" y="2766606"/>
            <a:ext cx="1617737" cy="23254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86012BD4-3E21-8B80-F22E-9C245E1407F3}"/>
              </a:ext>
            </a:extLst>
          </p:cNvPr>
          <p:cNvSpPr txBox="1"/>
          <p:nvPr/>
        </p:nvSpPr>
        <p:spPr>
          <a:xfrm>
            <a:off x="457199" y="3375991"/>
            <a:ext cx="3399557" cy="72327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Sellers increased outbound call by</a:t>
            </a:r>
            <a:b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b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40% due to process efficiencies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Projected $50M annual revenue gains</a:t>
            </a:r>
            <a:endParaRPr kumimoji="0" lang="en-US" sz="1400" b="1" i="0" u="none" strike="noStrike" kern="1200" cap="none" spc="0" normalizeH="0" baseline="0" noProof="0">
              <a:ln>
                <a:noFill/>
              </a:ln>
              <a:solidFill>
                <a:srgbClr val="000000"/>
              </a:solidFill>
              <a:effectLst/>
              <a:uLnTx/>
              <a:uFillTx/>
              <a:latin typeface="Segoe Sans Display Semibold"/>
              <a:ea typeface="+mn-ea"/>
              <a:cs typeface="Segoe Sans Display Semilight" pitchFamily="2" charset="0"/>
            </a:endParaRPr>
          </a:p>
        </p:txBody>
      </p:sp>
      <p:sp>
        <p:nvSpPr>
          <p:cNvPr id="39" name="Rounded Rectangle 38">
            <a:extLst>
              <a:ext uri="{FF2B5EF4-FFF2-40B4-BE49-F238E27FC236}">
                <a16:creationId xmlns:a16="http://schemas.microsoft.com/office/drawing/2014/main" id="{EEEC9DEA-115A-077E-83FF-328AD850DA25}"/>
              </a:ext>
              <a:ext uri="{C183D7F6-B498-43B3-948B-1728B52AA6E4}">
                <adec:decorative xmlns:adec="http://schemas.microsoft.com/office/drawing/2017/decorative" val="1"/>
              </a:ext>
            </a:extLst>
          </p:cNvPr>
          <p:cNvSpPr/>
          <p:nvPr/>
        </p:nvSpPr>
        <p:spPr bwMode="auto">
          <a:xfrm>
            <a:off x="457198" y="4292617"/>
            <a:ext cx="3399557" cy="754846"/>
          </a:xfrm>
          <a:prstGeom prst="roundRect">
            <a:avLst>
              <a:gd name="adj" fmla="val 561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2" name="Picture 2" descr="Honeywell">
            <a:extLst>
              <a:ext uri="{FF2B5EF4-FFF2-40B4-BE49-F238E27FC236}">
                <a16:creationId xmlns:a16="http://schemas.microsoft.com/office/drawing/2014/main" id="{785513B5-A3AD-0F52-16CC-836AFFFA2D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351" y="4505668"/>
            <a:ext cx="1701251" cy="32874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BE8D83A-F97F-3C5C-3502-30080D8C0DAC}"/>
              </a:ext>
            </a:extLst>
          </p:cNvPr>
          <p:cNvSpPr txBox="1"/>
          <p:nvPr/>
        </p:nvSpPr>
        <p:spPr>
          <a:xfrm>
            <a:off x="457199" y="5157496"/>
            <a:ext cx="3399556" cy="507831"/>
          </a:xfrm>
          <a:prstGeom prst="rect">
            <a:avLst/>
          </a:prstGeom>
          <a:noFill/>
        </p:spPr>
        <p:txBody>
          <a:bodyPr wrap="square" lIns="0" tIns="0" rIns="0" bIns="0" rtlCol="0" anchor="ctr">
            <a:spAutoFit/>
          </a:bodyPr>
          <a:lstStyle>
            <a:defPPr>
              <a:defRPr lang="en-US"/>
            </a:defPPr>
            <a:lvl1pPr marR="0" lvl="0" defTabSz="914400" fontAlgn="auto">
              <a:lnSpc>
                <a:spcPct val="100000"/>
              </a:lnSpc>
              <a:spcBef>
                <a:spcPts val="0"/>
              </a:spcBef>
              <a:spcAft>
                <a:spcPts val="1200"/>
              </a:spcAft>
              <a:buClrTx/>
              <a:buSzTx/>
              <a:tabLst/>
              <a:defRPr kumimoji="0" sz="1600" b="1" i="0" u="none" strike="noStrike" cap="none" spc="0" normalizeH="0" baseline="0">
                <a:ln>
                  <a:noFill/>
                </a:ln>
                <a:gradFill>
                  <a:gsLst>
                    <a:gs pos="2917">
                      <a:srgbClr val="000000"/>
                    </a:gs>
                    <a:gs pos="30000">
                      <a:srgbClr val="000000"/>
                    </a:gs>
                  </a:gsLst>
                  <a:lin ang="5400000" scaled="0"/>
                </a:gradFill>
                <a:effectLst/>
                <a:uLnTx/>
                <a:uFillTx/>
                <a:latin typeface="Segoe Sans Display Semilight" pitchFamily="2" charset="0"/>
                <a:cs typeface="Segoe Sans Display Semilight"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92 minutes saved per week per person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Nearly 2 weeks per person annually</a:t>
            </a:r>
          </a:p>
        </p:txBody>
      </p:sp>
      <p:sp>
        <p:nvSpPr>
          <p:cNvPr id="43" name="Rounded Rectangle 42">
            <a:extLst>
              <a:ext uri="{FF2B5EF4-FFF2-40B4-BE49-F238E27FC236}">
                <a16:creationId xmlns:a16="http://schemas.microsoft.com/office/drawing/2014/main" id="{34244557-31E9-CD6C-E1CC-E38E5B8B3DCD}"/>
              </a:ext>
              <a:ext uri="{C183D7F6-B498-43B3-948B-1728B52AA6E4}">
                <adec:decorative xmlns:adec="http://schemas.microsoft.com/office/drawing/2017/decorative" val="1"/>
              </a:ext>
            </a:extLst>
          </p:cNvPr>
          <p:cNvSpPr/>
          <p:nvPr/>
        </p:nvSpPr>
        <p:spPr bwMode="auto">
          <a:xfrm>
            <a:off x="4135968" y="4294680"/>
            <a:ext cx="3986784" cy="754846"/>
          </a:xfrm>
          <a:prstGeom prst="roundRect">
            <a:avLst>
              <a:gd name="adj" fmla="val 561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052" name="Picture 28" descr="Policy Foresight | Shaping The Future Of Public Policy">
            <a:extLst>
              <a:ext uri="{FF2B5EF4-FFF2-40B4-BE49-F238E27FC236}">
                <a16:creationId xmlns:a16="http://schemas.microsoft.com/office/drawing/2014/main" id="{2574FEE5-9524-DD63-7E75-683D03432C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9157" y="4410097"/>
            <a:ext cx="1633686" cy="5240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50E5DED-7C6F-93E8-4ACB-0265A67F2518}"/>
              </a:ext>
            </a:extLst>
          </p:cNvPr>
          <p:cNvSpPr txBox="1"/>
          <p:nvPr/>
        </p:nvSpPr>
        <p:spPr>
          <a:xfrm>
            <a:off x="4135967" y="5157496"/>
            <a:ext cx="3986784" cy="507831"/>
          </a:xfrm>
          <a:prstGeom prst="rect">
            <a:avLst/>
          </a:prstGeom>
          <a:noFill/>
        </p:spPr>
        <p:txBody>
          <a:bodyPr wrap="square" lIns="0" tIns="0" rIns="0" bIns="0" rtlCol="0" anchor="ctr">
            <a:spAutoFit/>
          </a:bodyPr>
          <a:lstStyle>
            <a:defPPr>
              <a:defRPr lang="en-US"/>
            </a:defPPr>
            <a:lvl1pPr marR="0" lvl="0" defTabSz="914400" fontAlgn="auto">
              <a:lnSpc>
                <a:spcPct val="100000"/>
              </a:lnSpc>
              <a:spcBef>
                <a:spcPts val="0"/>
              </a:spcBef>
              <a:spcAft>
                <a:spcPts val="1200"/>
              </a:spcAft>
              <a:buClrTx/>
              <a:buSzTx/>
              <a:tabLst/>
              <a:defRPr kumimoji="0" sz="1600" b="1" i="0" u="none" strike="noStrike" cap="none" spc="0" normalizeH="0" baseline="0">
                <a:ln>
                  <a:noFill/>
                </a:ln>
                <a:gradFill>
                  <a:gsLst>
                    <a:gs pos="2917">
                      <a:srgbClr val="000000"/>
                    </a:gs>
                    <a:gs pos="30000">
                      <a:srgbClr val="000000"/>
                    </a:gs>
                  </a:gsLst>
                  <a:lin ang="5400000" scaled="0"/>
                </a:gradFill>
                <a:effectLst/>
                <a:uLnTx/>
                <a:uFillTx/>
                <a:latin typeface="Segoe Sans Display Semilight" pitchFamily="2" charset="0"/>
                <a:cs typeface="Segoe Sans Display Semilight"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2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Clinicians saving 4 hours per week on admin tasks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2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More time spent focused on patients</a:t>
            </a:r>
          </a:p>
        </p:txBody>
      </p:sp>
      <p:sp>
        <p:nvSpPr>
          <p:cNvPr id="42" name="Rounded Rectangle 41">
            <a:extLst>
              <a:ext uri="{FF2B5EF4-FFF2-40B4-BE49-F238E27FC236}">
                <a16:creationId xmlns:a16="http://schemas.microsoft.com/office/drawing/2014/main" id="{3A0704EA-4F10-8869-BABD-F85DC41AE945}"/>
              </a:ext>
              <a:ext uri="{C183D7F6-B498-43B3-948B-1728B52AA6E4}">
                <adec:decorative xmlns:adec="http://schemas.microsoft.com/office/drawing/2017/decorative" val="1"/>
              </a:ext>
            </a:extLst>
          </p:cNvPr>
          <p:cNvSpPr/>
          <p:nvPr/>
        </p:nvSpPr>
        <p:spPr bwMode="auto">
          <a:xfrm>
            <a:off x="8335248" y="457201"/>
            <a:ext cx="3399557" cy="754846"/>
          </a:xfrm>
          <a:prstGeom prst="roundRect">
            <a:avLst>
              <a:gd name="adj" fmla="val 561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028" name="Picture 4" descr="Vodafone Logo, symbol, meaning, history, PNG, brand">
            <a:extLst>
              <a:ext uri="{FF2B5EF4-FFF2-40B4-BE49-F238E27FC236}">
                <a16:creationId xmlns:a16="http://schemas.microsoft.com/office/drawing/2014/main" id="{577D30EC-55B1-CCA7-9B2D-9532B0268A9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7359" b="27359"/>
          <a:stretch/>
        </p:blipFill>
        <p:spPr bwMode="auto">
          <a:xfrm>
            <a:off x="9205316" y="623288"/>
            <a:ext cx="1659421" cy="4226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2863B5-D55D-0CB9-6255-3E33844A4BAC}"/>
              </a:ext>
            </a:extLst>
          </p:cNvPr>
          <p:cNvSpPr txBox="1"/>
          <p:nvPr/>
        </p:nvSpPr>
        <p:spPr>
          <a:xfrm>
            <a:off x="8335246" y="1331316"/>
            <a:ext cx="3399554" cy="938719"/>
          </a:xfrm>
          <a:prstGeom prst="rect">
            <a:avLst/>
          </a:prstGeom>
          <a:noFill/>
        </p:spPr>
        <p:txBody>
          <a:bodyPr wrap="square" lIns="0" tIns="0" rIns="0" bIns="0" rtlCol="0" anchor="ctr">
            <a:spAutoFit/>
          </a:bodyPr>
          <a:lstStyle>
            <a:defPPr>
              <a:defRPr lang="en-US"/>
            </a:defPPr>
            <a:lvl1pPr marR="0" lvl="0" defTabSz="914400" fontAlgn="auto">
              <a:lnSpc>
                <a:spcPct val="100000"/>
              </a:lnSpc>
              <a:spcBef>
                <a:spcPts val="0"/>
              </a:spcBef>
              <a:spcAft>
                <a:spcPts val="1200"/>
              </a:spcAft>
              <a:buClrTx/>
              <a:buSzTx/>
              <a:tabLst/>
              <a:defRPr kumimoji="0" sz="1600" b="1" i="0" u="none" strike="noStrike" cap="none" spc="0" normalizeH="0" baseline="0">
                <a:ln>
                  <a:noFill/>
                </a:ln>
                <a:gradFill>
                  <a:gsLst>
                    <a:gs pos="2917">
                      <a:srgbClr val="000000"/>
                    </a:gs>
                    <a:gs pos="30000">
                      <a:srgbClr val="000000"/>
                    </a:gs>
                  </a:gsLst>
                  <a:lin ang="5400000" scaled="0"/>
                </a:gradFill>
                <a:effectLst/>
                <a:uLnTx/>
                <a:uFillTx/>
                <a:latin typeface="Segoe Sans Display Semilight" pitchFamily="2" charset="0"/>
                <a:cs typeface="Segoe Sans Display Semilight"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68,000 users with 90% praising</a:t>
            </a:r>
            <a:b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b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the benefits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Saving 3 hours savings per week</a:t>
            </a:r>
            <a:b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b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per person</a:t>
            </a:r>
          </a:p>
        </p:txBody>
      </p:sp>
      <p:sp>
        <p:nvSpPr>
          <p:cNvPr id="41" name="Rounded Rectangle 40">
            <a:extLst>
              <a:ext uri="{FF2B5EF4-FFF2-40B4-BE49-F238E27FC236}">
                <a16:creationId xmlns:a16="http://schemas.microsoft.com/office/drawing/2014/main" id="{88857CCB-ACEB-A294-DCB4-F9ABDAF07FF9}"/>
              </a:ext>
              <a:ext uri="{C183D7F6-B498-43B3-948B-1728B52AA6E4}">
                <adec:decorative xmlns:adec="http://schemas.microsoft.com/office/drawing/2017/decorative" val="1"/>
              </a:ext>
            </a:extLst>
          </p:cNvPr>
          <p:cNvSpPr/>
          <p:nvPr/>
        </p:nvSpPr>
        <p:spPr bwMode="auto">
          <a:xfrm>
            <a:off x="8338961" y="2505456"/>
            <a:ext cx="3399557" cy="754846"/>
          </a:xfrm>
          <a:prstGeom prst="roundRect">
            <a:avLst>
              <a:gd name="adj" fmla="val 561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30" name="Picture 29" descr="Boq logo">
            <a:extLst>
              <a:ext uri="{FF2B5EF4-FFF2-40B4-BE49-F238E27FC236}">
                <a16:creationId xmlns:a16="http://schemas.microsoft.com/office/drawing/2014/main" id="{11C2D149-D485-7BC9-308F-53811F9493DD}"/>
              </a:ext>
            </a:extLst>
          </p:cNvPr>
          <p:cNvPicPr>
            <a:picLocks noChangeAspect="1"/>
          </p:cNvPicPr>
          <p:nvPr/>
        </p:nvPicPr>
        <p:blipFill>
          <a:blip r:embed="rId8"/>
          <a:stretch>
            <a:fillRect/>
          </a:stretch>
        </p:blipFill>
        <p:spPr>
          <a:xfrm>
            <a:off x="9451496" y="2577916"/>
            <a:ext cx="1167054" cy="664421"/>
          </a:xfrm>
          <a:prstGeom prst="rect">
            <a:avLst/>
          </a:prstGeom>
        </p:spPr>
      </p:pic>
      <p:sp>
        <p:nvSpPr>
          <p:cNvPr id="9" name="TextBox 8">
            <a:extLst>
              <a:ext uri="{FF2B5EF4-FFF2-40B4-BE49-F238E27FC236}">
                <a16:creationId xmlns:a16="http://schemas.microsoft.com/office/drawing/2014/main" id="{CAD8780E-D3C9-F187-30D3-7FA5E78EDF4D}"/>
              </a:ext>
            </a:extLst>
          </p:cNvPr>
          <p:cNvSpPr txBox="1"/>
          <p:nvPr/>
        </p:nvSpPr>
        <p:spPr>
          <a:xfrm>
            <a:off x="8335246" y="3402096"/>
            <a:ext cx="3399554" cy="646331"/>
          </a:xfrm>
          <a:prstGeom prst="rect">
            <a:avLst/>
          </a:prstGeom>
          <a:noFill/>
        </p:spPr>
        <p:txBody>
          <a:bodyPr wrap="square" lIns="0" tIns="0" rIns="0" bIns="0" rtlCol="0" anchor="ctr">
            <a:spAutoFit/>
          </a:bodyPr>
          <a:lstStyle>
            <a:defPPr>
              <a:defRPr lang="en-US"/>
            </a:defPPr>
            <a:lvl1pPr marR="0" lvl="0" defTabSz="914400" fontAlgn="auto">
              <a:lnSpc>
                <a:spcPct val="100000"/>
              </a:lnSpc>
              <a:spcBef>
                <a:spcPts val="0"/>
              </a:spcBef>
              <a:spcAft>
                <a:spcPts val="1200"/>
              </a:spcAft>
              <a:buClrTx/>
              <a:buSzTx/>
              <a:tabLst/>
              <a:defRPr kumimoji="0" sz="1600" b="1" i="0" u="none" strike="noStrike" cap="none" spc="0" normalizeH="0" baseline="0">
                <a:ln>
                  <a:noFill/>
                </a:ln>
                <a:gradFill>
                  <a:gsLst>
                    <a:gs pos="2917">
                      <a:srgbClr val="000000"/>
                    </a:gs>
                    <a:gs pos="30000">
                      <a:srgbClr val="000000"/>
                    </a:gs>
                  </a:gsLst>
                  <a:lin ang="5400000" scaled="0"/>
                </a:gradFill>
                <a:effectLst/>
                <a:uLnTx/>
                <a:uFillTx/>
                <a:latin typeface="Segoe Sans Display Semilight" pitchFamily="2" charset="0"/>
                <a:cs typeface="Segoe Sans Display Semilight" pitchFamily="2"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L&amp;D organization creates training materials and speaking notes in minutes instead of hours</a:t>
            </a:r>
          </a:p>
        </p:txBody>
      </p:sp>
      <p:sp>
        <p:nvSpPr>
          <p:cNvPr id="40" name="Rounded Rectangle 39">
            <a:extLst>
              <a:ext uri="{FF2B5EF4-FFF2-40B4-BE49-F238E27FC236}">
                <a16:creationId xmlns:a16="http://schemas.microsoft.com/office/drawing/2014/main" id="{BADB3A0A-66B6-5E38-FEA2-C23C5BC47164}"/>
              </a:ext>
              <a:ext uri="{C183D7F6-B498-43B3-948B-1728B52AA6E4}">
                <adec:decorative xmlns:adec="http://schemas.microsoft.com/office/drawing/2017/decorative" val="1"/>
              </a:ext>
            </a:extLst>
          </p:cNvPr>
          <p:cNvSpPr/>
          <p:nvPr/>
        </p:nvSpPr>
        <p:spPr bwMode="auto">
          <a:xfrm>
            <a:off x="8335246" y="4292617"/>
            <a:ext cx="3399557" cy="754846"/>
          </a:xfrm>
          <a:prstGeom prst="roundRect">
            <a:avLst>
              <a:gd name="adj" fmla="val 561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0" name="Picture 9" descr="Amgen logo">
            <a:extLst>
              <a:ext uri="{FF2B5EF4-FFF2-40B4-BE49-F238E27FC236}">
                <a16:creationId xmlns:a16="http://schemas.microsoft.com/office/drawing/2014/main" id="{8B8F4CC3-0EF2-600D-85D1-BB0D760BF05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446084" y="4518664"/>
            <a:ext cx="1177880" cy="302752"/>
          </a:xfrm>
          <a:prstGeom prst="rect">
            <a:avLst/>
          </a:prstGeom>
        </p:spPr>
      </p:pic>
      <p:sp>
        <p:nvSpPr>
          <p:cNvPr id="11" name="TextBox 10">
            <a:extLst>
              <a:ext uri="{FF2B5EF4-FFF2-40B4-BE49-F238E27FC236}">
                <a16:creationId xmlns:a16="http://schemas.microsoft.com/office/drawing/2014/main" id="{66C5983E-8C28-8D91-6AF7-63B9E9BA4A17}"/>
              </a:ext>
            </a:extLst>
          </p:cNvPr>
          <p:cNvSpPr txBox="1"/>
          <p:nvPr/>
        </p:nvSpPr>
        <p:spPr>
          <a:xfrm>
            <a:off x="8335246" y="5157496"/>
            <a:ext cx="3399554" cy="430887"/>
          </a:xfrm>
          <a:prstGeom prst="rect">
            <a:avLst/>
          </a:prstGeom>
          <a:noFill/>
        </p:spPr>
        <p:txBody>
          <a:bodyPr wrap="square" lIns="0" tIns="0" rIns="0" bIns="0" rtlCol="0" anchor="ctr">
            <a:spAutoFit/>
          </a:bodyPr>
          <a:lstStyle>
            <a:defPPr>
              <a:defRPr lang="en-US"/>
            </a:defPPr>
            <a:lvl1pPr marR="0" lvl="0" defTabSz="914400" fontAlgn="auto">
              <a:lnSpc>
                <a:spcPct val="100000"/>
              </a:lnSpc>
              <a:spcBef>
                <a:spcPts val="0"/>
              </a:spcBef>
              <a:spcAft>
                <a:spcPts val="1200"/>
              </a:spcAft>
              <a:buClrTx/>
              <a:buSzTx/>
              <a:tabLst/>
              <a:defRPr kumimoji="0" sz="1600" b="1" i="0" u="none" strike="noStrike" cap="none" spc="0" normalizeH="0" baseline="0">
                <a:ln>
                  <a:noFill/>
                </a:ln>
                <a:gradFill>
                  <a:gsLst>
                    <a:gs pos="2917">
                      <a:srgbClr val="000000"/>
                    </a:gs>
                    <a:gs pos="30000">
                      <a:srgbClr val="000000"/>
                    </a:gs>
                  </a:gsLst>
                  <a:lin ang="5400000" scaled="0"/>
                </a:gradFill>
                <a:effectLst/>
                <a:uLnTx/>
                <a:uFillTx/>
                <a:latin typeface="Segoe Sans Display Semilight" pitchFamily="2" charset="0"/>
                <a:cs typeface="Segoe Sans Display Semilight" pitchFamily="2"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Sans Display Semibold"/>
                <a:ea typeface="+mn-ea"/>
                <a:cs typeface="Segoe Sans Display Semilight" pitchFamily="2" charset="0"/>
              </a:rPr>
              <a:t>20,000 users across functions accelerate rare disease research.</a:t>
            </a:r>
          </a:p>
        </p:txBody>
      </p:sp>
    </p:spTree>
    <p:extLst>
      <p:ext uri="{BB962C8B-B14F-4D97-AF65-F5344CB8AC3E}">
        <p14:creationId xmlns:p14="http://schemas.microsoft.com/office/powerpoint/2010/main" val="299065595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9331-77A7-3AC3-21D8-54537D2B80F6}"/>
            </a:ext>
          </a:extLst>
        </p:cNvPr>
        <p:cNvGrpSpPr/>
        <p:nvPr/>
      </p:nvGrpSpPr>
      <p:grpSpPr>
        <a:xfrm>
          <a:off x="0" y="0"/>
          <a:ext cx="0" cy="0"/>
          <a:chOff x="0" y="0"/>
          <a:chExt cx="0" cy="0"/>
        </a:xfrm>
      </p:grpSpPr>
      <p:sp>
        <p:nvSpPr>
          <p:cNvPr id="7" name="Title 35">
            <a:extLst>
              <a:ext uri="{FF2B5EF4-FFF2-40B4-BE49-F238E27FC236}">
                <a16:creationId xmlns:a16="http://schemas.microsoft.com/office/drawing/2014/main" id="{03C7EE93-6A04-6733-331B-47877D9CEDA2}"/>
              </a:ext>
            </a:extLst>
          </p:cNvPr>
          <p:cNvSpPr txBox="1">
            <a:spLocks noGrp="1"/>
          </p:cNvSpPr>
          <p:nvPr>
            <p:ph type="title" idx="4294967295"/>
          </p:nvPr>
        </p:nvSpPr>
        <p:spPr>
          <a:xfrm>
            <a:off x="680170" y="706020"/>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1490663" algn="l"/>
              </a:tabLst>
              <a:defRPr/>
            </a:pPr>
            <a:r>
              <a:rPr kumimoji="0" lang="en-US" sz="4000" b="1" u="none" strike="noStrike" kern="1200" cap="none" spc="-80" normalizeH="0" baseline="0" noProof="0">
                <a:ln>
                  <a:noFill/>
                </a:ln>
                <a:effectLst/>
                <a:uLnTx/>
                <a:uFillTx/>
                <a:latin typeface="Segoe Sans Display Semibold" pitchFamily="2" charset="0"/>
                <a:cs typeface="Segoe Sans Display Semibold" pitchFamily="2" charset="0"/>
              </a:rPr>
              <a:t>Copilot is the</a:t>
            </a:r>
            <a:r>
              <a:rPr kumimoji="0" lang="en-US" sz="4000" b="1" u="none" strike="noStrike" kern="1200" cap="none" spc="-80" normalizeH="0" noProof="0">
                <a:ln>
                  <a:noFill/>
                </a:ln>
                <a:effectLst/>
                <a:uLnTx/>
                <a:uFillTx/>
                <a:latin typeface="Segoe Sans Display Semibold" pitchFamily="2" charset="0"/>
                <a:cs typeface="Segoe Sans Display Semibold" pitchFamily="2" charset="0"/>
              </a:rPr>
              <a:t> </a:t>
            </a:r>
            <a:r>
              <a:rPr kumimoji="0" lang="en-US" sz="4000" b="1" u="none" strike="noStrike" kern="1200" cap="none" spc="-80" normalizeH="0" baseline="0" noProof="0">
                <a:ln>
                  <a:noFill/>
                </a:ln>
                <a:gradFill flip="none" rotWithShape="1">
                  <a:gsLst>
                    <a:gs pos="100000">
                      <a:srgbClr val="FF5C39"/>
                    </a:gs>
                    <a:gs pos="66000">
                      <a:srgbClr val="0078D4"/>
                    </a:gs>
                    <a:gs pos="93000">
                      <a:srgbClr val="C03BC4"/>
                    </a:gs>
                  </a:gsLst>
                  <a:lin ang="2700000" scaled="0"/>
                  <a:tileRect/>
                </a:gradFill>
                <a:effectLst/>
                <a:uLnTx/>
                <a:uFillTx/>
                <a:latin typeface="Segoe Sans Display Semibold" pitchFamily="2" charset="0"/>
                <a:cs typeface="Segoe Sans Display Semibold" pitchFamily="2" charset="0"/>
              </a:rPr>
              <a:t>UI for AI</a:t>
            </a:r>
          </a:p>
        </p:txBody>
      </p:sp>
      <p:sp>
        <p:nvSpPr>
          <p:cNvPr id="103" name="Freeform: Shape 102">
            <a:extLst>
              <a:ext uri="{FF2B5EF4-FFF2-40B4-BE49-F238E27FC236}">
                <a16:creationId xmlns:a16="http://schemas.microsoft.com/office/drawing/2014/main" id="{881910B1-3BE2-EE2A-F11F-9A7E66158E3C}"/>
              </a:ext>
              <a:ext uri="{C183D7F6-B498-43B3-948B-1728B52AA6E4}">
                <adec:decorative xmlns:adec="http://schemas.microsoft.com/office/drawing/2017/decorative" val="1"/>
              </a:ext>
            </a:extLst>
          </p:cNvPr>
          <p:cNvSpPr/>
          <p:nvPr/>
        </p:nvSpPr>
        <p:spPr>
          <a:xfrm>
            <a:off x="6096000" y="2560646"/>
            <a:ext cx="1717458" cy="1386520"/>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08800F3C-2337-4507-EAF8-06DE736B7309}"/>
              </a:ext>
              <a:ext uri="{C183D7F6-B498-43B3-948B-1728B52AA6E4}">
                <adec:decorative xmlns:adec="http://schemas.microsoft.com/office/drawing/2017/decorative" val="1"/>
              </a:ext>
            </a:extLst>
          </p:cNvPr>
          <p:cNvSpPr/>
          <p:nvPr/>
        </p:nvSpPr>
        <p:spPr>
          <a:xfrm>
            <a:off x="6096000" y="3264808"/>
            <a:ext cx="2685694" cy="682358"/>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B5676E95-2278-023E-8BE2-240171214789}"/>
              </a:ext>
              <a:ext uri="{C183D7F6-B498-43B3-948B-1728B52AA6E4}">
                <adec:decorative xmlns:adec="http://schemas.microsoft.com/office/drawing/2017/decorative" val="1"/>
              </a:ext>
            </a:extLst>
          </p:cNvPr>
          <p:cNvSpPr/>
          <p:nvPr/>
        </p:nvSpPr>
        <p:spPr>
          <a:xfrm>
            <a:off x="6096000" y="3947166"/>
            <a:ext cx="1633952" cy="140911"/>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35CECDF3-88B5-9F53-E5C4-E9EB6AB58E28}"/>
              </a:ext>
              <a:ext uri="{C183D7F6-B498-43B3-948B-1728B52AA6E4}">
                <adec:decorative xmlns:adec="http://schemas.microsoft.com/office/drawing/2017/decorative" val="1"/>
              </a:ext>
            </a:extLst>
          </p:cNvPr>
          <p:cNvSpPr/>
          <p:nvPr/>
        </p:nvSpPr>
        <p:spPr>
          <a:xfrm>
            <a:off x="6096000" y="3947166"/>
            <a:ext cx="1488212" cy="136027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7" name="Freeform: Shape 106">
            <a:extLst>
              <a:ext uri="{FF2B5EF4-FFF2-40B4-BE49-F238E27FC236}">
                <a16:creationId xmlns:a16="http://schemas.microsoft.com/office/drawing/2014/main" id="{F9A3D03C-2B2E-FF7E-CA2E-DFC5CFB620AE}"/>
              </a:ext>
              <a:ext uri="{C183D7F6-B498-43B3-948B-1728B52AA6E4}">
                <adec:decorative xmlns:adec="http://schemas.microsoft.com/office/drawing/2017/decorative" val="1"/>
              </a:ext>
            </a:extLst>
          </p:cNvPr>
          <p:cNvSpPr/>
          <p:nvPr/>
        </p:nvSpPr>
        <p:spPr>
          <a:xfrm>
            <a:off x="6096000" y="3947166"/>
            <a:ext cx="2753973" cy="1376091"/>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8" name="Freeform: Shape 107">
            <a:extLst>
              <a:ext uri="{FF2B5EF4-FFF2-40B4-BE49-F238E27FC236}">
                <a16:creationId xmlns:a16="http://schemas.microsoft.com/office/drawing/2014/main" id="{46BC560B-0FCF-E8C2-5849-29A048D9A354}"/>
              </a:ext>
              <a:ext uri="{C183D7F6-B498-43B3-948B-1728B52AA6E4}">
                <adec:decorative xmlns:adec="http://schemas.microsoft.com/office/drawing/2017/decorative" val="1"/>
              </a:ext>
            </a:extLst>
          </p:cNvPr>
          <p:cNvSpPr/>
          <p:nvPr/>
        </p:nvSpPr>
        <p:spPr>
          <a:xfrm>
            <a:off x="7738583" y="4090620"/>
            <a:ext cx="1111390" cy="1232637"/>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Freeform: Shape 108">
            <a:extLst>
              <a:ext uri="{FF2B5EF4-FFF2-40B4-BE49-F238E27FC236}">
                <a16:creationId xmlns:a16="http://schemas.microsoft.com/office/drawing/2014/main" id="{91CB40A4-2409-131A-F53C-557F1C6440C3}"/>
              </a:ext>
              <a:ext uri="{C183D7F6-B498-43B3-948B-1728B52AA6E4}">
                <adec:decorative xmlns:adec="http://schemas.microsoft.com/office/drawing/2017/decorative" val="1"/>
              </a:ext>
            </a:extLst>
          </p:cNvPr>
          <p:cNvSpPr/>
          <p:nvPr/>
        </p:nvSpPr>
        <p:spPr>
          <a:xfrm>
            <a:off x="7584213" y="4090620"/>
            <a:ext cx="149459" cy="1216822"/>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670E0376-9F65-58A8-F237-81B7F5AA751D}"/>
              </a:ext>
              <a:ext uri="{C183D7F6-B498-43B3-948B-1728B52AA6E4}">
                <adec:decorative xmlns:adec="http://schemas.microsoft.com/office/drawing/2017/decorative" val="1"/>
              </a:ext>
            </a:extLst>
          </p:cNvPr>
          <p:cNvSpPr/>
          <p:nvPr/>
        </p:nvSpPr>
        <p:spPr>
          <a:xfrm>
            <a:off x="7584212" y="5307442"/>
            <a:ext cx="1265760" cy="15815"/>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1" name="Freeform: Shape 110">
            <a:extLst>
              <a:ext uri="{FF2B5EF4-FFF2-40B4-BE49-F238E27FC236}">
                <a16:creationId xmlns:a16="http://schemas.microsoft.com/office/drawing/2014/main" id="{9D13D28C-3E91-F208-48F1-50F4233DDE71}"/>
              </a:ext>
              <a:ext uri="{C183D7F6-B498-43B3-948B-1728B52AA6E4}">
                <adec:decorative xmlns:adec="http://schemas.microsoft.com/office/drawing/2017/decorative" val="1"/>
              </a:ext>
            </a:extLst>
          </p:cNvPr>
          <p:cNvSpPr/>
          <p:nvPr/>
        </p:nvSpPr>
        <p:spPr>
          <a:xfrm flipH="1">
            <a:off x="7738583" y="2561918"/>
            <a:ext cx="78864" cy="1526158"/>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2" name="Freeform: Shape 111">
            <a:extLst>
              <a:ext uri="{FF2B5EF4-FFF2-40B4-BE49-F238E27FC236}">
                <a16:creationId xmlns:a16="http://schemas.microsoft.com/office/drawing/2014/main" id="{0213B7C0-F751-ED09-53EA-7D2120184378}"/>
              </a:ext>
              <a:ext uri="{C183D7F6-B498-43B3-948B-1728B52AA6E4}">
                <adec:decorative xmlns:adec="http://schemas.microsoft.com/office/drawing/2017/decorative" val="1"/>
              </a:ext>
            </a:extLst>
          </p:cNvPr>
          <p:cNvSpPr/>
          <p:nvPr/>
        </p:nvSpPr>
        <p:spPr>
          <a:xfrm flipV="1">
            <a:off x="7822090" y="2559374"/>
            <a:ext cx="2014572" cy="69689"/>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3" name="Freeform: Shape 112">
            <a:extLst>
              <a:ext uri="{FF2B5EF4-FFF2-40B4-BE49-F238E27FC236}">
                <a16:creationId xmlns:a16="http://schemas.microsoft.com/office/drawing/2014/main" id="{33E0BB1F-5A66-3D89-568B-E835ECA2D364}"/>
              </a:ext>
              <a:ext uri="{C183D7F6-B498-43B3-948B-1728B52AA6E4}">
                <adec:decorative xmlns:adec="http://schemas.microsoft.com/office/drawing/2017/decorative" val="1"/>
              </a:ext>
            </a:extLst>
          </p:cNvPr>
          <p:cNvSpPr/>
          <p:nvPr/>
        </p:nvSpPr>
        <p:spPr>
          <a:xfrm>
            <a:off x="8781694" y="2629063"/>
            <a:ext cx="1054968" cy="635745"/>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4" name="Freeform: Shape 113">
            <a:extLst>
              <a:ext uri="{FF2B5EF4-FFF2-40B4-BE49-F238E27FC236}">
                <a16:creationId xmlns:a16="http://schemas.microsoft.com/office/drawing/2014/main" id="{58A0376D-7C98-496D-BF75-909B49E5AC9B}"/>
              </a:ext>
              <a:ext uri="{C183D7F6-B498-43B3-948B-1728B52AA6E4}">
                <adec:decorative xmlns:adec="http://schemas.microsoft.com/office/drawing/2017/decorative" val="1"/>
              </a:ext>
            </a:extLst>
          </p:cNvPr>
          <p:cNvSpPr/>
          <p:nvPr/>
        </p:nvSpPr>
        <p:spPr>
          <a:xfrm>
            <a:off x="7813458" y="2559374"/>
            <a:ext cx="968236" cy="705434"/>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5" name="Freeform: Shape 114">
            <a:extLst>
              <a:ext uri="{FF2B5EF4-FFF2-40B4-BE49-F238E27FC236}">
                <a16:creationId xmlns:a16="http://schemas.microsoft.com/office/drawing/2014/main" id="{A9788B86-073D-B034-8CAF-456C6ADB444F}"/>
              </a:ext>
              <a:ext uri="{C183D7F6-B498-43B3-948B-1728B52AA6E4}">
                <adec:decorative xmlns:adec="http://schemas.microsoft.com/office/drawing/2017/decorative" val="1"/>
              </a:ext>
            </a:extLst>
          </p:cNvPr>
          <p:cNvSpPr/>
          <p:nvPr/>
        </p:nvSpPr>
        <p:spPr>
          <a:xfrm>
            <a:off x="8781694" y="3264808"/>
            <a:ext cx="796029" cy="995976"/>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6" name="Freeform: Shape 115">
            <a:extLst>
              <a:ext uri="{FF2B5EF4-FFF2-40B4-BE49-F238E27FC236}">
                <a16:creationId xmlns:a16="http://schemas.microsoft.com/office/drawing/2014/main" id="{2B1E5767-F709-6D3F-B8DA-EE39AC2E14B6}"/>
              </a:ext>
              <a:ext uri="{C183D7F6-B498-43B3-948B-1728B52AA6E4}">
                <adec:decorative xmlns:adec="http://schemas.microsoft.com/office/drawing/2017/decorative" val="1"/>
              </a:ext>
            </a:extLst>
          </p:cNvPr>
          <p:cNvSpPr/>
          <p:nvPr/>
        </p:nvSpPr>
        <p:spPr>
          <a:xfrm>
            <a:off x="7737631" y="3264808"/>
            <a:ext cx="1044063" cy="8258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7" name="Freeform: Shape 116">
            <a:extLst>
              <a:ext uri="{FF2B5EF4-FFF2-40B4-BE49-F238E27FC236}">
                <a16:creationId xmlns:a16="http://schemas.microsoft.com/office/drawing/2014/main" id="{D077E1F0-8F18-9515-FE5F-8CA0D39B8066}"/>
              </a:ext>
              <a:ext uri="{C183D7F6-B498-43B3-948B-1728B52AA6E4}">
                <adec:decorative xmlns:adec="http://schemas.microsoft.com/office/drawing/2017/decorative" val="1"/>
              </a:ext>
            </a:extLst>
          </p:cNvPr>
          <p:cNvSpPr/>
          <p:nvPr/>
        </p:nvSpPr>
        <p:spPr>
          <a:xfrm>
            <a:off x="8849973" y="4260784"/>
            <a:ext cx="727749" cy="1062473"/>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8" name="Freeform: Shape 117">
            <a:extLst>
              <a:ext uri="{FF2B5EF4-FFF2-40B4-BE49-F238E27FC236}">
                <a16:creationId xmlns:a16="http://schemas.microsoft.com/office/drawing/2014/main" id="{9E5476B5-A720-9933-18DC-91C6651F52F5}"/>
              </a:ext>
              <a:ext uri="{C183D7F6-B498-43B3-948B-1728B52AA6E4}">
                <adec:decorative xmlns:adec="http://schemas.microsoft.com/office/drawing/2017/decorative" val="1"/>
              </a:ext>
            </a:extLst>
          </p:cNvPr>
          <p:cNvSpPr/>
          <p:nvPr/>
        </p:nvSpPr>
        <p:spPr>
          <a:xfrm>
            <a:off x="9577723" y="4260784"/>
            <a:ext cx="581912" cy="892913"/>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9" name="Freeform: Shape 118">
            <a:extLst>
              <a:ext uri="{FF2B5EF4-FFF2-40B4-BE49-F238E27FC236}">
                <a16:creationId xmlns:a16="http://schemas.microsoft.com/office/drawing/2014/main" id="{0698B57B-A43F-89EA-7404-98D13AA8C9E2}"/>
              </a:ext>
              <a:ext uri="{C183D7F6-B498-43B3-948B-1728B52AA6E4}">
                <adec:decorative xmlns:adec="http://schemas.microsoft.com/office/drawing/2017/decorative" val="1"/>
              </a:ext>
            </a:extLst>
          </p:cNvPr>
          <p:cNvSpPr/>
          <p:nvPr/>
        </p:nvSpPr>
        <p:spPr>
          <a:xfrm>
            <a:off x="9577723" y="3886799"/>
            <a:ext cx="1255153" cy="373985"/>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F4EF6F50-8CA6-7CCA-AC26-26BAFBC0AE8C}"/>
              </a:ext>
              <a:ext uri="{C183D7F6-B498-43B3-948B-1728B52AA6E4}">
                <adec:decorative xmlns:adec="http://schemas.microsoft.com/office/drawing/2017/decorative" val="1"/>
              </a:ext>
            </a:extLst>
          </p:cNvPr>
          <p:cNvSpPr/>
          <p:nvPr/>
        </p:nvSpPr>
        <p:spPr>
          <a:xfrm>
            <a:off x="9836663" y="2629064"/>
            <a:ext cx="996212" cy="1252363"/>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7D85A46E-6FEE-CDCE-A95E-C68E5C11B129}"/>
              </a:ext>
              <a:ext uri="{C183D7F6-B498-43B3-948B-1728B52AA6E4}">
                <adec:decorative xmlns:adec="http://schemas.microsoft.com/office/drawing/2017/decorative" val="1"/>
              </a:ext>
            </a:extLst>
          </p:cNvPr>
          <p:cNvSpPr/>
          <p:nvPr/>
        </p:nvSpPr>
        <p:spPr>
          <a:xfrm>
            <a:off x="9577723" y="2629063"/>
            <a:ext cx="258940" cy="1631721"/>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2" name="Freeform: Shape 121">
            <a:extLst>
              <a:ext uri="{FF2B5EF4-FFF2-40B4-BE49-F238E27FC236}">
                <a16:creationId xmlns:a16="http://schemas.microsoft.com/office/drawing/2014/main" id="{5763DFCB-CE11-38CD-6D96-942A4CB2A022}"/>
              </a:ext>
              <a:ext uri="{C183D7F6-B498-43B3-948B-1728B52AA6E4}">
                <adec:decorative xmlns:adec="http://schemas.microsoft.com/office/drawing/2017/decorative" val="1"/>
              </a:ext>
            </a:extLst>
          </p:cNvPr>
          <p:cNvSpPr/>
          <p:nvPr/>
        </p:nvSpPr>
        <p:spPr>
          <a:xfrm>
            <a:off x="8781694" y="3264809"/>
            <a:ext cx="2051184" cy="621990"/>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3" name="Freeform: Shape 122">
            <a:extLst>
              <a:ext uri="{FF2B5EF4-FFF2-40B4-BE49-F238E27FC236}">
                <a16:creationId xmlns:a16="http://schemas.microsoft.com/office/drawing/2014/main" id="{E6DF0E4E-7D0D-7B85-4A45-42F5CEF47581}"/>
              </a:ext>
              <a:ext uri="{C183D7F6-B498-43B3-948B-1728B52AA6E4}">
                <adec:decorative xmlns:adec="http://schemas.microsoft.com/office/drawing/2017/decorative" val="1"/>
              </a:ext>
            </a:extLst>
          </p:cNvPr>
          <p:cNvSpPr/>
          <p:nvPr/>
        </p:nvSpPr>
        <p:spPr>
          <a:xfrm>
            <a:off x="7732888" y="4090621"/>
            <a:ext cx="1844835" cy="192568"/>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56701E98-A48F-88BB-E4B2-7A3A94D991DB}"/>
              </a:ext>
              <a:ext uri="{C183D7F6-B498-43B3-948B-1728B52AA6E4}">
                <adec:decorative xmlns:adec="http://schemas.microsoft.com/office/drawing/2017/decorative" val="1"/>
              </a:ext>
            </a:extLst>
          </p:cNvPr>
          <p:cNvSpPr/>
          <p:nvPr/>
        </p:nvSpPr>
        <p:spPr>
          <a:xfrm>
            <a:off x="8781694" y="3264808"/>
            <a:ext cx="68279" cy="2058449"/>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5" name="Freeform: Shape 124">
            <a:extLst>
              <a:ext uri="{FF2B5EF4-FFF2-40B4-BE49-F238E27FC236}">
                <a16:creationId xmlns:a16="http://schemas.microsoft.com/office/drawing/2014/main" id="{2CC92597-7680-5515-624E-EECA566BEECE}"/>
              </a:ext>
              <a:ext uri="{C183D7F6-B498-43B3-948B-1728B52AA6E4}">
                <adec:decorative xmlns:adec="http://schemas.microsoft.com/office/drawing/2017/decorative" val="1"/>
              </a:ext>
            </a:extLst>
          </p:cNvPr>
          <p:cNvSpPr/>
          <p:nvPr/>
        </p:nvSpPr>
        <p:spPr>
          <a:xfrm>
            <a:off x="10159636" y="3886799"/>
            <a:ext cx="673239" cy="1264324"/>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6" name="Freeform: Shape 125">
            <a:extLst>
              <a:ext uri="{FF2B5EF4-FFF2-40B4-BE49-F238E27FC236}">
                <a16:creationId xmlns:a16="http://schemas.microsoft.com/office/drawing/2014/main" id="{6DB7040F-D557-F100-C0DB-5940B05F2435}"/>
              </a:ext>
              <a:ext uri="{C183D7F6-B498-43B3-948B-1728B52AA6E4}">
                <adec:decorative xmlns:adec="http://schemas.microsoft.com/office/drawing/2017/decorative" val="1"/>
              </a:ext>
            </a:extLst>
          </p:cNvPr>
          <p:cNvSpPr/>
          <p:nvPr/>
        </p:nvSpPr>
        <p:spPr>
          <a:xfrm flipV="1">
            <a:off x="8849973" y="5153698"/>
            <a:ext cx="1309660" cy="169559"/>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7" name="Freeform: Shape 126">
            <a:extLst>
              <a:ext uri="{FF2B5EF4-FFF2-40B4-BE49-F238E27FC236}">
                <a16:creationId xmlns:a16="http://schemas.microsoft.com/office/drawing/2014/main" id="{5CA0C504-8AF1-3DB8-E250-F2712F30D0B2}"/>
              </a:ext>
              <a:ext uri="{C183D7F6-B498-43B3-948B-1728B52AA6E4}">
                <adec:decorative xmlns:adec="http://schemas.microsoft.com/office/drawing/2017/decorative" val="1"/>
              </a:ext>
            </a:extLst>
          </p:cNvPr>
          <p:cNvSpPr/>
          <p:nvPr/>
        </p:nvSpPr>
        <p:spPr>
          <a:xfrm>
            <a:off x="9836663" y="2629064"/>
            <a:ext cx="322973" cy="2522058"/>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8" name="Freeform: Shape 127">
            <a:extLst>
              <a:ext uri="{FF2B5EF4-FFF2-40B4-BE49-F238E27FC236}">
                <a16:creationId xmlns:a16="http://schemas.microsoft.com/office/drawing/2014/main" id="{D9F00989-5D27-8669-AE9F-A78A19209553}"/>
              </a:ext>
              <a:ext uri="{C183D7F6-B498-43B3-948B-1728B52AA6E4}">
                <adec:decorative xmlns:adec="http://schemas.microsoft.com/office/drawing/2017/decorative" val="1"/>
              </a:ext>
            </a:extLst>
          </p:cNvPr>
          <p:cNvSpPr/>
          <p:nvPr/>
        </p:nvSpPr>
        <p:spPr>
          <a:xfrm>
            <a:off x="8849973" y="3881426"/>
            <a:ext cx="1982902" cy="1441831"/>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63EE85C5-D840-4022-FDE9-BC3A2AE7C766}"/>
              </a:ext>
              <a:ext uri="{C183D7F6-B498-43B3-948B-1728B52AA6E4}">
                <adec:decorative xmlns:adec="http://schemas.microsoft.com/office/drawing/2017/decorative" val="1"/>
              </a:ext>
            </a:extLst>
          </p:cNvPr>
          <p:cNvSpPr>
            <a:spLocks noChangeAspect="1"/>
          </p:cNvSpPr>
          <p:nvPr/>
        </p:nvSpPr>
        <p:spPr bwMode="auto">
          <a:xfrm>
            <a:off x="7376491" y="2309121"/>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flip="none" rotWithShape="1">
            <a:gsLst>
              <a:gs pos="100000">
                <a:srgbClr val="C73ECC"/>
              </a:gs>
              <a:gs pos="0">
                <a:srgbClr val="0078D4"/>
              </a:gs>
            </a:gsLst>
            <a:lin ang="2700000" scaled="1"/>
            <a:tileRect/>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131" name="Graphic 82">
            <a:extLst>
              <a:ext uri="{FF2B5EF4-FFF2-40B4-BE49-F238E27FC236}">
                <a16:creationId xmlns:a16="http://schemas.microsoft.com/office/drawing/2014/main" id="{0696A57F-8C87-3705-61D8-3956BEDB25B7}"/>
              </a:ext>
              <a:ext uri="{C183D7F6-B498-43B3-948B-1728B52AA6E4}">
                <adec:decorative xmlns:adec="http://schemas.microsoft.com/office/drawing/2017/decorative" val="1"/>
              </a:ext>
            </a:extLst>
          </p:cNvPr>
          <p:cNvSpPr>
            <a:spLocks noChangeAspect="1"/>
          </p:cNvSpPr>
          <p:nvPr/>
        </p:nvSpPr>
        <p:spPr>
          <a:xfrm>
            <a:off x="10702692" y="3737916"/>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34" name="Graphic 82">
            <a:extLst>
              <a:ext uri="{FF2B5EF4-FFF2-40B4-BE49-F238E27FC236}">
                <a16:creationId xmlns:a16="http://schemas.microsoft.com/office/drawing/2014/main" id="{603777C9-039C-0B44-5415-B1A6AF46EA62}"/>
              </a:ext>
              <a:ext uri="{C183D7F6-B498-43B3-948B-1728B52AA6E4}">
                <adec:decorative xmlns:adec="http://schemas.microsoft.com/office/drawing/2017/decorative" val="1"/>
              </a:ext>
            </a:extLst>
          </p:cNvPr>
          <p:cNvSpPr>
            <a:spLocks noChangeAspect="1"/>
          </p:cNvSpPr>
          <p:nvPr/>
        </p:nvSpPr>
        <p:spPr>
          <a:xfrm>
            <a:off x="7605069" y="394456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37" name="Graphic 82">
            <a:extLst>
              <a:ext uri="{FF2B5EF4-FFF2-40B4-BE49-F238E27FC236}">
                <a16:creationId xmlns:a16="http://schemas.microsoft.com/office/drawing/2014/main" id="{BC827827-8472-4CDD-F621-B84B4EED67A1}"/>
              </a:ext>
              <a:ext uri="{C183D7F6-B498-43B3-948B-1728B52AA6E4}">
                <adec:decorative xmlns:adec="http://schemas.microsoft.com/office/drawing/2017/decorative" val="1"/>
              </a:ext>
            </a:extLst>
          </p:cNvPr>
          <p:cNvSpPr>
            <a:spLocks noChangeAspect="1"/>
          </p:cNvSpPr>
          <p:nvPr/>
        </p:nvSpPr>
        <p:spPr>
          <a:xfrm>
            <a:off x="9742281" y="2606601"/>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0" name="Graphic 82">
            <a:extLst>
              <a:ext uri="{FF2B5EF4-FFF2-40B4-BE49-F238E27FC236}">
                <a16:creationId xmlns:a16="http://schemas.microsoft.com/office/drawing/2014/main" id="{45F52CFB-1125-9454-92BF-A5505754B095}"/>
              </a:ext>
              <a:ext uri="{C183D7F6-B498-43B3-948B-1728B52AA6E4}">
                <adec:decorative xmlns:adec="http://schemas.microsoft.com/office/drawing/2017/decorative" val="1"/>
              </a:ext>
            </a:extLst>
          </p:cNvPr>
          <p:cNvSpPr>
            <a:spLocks noChangeAspect="1"/>
          </p:cNvSpPr>
          <p:nvPr/>
        </p:nvSpPr>
        <p:spPr>
          <a:xfrm>
            <a:off x="7727145" y="2460332"/>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3" name="Graphic 82">
            <a:extLst>
              <a:ext uri="{FF2B5EF4-FFF2-40B4-BE49-F238E27FC236}">
                <a16:creationId xmlns:a16="http://schemas.microsoft.com/office/drawing/2014/main" id="{2904F0BA-2F69-CFE9-2DBE-19F87990392D}"/>
              </a:ext>
              <a:ext uri="{C183D7F6-B498-43B3-948B-1728B52AA6E4}">
                <adec:decorative xmlns:adec="http://schemas.microsoft.com/office/drawing/2017/decorative" val="1"/>
              </a:ext>
            </a:extLst>
          </p:cNvPr>
          <p:cNvSpPr>
            <a:spLocks noChangeAspect="1"/>
          </p:cNvSpPr>
          <p:nvPr/>
        </p:nvSpPr>
        <p:spPr>
          <a:xfrm>
            <a:off x="8757493" y="5204328"/>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6" name="Graphic 82">
            <a:extLst>
              <a:ext uri="{FF2B5EF4-FFF2-40B4-BE49-F238E27FC236}">
                <a16:creationId xmlns:a16="http://schemas.microsoft.com/office/drawing/2014/main" id="{313A4343-80E4-907C-BC36-E8276042B061}"/>
              </a:ext>
              <a:ext uri="{C183D7F6-B498-43B3-948B-1728B52AA6E4}">
                <adec:decorative xmlns:adec="http://schemas.microsoft.com/office/drawing/2017/decorative" val="1"/>
              </a:ext>
            </a:extLst>
          </p:cNvPr>
          <p:cNvSpPr>
            <a:spLocks noChangeAspect="1"/>
          </p:cNvSpPr>
          <p:nvPr/>
        </p:nvSpPr>
        <p:spPr>
          <a:xfrm>
            <a:off x="9518316" y="4203390"/>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9" name="Graphic 82">
            <a:extLst>
              <a:ext uri="{FF2B5EF4-FFF2-40B4-BE49-F238E27FC236}">
                <a16:creationId xmlns:a16="http://schemas.microsoft.com/office/drawing/2014/main" id="{2F07590D-0B6F-65B7-9CE0-FFBDE0C0BF94}"/>
              </a:ext>
              <a:ext uri="{C183D7F6-B498-43B3-948B-1728B52AA6E4}">
                <adec:decorative xmlns:adec="http://schemas.microsoft.com/office/drawing/2017/decorative" val="1"/>
              </a:ext>
            </a:extLst>
          </p:cNvPr>
          <p:cNvSpPr>
            <a:spLocks noChangeAspect="1"/>
          </p:cNvSpPr>
          <p:nvPr/>
        </p:nvSpPr>
        <p:spPr>
          <a:xfrm>
            <a:off x="8721936" y="3205756"/>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52" name="Graphic 82">
            <a:extLst>
              <a:ext uri="{FF2B5EF4-FFF2-40B4-BE49-F238E27FC236}">
                <a16:creationId xmlns:a16="http://schemas.microsoft.com/office/drawing/2014/main" id="{C28A592E-13D4-2CA4-DD17-FFED02BBD130}"/>
              </a:ext>
              <a:ext uri="{C183D7F6-B498-43B3-948B-1728B52AA6E4}">
                <adec:decorative xmlns:adec="http://schemas.microsoft.com/office/drawing/2017/decorative" val="1"/>
              </a:ext>
            </a:extLst>
          </p:cNvPr>
          <p:cNvSpPr>
            <a:spLocks noChangeAspect="1"/>
          </p:cNvSpPr>
          <p:nvPr/>
        </p:nvSpPr>
        <p:spPr>
          <a:xfrm>
            <a:off x="7528417" y="5232795"/>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55" name="Graphic 82">
            <a:extLst>
              <a:ext uri="{FF2B5EF4-FFF2-40B4-BE49-F238E27FC236}">
                <a16:creationId xmlns:a16="http://schemas.microsoft.com/office/drawing/2014/main" id="{E7B4A325-3DAA-D4C3-45F6-344312E57BF0}"/>
              </a:ext>
              <a:ext uri="{C183D7F6-B498-43B3-948B-1728B52AA6E4}">
                <adec:decorative xmlns:adec="http://schemas.microsoft.com/office/drawing/2017/decorative" val="1"/>
              </a:ext>
            </a:extLst>
          </p:cNvPr>
          <p:cNvSpPr>
            <a:spLocks noChangeAspect="1"/>
          </p:cNvSpPr>
          <p:nvPr/>
        </p:nvSpPr>
        <p:spPr>
          <a:xfrm>
            <a:off x="10105297" y="5089821"/>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nvGrpSpPr>
          <p:cNvPr id="10" name="Group 9" descr="image of person">
            <a:extLst>
              <a:ext uri="{FF2B5EF4-FFF2-40B4-BE49-F238E27FC236}">
                <a16:creationId xmlns:a16="http://schemas.microsoft.com/office/drawing/2014/main" id="{971424C9-237F-C8F4-7E03-A311C117EFE5}"/>
              </a:ext>
            </a:extLst>
          </p:cNvPr>
          <p:cNvGrpSpPr/>
          <p:nvPr/>
        </p:nvGrpSpPr>
        <p:grpSpPr>
          <a:xfrm>
            <a:off x="1058036" y="3339515"/>
            <a:ext cx="1269362" cy="1269361"/>
            <a:chOff x="833238" y="2903746"/>
            <a:chExt cx="1474629" cy="1474628"/>
          </a:xfrm>
        </p:grpSpPr>
        <p:sp>
          <p:nvSpPr>
            <p:cNvPr id="189" name="Oval 188">
              <a:extLst>
                <a:ext uri="{FF2B5EF4-FFF2-40B4-BE49-F238E27FC236}">
                  <a16:creationId xmlns:a16="http://schemas.microsoft.com/office/drawing/2014/main" id="{9F162E83-3896-3C10-91FE-073A5772153D}"/>
                </a:ext>
                <a:ext uri="{C183D7F6-B498-43B3-948B-1728B52AA6E4}">
                  <adec:decorative xmlns:adec="http://schemas.microsoft.com/office/drawing/2017/decorative" val="1"/>
                </a:ext>
              </a:extLst>
            </p:cNvPr>
            <p:cNvSpPr/>
            <p:nvPr/>
          </p:nvSpPr>
          <p:spPr bwMode="auto">
            <a:xfrm>
              <a:off x="834460" y="2903749"/>
              <a:ext cx="1472184" cy="1474623"/>
            </a:xfrm>
            <a:prstGeom prst="ellipse">
              <a:avLst/>
            </a:prstGeom>
            <a:solidFill>
              <a:schemeClr val="bg1"/>
            </a:solidFill>
            <a:ln w="25400" cap="flat">
              <a:solidFill>
                <a:srgbClr val="FFF8F3"/>
              </a:solid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66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160" name="Picture 159">
              <a:extLst>
                <a:ext uri="{FF2B5EF4-FFF2-40B4-BE49-F238E27FC236}">
                  <a16:creationId xmlns:a16="http://schemas.microsoft.com/office/drawing/2014/main" id="{4D6312AB-39D4-ECB0-1B97-FFF5AFF1F5DE}"/>
                </a:ext>
              </a:extLst>
            </p:cNvPr>
            <p:cNvPicPr>
              <a:picLocks noChangeAspect="1"/>
            </p:cNvPicPr>
            <p:nvPr/>
          </p:nvPicPr>
          <p:blipFill rotWithShape="1">
            <a:blip r:embed="rId3"/>
            <a:srcRect l="7986" t="12923" r="24479" b="42054"/>
            <a:stretch/>
          </p:blipFill>
          <p:spPr>
            <a:xfrm>
              <a:off x="833238" y="2903746"/>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sp>
        <p:nvSpPr>
          <p:cNvPr id="172" name="Rounded Rectangle 62">
            <a:extLst>
              <a:ext uri="{FF2B5EF4-FFF2-40B4-BE49-F238E27FC236}">
                <a16:creationId xmlns:a16="http://schemas.microsoft.com/office/drawing/2014/main" id="{F660C1E6-ACCE-B10B-05C4-655416D61225}"/>
              </a:ext>
              <a:ext uri="{C183D7F6-B498-43B3-948B-1728B52AA6E4}">
                <adec:decorative xmlns:adec="http://schemas.microsoft.com/office/drawing/2017/decorative" val="1"/>
              </a:ext>
            </a:extLst>
          </p:cNvPr>
          <p:cNvSpPr/>
          <p:nvPr/>
        </p:nvSpPr>
        <p:spPr bwMode="auto">
          <a:xfrm>
            <a:off x="5930111" y="1892768"/>
            <a:ext cx="5115489"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gradFill>
                  <a:gsLst>
                    <a:gs pos="88073">
                      <a:srgbClr val="000000"/>
                    </a:gs>
                    <a:gs pos="68807">
                      <a:srgbClr val="000000"/>
                    </a:gs>
                  </a:gsLst>
                  <a:lin ang="5400000" scaled="1"/>
                </a:gradFill>
                <a:effectLst/>
                <a:uLnTx/>
                <a:uFillTx/>
                <a:latin typeface="Segoe Sans Display Semibold"/>
                <a:ea typeface="+mn-ea"/>
                <a:cs typeface="Segoe Sans Display Semibold" pitchFamily="2" charset="0"/>
              </a:rPr>
              <a:t>Agents</a:t>
            </a:r>
          </a:p>
        </p:txBody>
      </p:sp>
      <p:sp>
        <p:nvSpPr>
          <p:cNvPr id="174" name="Rounded Rectangle 62">
            <a:extLst>
              <a:ext uri="{FF2B5EF4-FFF2-40B4-BE49-F238E27FC236}">
                <a16:creationId xmlns:a16="http://schemas.microsoft.com/office/drawing/2014/main" id="{F30000EE-033F-EBA2-CFBE-4E7DF0DAC729}"/>
              </a:ext>
              <a:ext uri="{C183D7F6-B498-43B3-948B-1728B52AA6E4}">
                <adec:decorative xmlns:adec="http://schemas.microsoft.com/office/drawing/2017/decorative" val="1"/>
              </a:ext>
            </a:extLst>
          </p:cNvPr>
          <p:cNvSpPr/>
          <p:nvPr/>
        </p:nvSpPr>
        <p:spPr bwMode="auto">
          <a:xfrm>
            <a:off x="4678870" y="1880736"/>
            <a:ext cx="986132"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gradFill>
                  <a:gsLst>
                    <a:gs pos="88073">
                      <a:srgbClr val="000000"/>
                    </a:gs>
                    <a:gs pos="68807">
                      <a:srgbClr val="000000"/>
                    </a:gs>
                  </a:gsLst>
                  <a:lin ang="5400000" scaled="1"/>
                </a:gradFill>
                <a:effectLst/>
                <a:uLnTx/>
                <a:uFillTx/>
                <a:latin typeface="Segoe Sans Display Semibold"/>
                <a:ea typeface="+mn-ea"/>
                <a:cs typeface="Segoe Sans Display Semibold" pitchFamily="2" charset="0"/>
              </a:rPr>
              <a:t>Copilot</a:t>
            </a:r>
          </a:p>
        </p:txBody>
      </p:sp>
      <p:grpSp>
        <p:nvGrpSpPr>
          <p:cNvPr id="6" name="Group 5" descr="arrow pointing towards person">
            <a:extLst>
              <a:ext uri="{FF2B5EF4-FFF2-40B4-BE49-F238E27FC236}">
                <a16:creationId xmlns:a16="http://schemas.microsoft.com/office/drawing/2014/main" id="{D0D61448-C879-D7AF-4D2B-5B0EAD39BACF}"/>
              </a:ext>
            </a:extLst>
          </p:cNvPr>
          <p:cNvGrpSpPr/>
          <p:nvPr/>
        </p:nvGrpSpPr>
        <p:grpSpPr>
          <a:xfrm>
            <a:off x="2950156" y="3714827"/>
            <a:ext cx="683753" cy="229737"/>
            <a:chOff x="2857361" y="3313353"/>
            <a:chExt cx="683753" cy="229737"/>
          </a:xfrm>
        </p:grpSpPr>
        <p:grpSp>
          <p:nvGrpSpPr>
            <p:cNvPr id="168" name="Group 167">
              <a:extLst>
                <a:ext uri="{FF2B5EF4-FFF2-40B4-BE49-F238E27FC236}">
                  <a16:creationId xmlns:a16="http://schemas.microsoft.com/office/drawing/2014/main" id="{598BF595-1DF5-CADD-71F3-6F6E92F7683D}"/>
                </a:ext>
              </a:extLst>
            </p:cNvPr>
            <p:cNvGrpSpPr>
              <a:grpSpLocks noChangeAspect="1"/>
            </p:cNvGrpSpPr>
            <p:nvPr/>
          </p:nvGrpSpPr>
          <p:grpSpPr>
            <a:xfrm rot="16200000" flipH="1">
              <a:off x="2793723" y="3376991"/>
              <a:ext cx="229737" cy="102462"/>
              <a:chOff x="24942308" y="2917288"/>
              <a:chExt cx="1321816" cy="559246"/>
            </a:xfrm>
          </p:grpSpPr>
          <p:cxnSp>
            <p:nvCxnSpPr>
              <p:cNvPr id="170" name="Straight Connector 169">
                <a:extLst>
                  <a:ext uri="{FF2B5EF4-FFF2-40B4-BE49-F238E27FC236}">
                    <a16:creationId xmlns:a16="http://schemas.microsoft.com/office/drawing/2014/main" id="{55ED0DFE-E13B-2B03-D46A-AD19F37D2E52}"/>
                  </a:ext>
                </a:extLst>
              </p:cNvPr>
              <p:cNvCxnSpPr>
                <a:cxnSpLocks/>
              </p:cNvCxnSpPr>
              <p:nvPr/>
            </p:nvCxnSpPr>
            <p:spPr>
              <a:xfrm rot="10800000">
                <a:off x="25603203" y="2917288"/>
                <a:ext cx="660921" cy="559239"/>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3C51BB5-EDB9-78E8-905E-1EDF24565909}"/>
                  </a:ext>
                </a:extLst>
              </p:cNvPr>
              <p:cNvCxnSpPr>
                <a:cxnSpLocks/>
              </p:cNvCxnSpPr>
              <p:nvPr/>
            </p:nvCxnSpPr>
            <p:spPr>
              <a:xfrm rot="10800000" flipH="1">
                <a:off x="24942308" y="2917292"/>
                <a:ext cx="660917" cy="559242"/>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69" name="Straight Connector 168">
              <a:extLst>
                <a:ext uri="{FF2B5EF4-FFF2-40B4-BE49-F238E27FC236}">
                  <a16:creationId xmlns:a16="http://schemas.microsoft.com/office/drawing/2014/main" id="{4BC82C7C-900A-1C4B-3561-CD0C8319E119}"/>
                </a:ext>
              </a:extLst>
            </p:cNvPr>
            <p:cNvCxnSpPr>
              <a:cxnSpLocks/>
            </p:cNvCxnSpPr>
            <p:nvPr/>
          </p:nvCxnSpPr>
          <p:spPr>
            <a:xfrm>
              <a:off x="2865327" y="3428206"/>
              <a:ext cx="675787" cy="0"/>
            </a:xfrm>
            <a:prstGeom prst="line">
              <a:avLst/>
            </a:prstGeom>
            <a:ln w="25400" cap="rnd">
              <a:solidFill>
                <a:srgbClr val="091F2C"/>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9" name="Group 8" descr="arrow pointing away from person">
            <a:extLst>
              <a:ext uri="{FF2B5EF4-FFF2-40B4-BE49-F238E27FC236}">
                <a16:creationId xmlns:a16="http://schemas.microsoft.com/office/drawing/2014/main" id="{2BD8E19B-C41E-BB67-AD20-CFF22B85FEF7}"/>
              </a:ext>
            </a:extLst>
          </p:cNvPr>
          <p:cNvGrpSpPr/>
          <p:nvPr/>
        </p:nvGrpSpPr>
        <p:grpSpPr>
          <a:xfrm flipH="1">
            <a:off x="3102556" y="3974196"/>
            <a:ext cx="683753" cy="229737"/>
            <a:chOff x="2857361" y="3313353"/>
            <a:chExt cx="683753" cy="229737"/>
          </a:xfrm>
        </p:grpSpPr>
        <p:grpSp>
          <p:nvGrpSpPr>
            <p:cNvPr id="11" name="Group 10">
              <a:extLst>
                <a:ext uri="{FF2B5EF4-FFF2-40B4-BE49-F238E27FC236}">
                  <a16:creationId xmlns:a16="http://schemas.microsoft.com/office/drawing/2014/main" id="{62289B44-CC71-93C3-1738-C243322AD8B5}"/>
                </a:ext>
              </a:extLst>
            </p:cNvPr>
            <p:cNvGrpSpPr>
              <a:grpSpLocks noChangeAspect="1"/>
            </p:cNvGrpSpPr>
            <p:nvPr/>
          </p:nvGrpSpPr>
          <p:grpSpPr>
            <a:xfrm rot="16200000" flipH="1">
              <a:off x="2793723" y="3376991"/>
              <a:ext cx="229737" cy="102462"/>
              <a:chOff x="24942308" y="2917288"/>
              <a:chExt cx="1321816" cy="559246"/>
            </a:xfrm>
          </p:grpSpPr>
          <p:cxnSp>
            <p:nvCxnSpPr>
              <p:cNvPr id="18" name="Straight Connector 17">
                <a:extLst>
                  <a:ext uri="{FF2B5EF4-FFF2-40B4-BE49-F238E27FC236}">
                    <a16:creationId xmlns:a16="http://schemas.microsoft.com/office/drawing/2014/main" id="{FF2C0657-356C-8789-7008-E23139CED26A}"/>
                  </a:ext>
                </a:extLst>
              </p:cNvPr>
              <p:cNvCxnSpPr>
                <a:cxnSpLocks/>
              </p:cNvCxnSpPr>
              <p:nvPr/>
            </p:nvCxnSpPr>
            <p:spPr>
              <a:xfrm rot="10800000">
                <a:off x="25603203" y="2917288"/>
                <a:ext cx="660921" cy="559239"/>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8A881D2-2920-E8DB-415F-C36071DC484B}"/>
                  </a:ext>
                </a:extLst>
              </p:cNvPr>
              <p:cNvCxnSpPr>
                <a:cxnSpLocks/>
              </p:cNvCxnSpPr>
              <p:nvPr/>
            </p:nvCxnSpPr>
            <p:spPr>
              <a:xfrm rot="10800000" flipH="1">
                <a:off x="24942308" y="2917292"/>
                <a:ext cx="660917" cy="559242"/>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F603090D-3145-F38C-B7DD-1BC5EF3E866D}"/>
                </a:ext>
              </a:extLst>
            </p:cNvPr>
            <p:cNvCxnSpPr>
              <a:cxnSpLocks/>
            </p:cNvCxnSpPr>
            <p:nvPr/>
          </p:nvCxnSpPr>
          <p:spPr>
            <a:xfrm>
              <a:off x="2865327" y="3428206"/>
              <a:ext cx="675787" cy="0"/>
            </a:xfrm>
            <a:prstGeom prst="line">
              <a:avLst/>
            </a:prstGeom>
            <a:ln w="25400" cap="rnd">
              <a:solidFill>
                <a:srgbClr val="091F2C"/>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22" name="Group 21" descr="Copilot logo">
            <a:extLst>
              <a:ext uri="{FF2B5EF4-FFF2-40B4-BE49-F238E27FC236}">
                <a16:creationId xmlns:a16="http://schemas.microsoft.com/office/drawing/2014/main" id="{C13B501A-D14A-E086-8550-7D787BA47985}"/>
              </a:ext>
            </a:extLst>
          </p:cNvPr>
          <p:cNvGrpSpPr/>
          <p:nvPr/>
        </p:nvGrpSpPr>
        <p:grpSpPr>
          <a:xfrm>
            <a:off x="3952788" y="2733140"/>
            <a:ext cx="2438296" cy="2438296"/>
            <a:chOff x="2945451" y="1494056"/>
            <a:chExt cx="2438296" cy="2438296"/>
          </a:xfrm>
        </p:grpSpPr>
        <p:sp>
          <p:nvSpPr>
            <p:cNvPr id="20" name="Copilot Box - replacement">
              <a:extLst>
                <a:ext uri="{FF2B5EF4-FFF2-40B4-BE49-F238E27FC236}">
                  <a16:creationId xmlns:a16="http://schemas.microsoft.com/office/drawing/2014/main" id="{5EF13D9A-B41D-F0A8-2DE7-07D3FE8EE932}"/>
                </a:ext>
              </a:extLst>
            </p:cNvPr>
            <p:cNvSpPr>
              <a:spLocks noChangeAspect="1"/>
            </p:cNvSpPr>
            <p:nvPr/>
          </p:nvSpPr>
          <p:spPr bwMode="auto">
            <a:xfrm>
              <a:off x="2945451" y="1494056"/>
              <a:ext cx="2438296" cy="2438296"/>
            </a:xfrm>
            <a:prstGeom prst="roundRect">
              <a:avLst>
                <a:gd name="adj" fmla="val 6703"/>
              </a:avLst>
            </a:prstGeom>
            <a:gradFill>
              <a:gsLst>
                <a:gs pos="0">
                  <a:srgbClr val="0A6BBA"/>
                </a:gs>
                <a:gs pos="80000">
                  <a:srgbClr val="328985"/>
                </a:gs>
              </a:gsLst>
              <a:path path="circle">
                <a:fillToRect l="100000" t="100000"/>
              </a:path>
            </a:gra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21" name="Copilot logo - replacement">
              <a:extLst>
                <a:ext uri="{FF2B5EF4-FFF2-40B4-BE49-F238E27FC236}">
                  <a16:creationId xmlns:a16="http://schemas.microsoft.com/office/drawing/2014/main" id="{691EE309-FD32-23B4-92BD-84C9CA2994D8}"/>
                </a:ext>
              </a:extLst>
            </p:cNvPr>
            <p:cNvSpPr>
              <a:spLocks noChangeAspect="1"/>
            </p:cNvSpPr>
            <p:nvPr/>
          </p:nvSpPr>
          <p:spPr>
            <a:xfrm>
              <a:off x="3733780" y="2335388"/>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grpSp>
      <p:sp>
        <p:nvSpPr>
          <p:cNvPr id="2" name="Rectangle: Rounded Corners 1">
            <a:extLst>
              <a:ext uri="{FF2B5EF4-FFF2-40B4-BE49-F238E27FC236}">
                <a16:creationId xmlns:a16="http://schemas.microsoft.com/office/drawing/2014/main" id="{A6D4BF23-495A-0507-547A-B3B47BC672C2}"/>
              </a:ext>
            </a:extLst>
          </p:cNvPr>
          <p:cNvSpPr/>
          <p:nvPr/>
        </p:nvSpPr>
        <p:spPr bwMode="auto">
          <a:xfrm>
            <a:off x="4154760" y="5920095"/>
            <a:ext cx="6568174" cy="362427"/>
          </a:xfrm>
          <a:prstGeom prst="roundRect">
            <a:avLst>
              <a:gd name="adj" fmla="val 50000"/>
            </a:avLst>
          </a:prstGeom>
          <a:gradFill>
            <a:gsLst>
              <a:gs pos="0">
                <a:srgbClr val="0A6BBA"/>
              </a:gs>
              <a:gs pos="80000">
                <a:srgbClr val="328985"/>
              </a:gs>
            </a:gsLst>
            <a:path path="circle">
              <a:fillToRect l="100000" t="100000"/>
            </a:path>
          </a:gradFill>
          <a:ln w="19050">
            <a:noFill/>
            <a:headEnd type="none" w="med" len="med"/>
            <a:tailEnd type="none" w="med" len="med"/>
          </a:ln>
          <a:effectLst/>
          <a:scene3d>
            <a:camera prst="orthographicFront">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ctr" anchorCtr="0" forceAA="0" compatLnSpc="1">
            <a:prstTxWarp prst="textNoShape">
              <a:avLst/>
            </a:prstTxWarp>
            <a:noAutofit/>
          </a:bodyPr>
          <a:lstStyle/>
          <a:p>
            <a:pPr marL="0" marR="0" lvl="0" indent="0" algn="ctr" defTabSz="789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Variable Display Semib" pitchFamily="2" charset="0"/>
                <a:ea typeface="+mn-ea"/>
                <a:cs typeface="Segoe UI" pitchFamily="34" charset="0"/>
              </a:rPr>
              <a:t>Copilot Control System</a:t>
            </a:r>
          </a:p>
        </p:txBody>
      </p:sp>
    </p:spTree>
    <p:extLst>
      <p:ext uri="{BB962C8B-B14F-4D97-AF65-F5344CB8AC3E}">
        <p14:creationId xmlns:p14="http://schemas.microsoft.com/office/powerpoint/2010/main" val="1732582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0"/>
                                  </p:stCondLst>
                                  <p:childTnLst>
                                    <p:animMotion origin="layout" path="M -2.08333E-6 1.85185E-6 L -2.08333E-6 0.03541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500"/>
                                  </p:stCondLst>
                                  <p:childTnLst>
                                    <p:animMotion origin="layout" path="M -1.875E-6 -3.33333E-6 L 0.02344 -0.00023 " pathEditMode="relative" rAng="0" ptsTypes="AA">
                                      <p:cBhvr>
                                        <p:cTn id="14" dur="700" spd="-100000" fill="hold"/>
                                        <p:tgtEl>
                                          <p:spTgt spid="6"/>
                                        </p:tgtEl>
                                        <p:attrNameLst>
                                          <p:attrName>ppt_x</p:attrName>
                                          <p:attrName>ppt_y</p:attrName>
                                        </p:attrNameLst>
                                      </p:cBhvr>
                                      <p:rCtr x="1172" y="-23"/>
                                    </p:animMotion>
                                  </p:childTnLst>
                                </p:cTn>
                              </p:par>
                              <p:par>
                                <p:cTn id="15" presetID="10"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nodeType="withEffect">
                                  <p:stCondLst>
                                    <p:cond delay="500"/>
                                  </p:stCondLst>
                                  <p:childTnLst>
                                    <p:animMotion origin="layout" path="M -1.875E-6 -4.81481E-6 L 0.02344 -0.00023 " pathEditMode="relative" rAng="0" ptsTypes="AA">
                                      <p:cBhvr>
                                        <p:cTn id="19" dur="700" fill="hold"/>
                                        <p:tgtEl>
                                          <p:spTgt spid="9"/>
                                        </p:tgtEl>
                                        <p:attrNameLst>
                                          <p:attrName>ppt_x</p:attrName>
                                          <p:attrName>ppt_y</p:attrName>
                                        </p:attrNameLst>
                                      </p:cBhvr>
                                      <p:rCtr x="1172" y="-23"/>
                                    </p:animMotion>
                                  </p:childTnLst>
                                </p:cTn>
                              </p:par>
                              <p:par>
                                <p:cTn id="20" presetID="10" presetClass="entr" presetSubtype="0" fill="hold" nodeType="withEffect">
                                  <p:stCondLst>
                                    <p:cond delay="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42" presetClass="path" presetSubtype="0" decel="100000" fill="hold" nodeType="withEffect">
                                  <p:stCondLst>
                                    <p:cond delay="500"/>
                                  </p:stCondLst>
                                  <p:childTnLst>
                                    <p:animMotion origin="layout" path="M 1.25E-6 1.11111E-6 L 1.25E-6 0.03542 " pathEditMode="relative" rAng="0" ptsTypes="AA">
                                      <p:cBhvr>
                                        <p:cTn id="24" dur="700" spd="-100000" fill="hold"/>
                                        <p:tgtEl>
                                          <p:spTgt spid="22"/>
                                        </p:tgtEl>
                                        <p:attrNameLst>
                                          <p:attrName>ppt_x</p:attrName>
                                          <p:attrName>ppt_y</p:attrName>
                                        </p:attrNameLst>
                                      </p:cBhvr>
                                      <p:rCtr x="0" y="1759"/>
                                    </p:animMotion>
                                  </p:childTnLst>
                                </p:cTn>
                              </p:par>
                              <p:par>
                                <p:cTn id="25" presetID="10" presetClass="entr" presetSubtype="0" fill="hold" grpId="0" nodeType="withEffect">
                                  <p:stCondLst>
                                    <p:cond delay="750"/>
                                  </p:stCondLst>
                                  <p:childTnLst>
                                    <p:set>
                                      <p:cBhvr>
                                        <p:cTn id="26" dur="1" fill="hold">
                                          <p:stCondLst>
                                            <p:cond delay="0"/>
                                          </p:stCondLst>
                                        </p:cTn>
                                        <p:tgtEl>
                                          <p:spTgt spid="172"/>
                                        </p:tgtEl>
                                        <p:attrNameLst>
                                          <p:attrName>style.visibility</p:attrName>
                                        </p:attrNameLst>
                                      </p:cBhvr>
                                      <p:to>
                                        <p:strVal val="visible"/>
                                      </p:to>
                                    </p:set>
                                    <p:animEffect transition="in" filter="fade">
                                      <p:cBhvr>
                                        <p:cTn id="27" dur="500"/>
                                        <p:tgtEl>
                                          <p:spTgt spid="172"/>
                                        </p:tgtEl>
                                      </p:cBhvr>
                                    </p:animEffect>
                                  </p:childTnLst>
                                </p:cTn>
                              </p:par>
                              <p:par>
                                <p:cTn id="28" presetID="42" presetClass="path" presetSubtype="0" decel="100000" fill="hold" grpId="1" nodeType="withEffect">
                                  <p:stCondLst>
                                    <p:cond delay="750"/>
                                  </p:stCondLst>
                                  <p:childTnLst>
                                    <p:animMotion origin="layout" path="M -3.95833E-6 3.7037E-7 L -3.95833E-6 0.03542 " pathEditMode="relative" rAng="0" ptsTypes="AA">
                                      <p:cBhvr>
                                        <p:cTn id="29" dur="700" spd="-100000" fill="hold"/>
                                        <p:tgtEl>
                                          <p:spTgt spid="172"/>
                                        </p:tgtEl>
                                        <p:attrNameLst>
                                          <p:attrName>ppt_x</p:attrName>
                                          <p:attrName>ppt_y</p:attrName>
                                        </p:attrNameLst>
                                      </p:cBhvr>
                                      <p:rCtr x="0" y="1759"/>
                                    </p:animMotion>
                                  </p:childTnLst>
                                </p:cTn>
                              </p:par>
                              <p:par>
                                <p:cTn id="30" presetID="10" presetClass="entr" presetSubtype="0" fill="hold" grpId="0" nodeType="withEffect">
                                  <p:stCondLst>
                                    <p:cond delay="750"/>
                                  </p:stCondLst>
                                  <p:childTnLst>
                                    <p:set>
                                      <p:cBhvr>
                                        <p:cTn id="31" dur="1" fill="hold">
                                          <p:stCondLst>
                                            <p:cond delay="0"/>
                                          </p:stCondLst>
                                        </p:cTn>
                                        <p:tgtEl>
                                          <p:spTgt spid="174"/>
                                        </p:tgtEl>
                                        <p:attrNameLst>
                                          <p:attrName>style.visibility</p:attrName>
                                        </p:attrNameLst>
                                      </p:cBhvr>
                                      <p:to>
                                        <p:strVal val="visible"/>
                                      </p:to>
                                    </p:set>
                                    <p:animEffect transition="in" filter="fade">
                                      <p:cBhvr>
                                        <p:cTn id="32" dur="500"/>
                                        <p:tgtEl>
                                          <p:spTgt spid="174"/>
                                        </p:tgtEl>
                                      </p:cBhvr>
                                    </p:animEffect>
                                  </p:childTnLst>
                                </p:cTn>
                              </p:par>
                              <p:par>
                                <p:cTn id="33" presetID="42" presetClass="path" presetSubtype="0" decel="100000" fill="hold" grpId="1" nodeType="withEffect">
                                  <p:stCondLst>
                                    <p:cond delay="750"/>
                                  </p:stCondLst>
                                  <p:childTnLst>
                                    <p:animMotion origin="layout" path="M 1.25E-6 7.40741E-7 L 1.25E-6 0.03542 " pathEditMode="relative" rAng="0" ptsTypes="AA">
                                      <p:cBhvr>
                                        <p:cTn id="34" dur="700" spd="-100000" fill="hold"/>
                                        <p:tgtEl>
                                          <p:spTgt spid="174"/>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42" presetClass="path" presetSubtype="0" decel="100000" fill="hold" grpId="1" nodeType="withEffect">
                                  <p:stCondLst>
                                    <p:cond delay="750"/>
                                  </p:stCondLst>
                                  <p:childTnLst>
                                    <p:animMotion origin="layout" path="M 3.75E-6 -3.33333E-6 L 3.75E-6 0.03542 " pathEditMode="relative" rAng="0" ptsTypes="AA">
                                      <p:cBhvr>
                                        <p:cTn id="39"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2" grpId="1"/>
      <p:bldP spid="174" grpId="0"/>
      <p:bldP spid="174" grpId="1"/>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0EA69-7445-BC22-1CE7-F970EE885654}"/>
            </a:ext>
          </a:extLst>
        </p:cNvPr>
        <p:cNvGrpSpPr/>
        <p:nvPr/>
      </p:nvGrpSpPr>
      <p:grpSpPr>
        <a:xfrm>
          <a:off x="0" y="0"/>
          <a:ext cx="0" cy="0"/>
          <a:chOff x="0" y="0"/>
          <a:chExt cx="0" cy="0"/>
        </a:xfrm>
      </p:grpSpPr>
      <p:sp>
        <p:nvSpPr>
          <p:cNvPr id="41" name="Rectangle: Rounded Corners 30">
            <a:extLst>
              <a:ext uri="{FF2B5EF4-FFF2-40B4-BE49-F238E27FC236}">
                <a16:creationId xmlns:a16="http://schemas.microsoft.com/office/drawing/2014/main" id="{5FB12F39-7744-E54E-C766-6439E960C442}"/>
              </a:ext>
              <a:ext uri="{C183D7F6-B498-43B3-948B-1728B52AA6E4}">
                <adec:decorative xmlns:adec="http://schemas.microsoft.com/office/drawing/2017/decorative" val="1"/>
              </a:ext>
            </a:extLst>
          </p:cNvPr>
          <p:cNvSpPr>
            <a:spLocks/>
          </p:cNvSpPr>
          <p:nvPr/>
        </p:nvSpPr>
        <p:spPr bwMode="auto">
          <a:xfrm>
            <a:off x="457200" y="620286"/>
            <a:ext cx="11277600" cy="5617428"/>
          </a:xfrm>
          <a:prstGeom prst="roundRect">
            <a:avLst>
              <a:gd name="adj" fmla="val 1747"/>
            </a:avLst>
          </a:prstGeom>
          <a:solidFill>
            <a:schemeClr val="bg1">
              <a:lumMod val="95000"/>
            </a:scheme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2004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a:ln w="3175">
                <a:noFill/>
              </a:ln>
              <a:gradFill flip="none" rotWithShape="1">
                <a:gsLst>
                  <a:gs pos="0">
                    <a:srgbClr val="C03BC4"/>
                  </a:gs>
                  <a:gs pos="80000">
                    <a:srgbClr val="0078D4"/>
                  </a:gs>
                </a:gsLst>
                <a:path path="circle">
                  <a:fillToRect l="100000" t="100000"/>
                </a:path>
                <a:tileRect r="-100000" b="-100000"/>
              </a:gradFill>
              <a:effectLst/>
              <a:uLnTx/>
              <a:uFillTx/>
              <a:latin typeface="Segoe Sans Display Semibold"/>
              <a:ea typeface="+mn-ea"/>
              <a:cs typeface="Segoe UI Semibold"/>
            </a:endParaRPr>
          </a:p>
        </p:txBody>
      </p:sp>
      <p:pic>
        <p:nvPicPr>
          <p:cNvPr id="21" name="Picture 4">
            <a:extLst>
              <a:ext uri="{FF2B5EF4-FFF2-40B4-BE49-F238E27FC236}">
                <a16:creationId xmlns:a16="http://schemas.microsoft.com/office/drawing/2014/main" id="{D44153FC-B92E-4673-4D32-E98ED828DC3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547" y="2398590"/>
            <a:ext cx="848976" cy="8597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8">
            <a:extLst>
              <a:ext uri="{FF2B5EF4-FFF2-40B4-BE49-F238E27FC236}">
                <a16:creationId xmlns:a16="http://schemas.microsoft.com/office/drawing/2014/main" id="{21EB2697-84AB-C3E0-8C55-8A714851ED00}"/>
              </a:ext>
              <a:ext uri="{C183D7F6-B498-43B3-948B-1728B52AA6E4}">
                <adec:decorative xmlns:adec="http://schemas.microsoft.com/office/drawing/2017/decorative" val="0"/>
              </a:ext>
            </a:extLst>
          </p:cNvPr>
          <p:cNvSpPr txBox="1">
            <a:spLocks noGrp="1"/>
          </p:cNvSpPr>
          <p:nvPr>
            <p:ph type="title"/>
          </p:nvPr>
        </p:nvSpPr>
        <p:spPr bwMode="auto">
          <a:xfrm>
            <a:off x="611235" y="3436027"/>
            <a:ext cx="4419601"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462" rtl="0" eaLnBrk="1" latinLnBrk="0" hangingPunct="1">
              <a:lnSpc>
                <a:spcPct val="100000"/>
              </a:lnSpc>
              <a:spcBef>
                <a:spcPct val="0"/>
              </a:spcBef>
              <a:buNone/>
              <a:defRPr lang="en-US" sz="3599"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24671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50" normalizeH="0" baseline="0" noProof="0">
                <a:ln>
                  <a:noFill/>
                </a:ln>
                <a:gradFill>
                  <a:gsLst>
                    <a:gs pos="12844">
                      <a:srgbClr val="291817"/>
                    </a:gs>
                    <a:gs pos="38000">
                      <a:srgbClr val="291817"/>
                    </a:gs>
                  </a:gsLst>
                  <a:lin ang="13500000" scaled="1"/>
                </a:gradFill>
                <a:effectLst/>
                <a:uLnTx/>
                <a:uFillTx/>
                <a:latin typeface="Segoe Sans Display Semibold"/>
                <a:ea typeface="+mn-ea"/>
                <a:cs typeface="Segoe Sans Display Semibold"/>
              </a:rPr>
              <a:t>Microsoft 365 Copilot</a:t>
            </a:r>
            <a:endParaRPr kumimoji="0" lang="en-US" sz="32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grpSp>
        <p:nvGrpSpPr>
          <p:cNvPr id="47" name="Group 46" descr="1. Consistent UI for AI">
            <a:extLst>
              <a:ext uri="{FF2B5EF4-FFF2-40B4-BE49-F238E27FC236}">
                <a16:creationId xmlns:a16="http://schemas.microsoft.com/office/drawing/2014/main" id="{0DE31DCF-8CDC-B54A-1184-E42657AD8FC1}"/>
              </a:ext>
              <a:ext uri="{C183D7F6-B498-43B3-948B-1728B52AA6E4}">
                <adec:decorative xmlns:adec="http://schemas.microsoft.com/office/drawing/2017/decorative" val="0"/>
              </a:ext>
            </a:extLst>
          </p:cNvPr>
          <p:cNvGrpSpPr/>
          <p:nvPr/>
        </p:nvGrpSpPr>
        <p:grpSpPr>
          <a:xfrm>
            <a:off x="5316219" y="1017053"/>
            <a:ext cx="6141703" cy="594360"/>
            <a:chOff x="5316219" y="1017053"/>
            <a:chExt cx="6141703" cy="594360"/>
          </a:xfrm>
        </p:grpSpPr>
        <p:sp>
          <p:nvSpPr>
            <p:cNvPr id="9" name="Rectangle: Rounded Corners 30">
              <a:extLst>
                <a:ext uri="{FF2B5EF4-FFF2-40B4-BE49-F238E27FC236}">
                  <a16:creationId xmlns:a16="http://schemas.microsoft.com/office/drawing/2014/main" id="{04A75B1D-1CF8-4336-4E32-7DC9359266D8}"/>
                </a:ext>
              </a:extLst>
            </p:cNvPr>
            <p:cNvSpPr>
              <a:spLocks/>
            </p:cNvSpPr>
            <p:nvPr/>
          </p:nvSpPr>
          <p:spPr bwMode="auto">
            <a:xfrm>
              <a:off x="5499099" y="1017053"/>
              <a:ext cx="5958823" cy="594360"/>
            </a:xfrm>
            <a:prstGeom prst="roundRect">
              <a:avLst>
                <a:gd name="adj" fmla="val 6200"/>
              </a:avLst>
            </a:prstGeom>
            <a:gradFill flip="none" rotWithShape="1">
              <a:gsLst>
                <a:gs pos="0">
                  <a:srgbClr val="C03BC4"/>
                </a:gs>
                <a:gs pos="100000">
                  <a:srgbClr val="0078D4"/>
                </a:gs>
              </a:gsLst>
              <a:lin ang="10800000" scaled="1"/>
              <a:tileRect/>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Sans Display Semibold"/>
                  <a:ea typeface="+mn-ea"/>
                  <a:cs typeface="+mn-cs"/>
                </a:rPr>
                <a:t>Consistent UI for AI</a:t>
              </a:r>
              <a:endParaRPr kumimoji="0" lang="en-US" sz="1800" b="0" i="0" u="none" strike="noStrike" kern="1200" cap="none" spc="0" normalizeH="0" baseline="0" noProof="0">
                <a:ln w="3175">
                  <a:noFill/>
                </a:ln>
                <a:solidFill>
                  <a:srgbClr val="FFFFFF"/>
                </a:solidFill>
                <a:effectLst/>
                <a:uLnTx/>
                <a:uFillTx/>
                <a:latin typeface="Segoe Sans Display Semibold"/>
                <a:ea typeface="+mn-ea"/>
                <a:cs typeface="Segoe UI Semibold"/>
              </a:endParaRPr>
            </a:p>
          </p:txBody>
        </p:sp>
        <p:sp>
          <p:nvSpPr>
            <p:cNvPr id="10" name="Oval 9">
              <a:extLst>
                <a:ext uri="{FF2B5EF4-FFF2-40B4-BE49-F238E27FC236}">
                  <a16:creationId xmlns:a16="http://schemas.microsoft.com/office/drawing/2014/main" id="{270555E8-852D-CA0E-69BD-AA9E88A20CA7}"/>
                </a:ext>
              </a:extLst>
            </p:cNvPr>
            <p:cNvSpPr>
              <a:spLocks noChangeAspect="1"/>
            </p:cNvSpPr>
            <p:nvPr/>
          </p:nvSpPr>
          <p:spPr bwMode="auto">
            <a:xfrm>
              <a:off x="5316219" y="1136754"/>
              <a:ext cx="365760" cy="365760"/>
            </a:xfrm>
            <a:prstGeom prst="ellipse">
              <a:avLst/>
            </a:prstGeom>
            <a:solidFill>
              <a:schemeClr val="bg1"/>
            </a:solidFill>
            <a:ln w="254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pitchFamily="2" charset="0"/>
                  <a:ea typeface="Segoe UI" pitchFamily="34" charset="0"/>
                  <a:cs typeface="Segoe Sans Display Semibold" pitchFamily="2" charset="0"/>
                </a:rPr>
                <a:t>1</a:t>
              </a:r>
            </a:p>
          </p:txBody>
        </p:sp>
      </p:grpSp>
      <p:grpSp>
        <p:nvGrpSpPr>
          <p:cNvPr id="53" name="Group 52" descr="2. Integrated in the tools millions use every day&#10;">
            <a:extLst>
              <a:ext uri="{FF2B5EF4-FFF2-40B4-BE49-F238E27FC236}">
                <a16:creationId xmlns:a16="http://schemas.microsoft.com/office/drawing/2014/main" id="{1C7517BB-9099-C9CD-3A60-7006CD929B70}"/>
              </a:ext>
              <a:ext uri="{C183D7F6-B498-43B3-948B-1728B52AA6E4}">
                <adec:decorative xmlns:adec="http://schemas.microsoft.com/office/drawing/2017/decorative" val="0"/>
              </a:ext>
            </a:extLst>
          </p:cNvPr>
          <p:cNvGrpSpPr/>
          <p:nvPr/>
        </p:nvGrpSpPr>
        <p:grpSpPr>
          <a:xfrm>
            <a:off x="5316219" y="1862436"/>
            <a:ext cx="6141703" cy="594360"/>
            <a:chOff x="5316219" y="1017053"/>
            <a:chExt cx="6141703" cy="594360"/>
          </a:xfrm>
        </p:grpSpPr>
        <p:sp>
          <p:nvSpPr>
            <p:cNvPr id="54" name="Rectangle: Rounded Corners 30">
              <a:extLst>
                <a:ext uri="{FF2B5EF4-FFF2-40B4-BE49-F238E27FC236}">
                  <a16:creationId xmlns:a16="http://schemas.microsoft.com/office/drawing/2014/main" id="{EEE8DE24-BE60-6496-F5F2-A3D43A20D5F6}"/>
                </a:ext>
              </a:extLst>
            </p:cNvPr>
            <p:cNvSpPr>
              <a:spLocks/>
            </p:cNvSpPr>
            <p:nvPr/>
          </p:nvSpPr>
          <p:spPr bwMode="auto">
            <a:xfrm>
              <a:off x="5499099" y="1017053"/>
              <a:ext cx="5958823" cy="594360"/>
            </a:xfrm>
            <a:prstGeom prst="roundRect">
              <a:avLst>
                <a:gd name="adj" fmla="val 6200"/>
              </a:avLst>
            </a:prstGeom>
            <a:gradFill flip="none" rotWithShape="1">
              <a:gsLst>
                <a:gs pos="0">
                  <a:srgbClr val="C03BC4"/>
                </a:gs>
                <a:gs pos="100000">
                  <a:srgbClr val="0078D4"/>
                </a:gs>
              </a:gsLst>
              <a:lin ang="10800000" scaled="1"/>
              <a:tileRect/>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Sans Display Semibold"/>
                  <a:ea typeface="+mn-ea"/>
                  <a:cs typeface="+mn-cs"/>
                </a:rPr>
                <a:t>Integrated in the tools millions use every day</a:t>
              </a:r>
              <a:endParaRPr kumimoji="0" lang="en-US" sz="1800" b="0" i="0" u="none" strike="noStrike" kern="1200" cap="none" spc="0" normalizeH="0" baseline="0" noProof="0">
                <a:ln w="3175">
                  <a:noFill/>
                </a:ln>
                <a:solidFill>
                  <a:srgbClr val="FFFFFF"/>
                </a:solidFill>
                <a:effectLst/>
                <a:uLnTx/>
                <a:uFillTx/>
                <a:latin typeface="Segoe Sans Display Semibold"/>
                <a:ea typeface="+mn-ea"/>
                <a:cs typeface="Segoe UI Semibold"/>
              </a:endParaRPr>
            </a:p>
          </p:txBody>
        </p:sp>
        <p:sp>
          <p:nvSpPr>
            <p:cNvPr id="55" name="Oval 54">
              <a:extLst>
                <a:ext uri="{FF2B5EF4-FFF2-40B4-BE49-F238E27FC236}">
                  <a16:creationId xmlns:a16="http://schemas.microsoft.com/office/drawing/2014/main" id="{BDE4838F-2161-29FE-B69C-2991E4E65894}"/>
                </a:ext>
              </a:extLst>
            </p:cNvPr>
            <p:cNvSpPr>
              <a:spLocks noChangeAspect="1"/>
            </p:cNvSpPr>
            <p:nvPr/>
          </p:nvSpPr>
          <p:spPr bwMode="auto">
            <a:xfrm>
              <a:off x="5316219" y="1136754"/>
              <a:ext cx="365760" cy="365760"/>
            </a:xfrm>
            <a:prstGeom prst="ellipse">
              <a:avLst/>
            </a:prstGeom>
            <a:solidFill>
              <a:schemeClr val="bg1"/>
            </a:solidFill>
            <a:ln w="254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pitchFamily="2" charset="0"/>
                  <a:ea typeface="Segoe UI" pitchFamily="34" charset="0"/>
                  <a:cs typeface="Segoe Sans Display Semibold" pitchFamily="2" charset="0"/>
                </a:rPr>
                <a:t>2</a:t>
              </a:r>
            </a:p>
          </p:txBody>
        </p:sp>
      </p:grpSp>
      <p:grpSp>
        <p:nvGrpSpPr>
          <p:cNvPr id="56" name="Group 55" descr="3. Platform for agents and extensibility&#10;">
            <a:extLst>
              <a:ext uri="{FF2B5EF4-FFF2-40B4-BE49-F238E27FC236}">
                <a16:creationId xmlns:a16="http://schemas.microsoft.com/office/drawing/2014/main" id="{C4D92B29-BE8F-E7C2-8CA0-BCBC2B0A4AEE}"/>
              </a:ext>
            </a:extLst>
          </p:cNvPr>
          <p:cNvGrpSpPr/>
          <p:nvPr/>
        </p:nvGrpSpPr>
        <p:grpSpPr>
          <a:xfrm>
            <a:off x="5316219" y="2707819"/>
            <a:ext cx="6141703" cy="594360"/>
            <a:chOff x="5316219" y="1017053"/>
            <a:chExt cx="6141703" cy="594360"/>
          </a:xfrm>
        </p:grpSpPr>
        <p:sp>
          <p:nvSpPr>
            <p:cNvPr id="57" name="Rectangle: Rounded Corners 30">
              <a:extLst>
                <a:ext uri="{FF2B5EF4-FFF2-40B4-BE49-F238E27FC236}">
                  <a16:creationId xmlns:a16="http://schemas.microsoft.com/office/drawing/2014/main" id="{5AA47607-8445-1585-291C-5961A4DD7D67}"/>
                </a:ext>
              </a:extLst>
            </p:cNvPr>
            <p:cNvSpPr>
              <a:spLocks/>
            </p:cNvSpPr>
            <p:nvPr/>
          </p:nvSpPr>
          <p:spPr bwMode="auto">
            <a:xfrm>
              <a:off x="5499099" y="1017053"/>
              <a:ext cx="5958823" cy="594360"/>
            </a:xfrm>
            <a:prstGeom prst="roundRect">
              <a:avLst>
                <a:gd name="adj" fmla="val 6200"/>
              </a:avLst>
            </a:prstGeom>
            <a:gradFill flip="none" rotWithShape="1">
              <a:gsLst>
                <a:gs pos="0">
                  <a:srgbClr val="C03BC4"/>
                </a:gs>
                <a:gs pos="100000">
                  <a:srgbClr val="0078D4"/>
                </a:gs>
              </a:gsLst>
              <a:lin ang="10800000" scaled="1"/>
              <a:tileRect/>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Sans Display Semibold"/>
                  <a:ea typeface="+mn-ea"/>
                  <a:cs typeface="+mn-cs"/>
                </a:rPr>
                <a:t>Platform for agents and extensibility</a:t>
              </a:r>
              <a:endParaRPr kumimoji="0" lang="en-US" sz="1800" b="0" i="0" u="none" strike="noStrike" kern="1200" cap="none" spc="0" normalizeH="0" baseline="0" noProof="0">
                <a:ln w="3175">
                  <a:noFill/>
                </a:ln>
                <a:solidFill>
                  <a:srgbClr val="FFFFFF"/>
                </a:solidFill>
                <a:effectLst/>
                <a:uLnTx/>
                <a:uFillTx/>
                <a:latin typeface="Segoe Sans Display Semibold"/>
                <a:ea typeface="+mn-ea"/>
                <a:cs typeface="Segoe UI Semibold"/>
              </a:endParaRPr>
            </a:p>
          </p:txBody>
        </p:sp>
        <p:sp>
          <p:nvSpPr>
            <p:cNvPr id="58" name="Oval 57">
              <a:extLst>
                <a:ext uri="{FF2B5EF4-FFF2-40B4-BE49-F238E27FC236}">
                  <a16:creationId xmlns:a16="http://schemas.microsoft.com/office/drawing/2014/main" id="{05F04CD5-DF41-4EC2-31A5-22B43A22CE3C}"/>
                </a:ext>
              </a:extLst>
            </p:cNvPr>
            <p:cNvSpPr>
              <a:spLocks noChangeAspect="1"/>
            </p:cNvSpPr>
            <p:nvPr/>
          </p:nvSpPr>
          <p:spPr bwMode="auto">
            <a:xfrm>
              <a:off x="5316219" y="1136754"/>
              <a:ext cx="365760" cy="365760"/>
            </a:xfrm>
            <a:prstGeom prst="ellipse">
              <a:avLst/>
            </a:prstGeom>
            <a:solidFill>
              <a:schemeClr val="bg1"/>
            </a:solidFill>
            <a:ln w="254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pitchFamily="2" charset="0"/>
                  <a:ea typeface="Segoe UI" pitchFamily="34" charset="0"/>
                  <a:cs typeface="Segoe Sans Display Semibold" pitchFamily="2" charset="0"/>
                </a:rPr>
                <a:t>3</a:t>
              </a:r>
            </a:p>
          </p:txBody>
        </p:sp>
      </p:grpSp>
      <p:grpSp>
        <p:nvGrpSpPr>
          <p:cNvPr id="59" name="Group 58" descr="4. Enterprise-grade security, privacy, and compliance&#10;">
            <a:extLst>
              <a:ext uri="{FF2B5EF4-FFF2-40B4-BE49-F238E27FC236}">
                <a16:creationId xmlns:a16="http://schemas.microsoft.com/office/drawing/2014/main" id="{F235A8E8-E2A8-8A1A-32E8-0201D4625BA0}"/>
              </a:ext>
            </a:extLst>
          </p:cNvPr>
          <p:cNvGrpSpPr/>
          <p:nvPr/>
        </p:nvGrpSpPr>
        <p:grpSpPr>
          <a:xfrm>
            <a:off x="5316219" y="3553202"/>
            <a:ext cx="6141703" cy="594360"/>
            <a:chOff x="5316219" y="1017053"/>
            <a:chExt cx="6141703" cy="594360"/>
          </a:xfrm>
        </p:grpSpPr>
        <p:sp>
          <p:nvSpPr>
            <p:cNvPr id="60" name="Rectangle: Rounded Corners 30">
              <a:extLst>
                <a:ext uri="{FF2B5EF4-FFF2-40B4-BE49-F238E27FC236}">
                  <a16:creationId xmlns:a16="http://schemas.microsoft.com/office/drawing/2014/main" id="{CF8FBC41-686D-B512-76BB-4A16AB9EB058}"/>
                </a:ext>
              </a:extLst>
            </p:cNvPr>
            <p:cNvSpPr>
              <a:spLocks/>
            </p:cNvSpPr>
            <p:nvPr/>
          </p:nvSpPr>
          <p:spPr bwMode="auto">
            <a:xfrm>
              <a:off x="5499099" y="1017053"/>
              <a:ext cx="5958823" cy="594360"/>
            </a:xfrm>
            <a:prstGeom prst="roundRect">
              <a:avLst>
                <a:gd name="adj" fmla="val 6200"/>
              </a:avLst>
            </a:prstGeom>
            <a:gradFill flip="none" rotWithShape="1">
              <a:gsLst>
                <a:gs pos="0">
                  <a:srgbClr val="C03BC4"/>
                </a:gs>
                <a:gs pos="100000">
                  <a:srgbClr val="0078D4"/>
                </a:gs>
              </a:gsLst>
              <a:lin ang="10800000" scaled="1"/>
              <a:tileRect/>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Sans Display Semibold"/>
                  <a:ea typeface="+mn-ea"/>
                  <a:cs typeface="+mn-cs"/>
                </a:rPr>
                <a:t>Enterprise-grade security, privacy, and compliance</a:t>
              </a:r>
              <a:endParaRPr kumimoji="0" lang="en-US" sz="1800" b="0" i="0" u="none" strike="noStrike" kern="1200" cap="none" spc="0" normalizeH="0" baseline="0" noProof="0">
                <a:ln w="3175">
                  <a:noFill/>
                </a:ln>
                <a:solidFill>
                  <a:srgbClr val="FFFFFF"/>
                </a:solidFill>
                <a:effectLst/>
                <a:uLnTx/>
                <a:uFillTx/>
                <a:latin typeface="Segoe Sans Display Semibold"/>
                <a:ea typeface="+mn-ea"/>
                <a:cs typeface="Segoe UI Semibold"/>
              </a:endParaRPr>
            </a:p>
          </p:txBody>
        </p:sp>
        <p:sp>
          <p:nvSpPr>
            <p:cNvPr id="61" name="Oval 60">
              <a:extLst>
                <a:ext uri="{FF2B5EF4-FFF2-40B4-BE49-F238E27FC236}">
                  <a16:creationId xmlns:a16="http://schemas.microsoft.com/office/drawing/2014/main" id="{C33F9B45-CFBB-9D8A-0A61-51C553D1A982}"/>
                </a:ext>
              </a:extLst>
            </p:cNvPr>
            <p:cNvSpPr>
              <a:spLocks noChangeAspect="1"/>
            </p:cNvSpPr>
            <p:nvPr/>
          </p:nvSpPr>
          <p:spPr bwMode="auto">
            <a:xfrm>
              <a:off x="5316219" y="1136754"/>
              <a:ext cx="365760" cy="365760"/>
            </a:xfrm>
            <a:prstGeom prst="ellipse">
              <a:avLst/>
            </a:prstGeom>
            <a:solidFill>
              <a:schemeClr val="bg1"/>
            </a:solidFill>
            <a:ln w="254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pitchFamily="2" charset="0"/>
                  <a:ea typeface="Segoe UI" pitchFamily="34" charset="0"/>
                  <a:cs typeface="Segoe Sans Display Semibold" pitchFamily="2" charset="0"/>
                </a:rPr>
                <a:t>4</a:t>
              </a:r>
            </a:p>
          </p:txBody>
        </p:sp>
      </p:grpSp>
      <p:grpSp>
        <p:nvGrpSpPr>
          <p:cNvPr id="62" name="Group 61" descr="5. Flexible purchasing and deployment options&#10;">
            <a:extLst>
              <a:ext uri="{FF2B5EF4-FFF2-40B4-BE49-F238E27FC236}">
                <a16:creationId xmlns:a16="http://schemas.microsoft.com/office/drawing/2014/main" id="{6B96A938-318B-434A-D5FC-8C5ADA37CAC1}"/>
              </a:ext>
            </a:extLst>
          </p:cNvPr>
          <p:cNvGrpSpPr/>
          <p:nvPr/>
        </p:nvGrpSpPr>
        <p:grpSpPr>
          <a:xfrm>
            <a:off x="5316219" y="4398585"/>
            <a:ext cx="6141703" cy="594360"/>
            <a:chOff x="5316219" y="1017053"/>
            <a:chExt cx="6141703" cy="594360"/>
          </a:xfrm>
        </p:grpSpPr>
        <p:sp>
          <p:nvSpPr>
            <p:cNvPr id="63" name="Rectangle: Rounded Corners 30">
              <a:extLst>
                <a:ext uri="{FF2B5EF4-FFF2-40B4-BE49-F238E27FC236}">
                  <a16:creationId xmlns:a16="http://schemas.microsoft.com/office/drawing/2014/main" id="{8EE2E430-2B7E-8C31-96E8-739258176603}"/>
                </a:ext>
              </a:extLst>
            </p:cNvPr>
            <p:cNvSpPr>
              <a:spLocks/>
            </p:cNvSpPr>
            <p:nvPr/>
          </p:nvSpPr>
          <p:spPr bwMode="auto">
            <a:xfrm>
              <a:off x="5499099" y="1017053"/>
              <a:ext cx="5958823" cy="594360"/>
            </a:xfrm>
            <a:prstGeom prst="roundRect">
              <a:avLst>
                <a:gd name="adj" fmla="val 6200"/>
              </a:avLst>
            </a:prstGeom>
            <a:gradFill flip="none" rotWithShape="1">
              <a:gsLst>
                <a:gs pos="0">
                  <a:srgbClr val="C03BC4"/>
                </a:gs>
                <a:gs pos="100000">
                  <a:srgbClr val="0078D4"/>
                </a:gs>
              </a:gsLst>
              <a:lin ang="10800000" scaled="1"/>
              <a:tileRect/>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Sans Display Semibold"/>
                  <a:ea typeface="+mn-ea"/>
                  <a:cs typeface="+mn-cs"/>
                </a:rPr>
                <a:t>Flexible purchasing and deployment options</a:t>
              </a:r>
              <a:endParaRPr kumimoji="0" lang="en-US" sz="1800" b="0" i="0" u="none" strike="noStrike" kern="1200" cap="none" spc="0" normalizeH="0" baseline="0" noProof="0">
                <a:ln w="3175">
                  <a:noFill/>
                </a:ln>
                <a:solidFill>
                  <a:srgbClr val="FFFFFF"/>
                </a:solidFill>
                <a:effectLst/>
                <a:uLnTx/>
                <a:uFillTx/>
                <a:latin typeface="Segoe Sans Display Semibold"/>
                <a:ea typeface="+mn-ea"/>
                <a:cs typeface="Segoe UI Semibold"/>
              </a:endParaRPr>
            </a:p>
          </p:txBody>
        </p:sp>
        <p:sp>
          <p:nvSpPr>
            <p:cNvPr id="64" name="Oval 63">
              <a:extLst>
                <a:ext uri="{FF2B5EF4-FFF2-40B4-BE49-F238E27FC236}">
                  <a16:creationId xmlns:a16="http://schemas.microsoft.com/office/drawing/2014/main" id="{3233E7FF-44EE-DA2C-C9FA-63906C11CF3B}"/>
                </a:ext>
              </a:extLst>
            </p:cNvPr>
            <p:cNvSpPr>
              <a:spLocks noChangeAspect="1"/>
            </p:cNvSpPr>
            <p:nvPr/>
          </p:nvSpPr>
          <p:spPr bwMode="auto">
            <a:xfrm>
              <a:off x="5316219" y="1136754"/>
              <a:ext cx="365760" cy="365760"/>
            </a:xfrm>
            <a:prstGeom prst="ellipse">
              <a:avLst/>
            </a:prstGeom>
            <a:solidFill>
              <a:schemeClr val="bg1"/>
            </a:solidFill>
            <a:ln w="254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pitchFamily="2" charset="0"/>
                  <a:ea typeface="Segoe UI" pitchFamily="34" charset="0"/>
                  <a:cs typeface="Segoe Sans Display Semibold" pitchFamily="2" charset="0"/>
                </a:rPr>
                <a:t>5</a:t>
              </a:r>
            </a:p>
          </p:txBody>
        </p:sp>
      </p:grpSp>
      <p:grpSp>
        <p:nvGrpSpPr>
          <p:cNvPr id="65" name="Group 64" descr="6. Measure AI impact and business value&#10;">
            <a:extLst>
              <a:ext uri="{FF2B5EF4-FFF2-40B4-BE49-F238E27FC236}">
                <a16:creationId xmlns:a16="http://schemas.microsoft.com/office/drawing/2014/main" id="{246932BC-1757-0F9E-38FB-356983260D5C}"/>
              </a:ext>
            </a:extLst>
          </p:cNvPr>
          <p:cNvGrpSpPr/>
          <p:nvPr/>
        </p:nvGrpSpPr>
        <p:grpSpPr>
          <a:xfrm>
            <a:off x="5316219" y="5243969"/>
            <a:ext cx="6141703" cy="594360"/>
            <a:chOff x="5316219" y="1017053"/>
            <a:chExt cx="6141703" cy="594360"/>
          </a:xfrm>
        </p:grpSpPr>
        <p:sp>
          <p:nvSpPr>
            <p:cNvPr id="66" name="Rectangle: Rounded Corners 30">
              <a:extLst>
                <a:ext uri="{FF2B5EF4-FFF2-40B4-BE49-F238E27FC236}">
                  <a16:creationId xmlns:a16="http://schemas.microsoft.com/office/drawing/2014/main" id="{5C388282-8D6C-6210-2D17-0E660FB7A4FB}"/>
                </a:ext>
              </a:extLst>
            </p:cNvPr>
            <p:cNvSpPr>
              <a:spLocks/>
            </p:cNvSpPr>
            <p:nvPr/>
          </p:nvSpPr>
          <p:spPr bwMode="auto">
            <a:xfrm>
              <a:off x="5499099" y="1017053"/>
              <a:ext cx="5958823" cy="594360"/>
            </a:xfrm>
            <a:prstGeom prst="roundRect">
              <a:avLst>
                <a:gd name="adj" fmla="val 6200"/>
              </a:avLst>
            </a:prstGeom>
            <a:gradFill flip="none" rotWithShape="1">
              <a:gsLst>
                <a:gs pos="0">
                  <a:srgbClr val="C03BC4"/>
                </a:gs>
                <a:gs pos="100000">
                  <a:srgbClr val="0078D4"/>
                </a:gs>
              </a:gsLst>
              <a:lin ang="10800000" scaled="1"/>
              <a:tileRect/>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Sans Display Semibold"/>
                  <a:ea typeface="+mn-ea"/>
                  <a:cs typeface="+mn-cs"/>
                </a:rPr>
                <a:t>Measure AI impact and business value</a:t>
              </a:r>
              <a:endParaRPr kumimoji="0" lang="en-US" sz="1800" b="0" i="0" u="none" strike="noStrike" kern="1200" cap="none" spc="0" normalizeH="0" baseline="0" noProof="0">
                <a:ln w="3175">
                  <a:noFill/>
                </a:ln>
                <a:solidFill>
                  <a:srgbClr val="FFFFFF"/>
                </a:solidFill>
                <a:effectLst/>
                <a:uLnTx/>
                <a:uFillTx/>
                <a:latin typeface="Segoe Sans Display Semibold"/>
                <a:ea typeface="+mn-ea"/>
                <a:cs typeface="Segoe UI Semibold"/>
              </a:endParaRPr>
            </a:p>
          </p:txBody>
        </p:sp>
        <p:sp>
          <p:nvSpPr>
            <p:cNvPr id="67" name="Oval 66">
              <a:extLst>
                <a:ext uri="{FF2B5EF4-FFF2-40B4-BE49-F238E27FC236}">
                  <a16:creationId xmlns:a16="http://schemas.microsoft.com/office/drawing/2014/main" id="{AC9DF6C7-A25B-877A-1DE2-B5A06BA59FCE}"/>
                </a:ext>
              </a:extLst>
            </p:cNvPr>
            <p:cNvSpPr>
              <a:spLocks noChangeAspect="1"/>
            </p:cNvSpPr>
            <p:nvPr/>
          </p:nvSpPr>
          <p:spPr bwMode="auto">
            <a:xfrm>
              <a:off x="5316219" y="1136754"/>
              <a:ext cx="365760" cy="365760"/>
            </a:xfrm>
            <a:prstGeom prst="ellipse">
              <a:avLst/>
            </a:prstGeom>
            <a:solidFill>
              <a:schemeClr val="bg1"/>
            </a:solidFill>
            <a:ln w="254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Sans Display Semibold" pitchFamily="2" charset="0"/>
                  <a:ea typeface="Segoe UI" pitchFamily="34" charset="0"/>
                  <a:cs typeface="Segoe Sans Display Semibold" pitchFamily="2" charset="0"/>
                </a:rPr>
                <a:t>6</a:t>
              </a:r>
            </a:p>
          </p:txBody>
        </p:sp>
      </p:grpSp>
    </p:spTree>
    <p:extLst>
      <p:ext uri="{BB962C8B-B14F-4D97-AF65-F5344CB8AC3E}">
        <p14:creationId xmlns:p14="http://schemas.microsoft.com/office/powerpoint/2010/main" val="2126857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0.09036 3.33333E-6 L 2.5E-6 3.33333E-6 " pathEditMode="relative" rAng="0" ptsTypes="AA">
                                      <p:cBhvr>
                                        <p:cTn id="8" dur="500" fill="hold"/>
                                        <p:tgtEl>
                                          <p:spTgt spid="47"/>
                                        </p:tgtEl>
                                        <p:attrNameLst>
                                          <p:attrName>ppt_x</p:attrName>
                                          <p:attrName>ppt_y</p:attrName>
                                        </p:attrNameLst>
                                      </p:cBhvr>
                                      <p:rCtr x="4414" y="0"/>
                                    </p:animMotion>
                                  </p:childTnLst>
                                </p:cTn>
                              </p:par>
                              <p:par>
                                <p:cTn id="9" presetID="1" presetClass="entr" presetSubtype="0" fill="hold" nodeType="withEffect">
                                  <p:stCondLst>
                                    <p:cond delay="500"/>
                                  </p:stCondLst>
                                  <p:childTnLst>
                                    <p:set>
                                      <p:cBhvr>
                                        <p:cTn id="10" dur="1" fill="hold">
                                          <p:stCondLst>
                                            <p:cond delay="0"/>
                                          </p:stCondLst>
                                        </p:cTn>
                                        <p:tgtEl>
                                          <p:spTgt spid="53"/>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0.09036 -4.81481E-6 L -6.25E-7 -4.81481E-6 " pathEditMode="relative" rAng="0" ptsTypes="AA">
                                      <p:cBhvr>
                                        <p:cTn id="12" dur="500" fill="hold"/>
                                        <p:tgtEl>
                                          <p:spTgt spid="53"/>
                                        </p:tgtEl>
                                        <p:attrNameLst>
                                          <p:attrName>ppt_x</p:attrName>
                                          <p:attrName>ppt_y</p:attrName>
                                        </p:attrNameLst>
                                      </p:cBhvr>
                                      <p:rCtr x="4518" y="0"/>
                                    </p:animMotion>
                                  </p:childTnLst>
                                </p:cTn>
                              </p:par>
                              <p:par>
                                <p:cTn id="13" presetID="1" presetClass="entr" presetSubtype="0" fill="hold" nodeType="withEffect">
                                  <p:stCondLst>
                                    <p:cond delay="1000"/>
                                  </p:stCondLst>
                                  <p:childTnLst>
                                    <p:set>
                                      <p:cBhvr>
                                        <p:cTn id="14" dur="1" fill="hold">
                                          <p:stCondLst>
                                            <p:cond delay="0"/>
                                          </p:stCondLst>
                                        </p:cTn>
                                        <p:tgtEl>
                                          <p:spTgt spid="56"/>
                                        </p:tgtEl>
                                        <p:attrNameLst>
                                          <p:attrName>style.visibility</p:attrName>
                                        </p:attrNameLst>
                                      </p:cBhvr>
                                      <p:to>
                                        <p:strVal val="visible"/>
                                      </p:to>
                                    </p:set>
                                  </p:childTnLst>
                                </p:cTn>
                              </p:par>
                              <p:par>
                                <p:cTn id="15" presetID="63" presetClass="path" presetSubtype="0" accel="50000" decel="50000" fill="hold" nodeType="withEffect">
                                  <p:stCondLst>
                                    <p:cond delay="1000"/>
                                  </p:stCondLst>
                                  <p:childTnLst>
                                    <p:animMotion origin="layout" path="M -0.09036 -4.44444E-6 L -6.25E-7 -4.44444E-6 " pathEditMode="relative" rAng="0" ptsTypes="AA">
                                      <p:cBhvr>
                                        <p:cTn id="16" dur="500" fill="hold"/>
                                        <p:tgtEl>
                                          <p:spTgt spid="56"/>
                                        </p:tgtEl>
                                        <p:attrNameLst>
                                          <p:attrName>ppt_x</p:attrName>
                                          <p:attrName>ppt_y</p:attrName>
                                        </p:attrNameLst>
                                      </p:cBhvr>
                                      <p:rCtr x="4518" y="0"/>
                                    </p:animMotion>
                                  </p:childTnLst>
                                </p:cTn>
                              </p:par>
                              <p:par>
                                <p:cTn id="17" presetID="1" presetClass="entr" presetSubtype="0" fill="hold" nodeType="withEffect">
                                  <p:stCondLst>
                                    <p:cond delay="1500"/>
                                  </p:stCondLst>
                                  <p:childTnLst>
                                    <p:set>
                                      <p:cBhvr>
                                        <p:cTn id="18" dur="1" fill="hold">
                                          <p:stCondLst>
                                            <p:cond delay="0"/>
                                          </p:stCondLst>
                                        </p:cTn>
                                        <p:tgtEl>
                                          <p:spTgt spid="59"/>
                                        </p:tgtEl>
                                        <p:attrNameLst>
                                          <p:attrName>style.visibility</p:attrName>
                                        </p:attrNameLst>
                                      </p:cBhvr>
                                      <p:to>
                                        <p:strVal val="visible"/>
                                      </p:to>
                                    </p:set>
                                  </p:childTnLst>
                                </p:cTn>
                              </p:par>
                              <p:par>
                                <p:cTn id="19" presetID="63" presetClass="path" presetSubtype="0" accel="50000" decel="50000" fill="hold" nodeType="withEffect">
                                  <p:stCondLst>
                                    <p:cond delay="1500"/>
                                  </p:stCondLst>
                                  <p:childTnLst>
                                    <p:animMotion origin="layout" path="M -0.09036 -2.59259E-6 L -6.25E-7 -2.59259E-6 " pathEditMode="relative" rAng="0" ptsTypes="AA">
                                      <p:cBhvr>
                                        <p:cTn id="20" dur="500" fill="hold"/>
                                        <p:tgtEl>
                                          <p:spTgt spid="59"/>
                                        </p:tgtEl>
                                        <p:attrNameLst>
                                          <p:attrName>ppt_x</p:attrName>
                                          <p:attrName>ppt_y</p:attrName>
                                        </p:attrNameLst>
                                      </p:cBhvr>
                                      <p:rCtr x="4518" y="0"/>
                                    </p:animMotion>
                                  </p:childTnLst>
                                </p:cTn>
                              </p:par>
                              <p:par>
                                <p:cTn id="21" presetID="1" presetClass="entr" presetSubtype="0" fill="hold" nodeType="withEffect">
                                  <p:stCondLst>
                                    <p:cond delay="2000"/>
                                  </p:stCondLst>
                                  <p:childTnLst>
                                    <p:set>
                                      <p:cBhvr>
                                        <p:cTn id="22" dur="1" fill="hold">
                                          <p:stCondLst>
                                            <p:cond delay="0"/>
                                          </p:stCondLst>
                                        </p:cTn>
                                        <p:tgtEl>
                                          <p:spTgt spid="62"/>
                                        </p:tgtEl>
                                        <p:attrNameLst>
                                          <p:attrName>style.visibility</p:attrName>
                                        </p:attrNameLst>
                                      </p:cBhvr>
                                      <p:to>
                                        <p:strVal val="visible"/>
                                      </p:to>
                                    </p:set>
                                  </p:childTnLst>
                                </p:cTn>
                              </p:par>
                              <p:par>
                                <p:cTn id="23" presetID="63" presetClass="path" presetSubtype="0" accel="50000" decel="50000" fill="hold" nodeType="withEffect">
                                  <p:stCondLst>
                                    <p:cond delay="2000"/>
                                  </p:stCondLst>
                                  <p:childTnLst>
                                    <p:animMotion origin="layout" path="M -0.09036 -2.22222E-6 L -6.25E-7 -2.22222E-6 " pathEditMode="relative" rAng="0" ptsTypes="AA">
                                      <p:cBhvr>
                                        <p:cTn id="24" dur="500" fill="hold"/>
                                        <p:tgtEl>
                                          <p:spTgt spid="62"/>
                                        </p:tgtEl>
                                        <p:attrNameLst>
                                          <p:attrName>ppt_x</p:attrName>
                                          <p:attrName>ppt_y</p:attrName>
                                        </p:attrNameLst>
                                      </p:cBhvr>
                                      <p:rCtr x="4518" y="0"/>
                                    </p:animMotion>
                                  </p:childTnLst>
                                </p:cTn>
                              </p:par>
                              <p:par>
                                <p:cTn id="25" presetID="1" presetClass="entr" presetSubtype="0" fill="hold" nodeType="withEffect">
                                  <p:stCondLst>
                                    <p:cond delay="2500"/>
                                  </p:stCondLst>
                                  <p:childTnLst>
                                    <p:set>
                                      <p:cBhvr>
                                        <p:cTn id="26" dur="1" fill="hold">
                                          <p:stCondLst>
                                            <p:cond delay="0"/>
                                          </p:stCondLst>
                                        </p:cTn>
                                        <p:tgtEl>
                                          <p:spTgt spid="65"/>
                                        </p:tgtEl>
                                        <p:attrNameLst>
                                          <p:attrName>style.visibility</p:attrName>
                                        </p:attrNameLst>
                                      </p:cBhvr>
                                      <p:to>
                                        <p:strVal val="visible"/>
                                      </p:to>
                                    </p:set>
                                  </p:childTnLst>
                                </p:cTn>
                              </p:par>
                              <p:par>
                                <p:cTn id="27" presetID="63" presetClass="path" presetSubtype="0" accel="50000" decel="50000" fill="hold" nodeType="withEffect">
                                  <p:stCondLst>
                                    <p:cond delay="2500"/>
                                  </p:stCondLst>
                                  <p:childTnLst>
                                    <p:animMotion origin="layout" path="M -0.09036 -3.7037E-7 L -6.25E-7 -3.7037E-7 " pathEditMode="relative" rAng="0" ptsTypes="AA">
                                      <p:cBhvr>
                                        <p:cTn id="28" dur="500" fill="hold"/>
                                        <p:tgtEl>
                                          <p:spTgt spid="65"/>
                                        </p:tgtEl>
                                        <p:attrNameLst>
                                          <p:attrName>ppt_x</p:attrName>
                                          <p:attrName>ppt_y</p:attrName>
                                        </p:attrNameLst>
                                      </p:cBhvr>
                                      <p:rCtr x="45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7CB4F-EBBE-D844-C0EF-3B4B4483DFAA}"/>
            </a:ext>
          </a:extLst>
        </p:cNvPr>
        <p:cNvGrpSpPr/>
        <p:nvPr/>
      </p:nvGrpSpPr>
      <p:grpSpPr>
        <a:xfrm>
          <a:off x="0" y="0"/>
          <a:ext cx="0" cy="0"/>
          <a:chOff x="0" y="0"/>
          <a:chExt cx="0" cy="0"/>
        </a:xfrm>
      </p:grpSpPr>
      <p:sp>
        <p:nvSpPr>
          <p:cNvPr id="4" name="Rectangle: Rounded Corners 34">
            <a:extLst>
              <a:ext uri="{FF2B5EF4-FFF2-40B4-BE49-F238E27FC236}">
                <a16:creationId xmlns:a16="http://schemas.microsoft.com/office/drawing/2014/main" id="{8B191896-87F6-B045-33D0-30283124ED12}"/>
              </a:ext>
              <a:ext uri="{C183D7F6-B498-43B3-948B-1728B52AA6E4}">
                <adec:decorative xmlns:adec="http://schemas.microsoft.com/office/drawing/2017/decorative" val="1"/>
              </a:ext>
            </a:extLst>
          </p:cNvPr>
          <p:cNvSpPr/>
          <p:nvPr/>
        </p:nvSpPr>
        <p:spPr bwMode="auto">
          <a:xfrm flipV="1">
            <a:off x="579056" y="592649"/>
            <a:ext cx="11018519" cy="5732289"/>
          </a:xfrm>
          <a:prstGeom prst="roundRect">
            <a:avLst>
              <a:gd name="adj" fmla="val 2214"/>
            </a:avLst>
          </a:prstGeom>
          <a:solidFill>
            <a:srgbClr val="F4F3F5"/>
          </a:solidFill>
          <a:ln w="19050">
            <a:gradFill flip="none" rotWithShape="1">
              <a:gsLst>
                <a:gs pos="0">
                  <a:srgbClr val="0078D4"/>
                </a:gs>
                <a:gs pos="100000">
                  <a:srgbClr val="C73ECC"/>
                </a:gs>
              </a:gsLst>
              <a:lin ang="0" scaled="1"/>
              <a:tileRect/>
            </a:gradFill>
            <a:headEnd type="none" w="med" len="med"/>
            <a:tailEnd type="none" w="med" len="med"/>
          </a:ln>
          <a:effectLst>
            <a:outerShdw blurRad="2540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27B11BCF-B231-ACCC-CF53-F7DF458E4968}"/>
              </a:ext>
            </a:extLst>
          </p:cNvPr>
          <p:cNvSpPr txBox="1">
            <a:spLocks noGrp="1"/>
          </p:cNvSpPr>
          <p:nvPr>
            <p:ph type="title" idx="4294967295"/>
          </p:nvPr>
        </p:nvSpPr>
        <p:spPr>
          <a:xfrm>
            <a:off x="584528" y="882681"/>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a:rPr>
              <a:t>The AI Adoption Curve</a:t>
            </a:r>
            <a:endPar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6" name="TextBox 5">
            <a:extLst>
              <a:ext uri="{FF2B5EF4-FFF2-40B4-BE49-F238E27FC236}">
                <a16:creationId xmlns:a16="http://schemas.microsoft.com/office/drawing/2014/main" id="{3E44DF9E-690E-E127-136A-DA5725896660}"/>
              </a:ext>
            </a:extLst>
          </p:cNvPr>
          <p:cNvSpPr txBox="1"/>
          <p:nvPr/>
        </p:nvSpPr>
        <p:spPr>
          <a:xfrm>
            <a:off x="1331419" y="4055683"/>
            <a:ext cx="2628254" cy="430887"/>
          </a:xfrm>
          <a:prstGeom prst="rect">
            <a:avLst/>
          </a:prstGeom>
          <a:noFill/>
          <a:ln>
            <a:noFill/>
          </a:ln>
        </p:spPr>
        <p:txBody>
          <a:bodyPr wrap="square" lIns="0" tIns="0" rIns="0" bIns="0" rtlCol="0" anchor="ctr">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800" b="0" i="0" u="none" strike="noStrike" kern="1200" cap="none" spc="-80" normalizeH="0" baseline="0" noProof="0">
                <a:ln>
                  <a:noFill/>
                </a:ln>
                <a:gradFill>
                  <a:gsLst>
                    <a:gs pos="0">
                      <a:srgbClr val="0078D4"/>
                    </a:gs>
                    <a:gs pos="100000">
                      <a:srgbClr val="C73ECC"/>
                    </a:gs>
                  </a:gsLst>
                  <a:lin ang="3000000" scaled="0"/>
                </a:gradFill>
                <a:effectLst/>
                <a:uLnTx/>
                <a:uFillTx/>
                <a:latin typeface="Segoe Sans Display Semibold" pitchFamily="2" charset="0"/>
                <a:ea typeface="+mn-ea"/>
                <a:cs typeface="Segoe Sans Display Semibold" pitchFamily="2" charset="0"/>
              </a:rPr>
              <a:t>Access</a:t>
            </a:r>
          </a:p>
        </p:txBody>
      </p:sp>
      <p:sp>
        <p:nvSpPr>
          <p:cNvPr id="16" name="TextBox 15">
            <a:extLst>
              <a:ext uri="{FF2B5EF4-FFF2-40B4-BE49-F238E27FC236}">
                <a16:creationId xmlns:a16="http://schemas.microsoft.com/office/drawing/2014/main" id="{DCB7EFA2-5C68-F596-448D-BDD13ABDC9E2}"/>
              </a:ext>
            </a:extLst>
          </p:cNvPr>
          <p:cNvSpPr txBox="1"/>
          <p:nvPr/>
        </p:nvSpPr>
        <p:spPr>
          <a:xfrm>
            <a:off x="1433115" y="4568502"/>
            <a:ext cx="2424862" cy="492443"/>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Semibold"/>
              </a:rPr>
              <a:t>P</a:t>
            </a:r>
            <a:r>
              <a:rPr kumimoji="0" lang="en-US" sz="1600" b="0" i="0" u="none" strike="noStrike" kern="1200" cap="none" spc="0" normalizeH="0" baseline="0" noProof="0" err="1">
                <a:ln>
                  <a:noFill/>
                </a:ln>
                <a:solidFill>
                  <a:srgbClr val="000000"/>
                </a:solidFill>
                <a:effectLst/>
                <a:uLnTx/>
                <a:uFillTx/>
                <a:latin typeface="Segoe Sans Display"/>
                <a:ea typeface="+mn-ea"/>
                <a:cs typeface="Segoe Sans Display Semibold"/>
              </a:rPr>
              <a:t>rovide</a:t>
            </a: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Semibold"/>
              </a:rPr>
              <a:t> broad access to AI within budget constraints</a:t>
            </a:r>
          </a:p>
        </p:txBody>
      </p:sp>
      <p:sp>
        <p:nvSpPr>
          <p:cNvPr id="19" name="TextBox 18">
            <a:extLst>
              <a:ext uri="{FF2B5EF4-FFF2-40B4-BE49-F238E27FC236}">
                <a16:creationId xmlns:a16="http://schemas.microsoft.com/office/drawing/2014/main" id="{D3889776-F2A1-0F19-1BD1-EC4DC7BB1D54}"/>
              </a:ext>
            </a:extLst>
          </p:cNvPr>
          <p:cNvSpPr txBox="1"/>
          <p:nvPr/>
        </p:nvSpPr>
        <p:spPr>
          <a:xfrm>
            <a:off x="4468065" y="4044695"/>
            <a:ext cx="3255869" cy="430887"/>
          </a:xfrm>
          <a:prstGeom prst="rect">
            <a:avLst/>
          </a:prstGeom>
          <a:noFill/>
          <a:ln>
            <a:noFill/>
          </a:ln>
        </p:spPr>
        <p:txBody>
          <a:bodyPr wrap="square" lIns="0" tIns="0" rIns="0" bIns="0" rtlCol="0" anchor="ctr">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800" b="0" i="0" u="none" strike="noStrike" kern="1200" cap="none" spc="-80" normalizeH="0" baseline="0" noProof="0">
                <a:ln>
                  <a:noFill/>
                </a:ln>
                <a:gradFill>
                  <a:gsLst>
                    <a:gs pos="0">
                      <a:srgbClr val="0078D4"/>
                    </a:gs>
                    <a:gs pos="100000">
                      <a:srgbClr val="C73ECC"/>
                    </a:gs>
                  </a:gsLst>
                  <a:lin ang="3000000" scaled="0"/>
                </a:gradFill>
                <a:effectLst/>
                <a:uLnTx/>
                <a:uFillTx/>
                <a:latin typeface="Segoe Sans Display Semibold" pitchFamily="2" charset="0"/>
                <a:ea typeface="+mn-ea"/>
                <a:cs typeface="Segoe Sans Display Semibold" pitchFamily="2" charset="0"/>
              </a:rPr>
              <a:t>ROI</a:t>
            </a:r>
          </a:p>
        </p:txBody>
      </p:sp>
      <p:sp>
        <p:nvSpPr>
          <p:cNvPr id="17" name="TextBox 16">
            <a:extLst>
              <a:ext uri="{FF2B5EF4-FFF2-40B4-BE49-F238E27FC236}">
                <a16:creationId xmlns:a16="http://schemas.microsoft.com/office/drawing/2014/main" id="{89348DB4-607E-2703-A6A9-DAC4F95F6DB9}"/>
              </a:ext>
            </a:extLst>
          </p:cNvPr>
          <p:cNvSpPr txBox="1"/>
          <p:nvPr/>
        </p:nvSpPr>
        <p:spPr>
          <a:xfrm>
            <a:off x="4615603" y="4568502"/>
            <a:ext cx="2976162" cy="492443"/>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Semibold"/>
              </a:rPr>
              <a:t>R</a:t>
            </a:r>
            <a:r>
              <a:rPr kumimoji="0" lang="en-US" sz="1600" b="0" i="0" u="none" strike="noStrike" kern="1200" cap="none" spc="0" normalizeH="0" baseline="0" noProof="0" err="1">
                <a:ln>
                  <a:noFill/>
                </a:ln>
                <a:solidFill>
                  <a:srgbClr val="000000"/>
                </a:solidFill>
                <a:effectLst/>
                <a:uLnTx/>
                <a:uFillTx/>
                <a:latin typeface="Segoe Sans Display"/>
                <a:ea typeface="+mn-ea"/>
                <a:cs typeface="Segoe Sans Display Semibold"/>
              </a:rPr>
              <a:t>edesign</a:t>
            </a: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Semibold"/>
              </a:rPr>
              <a:t> business process </a:t>
            </a:r>
          </a:p>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Semibold"/>
              </a:rPr>
              <a:t>to realize value of AI</a:t>
            </a:r>
            <a:endParaRPr kumimoji="0" lang="en-US" sz="1600" b="0" i="0" u="none" strike="noStrike" kern="1200" cap="none" spc="0" normalizeH="0" baseline="0" noProof="0">
              <a:ln>
                <a:noFill/>
              </a:ln>
              <a:solidFill>
                <a:srgbClr val="000000"/>
              </a:solidFill>
              <a:effectLst/>
              <a:uLnTx/>
              <a:uFillTx/>
              <a:latin typeface="Segoe Sans Display"/>
              <a:ea typeface="+mn-ea"/>
              <a:cs typeface="Segoe Sans Display Semibold" pitchFamily="2" charset="0"/>
            </a:endParaRPr>
          </a:p>
        </p:txBody>
      </p:sp>
      <p:sp>
        <p:nvSpPr>
          <p:cNvPr id="12" name="TextBox 11">
            <a:extLst>
              <a:ext uri="{FF2B5EF4-FFF2-40B4-BE49-F238E27FC236}">
                <a16:creationId xmlns:a16="http://schemas.microsoft.com/office/drawing/2014/main" id="{FF3E03D8-7F0D-7EA2-02EF-81C1EA393A16}"/>
              </a:ext>
            </a:extLst>
          </p:cNvPr>
          <p:cNvSpPr txBox="1"/>
          <p:nvPr/>
        </p:nvSpPr>
        <p:spPr>
          <a:xfrm>
            <a:off x="7935353" y="4029347"/>
            <a:ext cx="3255869" cy="430887"/>
          </a:xfrm>
          <a:prstGeom prst="rect">
            <a:avLst/>
          </a:prstGeom>
          <a:noFill/>
          <a:ln>
            <a:noFill/>
          </a:ln>
        </p:spPr>
        <p:txBody>
          <a:bodyPr wrap="square" lIns="0" tIns="0" rIns="0" bIns="0" rtlCol="0" anchor="ctr">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800" b="0" i="0" u="none" strike="noStrike" kern="1200" cap="none" spc="-80" normalizeH="0" baseline="0" noProof="0">
                <a:ln>
                  <a:noFill/>
                </a:ln>
                <a:gradFill>
                  <a:gsLst>
                    <a:gs pos="0">
                      <a:srgbClr val="0078D4"/>
                    </a:gs>
                    <a:gs pos="100000">
                      <a:srgbClr val="C73ECC"/>
                    </a:gs>
                  </a:gsLst>
                  <a:lin ang="3000000" scaled="0"/>
                </a:gradFill>
                <a:effectLst/>
                <a:uLnTx/>
                <a:uFillTx/>
                <a:latin typeface="Segoe Sans Display Semibold"/>
                <a:ea typeface="+mn-ea"/>
                <a:cs typeface="Segoe Sans Display Semibold"/>
              </a:rPr>
              <a:t>Governance</a:t>
            </a:r>
          </a:p>
        </p:txBody>
      </p:sp>
      <p:sp>
        <p:nvSpPr>
          <p:cNvPr id="20" name="TextBox 19">
            <a:extLst>
              <a:ext uri="{FF2B5EF4-FFF2-40B4-BE49-F238E27FC236}">
                <a16:creationId xmlns:a16="http://schemas.microsoft.com/office/drawing/2014/main" id="{5F89DB11-D240-B8BA-AD7B-58C740197C96}"/>
              </a:ext>
            </a:extLst>
          </p:cNvPr>
          <p:cNvSpPr txBox="1"/>
          <p:nvPr/>
        </p:nvSpPr>
        <p:spPr>
          <a:xfrm>
            <a:off x="8176260" y="4556506"/>
            <a:ext cx="2833048" cy="492443"/>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D</a:t>
            </a:r>
            <a:r>
              <a:rPr kumimoji="0" lang="en-US" sz="1600" b="0" i="0" u="none" strike="noStrike" kern="1200" cap="none" spc="0" normalizeH="0" baseline="0" noProof="0" err="1">
                <a:ln>
                  <a:noFill/>
                </a:ln>
                <a:solidFill>
                  <a:srgbClr val="000000"/>
                </a:solidFill>
                <a:effectLst/>
                <a:uLnTx/>
                <a:uFillTx/>
                <a:latin typeface="Segoe Sans Display"/>
                <a:ea typeface="+mn-ea"/>
                <a:cs typeface="Segoe Sans Display"/>
              </a:rPr>
              <a:t>eliver</a:t>
            </a: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a:rPr>
              <a:t> secure and compliant AI while managing agents</a:t>
            </a:r>
          </a:p>
        </p:txBody>
      </p:sp>
      <p:sp>
        <p:nvSpPr>
          <p:cNvPr id="2" name="Oval 1">
            <a:extLst>
              <a:ext uri="{FF2B5EF4-FFF2-40B4-BE49-F238E27FC236}">
                <a16:creationId xmlns:a16="http://schemas.microsoft.com/office/drawing/2014/main" id="{DED1DC21-9990-C565-92BD-CD4406EE2DCE}"/>
              </a:ext>
              <a:ext uri="{C183D7F6-B498-43B3-948B-1728B52AA6E4}">
                <adec:decorative xmlns:adec="http://schemas.microsoft.com/office/drawing/2017/decorative" val="1"/>
              </a:ext>
            </a:extLst>
          </p:cNvPr>
          <p:cNvSpPr/>
          <p:nvPr/>
        </p:nvSpPr>
        <p:spPr bwMode="auto">
          <a:xfrm>
            <a:off x="2011918" y="2367069"/>
            <a:ext cx="1267257" cy="1269357"/>
          </a:xfrm>
          <a:prstGeom prst="ellipse">
            <a:avLst/>
          </a:prstGeom>
          <a:solidFill>
            <a:schemeClr val="bg1"/>
          </a:solidFill>
          <a:ln w="25400" cap="flat">
            <a:solidFill>
              <a:srgbClr val="FFF8F3"/>
            </a:solid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6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4" name="Oval 23">
            <a:extLst>
              <a:ext uri="{FF2B5EF4-FFF2-40B4-BE49-F238E27FC236}">
                <a16:creationId xmlns:a16="http://schemas.microsoft.com/office/drawing/2014/main" id="{891ED45E-76CF-75A8-02D1-ED7BF78F7BBF}"/>
              </a:ext>
              <a:ext uri="{C183D7F6-B498-43B3-948B-1728B52AA6E4}">
                <adec:decorative xmlns:adec="http://schemas.microsoft.com/office/drawing/2017/decorative" val="1"/>
              </a:ext>
            </a:extLst>
          </p:cNvPr>
          <p:cNvSpPr/>
          <p:nvPr/>
        </p:nvSpPr>
        <p:spPr bwMode="auto">
          <a:xfrm>
            <a:off x="5462372" y="2382417"/>
            <a:ext cx="1267257" cy="1269357"/>
          </a:xfrm>
          <a:prstGeom prst="ellipse">
            <a:avLst/>
          </a:prstGeom>
          <a:solidFill>
            <a:schemeClr val="bg1"/>
          </a:solidFill>
          <a:ln w="25400" cap="flat">
            <a:solidFill>
              <a:srgbClr val="FFF8F3"/>
            </a:solid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6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5" name="Oval 24">
            <a:extLst>
              <a:ext uri="{FF2B5EF4-FFF2-40B4-BE49-F238E27FC236}">
                <a16:creationId xmlns:a16="http://schemas.microsoft.com/office/drawing/2014/main" id="{49EFB237-9220-99EA-0029-588DCE0FDEA5}"/>
              </a:ext>
              <a:ext uri="{C183D7F6-B498-43B3-948B-1728B52AA6E4}">
                <adec:decorative xmlns:adec="http://schemas.microsoft.com/office/drawing/2017/decorative" val="1"/>
              </a:ext>
            </a:extLst>
          </p:cNvPr>
          <p:cNvSpPr/>
          <p:nvPr/>
        </p:nvSpPr>
        <p:spPr bwMode="auto">
          <a:xfrm>
            <a:off x="8929660" y="2367069"/>
            <a:ext cx="1267257" cy="1269357"/>
          </a:xfrm>
          <a:prstGeom prst="ellipse">
            <a:avLst/>
          </a:prstGeom>
          <a:solidFill>
            <a:schemeClr val="bg1"/>
          </a:solidFill>
          <a:ln w="25400" cap="flat">
            <a:solidFill>
              <a:srgbClr val="FFF8F3"/>
            </a:solid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6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1" name="Graphic 8">
            <a:extLst>
              <a:ext uri="{FF2B5EF4-FFF2-40B4-BE49-F238E27FC236}">
                <a16:creationId xmlns:a16="http://schemas.microsoft.com/office/drawing/2014/main" id="{A1F87F94-FA12-4BFD-8CB8-1DC8843FC16B}"/>
              </a:ext>
              <a:ext uri="{C183D7F6-B498-43B3-948B-1728B52AA6E4}">
                <adec:decorative xmlns:adec="http://schemas.microsoft.com/office/drawing/2017/decorative" val="1"/>
              </a:ext>
            </a:extLst>
          </p:cNvPr>
          <p:cNvSpPr/>
          <p:nvPr/>
        </p:nvSpPr>
        <p:spPr>
          <a:xfrm>
            <a:off x="2445949" y="2856256"/>
            <a:ext cx="382362" cy="382362"/>
          </a:xfrm>
          <a:custGeom>
            <a:avLst/>
            <a:gdLst>
              <a:gd name="connsiteX0" fmla="*/ 176099 w 276225"/>
              <a:gd name="connsiteY0" fmla="*/ 71546 h 276225"/>
              <a:gd name="connsiteX1" fmla="*/ 178828 w 276225"/>
              <a:gd name="connsiteY1" fmla="*/ 74650 h 276225"/>
              <a:gd name="connsiteX2" fmla="*/ 184074 w 276225"/>
              <a:gd name="connsiteY2" fmla="*/ 84523 h 276225"/>
              <a:gd name="connsiteX3" fmla="*/ 189287 w 276225"/>
              <a:gd name="connsiteY3" fmla="*/ 100551 h 276225"/>
              <a:gd name="connsiteX4" fmla="*/ 191603 w 276225"/>
              <a:gd name="connsiteY4" fmla="*/ 103612 h 276225"/>
              <a:gd name="connsiteX5" fmla="*/ 195263 w 276225"/>
              <a:gd name="connsiteY5" fmla="*/ 104775 h 276225"/>
              <a:gd name="connsiteX6" fmla="*/ 198922 w 276225"/>
              <a:gd name="connsiteY6" fmla="*/ 103612 h 276225"/>
              <a:gd name="connsiteX7" fmla="*/ 201083 w 276225"/>
              <a:gd name="connsiteY7" fmla="*/ 100944 h 276225"/>
              <a:gd name="connsiteX8" fmla="*/ 201238 w 276225"/>
              <a:gd name="connsiteY8" fmla="*/ 100551 h 276225"/>
              <a:gd name="connsiteX9" fmla="*/ 206451 w 276225"/>
              <a:gd name="connsiteY9" fmla="*/ 84523 h 276225"/>
              <a:gd name="connsiteX10" fmla="*/ 214441 w 276225"/>
              <a:gd name="connsiteY10" fmla="*/ 71591 h 276225"/>
              <a:gd name="connsiteX11" fmla="*/ 227383 w 276225"/>
              <a:gd name="connsiteY11" fmla="*/ 63607 h 276225"/>
              <a:gd name="connsiteX12" fmla="*/ 243422 w 276225"/>
              <a:gd name="connsiteY12" fmla="*/ 58398 h 276225"/>
              <a:gd name="connsiteX13" fmla="*/ 246486 w 276225"/>
              <a:gd name="connsiteY13" fmla="*/ 56084 h 276225"/>
              <a:gd name="connsiteX14" fmla="*/ 247650 w 276225"/>
              <a:gd name="connsiteY14" fmla="*/ 52428 h 276225"/>
              <a:gd name="connsiteX15" fmla="*/ 246486 w 276225"/>
              <a:gd name="connsiteY15" fmla="*/ 48771 h 276225"/>
              <a:gd name="connsiteX16" fmla="*/ 243422 w 276225"/>
              <a:gd name="connsiteY16" fmla="*/ 46457 h 276225"/>
              <a:gd name="connsiteX17" fmla="*/ 243101 w 276225"/>
              <a:gd name="connsiteY17" fmla="*/ 46377 h 276225"/>
              <a:gd name="connsiteX18" fmla="*/ 227062 w 276225"/>
              <a:gd name="connsiteY18" fmla="*/ 41168 h 276225"/>
              <a:gd name="connsiteX19" fmla="*/ 214120 w 276225"/>
              <a:gd name="connsiteY19" fmla="*/ 33184 h 276225"/>
              <a:gd name="connsiteX20" fmla="*/ 206130 w 276225"/>
              <a:gd name="connsiteY20" fmla="*/ 20252 h 276225"/>
              <a:gd name="connsiteX21" fmla="*/ 200917 w 276225"/>
              <a:gd name="connsiteY21" fmla="*/ 4225 h 276225"/>
              <a:gd name="connsiteX22" fmla="*/ 198601 w 276225"/>
              <a:gd name="connsiteY22" fmla="*/ 1163 h 276225"/>
              <a:gd name="connsiteX23" fmla="*/ 194942 w 276225"/>
              <a:gd name="connsiteY23" fmla="*/ 0 h 276225"/>
              <a:gd name="connsiteX24" fmla="*/ 191282 w 276225"/>
              <a:gd name="connsiteY24" fmla="*/ 1163 h 276225"/>
              <a:gd name="connsiteX25" fmla="*/ 188966 w 276225"/>
              <a:gd name="connsiteY25" fmla="*/ 4225 h 276225"/>
              <a:gd name="connsiteX26" fmla="*/ 183754 w 276225"/>
              <a:gd name="connsiteY26" fmla="*/ 20252 h 276225"/>
              <a:gd name="connsiteX27" fmla="*/ 183621 w 276225"/>
              <a:gd name="connsiteY27" fmla="*/ 20649 h 276225"/>
              <a:gd name="connsiteX28" fmla="*/ 175903 w 276225"/>
              <a:gd name="connsiteY28" fmla="*/ 33125 h 276225"/>
              <a:gd name="connsiteX29" fmla="*/ 163142 w 276225"/>
              <a:gd name="connsiteY29" fmla="*/ 41168 h 276225"/>
              <a:gd name="connsiteX30" fmla="*/ 147103 w 276225"/>
              <a:gd name="connsiteY30" fmla="*/ 46377 h 276225"/>
              <a:gd name="connsiteX31" fmla="*/ 144039 w 276225"/>
              <a:gd name="connsiteY31" fmla="*/ 48691 h 276225"/>
              <a:gd name="connsiteX32" fmla="*/ 142875 w 276225"/>
              <a:gd name="connsiteY32" fmla="*/ 52347 h 276225"/>
              <a:gd name="connsiteX33" fmla="*/ 144039 w 276225"/>
              <a:gd name="connsiteY33" fmla="*/ 56004 h 276225"/>
              <a:gd name="connsiteX34" fmla="*/ 147103 w 276225"/>
              <a:gd name="connsiteY34" fmla="*/ 58318 h 276225"/>
              <a:gd name="connsiteX35" fmla="*/ 163142 w 276225"/>
              <a:gd name="connsiteY35" fmla="*/ 63527 h 276225"/>
              <a:gd name="connsiteX36" fmla="*/ 176099 w 276225"/>
              <a:gd name="connsiteY36" fmla="*/ 71546 h 276225"/>
              <a:gd name="connsiteX37" fmla="*/ 264995 w 276225"/>
              <a:gd name="connsiteY37" fmla="*/ 117705 h 276225"/>
              <a:gd name="connsiteX38" fmla="*/ 273744 w 276225"/>
              <a:gd name="connsiteY38" fmla="*/ 120546 h 276225"/>
              <a:gd name="connsiteX39" fmla="*/ 273919 w 276225"/>
              <a:gd name="connsiteY39" fmla="*/ 120590 h 276225"/>
              <a:gd name="connsiteX40" fmla="*/ 275590 w 276225"/>
              <a:gd name="connsiteY40" fmla="*/ 121852 h 276225"/>
              <a:gd name="connsiteX41" fmla="*/ 276225 w 276225"/>
              <a:gd name="connsiteY41" fmla="*/ 123847 h 276225"/>
              <a:gd name="connsiteX42" fmla="*/ 275590 w 276225"/>
              <a:gd name="connsiteY42" fmla="*/ 125841 h 276225"/>
              <a:gd name="connsiteX43" fmla="*/ 273919 w 276225"/>
              <a:gd name="connsiteY43" fmla="*/ 127104 h 276225"/>
              <a:gd name="connsiteX44" fmla="*/ 265170 w 276225"/>
              <a:gd name="connsiteY44" fmla="*/ 129945 h 276225"/>
              <a:gd name="connsiteX45" fmla="*/ 258111 w 276225"/>
              <a:gd name="connsiteY45" fmla="*/ 134300 h 276225"/>
              <a:gd name="connsiteX46" fmla="*/ 253753 w 276225"/>
              <a:gd name="connsiteY46" fmla="*/ 141353 h 276225"/>
              <a:gd name="connsiteX47" fmla="*/ 250909 w 276225"/>
              <a:gd name="connsiteY47" fmla="*/ 150096 h 276225"/>
              <a:gd name="connsiteX48" fmla="*/ 249646 w 276225"/>
              <a:gd name="connsiteY48" fmla="*/ 151766 h 276225"/>
              <a:gd name="connsiteX49" fmla="*/ 247650 w 276225"/>
              <a:gd name="connsiteY49" fmla="*/ 152400 h 276225"/>
              <a:gd name="connsiteX50" fmla="*/ 245654 w 276225"/>
              <a:gd name="connsiteY50" fmla="*/ 151766 h 276225"/>
              <a:gd name="connsiteX51" fmla="*/ 244391 w 276225"/>
              <a:gd name="connsiteY51" fmla="*/ 150096 h 276225"/>
              <a:gd name="connsiteX52" fmla="*/ 241547 w 276225"/>
              <a:gd name="connsiteY52" fmla="*/ 141353 h 276225"/>
              <a:gd name="connsiteX53" fmla="*/ 237197 w 276225"/>
              <a:gd name="connsiteY53" fmla="*/ 134275 h 276225"/>
              <a:gd name="connsiteX54" fmla="*/ 230130 w 276225"/>
              <a:gd name="connsiteY54" fmla="*/ 129901 h 276225"/>
              <a:gd name="connsiteX55" fmla="*/ 221381 w 276225"/>
              <a:gd name="connsiteY55" fmla="*/ 127060 h 276225"/>
              <a:gd name="connsiteX56" fmla="*/ 219710 w 276225"/>
              <a:gd name="connsiteY56" fmla="*/ 125798 h 276225"/>
              <a:gd name="connsiteX57" fmla="*/ 219075 w 276225"/>
              <a:gd name="connsiteY57" fmla="*/ 123803 h 276225"/>
              <a:gd name="connsiteX58" fmla="*/ 219710 w 276225"/>
              <a:gd name="connsiteY58" fmla="*/ 121809 h 276225"/>
              <a:gd name="connsiteX59" fmla="*/ 221381 w 276225"/>
              <a:gd name="connsiteY59" fmla="*/ 120546 h 276225"/>
              <a:gd name="connsiteX60" fmla="*/ 230130 w 276225"/>
              <a:gd name="connsiteY60" fmla="*/ 117705 h 276225"/>
              <a:gd name="connsiteX61" fmla="*/ 237090 w 276225"/>
              <a:gd name="connsiteY61" fmla="*/ 113318 h 276225"/>
              <a:gd name="connsiteX62" fmla="*/ 241373 w 276225"/>
              <a:gd name="connsiteY62" fmla="*/ 106297 h 276225"/>
              <a:gd name="connsiteX63" fmla="*/ 244216 w 276225"/>
              <a:gd name="connsiteY63" fmla="*/ 97554 h 276225"/>
              <a:gd name="connsiteX64" fmla="*/ 245479 w 276225"/>
              <a:gd name="connsiteY64" fmla="*/ 95884 h 276225"/>
              <a:gd name="connsiteX65" fmla="*/ 247475 w 276225"/>
              <a:gd name="connsiteY65" fmla="*/ 95250 h 276225"/>
              <a:gd name="connsiteX66" fmla="*/ 249471 w 276225"/>
              <a:gd name="connsiteY66" fmla="*/ 95884 h 276225"/>
              <a:gd name="connsiteX67" fmla="*/ 250734 w 276225"/>
              <a:gd name="connsiteY67" fmla="*/ 97554 h 276225"/>
              <a:gd name="connsiteX68" fmla="*/ 253577 w 276225"/>
              <a:gd name="connsiteY68" fmla="*/ 106297 h 276225"/>
              <a:gd name="connsiteX69" fmla="*/ 257936 w 276225"/>
              <a:gd name="connsiteY69" fmla="*/ 113350 h 276225"/>
              <a:gd name="connsiteX70" fmla="*/ 264995 w 276225"/>
              <a:gd name="connsiteY70" fmla="*/ 117705 h 276225"/>
              <a:gd name="connsiteX71" fmla="*/ 30956 w 276225"/>
              <a:gd name="connsiteY71" fmla="*/ 28575 h 276225"/>
              <a:gd name="connsiteX72" fmla="*/ 0 w 276225"/>
              <a:gd name="connsiteY72" fmla="*/ 59531 h 276225"/>
              <a:gd name="connsiteX73" fmla="*/ 0 w 276225"/>
              <a:gd name="connsiteY73" fmla="*/ 111919 h 276225"/>
              <a:gd name="connsiteX74" fmla="*/ 30956 w 276225"/>
              <a:gd name="connsiteY74" fmla="*/ 142875 h 276225"/>
              <a:gd name="connsiteX75" fmla="*/ 102394 w 276225"/>
              <a:gd name="connsiteY75" fmla="*/ 142875 h 276225"/>
              <a:gd name="connsiteX76" fmla="*/ 133350 w 276225"/>
              <a:gd name="connsiteY76" fmla="*/ 111919 h 276225"/>
              <a:gd name="connsiteX77" fmla="*/ 133350 w 276225"/>
              <a:gd name="connsiteY77" fmla="*/ 59531 h 276225"/>
              <a:gd name="connsiteX78" fmla="*/ 102394 w 276225"/>
              <a:gd name="connsiteY78" fmla="*/ 28575 h 276225"/>
              <a:gd name="connsiteX79" fmla="*/ 30956 w 276225"/>
              <a:gd name="connsiteY79" fmla="*/ 28575 h 276225"/>
              <a:gd name="connsiteX80" fmla="*/ 19050 w 276225"/>
              <a:gd name="connsiteY80" fmla="*/ 59531 h 276225"/>
              <a:gd name="connsiteX81" fmla="*/ 30956 w 276225"/>
              <a:gd name="connsiteY81" fmla="*/ 47625 h 276225"/>
              <a:gd name="connsiteX82" fmla="*/ 102394 w 276225"/>
              <a:gd name="connsiteY82" fmla="*/ 47625 h 276225"/>
              <a:gd name="connsiteX83" fmla="*/ 114300 w 276225"/>
              <a:gd name="connsiteY83" fmla="*/ 59531 h 276225"/>
              <a:gd name="connsiteX84" fmla="*/ 114300 w 276225"/>
              <a:gd name="connsiteY84" fmla="*/ 111919 h 276225"/>
              <a:gd name="connsiteX85" fmla="*/ 102394 w 276225"/>
              <a:gd name="connsiteY85" fmla="*/ 123825 h 276225"/>
              <a:gd name="connsiteX86" fmla="*/ 30956 w 276225"/>
              <a:gd name="connsiteY86" fmla="*/ 123825 h 276225"/>
              <a:gd name="connsiteX87" fmla="*/ 19050 w 276225"/>
              <a:gd name="connsiteY87" fmla="*/ 111919 h 276225"/>
              <a:gd name="connsiteX88" fmla="*/ 19050 w 276225"/>
              <a:gd name="connsiteY88" fmla="*/ 59531 h 276225"/>
              <a:gd name="connsiteX89" fmla="*/ 104775 w 276225"/>
              <a:gd name="connsiteY89" fmla="*/ 202406 h 276225"/>
              <a:gd name="connsiteX90" fmla="*/ 135731 w 276225"/>
              <a:gd name="connsiteY90" fmla="*/ 171450 h 276225"/>
              <a:gd name="connsiteX91" fmla="*/ 216694 w 276225"/>
              <a:gd name="connsiteY91" fmla="*/ 171450 h 276225"/>
              <a:gd name="connsiteX92" fmla="*/ 247650 w 276225"/>
              <a:gd name="connsiteY92" fmla="*/ 202406 h 276225"/>
              <a:gd name="connsiteX93" fmla="*/ 247650 w 276225"/>
              <a:gd name="connsiteY93" fmla="*/ 245269 h 276225"/>
              <a:gd name="connsiteX94" fmla="*/ 216694 w 276225"/>
              <a:gd name="connsiteY94" fmla="*/ 276225 h 276225"/>
              <a:gd name="connsiteX95" fmla="*/ 135731 w 276225"/>
              <a:gd name="connsiteY95" fmla="*/ 276225 h 276225"/>
              <a:gd name="connsiteX96" fmla="*/ 104775 w 276225"/>
              <a:gd name="connsiteY96" fmla="*/ 245269 h 276225"/>
              <a:gd name="connsiteX97" fmla="*/ 104775 w 276225"/>
              <a:gd name="connsiteY97" fmla="*/ 202406 h 276225"/>
              <a:gd name="connsiteX98" fmla="*/ 135731 w 276225"/>
              <a:gd name="connsiteY98" fmla="*/ 190500 h 276225"/>
              <a:gd name="connsiteX99" fmla="*/ 123825 w 276225"/>
              <a:gd name="connsiteY99" fmla="*/ 202406 h 276225"/>
              <a:gd name="connsiteX100" fmla="*/ 123825 w 276225"/>
              <a:gd name="connsiteY100" fmla="*/ 245269 h 276225"/>
              <a:gd name="connsiteX101" fmla="*/ 135731 w 276225"/>
              <a:gd name="connsiteY101" fmla="*/ 257175 h 276225"/>
              <a:gd name="connsiteX102" fmla="*/ 216694 w 276225"/>
              <a:gd name="connsiteY102" fmla="*/ 257175 h 276225"/>
              <a:gd name="connsiteX103" fmla="*/ 228600 w 276225"/>
              <a:gd name="connsiteY103" fmla="*/ 245269 h 276225"/>
              <a:gd name="connsiteX104" fmla="*/ 228600 w 276225"/>
              <a:gd name="connsiteY104" fmla="*/ 202406 h 276225"/>
              <a:gd name="connsiteX105" fmla="*/ 216694 w 276225"/>
              <a:gd name="connsiteY105" fmla="*/ 190500 h 276225"/>
              <a:gd name="connsiteX106" fmla="*/ 135731 w 276225"/>
              <a:gd name="connsiteY106" fmla="*/ 190500 h 276225"/>
              <a:gd name="connsiteX107" fmla="*/ 30956 w 276225"/>
              <a:gd name="connsiteY107" fmla="*/ 171450 h 276225"/>
              <a:gd name="connsiteX108" fmla="*/ 0 w 276225"/>
              <a:gd name="connsiteY108" fmla="*/ 202406 h 276225"/>
              <a:gd name="connsiteX109" fmla="*/ 0 w 276225"/>
              <a:gd name="connsiteY109" fmla="*/ 245269 h 276225"/>
              <a:gd name="connsiteX110" fmla="*/ 30956 w 276225"/>
              <a:gd name="connsiteY110" fmla="*/ 276225 h 276225"/>
              <a:gd name="connsiteX111" fmla="*/ 45244 w 276225"/>
              <a:gd name="connsiteY111" fmla="*/ 276225 h 276225"/>
              <a:gd name="connsiteX112" fmla="*/ 76200 w 276225"/>
              <a:gd name="connsiteY112" fmla="*/ 245269 h 276225"/>
              <a:gd name="connsiteX113" fmla="*/ 76200 w 276225"/>
              <a:gd name="connsiteY113" fmla="*/ 202406 h 276225"/>
              <a:gd name="connsiteX114" fmla="*/ 45244 w 276225"/>
              <a:gd name="connsiteY114" fmla="*/ 171450 h 276225"/>
              <a:gd name="connsiteX115" fmla="*/ 30956 w 276225"/>
              <a:gd name="connsiteY115" fmla="*/ 171450 h 276225"/>
              <a:gd name="connsiteX116" fmla="*/ 19050 w 276225"/>
              <a:gd name="connsiteY116" fmla="*/ 202406 h 276225"/>
              <a:gd name="connsiteX117" fmla="*/ 30956 w 276225"/>
              <a:gd name="connsiteY117" fmla="*/ 190500 h 276225"/>
              <a:gd name="connsiteX118" fmla="*/ 45244 w 276225"/>
              <a:gd name="connsiteY118" fmla="*/ 190500 h 276225"/>
              <a:gd name="connsiteX119" fmla="*/ 57150 w 276225"/>
              <a:gd name="connsiteY119" fmla="*/ 202406 h 276225"/>
              <a:gd name="connsiteX120" fmla="*/ 57150 w 276225"/>
              <a:gd name="connsiteY120" fmla="*/ 245269 h 276225"/>
              <a:gd name="connsiteX121" fmla="*/ 45244 w 276225"/>
              <a:gd name="connsiteY121" fmla="*/ 257175 h 276225"/>
              <a:gd name="connsiteX122" fmla="*/ 30956 w 276225"/>
              <a:gd name="connsiteY122" fmla="*/ 257175 h 276225"/>
              <a:gd name="connsiteX123" fmla="*/ 19050 w 276225"/>
              <a:gd name="connsiteY123" fmla="*/ 245269 h 276225"/>
              <a:gd name="connsiteX124" fmla="*/ 19050 w 276225"/>
              <a:gd name="connsiteY124" fmla="*/ 20240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76225" h="276225">
                <a:moveTo>
                  <a:pt x="176099" y="71546"/>
                </a:moveTo>
                <a:cubicBezTo>
                  <a:pt x="177075" y="72525"/>
                  <a:pt x="177986" y="73562"/>
                  <a:pt x="178828" y="74650"/>
                </a:cubicBezTo>
                <a:cubicBezTo>
                  <a:pt x="181120" y="77611"/>
                  <a:pt x="182897" y="80948"/>
                  <a:pt x="184074" y="84523"/>
                </a:cubicBezTo>
                <a:lnTo>
                  <a:pt x="189287" y="100551"/>
                </a:lnTo>
                <a:cubicBezTo>
                  <a:pt x="189724" y="101786"/>
                  <a:pt x="190532" y="102856"/>
                  <a:pt x="191603" y="103612"/>
                </a:cubicBezTo>
                <a:cubicBezTo>
                  <a:pt x="192673" y="104368"/>
                  <a:pt x="193952" y="104775"/>
                  <a:pt x="195263" y="104775"/>
                </a:cubicBezTo>
                <a:cubicBezTo>
                  <a:pt x="196573" y="104775"/>
                  <a:pt x="197852" y="104368"/>
                  <a:pt x="198922" y="103612"/>
                </a:cubicBezTo>
                <a:cubicBezTo>
                  <a:pt x="199877" y="102937"/>
                  <a:pt x="200624" y="102013"/>
                  <a:pt x="201083" y="100944"/>
                </a:cubicBezTo>
                <a:cubicBezTo>
                  <a:pt x="201138" y="100815"/>
                  <a:pt x="201190" y="100684"/>
                  <a:pt x="201238" y="100551"/>
                </a:cubicBezTo>
                <a:lnTo>
                  <a:pt x="206451" y="84523"/>
                </a:lnTo>
                <a:cubicBezTo>
                  <a:pt x="208072" y="79650"/>
                  <a:pt x="210807" y="75222"/>
                  <a:pt x="214441" y="71591"/>
                </a:cubicBezTo>
                <a:cubicBezTo>
                  <a:pt x="218075" y="67960"/>
                  <a:pt x="222506" y="65227"/>
                  <a:pt x="227383" y="63607"/>
                </a:cubicBezTo>
                <a:lnTo>
                  <a:pt x="243422" y="58398"/>
                </a:lnTo>
                <a:cubicBezTo>
                  <a:pt x="244658" y="57962"/>
                  <a:pt x="245729" y="57154"/>
                  <a:pt x="246486" y="56084"/>
                </a:cubicBezTo>
                <a:cubicBezTo>
                  <a:pt x="247243" y="55015"/>
                  <a:pt x="247650" y="53737"/>
                  <a:pt x="247650" y="52428"/>
                </a:cubicBezTo>
                <a:cubicBezTo>
                  <a:pt x="247650" y="51118"/>
                  <a:pt x="247243" y="49840"/>
                  <a:pt x="246486" y="48771"/>
                </a:cubicBezTo>
                <a:cubicBezTo>
                  <a:pt x="245729" y="47701"/>
                  <a:pt x="244658" y="46893"/>
                  <a:pt x="243422" y="46457"/>
                </a:cubicBezTo>
                <a:lnTo>
                  <a:pt x="243101" y="46377"/>
                </a:lnTo>
                <a:lnTo>
                  <a:pt x="227062" y="41168"/>
                </a:lnTo>
                <a:cubicBezTo>
                  <a:pt x="222185" y="39548"/>
                  <a:pt x="217754" y="36815"/>
                  <a:pt x="214120" y="33184"/>
                </a:cubicBezTo>
                <a:cubicBezTo>
                  <a:pt x="210486" y="29553"/>
                  <a:pt x="207751" y="25125"/>
                  <a:pt x="206130" y="20252"/>
                </a:cubicBezTo>
                <a:lnTo>
                  <a:pt x="200917" y="4225"/>
                </a:lnTo>
                <a:cubicBezTo>
                  <a:pt x="200480" y="2989"/>
                  <a:pt x="199672" y="1920"/>
                  <a:pt x="198601" y="1163"/>
                </a:cubicBezTo>
                <a:cubicBezTo>
                  <a:pt x="197531" y="406"/>
                  <a:pt x="196253" y="0"/>
                  <a:pt x="194942" y="0"/>
                </a:cubicBezTo>
                <a:cubicBezTo>
                  <a:pt x="193631" y="0"/>
                  <a:pt x="192352" y="406"/>
                  <a:pt x="191282" y="1163"/>
                </a:cubicBezTo>
                <a:cubicBezTo>
                  <a:pt x="190211" y="1920"/>
                  <a:pt x="189403" y="2989"/>
                  <a:pt x="188966" y="4225"/>
                </a:cubicBezTo>
                <a:lnTo>
                  <a:pt x="183754" y="20252"/>
                </a:lnTo>
                <a:lnTo>
                  <a:pt x="183621" y="20649"/>
                </a:lnTo>
                <a:cubicBezTo>
                  <a:pt x="182017" y="25332"/>
                  <a:pt x="179381" y="29596"/>
                  <a:pt x="175903" y="33125"/>
                </a:cubicBezTo>
                <a:cubicBezTo>
                  <a:pt x="172327" y="36753"/>
                  <a:pt x="167960" y="39506"/>
                  <a:pt x="163142" y="41168"/>
                </a:cubicBezTo>
                <a:lnTo>
                  <a:pt x="147103" y="46377"/>
                </a:lnTo>
                <a:cubicBezTo>
                  <a:pt x="145867" y="46813"/>
                  <a:pt x="144796" y="47621"/>
                  <a:pt x="144039" y="48691"/>
                </a:cubicBezTo>
                <a:cubicBezTo>
                  <a:pt x="143282" y="49760"/>
                  <a:pt x="142875" y="51038"/>
                  <a:pt x="142875" y="52347"/>
                </a:cubicBezTo>
                <a:cubicBezTo>
                  <a:pt x="142875" y="53657"/>
                  <a:pt x="143282" y="54935"/>
                  <a:pt x="144039" y="56004"/>
                </a:cubicBezTo>
                <a:cubicBezTo>
                  <a:pt x="144796" y="57074"/>
                  <a:pt x="145867" y="57882"/>
                  <a:pt x="147103" y="58318"/>
                </a:cubicBezTo>
                <a:lnTo>
                  <a:pt x="163142" y="63527"/>
                </a:lnTo>
                <a:cubicBezTo>
                  <a:pt x="168028" y="65154"/>
                  <a:pt x="172464" y="67901"/>
                  <a:pt x="176099" y="71546"/>
                </a:cubicBezTo>
                <a:close/>
                <a:moveTo>
                  <a:pt x="264995" y="117705"/>
                </a:moveTo>
                <a:lnTo>
                  <a:pt x="273744" y="120546"/>
                </a:lnTo>
                <a:lnTo>
                  <a:pt x="273919" y="120590"/>
                </a:lnTo>
                <a:cubicBezTo>
                  <a:pt x="274593" y="120828"/>
                  <a:pt x="275177" y="121268"/>
                  <a:pt x="275590" y="121852"/>
                </a:cubicBezTo>
                <a:cubicBezTo>
                  <a:pt x="276003" y="122435"/>
                  <a:pt x="276225" y="123133"/>
                  <a:pt x="276225" y="123847"/>
                </a:cubicBezTo>
                <a:cubicBezTo>
                  <a:pt x="276225" y="124561"/>
                  <a:pt x="276003" y="125259"/>
                  <a:pt x="275590" y="125841"/>
                </a:cubicBezTo>
                <a:cubicBezTo>
                  <a:pt x="275177" y="126424"/>
                  <a:pt x="274593" y="126865"/>
                  <a:pt x="273919" y="127104"/>
                </a:cubicBezTo>
                <a:lnTo>
                  <a:pt x="265170" y="129945"/>
                </a:lnTo>
                <a:cubicBezTo>
                  <a:pt x="262510" y="130828"/>
                  <a:pt x="260093" y="132319"/>
                  <a:pt x="258111" y="134300"/>
                </a:cubicBezTo>
                <a:cubicBezTo>
                  <a:pt x="256129" y="136281"/>
                  <a:pt x="254637" y="138695"/>
                  <a:pt x="253753" y="141353"/>
                </a:cubicBezTo>
                <a:lnTo>
                  <a:pt x="250909" y="150096"/>
                </a:lnTo>
                <a:cubicBezTo>
                  <a:pt x="250671" y="150769"/>
                  <a:pt x="250230" y="151353"/>
                  <a:pt x="249646" y="151766"/>
                </a:cubicBezTo>
                <a:cubicBezTo>
                  <a:pt x="249063" y="152178"/>
                  <a:pt x="248365" y="152400"/>
                  <a:pt x="247650" y="152400"/>
                </a:cubicBezTo>
                <a:cubicBezTo>
                  <a:pt x="246935" y="152400"/>
                  <a:pt x="246237" y="152178"/>
                  <a:pt x="245654" y="151766"/>
                </a:cubicBezTo>
                <a:cubicBezTo>
                  <a:pt x="245070" y="151353"/>
                  <a:pt x="244629" y="150769"/>
                  <a:pt x="244391" y="150096"/>
                </a:cubicBezTo>
                <a:lnTo>
                  <a:pt x="241547" y="141353"/>
                </a:lnTo>
                <a:cubicBezTo>
                  <a:pt x="240669" y="138688"/>
                  <a:pt x="239179" y="136264"/>
                  <a:pt x="237197" y="134275"/>
                </a:cubicBezTo>
                <a:cubicBezTo>
                  <a:pt x="235215" y="132287"/>
                  <a:pt x="232795" y="130789"/>
                  <a:pt x="230130" y="129901"/>
                </a:cubicBezTo>
                <a:lnTo>
                  <a:pt x="221381" y="127060"/>
                </a:lnTo>
                <a:cubicBezTo>
                  <a:pt x="220707" y="126822"/>
                  <a:pt x="220123" y="126382"/>
                  <a:pt x="219710" y="125798"/>
                </a:cubicBezTo>
                <a:cubicBezTo>
                  <a:pt x="219297" y="125215"/>
                  <a:pt x="219075" y="124517"/>
                  <a:pt x="219075" y="123803"/>
                </a:cubicBezTo>
                <a:cubicBezTo>
                  <a:pt x="219075" y="123089"/>
                  <a:pt x="219297" y="122391"/>
                  <a:pt x="219710" y="121809"/>
                </a:cubicBezTo>
                <a:cubicBezTo>
                  <a:pt x="220123" y="121226"/>
                  <a:pt x="220707" y="120785"/>
                  <a:pt x="221381" y="120546"/>
                </a:cubicBezTo>
                <a:lnTo>
                  <a:pt x="230130" y="117705"/>
                </a:lnTo>
                <a:cubicBezTo>
                  <a:pt x="232758" y="116798"/>
                  <a:pt x="235140" y="115297"/>
                  <a:pt x="237090" y="113318"/>
                </a:cubicBezTo>
                <a:cubicBezTo>
                  <a:pt x="239040" y="111339"/>
                  <a:pt x="240506" y="108936"/>
                  <a:pt x="241373" y="106297"/>
                </a:cubicBezTo>
                <a:lnTo>
                  <a:pt x="244216" y="97554"/>
                </a:lnTo>
                <a:cubicBezTo>
                  <a:pt x="244454" y="96881"/>
                  <a:pt x="244895" y="96297"/>
                  <a:pt x="245479" y="95884"/>
                </a:cubicBezTo>
                <a:cubicBezTo>
                  <a:pt x="246062" y="95472"/>
                  <a:pt x="246760" y="95250"/>
                  <a:pt x="247475" y="95250"/>
                </a:cubicBezTo>
                <a:cubicBezTo>
                  <a:pt x="248190" y="95250"/>
                  <a:pt x="248887" y="95472"/>
                  <a:pt x="249471" y="95884"/>
                </a:cubicBezTo>
                <a:cubicBezTo>
                  <a:pt x="250055" y="96297"/>
                  <a:pt x="250496" y="96881"/>
                  <a:pt x="250734" y="97554"/>
                </a:cubicBezTo>
                <a:lnTo>
                  <a:pt x="253577" y="106297"/>
                </a:lnTo>
                <a:cubicBezTo>
                  <a:pt x="254461" y="108955"/>
                  <a:pt x="255954" y="111370"/>
                  <a:pt x="257936" y="113350"/>
                </a:cubicBezTo>
                <a:cubicBezTo>
                  <a:pt x="259918" y="115331"/>
                  <a:pt x="262335" y="116822"/>
                  <a:pt x="264995" y="117705"/>
                </a:cubicBezTo>
                <a:close/>
                <a:moveTo>
                  <a:pt x="30956" y="28575"/>
                </a:moveTo>
                <a:cubicBezTo>
                  <a:pt x="13860" y="28575"/>
                  <a:pt x="0" y="42435"/>
                  <a:pt x="0" y="59531"/>
                </a:cubicBezTo>
                <a:lnTo>
                  <a:pt x="0" y="111919"/>
                </a:lnTo>
                <a:cubicBezTo>
                  <a:pt x="0" y="129015"/>
                  <a:pt x="13860" y="142875"/>
                  <a:pt x="30956" y="142875"/>
                </a:cubicBezTo>
                <a:lnTo>
                  <a:pt x="102394" y="142875"/>
                </a:lnTo>
                <a:cubicBezTo>
                  <a:pt x="119490" y="142875"/>
                  <a:pt x="133350" y="129015"/>
                  <a:pt x="133350" y="111919"/>
                </a:cubicBezTo>
                <a:lnTo>
                  <a:pt x="133350" y="59531"/>
                </a:lnTo>
                <a:cubicBezTo>
                  <a:pt x="133350" y="42435"/>
                  <a:pt x="119490" y="28575"/>
                  <a:pt x="102394" y="28575"/>
                </a:cubicBezTo>
                <a:lnTo>
                  <a:pt x="30956" y="28575"/>
                </a:lnTo>
                <a:close/>
                <a:moveTo>
                  <a:pt x="19050" y="59531"/>
                </a:moveTo>
                <a:cubicBezTo>
                  <a:pt x="19050" y="52956"/>
                  <a:pt x="24381" y="47625"/>
                  <a:pt x="30956" y="47625"/>
                </a:cubicBezTo>
                <a:lnTo>
                  <a:pt x="102394" y="47625"/>
                </a:lnTo>
                <a:cubicBezTo>
                  <a:pt x="108970" y="47625"/>
                  <a:pt x="114300" y="52956"/>
                  <a:pt x="114300" y="59531"/>
                </a:cubicBezTo>
                <a:lnTo>
                  <a:pt x="114300" y="111919"/>
                </a:lnTo>
                <a:cubicBezTo>
                  <a:pt x="114300" y="118495"/>
                  <a:pt x="108970" y="123825"/>
                  <a:pt x="102394" y="123825"/>
                </a:cubicBezTo>
                <a:lnTo>
                  <a:pt x="30956" y="123825"/>
                </a:lnTo>
                <a:cubicBezTo>
                  <a:pt x="24381" y="123825"/>
                  <a:pt x="19050" y="118495"/>
                  <a:pt x="19050" y="111919"/>
                </a:cubicBezTo>
                <a:lnTo>
                  <a:pt x="19050" y="59531"/>
                </a:lnTo>
                <a:close/>
                <a:moveTo>
                  <a:pt x="104775" y="202406"/>
                </a:moveTo>
                <a:cubicBezTo>
                  <a:pt x="104775" y="185310"/>
                  <a:pt x="118635" y="171450"/>
                  <a:pt x="135731" y="171450"/>
                </a:cubicBezTo>
                <a:lnTo>
                  <a:pt x="216694" y="171450"/>
                </a:lnTo>
                <a:cubicBezTo>
                  <a:pt x="233790" y="171450"/>
                  <a:pt x="247650" y="185310"/>
                  <a:pt x="247650" y="202406"/>
                </a:cubicBezTo>
                <a:lnTo>
                  <a:pt x="247650" y="245269"/>
                </a:lnTo>
                <a:cubicBezTo>
                  <a:pt x="247650" y="262365"/>
                  <a:pt x="233790" y="276225"/>
                  <a:pt x="216694" y="276225"/>
                </a:cubicBezTo>
                <a:lnTo>
                  <a:pt x="135731" y="276225"/>
                </a:lnTo>
                <a:cubicBezTo>
                  <a:pt x="118635" y="276225"/>
                  <a:pt x="104775" y="262365"/>
                  <a:pt x="104775" y="245269"/>
                </a:cubicBezTo>
                <a:lnTo>
                  <a:pt x="104775" y="202406"/>
                </a:lnTo>
                <a:close/>
                <a:moveTo>
                  <a:pt x="135731" y="190500"/>
                </a:moveTo>
                <a:cubicBezTo>
                  <a:pt x="129155" y="190500"/>
                  <a:pt x="123825" y="195830"/>
                  <a:pt x="123825" y="202406"/>
                </a:cubicBezTo>
                <a:lnTo>
                  <a:pt x="123825" y="245269"/>
                </a:lnTo>
                <a:cubicBezTo>
                  <a:pt x="123825" y="251845"/>
                  <a:pt x="129155" y="257175"/>
                  <a:pt x="135731" y="257175"/>
                </a:cubicBezTo>
                <a:lnTo>
                  <a:pt x="216694" y="257175"/>
                </a:lnTo>
                <a:cubicBezTo>
                  <a:pt x="223270" y="257175"/>
                  <a:pt x="228600" y="251845"/>
                  <a:pt x="228600" y="245269"/>
                </a:cubicBezTo>
                <a:lnTo>
                  <a:pt x="228600" y="202406"/>
                </a:lnTo>
                <a:cubicBezTo>
                  <a:pt x="228600" y="195830"/>
                  <a:pt x="223270" y="190500"/>
                  <a:pt x="216694" y="190500"/>
                </a:cubicBezTo>
                <a:lnTo>
                  <a:pt x="135731" y="190500"/>
                </a:lnTo>
                <a:close/>
                <a:moveTo>
                  <a:pt x="30956" y="171450"/>
                </a:moveTo>
                <a:cubicBezTo>
                  <a:pt x="13860" y="171450"/>
                  <a:pt x="0" y="185310"/>
                  <a:pt x="0" y="202406"/>
                </a:cubicBezTo>
                <a:lnTo>
                  <a:pt x="0" y="245269"/>
                </a:lnTo>
                <a:cubicBezTo>
                  <a:pt x="0" y="262365"/>
                  <a:pt x="13860" y="276225"/>
                  <a:pt x="30956" y="276225"/>
                </a:cubicBezTo>
                <a:lnTo>
                  <a:pt x="45244" y="276225"/>
                </a:lnTo>
                <a:cubicBezTo>
                  <a:pt x="62340" y="276225"/>
                  <a:pt x="76200" y="262365"/>
                  <a:pt x="76200" y="245269"/>
                </a:cubicBezTo>
                <a:lnTo>
                  <a:pt x="76200" y="202406"/>
                </a:lnTo>
                <a:cubicBezTo>
                  <a:pt x="76200" y="185310"/>
                  <a:pt x="62340" y="171450"/>
                  <a:pt x="45244" y="171450"/>
                </a:cubicBezTo>
                <a:lnTo>
                  <a:pt x="30956" y="171450"/>
                </a:lnTo>
                <a:close/>
                <a:moveTo>
                  <a:pt x="19050" y="202406"/>
                </a:moveTo>
                <a:cubicBezTo>
                  <a:pt x="19050" y="195830"/>
                  <a:pt x="24381" y="190500"/>
                  <a:pt x="30956" y="190500"/>
                </a:cubicBezTo>
                <a:lnTo>
                  <a:pt x="45244" y="190500"/>
                </a:lnTo>
                <a:cubicBezTo>
                  <a:pt x="51819" y="190500"/>
                  <a:pt x="57150" y="195830"/>
                  <a:pt x="57150" y="202406"/>
                </a:cubicBezTo>
                <a:lnTo>
                  <a:pt x="57150" y="245269"/>
                </a:lnTo>
                <a:cubicBezTo>
                  <a:pt x="57150" y="251845"/>
                  <a:pt x="51819" y="257175"/>
                  <a:pt x="45244" y="257175"/>
                </a:cubicBezTo>
                <a:lnTo>
                  <a:pt x="30956" y="257175"/>
                </a:lnTo>
                <a:cubicBezTo>
                  <a:pt x="24381" y="257175"/>
                  <a:pt x="19050" y="251845"/>
                  <a:pt x="19050" y="245269"/>
                </a:cubicBezTo>
                <a:lnTo>
                  <a:pt x="19050" y="202406"/>
                </a:lnTo>
                <a:close/>
              </a:path>
            </a:pathLst>
          </a:custGeom>
          <a:solidFill>
            <a:srgbClr val="21212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2" name="Graphic 12">
            <a:extLst>
              <a:ext uri="{FF2B5EF4-FFF2-40B4-BE49-F238E27FC236}">
                <a16:creationId xmlns:a16="http://schemas.microsoft.com/office/drawing/2014/main" id="{12877007-5840-E590-F354-7C7075AAD39C}"/>
              </a:ext>
              <a:ext uri="{C183D7F6-B498-43B3-948B-1728B52AA6E4}">
                <adec:decorative xmlns:adec="http://schemas.microsoft.com/office/drawing/2017/decorative" val="1"/>
              </a:ext>
            </a:extLst>
          </p:cNvPr>
          <p:cNvSpPr/>
          <p:nvPr/>
        </p:nvSpPr>
        <p:spPr>
          <a:xfrm>
            <a:off x="5889760" y="2856256"/>
            <a:ext cx="422611" cy="382362"/>
          </a:xfrm>
          <a:custGeom>
            <a:avLst/>
            <a:gdLst>
              <a:gd name="connsiteX0" fmla="*/ 28575 w 200025"/>
              <a:gd name="connsiteY0" fmla="*/ 21431 h 180975"/>
              <a:gd name="connsiteX1" fmla="*/ 50006 w 200025"/>
              <a:gd name="connsiteY1" fmla="*/ 0 h 180975"/>
              <a:gd name="connsiteX2" fmla="*/ 140494 w 200025"/>
              <a:gd name="connsiteY2" fmla="*/ 0 h 180975"/>
              <a:gd name="connsiteX3" fmla="*/ 161925 w 200025"/>
              <a:gd name="connsiteY3" fmla="*/ 21431 h 180975"/>
              <a:gd name="connsiteX4" fmla="*/ 161925 w 200025"/>
              <a:gd name="connsiteY4" fmla="*/ 104775 h 180975"/>
              <a:gd name="connsiteX5" fmla="*/ 200025 w 200025"/>
              <a:gd name="connsiteY5" fmla="*/ 104775 h 180975"/>
              <a:gd name="connsiteX6" fmla="*/ 200025 w 200025"/>
              <a:gd name="connsiteY6" fmla="*/ 140494 h 180975"/>
              <a:gd name="connsiteX7" fmla="*/ 169069 w 200025"/>
              <a:gd name="connsiteY7" fmla="*/ 171450 h 180975"/>
              <a:gd name="connsiteX8" fmla="*/ 113824 w 200025"/>
              <a:gd name="connsiteY8" fmla="*/ 171450 h 180975"/>
              <a:gd name="connsiteX9" fmla="*/ 114300 w 200025"/>
              <a:gd name="connsiteY9" fmla="*/ 166688 h 180975"/>
              <a:gd name="connsiteX10" fmla="*/ 114300 w 200025"/>
              <a:gd name="connsiteY10" fmla="*/ 157163 h 180975"/>
              <a:gd name="connsiteX11" fmla="*/ 147638 w 200025"/>
              <a:gd name="connsiteY11" fmla="*/ 157163 h 180975"/>
              <a:gd name="connsiteX12" fmla="*/ 147638 w 200025"/>
              <a:gd name="connsiteY12" fmla="*/ 21431 h 180975"/>
              <a:gd name="connsiteX13" fmla="*/ 140494 w 200025"/>
              <a:gd name="connsiteY13" fmla="*/ 14288 h 180975"/>
              <a:gd name="connsiteX14" fmla="*/ 50006 w 200025"/>
              <a:gd name="connsiteY14" fmla="*/ 14288 h 180975"/>
              <a:gd name="connsiteX15" fmla="*/ 42863 w 200025"/>
              <a:gd name="connsiteY15" fmla="*/ 21431 h 180975"/>
              <a:gd name="connsiteX16" fmla="*/ 42863 w 200025"/>
              <a:gd name="connsiteY16" fmla="*/ 104775 h 180975"/>
              <a:gd name="connsiteX17" fmla="*/ 28575 w 200025"/>
              <a:gd name="connsiteY17" fmla="*/ 104775 h 180975"/>
              <a:gd name="connsiteX18" fmla="*/ 28575 w 200025"/>
              <a:gd name="connsiteY18" fmla="*/ 21431 h 180975"/>
              <a:gd name="connsiteX19" fmla="*/ 161925 w 200025"/>
              <a:gd name="connsiteY19" fmla="*/ 157163 h 180975"/>
              <a:gd name="connsiteX20" fmla="*/ 169069 w 200025"/>
              <a:gd name="connsiteY20" fmla="*/ 157163 h 180975"/>
              <a:gd name="connsiteX21" fmla="*/ 185738 w 200025"/>
              <a:gd name="connsiteY21" fmla="*/ 140494 h 180975"/>
              <a:gd name="connsiteX22" fmla="*/ 185738 w 200025"/>
              <a:gd name="connsiteY22" fmla="*/ 119063 h 180975"/>
              <a:gd name="connsiteX23" fmla="*/ 161925 w 200025"/>
              <a:gd name="connsiteY23" fmla="*/ 119063 h 180975"/>
              <a:gd name="connsiteX24" fmla="*/ 161925 w 200025"/>
              <a:gd name="connsiteY24" fmla="*/ 157163 h 180975"/>
              <a:gd name="connsiteX25" fmla="*/ 69056 w 200025"/>
              <a:gd name="connsiteY25" fmla="*/ 38100 h 180975"/>
              <a:gd name="connsiteX26" fmla="*/ 61913 w 200025"/>
              <a:gd name="connsiteY26" fmla="*/ 45244 h 180975"/>
              <a:gd name="connsiteX27" fmla="*/ 69056 w 200025"/>
              <a:gd name="connsiteY27" fmla="*/ 52388 h 180975"/>
              <a:gd name="connsiteX28" fmla="*/ 121444 w 200025"/>
              <a:gd name="connsiteY28" fmla="*/ 52388 h 180975"/>
              <a:gd name="connsiteX29" fmla="*/ 128588 w 200025"/>
              <a:gd name="connsiteY29" fmla="*/ 45244 h 180975"/>
              <a:gd name="connsiteX30" fmla="*/ 121444 w 200025"/>
              <a:gd name="connsiteY30" fmla="*/ 38100 h 180975"/>
              <a:gd name="connsiteX31" fmla="*/ 69056 w 200025"/>
              <a:gd name="connsiteY31" fmla="*/ 38100 h 180975"/>
              <a:gd name="connsiteX32" fmla="*/ 61913 w 200025"/>
              <a:gd name="connsiteY32" fmla="*/ 83344 h 180975"/>
              <a:gd name="connsiteX33" fmla="*/ 69056 w 200025"/>
              <a:gd name="connsiteY33" fmla="*/ 76200 h 180975"/>
              <a:gd name="connsiteX34" fmla="*/ 121444 w 200025"/>
              <a:gd name="connsiteY34" fmla="*/ 76200 h 180975"/>
              <a:gd name="connsiteX35" fmla="*/ 128588 w 200025"/>
              <a:gd name="connsiteY35" fmla="*/ 83344 h 180975"/>
              <a:gd name="connsiteX36" fmla="*/ 121444 w 200025"/>
              <a:gd name="connsiteY36" fmla="*/ 90488 h 180975"/>
              <a:gd name="connsiteX37" fmla="*/ 69056 w 200025"/>
              <a:gd name="connsiteY37" fmla="*/ 90488 h 180975"/>
              <a:gd name="connsiteX38" fmla="*/ 61913 w 200025"/>
              <a:gd name="connsiteY38" fmla="*/ 83344 h 180975"/>
              <a:gd name="connsiteX39" fmla="*/ 14288 w 200025"/>
              <a:gd name="connsiteY39" fmla="*/ 114300 h 180975"/>
              <a:gd name="connsiteX40" fmla="*/ 0 w 200025"/>
              <a:gd name="connsiteY40" fmla="*/ 128588 h 180975"/>
              <a:gd name="connsiteX41" fmla="*/ 0 w 200025"/>
              <a:gd name="connsiteY41" fmla="*/ 166688 h 180975"/>
              <a:gd name="connsiteX42" fmla="*/ 14288 w 200025"/>
              <a:gd name="connsiteY42" fmla="*/ 180975 h 180975"/>
              <a:gd name="connsiteX43" fmla="*/ 90488 w 200025"/>
              <a:gd name="connsiteY43" fmla="*/ 180975 h 180975"/>
              <a:gd name="connsiteX44" fmla="*/ 104775 w 200025"/>
              <a:gd name="connsiteY44" fmla="*/ 166688 h 180975"/>
              <a:gd name="connsiteX45" fmla="*/ 104775 w 200025"/>
              <a:gd name="connsiteY45" fmla="*/ 128588 h 180975"/>
              <a:gd name="connsiteX46" fmla="*/ 90488 w 200025"/>
              <a:gd name="connsiteY46" fmla="*/ 114300 h 180975"/>
              <a:gd name="connsiteX47" fmla="*/ 14288 w 200025"/>
              <a:gd name="connsiteY47" fmla="*/ 114300 h 180975"/>
              <a:gd name="connsiteX48" fmla="*/ 85725 w 200025"/>
              <a:gd name="connsiteY48" fmla="*/ 123825 h 180975"/>
              <a:gd name="connsiteX49" fmla="*/ 95250 w 200025"/>
              <a:gd name="connsiteY49" fmla="*/ 133350 h 180975"/>
              <a:gd name="connsiteX50" fmla="*/ 95250 w 200025"/>
              <a:gd name="connsiteY50" fmla="*/ 142875 h 180975"/>
              <a:gd name="connsiteX51" fmla="*/ 76200 w 200025"/>
              <a:gd name="connsiteY51" fmla="*/ 123825 h 180975"/>
              <a:gd name="connsiteX52" fmla="*/ 85725 w 200025"/>
              <a:gd name="connsiteY52" fmla="*/ 123825 h 180975"/>
              <a:gd name="connsiteX53" fmla="*/ 76200 w 200025"/>
              <a:gd name="connsiteY53" fmla="*/ 171450 h 180975"/>
              <a:gd name="connsiteX54" fmla="*/ 95250 w 200025"/>
              <a:gd name="connsiteY54" fmla="*/ 152400 h 180975"/>
              <a:gd name="connsiteX55" fmla="*/ 95250 w 200025"/>
              <a:gd name="connsiteY55" fmla="*/ 161925 h 180975"/>
              <a:gd name="connsiteX56" fmla="*/ 85725 w 200025"/>
              <a:gd name="connsiteY56" fmla="*/ 171450 h 180975"/>
              <a:gd name="connsiteX57" fmla="*/ 76200 w 200025"/>
              <a:gd name="connsiteY57" fmla="*/ 171450 h 180975"/>
              <a:gd name="connsiteX58" fmla="*/ 9525 w 200025"/>
              <a:gd name="connsiteY58" fmla="*/ 133350 h 180975"/>
              <a:gd name="connsiteX59" fmla="*/ 19050 w 200025"/>
              <a:gd name="connsiteY59" fmla="*/ 123825 h 180975"/>
              <a:gd name="connsiteX60" fmla="*/ 28575 w 200025"/>
              <a:gd name="connsiteY60" fmla="*/ 123825 h 180975"/>
              <a:gd name="connsiteX61" fmla="*/ 9525 w 200025"/>
              <a:gd name="connsiteY61" fmla="*/ 142875 h 180975"/>
              <a:gd name="connsiteX62" fmla="*/ 9525 w 200025"/>
              <a:gd name="connsiteY62" fmla="*/ 133350 h 180975"/>
              <a:gd name="connsiteX63" fmla="*/ 9525 w 200025"/>
              <a:gd name="connsiteY63" fmla="*/ 152400 h 180975"/>
              <a:gd name="connsiteX64" fmla="*/ 28575 w 200025"/>
              <a:gd name="connsiteY64" fmla="*/ 171450 h 180975"/>
              <a:gd name="connsiteX65" fmla="*/ 19050 w 200025"/>
              <a:gd name="connsiteY65" fmla="*/ 171450 h 180975"/>
              <a:gd name="connsiteX66" fmla="*/ 9525 w 200025"/>
              <a:gd name="connsiteY66" fmla="*/ 161925 h 180975"/>
              <a:gd name="connsiteX67" fmla="*/ 9525 w 200025"/>
              <a:gd name="connsiteY67" fmla="*/ 152400 h 180975"/>
              <a:gd name="connsiteX68" fmla="*/ 52388 w 200025"/>
              <a:gd name="connsiteY68" fmla="*/ 130969 h 180975"/>
              <a:gd name="connsiteX69" fmla="*/ 69056 w 200025"/>
              <a:gd name="connsiteY69" fmla="*/ 147638 h 180975"/>
              <a:gd name="connsiteX70" fmla="*/ 52388 w 200025"/>
              <a:gd name="connsiteY70" fmla="*/ 164306 h 180975"/>
              <a:gd name="connsiteX71" fmla="*/ 35719 w 200025"/>
              <a:gd name="connsiteY71" fmla="*/ 147638 h 180975"/>
              <a:gd name="connsiteX72" fmla="*/ 52388 w 200025"/>
              <a:gd name="connsiteY72" fmla="*/ 13096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0025" h="180975">
                <a:moveTo>
                  <a:pt x="28575" y="21431"/>
                </a:moveTo>
                <a:cubicBezTo>
                  <a:pt x="28575" y="9595"/>
                  <a:pt x="38170" y="0"/>
                  <a:pt x="50006" y="0"/>
                </a:cubicBezTo>
                <a:lnTo>
                  <a:pt x="140494" y="0"/>
                </a:lnTo>
                <a:cubicBezTo>
                  <a:pt x="152330" y="0"/>
                  <a:pt x="161925" y="9595"/>
                  <a:pt x="161925" y="21431"/>
                </a:cubicBezTo>
                <a:lnTo>
                  <a:pt x="161925" y="104775"/>
                </a:lnTo>
                <a:lnTo>
                  <a:pt x="200025" y="104775"/>
                </a:lnTo>
                <a:lnTo>
                  <a:pt x="200025" y="140494"/>
                </a:lnTo>
                <a:cubicBezTo>
                  <a:pt x="200025" y="157590"/>
                  <a:pt x="186165" y="171450"/>
                  <a:pt x="169069" y="171450"/>
                </a:cubicBezTo>
                <a:lnTo>
                  <a:pt x="113824" y="171450"/>
                </a:lnTo>
                <a:cubicBezTo>
                  <a:pt x="114136" y="169911"/>
                  <a:pt x="114300" y="168318"/>
                  <a:pt x="114300" y="166688"/>
                </a:cubicBezTo>
                <a:lnTo>
                  <a:pt x="114300" y="157163"/>
                </a:lnTo>
                <a:lnTo>
                  <a:pt x="147638" y="157163"/>
                </a:lnTo>
                <a:lnTo>
                  <a:pt x="147638" y="21431"/>
                </a:lnTo>
                <a:cubicBezTo>
                  <a:pt x="147638" y="17486"/>
                  <a:pt x="144439" y="14288"/>
                  <a:pt x="140494" y="14288"/>
                </a:cubicBezTo>
                <a:lnTo>
                  <a:pt x="50006" y="14288"/>
                </a:lnTo>
                <a:cubicBezTo>
                  <a:pt x="46061" y="14288"/>
                  <a:pt x="42863" y="17486"/>
                  <a:pt x="42863" y="21431"/>
                </a:cubicBezTo>
                <a:lnTo>
                  <a:pt x="42863" y="104775"/>
                </a:lnTo>
                <a:lnTo>
                  <a:pt x="28575" y="104775"/>
                </a:lnTo>
                <a:lnTo>
                  <a:pt x="28575" y="21431"/>
                </a:lnTo>
                <a:close/>
                <a:moveTo>
                  <a:pt x="161925" y="157163"/>
                </a:moveTo>
                <a:lnTo>
                  <a:pt x="169069" y="157163"/>
                </a:lnTo>
                <a:cubicBezTo>
                  <a:pt x="178275" y="157163"/>
                  <a:pt x="185738" y="149700"/>
                  <a:pt x="185738" y="140494"/>
                </a:cubicBezTo>
                <a:lnTo>
                  <a:pt x="185738" y="119063"/>
                </a:lnTo>
                <a:lnTo>
                  <a:pt x="161925" y="119063"/>
                </a:lnTo>
                <a:lnTo>
                  <a:pt x="161925" y="157163"/>
                </a:lnTo>
                <a:close/>
                <a:moveTo>
                  <a:pt x="69056" y="38100"/>
                </a:moveTo>
                <a:cubicBezTo>
                  <a:pt x="65111" y="38100"/>
                  <a:pt x="61913" y="41298"/>
                  <a:pt x="61913" y="45244"/>
                </a:cubicBezTo>
                <a:cubicBezTo>
                  <a:pt x="61913" y="49189"/>
                  <a:pt x="65111" y="52388"/>
                  <a:pt x="69056" y="52388"/>
                </a:cubicBezTo>
                <a:lnTo>
                  <a:pt x="121444" y="52388"/>
                </a:lnTo>
                <a:cubicBezTo>
                  <a:pt x="125389" y="52388"/>
                  <a:pt x="128588" y="49189"/>
                  <a:pt x="128588" y="45244"/>
                </a:cubicBezTo>
                <a:cubicBezTo>
                  <a:pt x="128588" y="41298"/>
                  <a:pt x="125389" y="38100"/>
                  <a:pt x="121444" y="38100"/>
                </a:cubicBezTo>
                <a:lnTo>
                  <a:pt x="69056" y="38100"/>
                </a:lnTo>
                <a:close/>
                <a:moveTo>
                  <a:pt x="61913" y="83344"/>
                </a:moveTo>
                <a:cubicBezTo>
                  <a:pt x="61913" y="79399"/>
                  <a:pt x="65111" y="76200"/>
                  <a:pt x="69056" y="76200"/>
                </a:cubicBezTo>
                <a:lnTo>
                  <a:pt x="121444" y="76200"/>
                </a:lnTo>
                <a:cubicBezTo>
                  <a:pt x="125389" y="76200"/>
                  <a:pt x="128588" y="79399"/>
                  <a:pt x="128588" y="83344"/>
                </a:cubicBezTo>
                <a:cubicBezTo>
                  <a:pt x="128588" y="87289"/>
                  <a:pt x="125389" y="90488"/>
                  <a:pt x="121444" y="90488"/>
                </a:cubicBezTo>
                <a:lnTo>
                  <a:pt x="69056" y="90488"/>
                </a:lnTo>
                <a:cubicBezTo>
                  <a:pt x="65111" y="90488"/>
                  <a:pt x="61913" y="87289"/>
                  <a:pt x="61913" y="83344"/>
                </a:cubicBezTo>
                <a:close/>
                <a:moveTo>
                  <a:pt x="14288" y="114300"/>
                </a:moveTo>
                <a:cubicBezTo>
                  <a:pt x="6397" y="114300"/>
                  <a:pt x="0" y="120697"/>
                  <a:pt x="0" y="128588"/>
                </a:cubicBezTo>
                <a:lnTo>
                  <a:pt x="0" y="166688"/>
                </a:lnTo>
                <a:cubicBezTo>
                  <a:pt x="0" y="174578"/>
                  <a:pt x="6397" y="180975"/>
                  <a:pt x="14288" y="180975"/>
                </a:cubicBezTo>
                <a:lnTo>
                  <a:pt x="90488" y="180975"/>
                </a:lnTo>
                <a:cubicBezTo>
                  <a:pt x="98378" y="180975"/>
                  <a:pt x="104775" y="174578"/>
                  <a:pt x="104775" y="166688"/>
                </a:cubicBezTo>
                <a:lnTo>
                  <a:pt x="104775" y="128588"/>
                </a:lnTo>
                <a:cubicBezTo>
                  <a:pt x="104775" y="120697"/>
                  <a:pt x="98378" y="114300"/>
                  <a:pt x="90488" y="114300"/>
                </a:cubicBezTo>
                <a:lnTo>
                  <a:pt x="14288" y="114300"/>
                </a:lnTo>
                <a:close/>
                <a:moveTo>
                  <a:pt x="85725" y="123825"/>
                </a:moveTo>
                <a:cubicBezTo>
                  <a:pt x="85725" y="129086"/>
                  <a:pt x="89989" y="133350"/>
                  <a:pt x="95250" y="133350"/>
                </a:cubicBezTo>
                <a:lnTo>
                  <a:pt x="95250" y="142875"/>
                </a:lnTo>
                <a:cubicBezTo>
                  <a:pt x="84729" y="142875"/>
                  <a:pt x="76200" y="134346"/>
                  <a:pt x="76200" y="123825"/>
                </a:cubicBezTo>
                <a:lnTo>
                  <a:pt x="85725" y="123825"/>
                </a:lnTo>
                <a:close/>
                <a:moveTo>
                  <a:pt x="76200" y="171450"/>
                </a:moveTo>
                <a:cubicBezTo>
                  <a:pt x="76200" y="160929"/>
                  <a:pt x="84729" y="152400"/>
                  <a:pt x="95250" y="152400"/>
                </a:cubicBezTo>
                <a:lnTo>
                  <a:pt x="95250" y="161925"/>
                </a:lnTo>
                <a:cubicBezTo>
                  <a:pt x="89989" y="161925"/>
                  <a:pt x="85725" y="166189"/>
                  <a:pt x="85725" y="171450"/>
                </a:cubicBezTo>
                <a:lnTo>
                  <a:pt x="76200" y="171450"/>
                </a:lnTo>
                <a:close/>
                <a:moveTo>
                  <a:pt x="9525" y="133350"/>
                </a:moveTo>
                <a:cubicBezTo>
                  <a:pt x="14786" y="133350"/>
                  <a:pt x="19050" y="129086"/>
                  <a:pt x="19050" y="123825"/>
                </a:cubicBezTo>
                <a:lnTo>
                  <a:pt x="28575" y="123825"/>
                </a:lnTo>
                <a:cubicBezTo>
                  <a:pt x="28575" y="134346"/>
                  <a:pt x="20046" y="142875"/>
                  <a:pt x="9525" y="142875"/>
                </a:cubicBezTo>
                <a:lnTo>
                  <a:pt x="9525" y="133350"/>
                </a:lnTo>
                <a:close/>
                <a:moveTo>
                  <a:pt x="9525" y="152400"/>
                </a:moveTo>
                <a:cubicBezTo>
                  <a:pt x="20046" y="152400"/>
                  <a:pt x="28575" y="160929"/>
                  <a:pt x="28575" y="171450"/>
                </a:cubicBezTo>
                <a:lnTo>
                  <a:pt x="19050" y="171450"/>
                </a:lnTo>
                <a:cubicBezTo>
                  <a:pt x="19050" y="166189"/>
                  <a:pt x="14785" y="161925"/>
                  <a:pt x="9525" y="161925"/>
                </a:cubicBezTo>
                <a:lnTo>
                  <a:pt x="9525" y="152400"/>
                </a:lnTo>
                <a:close/>
                <a:moveTo>
                  <a:pt x="52388" y="130969"/>
                </a:moveTo>
                <a:cubicBezTo>
                  <a:pt x="61593" y="130969"/>
                  <a:pt x="69056" y="138432"/>
                  <a:pt x="69056" y="147638"/>
                </a:cubicBezTo>
                <a:cubicBezTo>
                  <a:pt x="69056" y="156843"/>
                  <a:pt x="61593" y="164306"/>
                  <a:pt x="52388" y="164306"/>
                </a:cubicBezTo>
                <a:cubicBezTo>
                  <a:pt x="43182" y="164306"/>
                  <a:pt x="35719" y="156843"/>
                  <a:pt x="35719" y="147638"/>
                </a:cubicBezTo>
                <a:cubicBezTo>
                  <a:pt x="35719" y="138432"/>
                  <a:pt x="43182" y="130969"/>
                  <a:pt x="52388" y="130969"/>
                </a:cubicBezTo>
                <a:close/>
              </a:path>
            </a:pathLst>
          </a:custGeom>
          <a:solidFill>
            <a:srgbClr val="21212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3" name="Graphic 6">
            <a:extLst>
              <a:ext uri="{FF2B5EF4-FFF2-40B4-BE49-F238E27FC236}">
                <a16:creationId xmlns:a16="http://schemas.microsoft.com/office/drawing/2014/main" id="{331B08BC-4054-1E69-B81B-0F4BF8193B79}"/>
              </a:ext>
              <a:ext uri="{C183D7F6-B498-43B3-948B-1728B52AA6E4}">
                <adec:decorative xmlns:adec="http://schemas.microsoft.com/office/drawing/2017/decorative" val="1"/>
              </a:ext>
            </a:extLst>
          </p:cNvPr>
          <p:cNvSpPr/>
          <p:nvPr/>
        </p:nvSpPr>
        <p:spPr>
          <a:xfrm>
            <a:off x="9375800" y="2856256"/>
            <a:ext cx="364157" cy="382362"/>
          </a:xfrm>
          <a:custGeom>
            <a:avLst/>
            <a:gdLst>
              <a:gd name="connsiteX0" fmla="*/ 0 w 190500"/>
              <a:gd name="connsiteY0" fmla="*/ 35719 h 200024"/>
              <a:gd name="connsiteX1" fmla="*/ 7144 w 190500"/>
              <a:gd name="connsiteY1" fmla="*/ 28575 h 200024"/>
              <a:gd name="connsiteX2" fmla="*/ 81439 w 190500"/>
              <a:gd name="connsiteY2" fmla="*/ 1429 h 200024"/>
              <a:gd name="connsiteX3" fmla="*/ 90011 w 190500"/>
              <a:gd name="connsiteY3" fmla="*/ 1429 h 200024"/>
              <a:gd name="connsiteX4" fmla="*/ 164306 w 190500"/>
              <a:gd name="connsiteY4" fmla="*/ 28575 h 200024"/>
              <a:gd name="connsiteX5" fmla="*/ 171450 w 190500"/>
              <a:gd name="connsiteY5" fmla="*/ 35719 h 200024"/>
              <a:gd name="connsiteX6" fmla="*/ 171450 w 190500"/>
              <a:gd name="connsiteY6" fmla="*/ 85725 h 200024"/>
              <a:gd name="connsiteX7" fmla="*/ 171064 w 190500"/>
              <a:gd name="connsiteY7" fmla="*/ 95213 h 200024"/>
              <a:gd name="connsiteX8" fmla="*/ 157120 w 190500"/>
              <a:gd name="connsiteY8" fmla="*/ 88698 h 200024"/>
              <a:gd name="connsiteX9" fmla="*/ 157163 w 190500"/>
              <a:gd name="connsiteY9" fmla="*/ 85725 h 200024"/>
              <a:gd name="connsiteX10" fmla="*/ 157163 w 190500"/>
              <a:gd name="connsiteY10" fmla="*/ 42652 h 200024"/>
              <a:gd name="connsiteX11" fmla="*/ 85725 w 190500"/>
              <a:gd name="connsiteY11" fmla="*/ 15981 h 200024"/>
              <a:gd name="connsiteX12" fmla="*/ 14288 w 190500"/>
              <a:gd name="connsiteY12" fmla="*/ 42652 h 200024"/>
              <a:gd name="connsiteX13" fmla="*/ 14288 w 190500"/>
              <a:gd name="connsiteY13" fmla="*/ 85725 h 200024"/>
              <a:gd name="connsiteX14" fmla="*/ 82153 w 190500"/>
              <a:gd name="connsiteY14" fmla="*/ 174161 h 200024"/>
              <a:gd name="connsiteX15" fmla="*/ 91723 w 190500"/>
              <a:gd name="connsiteY15" fmla="*/ 188641 h 200024"/>
              <a:gd name="connsiteX16" fmla="*/ 88343 w 190500"/>
              <a:gd name="connsiteY16" fmla="*/ 190003 h 200024"/>
              <a:gd name="connsiteX17" fmla="*/ 83107 w 190500"/>
              <a:gd name="connsiteY17" fmla="*/ 190003 h 200024"/>
              <a:gd name="connsiteX18" fmla="*/ 0 w 190500"/>
              <a:gd name="connsiteY18" fmla="*/ 85725 h 200024"/>
              <a:gd name="connsiteX19" fmla="*/ 0 w 190500"/>
              <a:gd name="connsiteY19" fmla="*/ 35719 h 200024"/>
              <a:gd name="connsiteX20" fmla="*/ 190500 w 190500"/>
              <a:gd name="connsiteY20" fmla="*/ 147638 h 200024"/>
              <a:gd name="connsiteX21" fmla="*/ 138113 w 190500"/>
              <a:gd name="connsiteY21" fmla="*/ 200025 h 200024"/>
              <a:gd name="connsiteX22" fmla="*/ 85725 w 190500"/>
              <a:gd name="connsiteY22" fmla="*/ 147638 h 200024"/>
              <a:gd name="connsiteX23" fmla="*/ 138113 w 190500"/>
              <a:gd name="connsiteY23" fmla="*/ 95250 h 200024"/>
              <a:gd name="connsiteX24" fmla="*/ 190500 w 190500"/>
              <a:gd name="connsiteY24" fmla="*/ 147638 h 200024"/>
              <a:gd name="connsiteX25" fmla="*/ 170056 w 190500"/>
              <a:gd name="connsiteY25" fmla="*/ 125219 h 200024"/>
              <a:gd name="connsiteX26" fmla="*/ 163319 w 190500"/>
              <a:gd name="connsiteY26" fmla="*/ 125219 h 200024"/>
              <a:gd name="connsiteX27" fmla="*/ 128588 w 190500"/>
              <a:gd name="connsiteY27" fmla="*/ 159952 h 200024"/>
              <a:gd name="connsiteX28" fmla="*/ 112906 w 190500"/>
              <a:gd name="connsiteY28" fmla="*/ 144269 h 200024"/>
              <a:gd name="connsiteX29" fmla="*/ 106169 w 190500"/>
              <a:gd name="connsiteY29" fmla="*/ 144269 h 200024"/>
              <a:gd name="connsiteX30" fmla="*/ 106169 w 190500"/>
              <a:gd name="connsiteY30" fmla="*/ 151006 h 200024"/>
              <a:gd name="connsiteX31" fmla="*/ 125219 w 190500"/>
              <a:gd name="connsiteY31" fmla="*/ 170056 h 200024"/>
              <a:gd name="connsiteX32" fmla="*/ 131956 w 190500"/>
              <a:gd name="connsiteY32" fmla="*/ 170056 h 200024"/>
              <a:gd name="connsiteX33" fmla="*/ 170056 w 190500"/>
              <a:gd name="connsiteY33" fmla="*/ 131956 h 200024"/>
              <a:gd name="connsiteX34" fmla="*/ 170056 w 190500"/>
              <a:gd name="connsiteY34" fmla="*/ 125219 h 20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0500" h="200024">
                <a:moveTo>
                  <a:pt x="0" y="35719"/>
                </a:moveTo>
                <a:cubicBezTo>
                  <a:pt x="0" y="31773"/>
                  <a:pt x="3198" y="28575"/>
                  <a:pt x="7144" y="28575"/>
                </a:cubicBezTo>
                <a:cubicBezTo>
                  <a:pt x="32513" y="28575"/>
                  <a:pt x="57226" y="19588"/>
                  <a:pt x="81439" y="1429"/>
                </a:cubicBezTo>
                <a:cubicBezTo>
                  <a:pt x="83979" y="-476"/>
                  <a:pt x="87471" y="-476"/>
                  <a:pt x="90011" y="1429"/>
                </a:cubicBezTo>
                <a:cubicBezTo>
                  <a:pt x="114224" y="19588"/>
                  <a:pt x="138937" y="28575"/>
                  <a:pt x="164306" y="28575"/>
                </a:cubicBezTo>
                <a:cubicBezTo>
                  <a:pt x="168252" y="28575"/>
                  <a:pt x="171450" y="31773"/>
                  <a:pt x="171450" y="35719"/>
                </a:cubicBezTo>
                <a:lnTo>
                  <a:pt x="171450" y="85725"/>
                </a:lnTo>
                <a:cubicBezTo>
                  <a:pt x="171450" y="88945"/>
                  <a:pt x="171321" y="92108"/>
                  <a:pt x="171064" y="95213"/>
                </a:cubicBezTo>
                <a:cubicBezTo>
                  <a:pt x="166747" y="92493"/>
                  <a:pt x="162070" y="90292"/>
                  <a:pt x="157120" y="88698"/>
                </a:cubicBezTo>
                <a:cubicBezTo>
                  <a:pt x="157148" y="87713"/>
                  <a:pt x="157163" y="86722"/>
                  <a:pt x="157163" y="85725"/>
                </a:cubicBezTo>
                <a:lnTo>
                  <a:pt x="157163" y="42652"/>
                </a:lnTo>
                <a:cubicBezTo>
                  <a:pt x="132614" y="41204"/>
                  <a:pt x="108768" y="32273"/>
                  <a:pt x="85725" y="15981"/>
                </a:cubicBezTo>
                <a:cubicBezTo>
                  <a:pt x="62683" y="32273"/>
                  <a:pt x="38837" y="41204"/>
                  <a:pt x="14288" y="42652"/>
                </a:cubicBezTo>
                <a:lnTo>
                  <a:pt x="14288" y="85725"/>
                </a:lnTo>
                <a:cubicBezTo>
                  <a:pt x="14288" y="125242"/>
                  <a:pt x="36498" y="154509"/>
                  <a:pt x="82153" y="174161"/>
                </a:cubicBezTo>
                <a:cubicBezTo>
                  <a:pt x="84660" y="179441"/>
                  <a:pt x="87893" y="184312"/>
                  <a:pt x="91723" y="188641"/>
                </a:cubicBezTo>
                <a:cubicBezTo>
                  <a:pt x="90608" y="189101"/>
                  <a:pt x="89482" y="189554"/>
                  <a:pt x="88343" y="190003"/>
                </a:cubicBezTo>
                <a:cubicBezTo>
                  <a:pt x="86660" y="190666"/>
                  <a:pt x="84790" y="190666"/>
                  <a:pt x="83107" y="190003"/>
                </a:cubicBezTo>
                <a:cubicBezTo>
                  <a:pt x="28171" y="168361"/>
                  <a:pt x="0" y="133361"/>
                  <a:pt x="0" y="85725"/>
                </a:cubicBezTo>
                <a:lnTo>
                  <a:pt x="0" y="35719"/>
                </a:lnTo>
                <a:close/>
                <a:moveTo>
                  <a:pt x="190500" y="147638"/>
                </a:moveTo>
                <a:cubicBezTo>
                  <a:pt x="190500" y="176571"/>
                  <a:pt x="167046" y="200025"/>
                  <a:pt x="138113" y="200025"/>
                </a:cubicBezTo>
                <a:cubicBezTo>
                  <a:pt x="109179" y="200025"/>
                  <a:pt x="85725" y="176571"/>
                  <a:pt x="85725" y="147638"/>
                </a:cubicBezTo>
                <a:cubicBezTo>
                  <a:pt x="85725" y="118704"/>
                  <a:pt x="109179" y="95250"/>
                  <a:pt x="138113" y="95250"/>
                </a:cubicBezTo>
                <a:cubicBezTo>
                  <a:pt x="167046" y="95250"/>
                  <a:pt x="190500" y="118704"/>
                  <a:pt x="190500" y="147638"/>
                </a:cubicBezTo>
                <a:close/>
                <a:moveTo>
                  <a:pt x="170056" y="125219"/>
                </a:moveTo>
                <a:cubicBezTo>
                  <a:pt x="168195" y="123360"/>
                  <a:pt x="165180" y="123360"/>
                  <a:pt x="163319" y="125219"/>
                </a:cubicBezTo>
                <a:lnTo>
                  <a:pt x="128588" y="159952"/>
                </a:lnTo>
                <a:lnTo>
                  <a:pt x="112906" y="144269"/>
                </a:lnTo>
                <a:cubicBezTo>
                  <a:pt x="111045" y="142410"/>
                  <a:pt x="108030" y="142410"/>
                  <a:pt x="106169" y="144269"/>
                </a:cubicBezTo>
                <a:cubicBezTo>
                  <a:pt x="104310" y="146130"/>
                  <a:pt x="104310" y="149145"/>
                  <a:pt x="106169" y="151006"/>
                </a:cubicBezTo>
                <a:lnTo>
                  <a:pt x="125219" y="170056"/>
                </a:lnTo>
                <a:cubicBezTo>
                  <a:pt x="127080" y="171915"/>
                  <a:pt x="130095" y="171915"/>
                  <a:pt x="131956" y="170056"/>
                </a:cubicBezTo>
                <a:lnTo>
                  <a:pt x="170056" y="131956"/>
                </a:lnTo>
                <a:cubicBezTo>
                  <a:pt x="171915" y="130095"/>
                  <a:pt x="171915" y="127080"/>
                  <a:pt x="170056" y="125219"/>
                </a:cubicBezTo>
                <a:close/>
              </a:path>
            </a:pathLst>
          </a:custGeom>
          <a:solidFill>
            <a:srgbClr val="21212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82328961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23AD4-7873-DCB2-5CDB-D11A838CB9C7}"/>
            </a:ext>
          </a:extLst>
        </p:cNvPr>
        <p:cNvGrpSpPr/>
        <p:nvPr/>
      </p:nvGrpSpPr>
      <p:grpSpPr>
        <a:xfrm>
          <a:off x="0" y="0"/>
          <a:ext cx="0" cy="0"/>
          <a:chOff x="0" y="0"/>
          <a:chExt cx="0" cy="0"/>
        </a:xfrm>
      </p:grpSpPr>
      <p:sp>
        <p:nvSpPr>
          <p:cNvPr id="16" name="Rectangle: Rounded Corners 34">
            <a:extLst>
              <a:ext uri="{FF2B5EF4-FFF2-40B4-BE49-F238E27FC236}">
                <a16:creationId xmlns:a16="http://schemas.microsoft.com/office/drawing/2014/main" id="{7AB3A6C6-2BEF-56BF-8764-8F810ACC47D6}"/>
              </a:ext>
              <a:ext uri="{C183D7F6-B498-43B3-948B-1728B52AA6E4}">
                <adec:decorative xmlns:adec="http://schemas.microsoft.com/office/drawing/2017/decorative" val="1"/>
              </a:ext>
            </a:extLst>
          </p:cNvPr>
          <p:cNvSpPr/>
          <p:nvPr/>
        </p:nvSpPr>
        <p:spPr bwMode="auto">
          <a:xfrm>
            <a:off x="832529" y="2479250"/>
            <a:ext cx="10526942" cy="3415698"/>
          </a:xfrm>
          <a:prstGeom prst="roundRect">
            <a:avLst>
              <a:gd name="adj" fmla="val 5099"/>
            </a:avLst>
          </a:prstGeom>
          <a:noFill/>
          <a:ln w="12700">
            <a:solidFill>
              <a:srgbClr val="45414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marL="0" marR="0" lvl="0" indent="0" algn="l" defTabSz="310700" rtl="0" eaLnBrk="1" fontAlgn="base" latinLnBrk="0" hangingPunct="1">
              <a:lnSpc>
                <a:spcPct val="100000"/>
              </a:lnSpc>
              <a:spcBef>
                <a:spcPct val="0"/>
              </a:spcBef>
              <a:spcAft>
                <a:spcPct val="0"/>
              </a:spcAft>
              <a:buClrTx/>
              <a:buSzTx/>
              <a:buFontTx/>
              <a:buNone/>
              <a:tabLst/>
              <a:defRPr/>
            </a:pPr>
            <a:endParaRPr kumimoji="0" lang="en-US" sz="666" b="0"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pic>
        <p:nvPicPr>
          <p:cNvPr id="8" name="Picture 4">
            <a:extLst>
              <a:ext uri="{FF2B5EF4-FFF2-40B4-BE49-F238E27FC236}">
                <a16:creationId xmlns:a16="http://schemas.microsoft.com/office/drawing/2014/main" id="{22C838A6-75BC-D628-B0D2-9B335247167D}"/>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8887" y="459080"/>
            <a:ext cx="704088" cy="713038"/>
          </a:xfrm>
          <a:prstGeom prst="rect">
            <a:avLst/>
          </a:prstGeom>
          <a:noFill/>
          <a:extLst>
            <a:ext uri="{909E8E84-426E-40DD-AFC4-6F175D3DCCD1}">
              <a14:hiddenFill xmlns:a14="http://schemas.microsoft.com/office/drawing/2010/main">
                <a:solidFill>
                  <a:srgbClr val="FFFFFF"/>
                </a:solidFill>
              </a14:hiddenFill>
            </a:ext>
          </a:extLst>
        </p:spPr>
      </p:pic>
      <p:sp useBgFill="1">
        <p:nvSpPr>
          <p:cNvPr id="7" name="Rectangle 6">
            <a:extLst>
              <a:ext uri="{FF2B5EF4-FFF2-40B4-BE49-F238E27FC236}">
                <a16:creationId xmlns:a16="http://schemas.microsoft.com/office/drawing/2014/main" id="{29BF9AAD-F1B3-10D9-E95A-5CD29B6CEF18}"/>
              </a:ext>
              <a:ext uri="{C183D7F6-B498-43B3-948B-1728B52AA6E4}">
                <adec:decorative xmlns:adec="http://schemas.microsoft.com/office/drawing/2017/decorative" val="1"/>
              </a:ext>
            </a:extLst>
          </p:cNvPr>
          <p:cNvSpPr/>
          <p:nvPr/>
        </p:nvSpPr>
        <p:spPr bwMode="auto">
          <a:xfrm>
            <a:off x="6445873" y="-538216"/>
            <a:ext cx="5216394" cy="233425"/>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marL="0" marR="0" lvl="0" indent="0" algn="l" defTabSz="310700" rtl="0" eaLnBrk="1" fontAlgn="base" latinLnBrk="0" hangingPunct="1">
              <a:lnSpc>
                <a:spcPct val="100000"/>
              </a:lnSpc>
              <a:spcBef>
                <a:spcPct val="0"/>
              </a:spcBef>
              <a:spcAft>
                <a:spcPct val="0"/>
              </a:spcAft>
              <a:buClrTx/>
              <a:buSzTx/>
              <a:buFontTx/>
              <a:buNone/>
              <a:tabLst/>
              <a:defRPr/>
            </a:pPr>
            <a:endParaRPr kumimoji="0" lang="en-US" sz="666"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Rectangle: Rounded Corners 18">
            <a:extLst>
              <a:ext uri="{FF2B5EF4-FFF2-40B4-BE49-F238E27FC236}">
                <a16:creationId xmlns:a16="http://schemas.microsoft.com/office/drawing/2014/main" id="{32B79622-EB6E-CF93-2902-A14EAB825B46}"/>
              </a:ext>
              <a:ext uri="{C183D7F6-B498-43B3-948B-1728B52AA6E4}">
                <adec:decorative xmlns:adec="http://schemas.microsoft.com/office/drawing/2017/decorative" val="0"/>
              </a:ext>
            </a:extLst>
          </p:cNvPr>
          <p:cNvSpPr txBox="1">
            <a:spLocks noGrp="1"/>
          </p:cNvSpPr>
          <p:nvPr>
            <p:ph type="title" idx="4294967295"/>
          </p:nvPr>
        </p:nvSpPr>
        <p:spPr bwMode="auto">
          <a:xfrm>
            <a:off x="2034710" y="1296988"/>
            <a:ext cx="8159750" cy="5540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462" rtl="0" eaLnBrk="1" latinLnBrk="0" hangingPunct="1">
              <a:lnSpc>
                <a:spcPct val="100000"/>
              </a:lnSpc>
              <a:spcBef>
                <a:spcPct val="0"/>
              </a:spcBef>
              <a:buNone/>
              <a:defRPr lang="en-US" sz="3599"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246710" rtl="0" eaLnBrk="1" fontAlgn="base" latinLnBrk="0" hangingPunct="1">
              <a:lnSpc>
                <a:spcPct val="100000"/>
              </a:lnSpc>
              <a:spcBef>
                <a:spcPct val="0"/>
              </a:spcBef>
              <a:spcAft>
                <a:spcPct val="0"/>
              </a:spcAft>
              <a:buClrTx/>
              <a:buSzTx/>
              <a:buFontTx/>
              <a:buNone/>
              <a:tabLst/>
              <a:defRPr/>
            </a:pPr>
            <a:r>
              <a:rPr kumimoji="0" lang="en-CA" sz="3600" b="0" i="0" u="none" strike="noStrike" kern="1200" cap="none" spc="-50" normalizeH="0" baseline="0" noProof="0">
                <a:ln>
                  <a:noFill/>
                </a:ln>
                <a:gradFill>
                  <a:gsLst>
                    <a:gs pos="12844">
                      <a:srgbClr val="291817"/>
                    </a:gs>
                    <a:gs pos="38000">
                      <a:srgbClr val="291817"/>
                    </a:gs>
                  </a:gsLst>
                  <a:lin ang="13500000" scaled="1"/>
                </a:gradFill>
                <a:effectLst/>
                <a:uLnTx/>
                <a:uFillTx/>
                <a:latin typeface="Segoe Sans Display Semibold"/>
                <a:ea typeface="+mn-ea"/>
                <a:cs typeface="Segoe Sans Display Semibold"/>
              </a:rPr>
              <a:t>Introducing Microsoft 365 Copilot Chat</a:t>
            </a:r>
            <a:endParaRPr kumimoji="0" lang="en-US" sz="3599"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
        <p:nvSpPr>
          <p:cNvPr id="22" name="TextBox 21">
            <a:extLst>
              <a:ext uri="{FF2B5EF4-FFF2-40B4-BE49-F238E27FC236}">
                <a16:creationId xmlns:a16="http://schemas.microsoft.com/office/drawing/2014/main" id="{9FA0BAA2-7F2D-BC6C-0CEE-9B86E2FEF7EC}"/>
              </a:ext>
            </a:extLst>
          </p:cNvPr>
          <p:cNvSpPr txBox="1">
            <a:spLocks/>
          </p:cNvSpPr>
          <p:nvPr/>
        </p:nvSpPr>
        <p:spPr>
          <a:xfrm>
            <a:off x="1838829" y="5029193"/>
            <a:ext cx="2011680" cy="238527"/>
          </a:xfrm>
          <a:prstGeom prst="rect">
            <a:avLst/>
          </a:prstGeom>
          <a:noFill/>
        </p:spPr>
        <p:txBody>
          <a:bodyPr wrap="square" lIns="0" tIns="0" rIns="0" bIns="0" rtlCol="0" anchor="ctr">
            <a:spAutoFit/>
          </a:bodyPr>
          <a:lstStyle/>
          <a:p>
            <a:pPr marL="0" marR="0" lvl="0" indent="0" algn="ctr" defTabSz="812485" rtl="0" eaLnBrk="1" fontAlgn="auto" latinLnBrk="0" hangingPunct="1">
              <a:lnSpc>
                <a:spcPct val="100000"/>
              </a:lnSpc>
              <a:spcBef>
                <a:spcPts val="0"/>
              </a:spcBef>
              <a:spcAft>
                <a:spcPts val="0"/>
              </a:spcAft>
              <a:buClrTx/>
              <a:buSzTx/>
              <a:buFontTx/>
              <a:buNone/>
              <a:tabLst/>
              <a:defRPr/>
            </a:pPr>
            <a:r>
              <a:rPr kumimoji="0" lang="en-US" sz="155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a:ea typeface="+mn-ea"/>
                <a:cs typeface="Segoe Sans Display Semibold"/>
              </a:rPr>
              <a:t>Chat</a:t>
            </a:r>
            <a:endParaRPr kumimoji="0" lang="en-US" sz="155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pitchFamily="2" charset="0"/>
              <a:ea typeface="+mn-ea"/>
              <a:cs typeface="Segoe Sans Display Semibold" pitchFamily="2" charset="0"/>
            </a:endParaRPr>
          </a:p>
        </p:txBody>
      </p:sp>
      <p:sp>
        <p:nvSpPr>
          <p:cNvPr id="2" name="TextBox 1">
            <a:extLst>
              <a:ext uri="{FF2B5EF4-FFF2-40B4-BE49-F238E27FC236}">
                <a16:creationId xmlns:a16="http://schemas.microsoft.com/office/drawing/2014/main" id="{656ED669-B1BC-EC0E-AA48-D20EB2FF7673}"/>
              </a:ext>
            </a:extLst>
          </p:cNvPr>
          <p:cNvSpPr txBox="1"/>
          <p:nvPr/>
        </p:nvSpPr>
        <p:spPr>
          <a:xfrm>
            <a:off x="1633034" y="5294351"/>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Free AI chat -- powered by GPT 4o and grounded in the web</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8" name="TextBox 27">
            <a:extLst>
              <a:ext uri="{FF2B5EF4-FFF2-40B4-BE49-F238E27FC236}">
                <a16:creationId xmlns:a16="http://schemas.microsoft.com/office/drawing/2014/main" id="{03979986-29B5-FCCA-9747-EEF228AF5907}"/>
              </a:ext>
            </a:extLst>
          </p:cNvPr>
          <p:cNvSpPr txBox="1"/>
          <p:nvPr/>
        </p:nvSpPr>
        <p:spPr>
          <a:xfrm>
            <a:off x="5090160" y="5056018"/>
            <a:ext cx="2011680" cy="221599"/>
          </a:xfrm>
          <a:prstGeom prst="rect">
            <a:avLst/>
          </a:prstGeom>
          <a:noFill/>
        </p:spPr>
        <p:txBody>
          <a:bodyPr wrap="square" lIns="0" tIns="0" rIns="0" bIns="0" rtlCol="0" anchor="ctr">
            <a:spAutoFit/>
          </a:bodyPr>
          <a:lstStyle/>
          <a:p>
            <a:pPr marL="0" marR="0" lvl="0" indent="0" algn="ctr" defTabSz="81248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a:ea typeface="+mn-ea"/>
                <a:cs typeface="Segoe Sans Display Semibold"/>
              </a:rPr>
              <a:t>Agents</a:t>
            </a:r>
            <a:endParaRPr kumimoji="0" lang="en-US" sz="1600" b="1" i="0" u="none" strike="noStrike" kern="1200" cap="none" spc="0" normalizeH="0" baseline="0" noProof="0">
              <a:ln>
                <a:noFill/>
              </a:ln>
              <a:gradFill>
                <a:gsLst>
                  <a:gs pos="12844">
                    <a:srgbClr val="291817"/>
                  </a:gs>
                  <a:gs pos="38000">
                    <a:srgbClr val="291817"/>
                  </a:gs>
                </a:gsLst>
                <a:lin ang="13500000" scaled="1"/>
              </a:gradFill>
              <a:effectLst/>
              <a:uLnTx/>
              <a:uFillTx/>
              <a:latin typeface="Segoe Sans Display Semibold" pitchFamily="2" charset="0"/>
              <a:ea typeface="+mn-ea"/>
              <a:cs typeface="Segoe Sans Display Semibold" pitchFamily="2" charset="0"/>
            </a:endParaRPr>
          </a:p>
        </p:txBody>
      </p:sp>
      <p:sp>
        <p:nvSpPr>
          <p:cNvPr id="6" name="TextBox 5">
            <a:extLst>
              <a:ext uri="{FF2B5EF4-FFF2-40B4-BE49-F238E27FC236}">
                <a16:creationId xmlns:a16="http://schemas.microsoft.com/office/drawing/2014/main" id="{1380612E-ED7F-910B-BE73-C6AA66679FAC}"/>
              </a:ext>
            </a:extLst>
          </p:cNvPr>
          <p:cNvSpPr txBox="1"/>
          <p:nvPr/>
        </p:nvSpPr>
        <p:spPr>
          <a:xfrm>
            <a:off x="4742985" y="5294351"/>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a:solidFill>
                  <a:srgbClr val="091F2C"/>
                </a:solidFill>
                <a:latin typeface="Segoe Sans Display"/>
              </a:rPr>
              <a:t>I</a:t>
            </a:r>
            <a:r>
              <a:rPr kumimoji="0" lang="en-US" sz="1100" b="0" i="0" u="none" strike="noStrike" kern="1200" cap="none" spc="0" normalizeH="0" baseline="0" noProof="0" err="1">
                <a:ln>
                  <a:noFill/>
                </a:ln>
                <a:solidFill>
                  <a:srgbClr val="091F2C"/>
                </a:solidFill>
                <a:effectLst/>
                <a:uLnTx/>
                <a:uFillTx/>
                <a:latin typeface="Segoe Sans Display"/>
                <a:ea typeface="+mn-ea"/>
                <a:cs typeface="+mn-cs"/>
              </a:rPr>
              <a:t>ntegrated</a:t>
            </a:r>
            <a:r>
              <a:rPr kumimoji="0" lang="en-US" sz="1100" b="0" i="0" u="none" strike="noStrike" kern="1200" cap="none" spc="0" normalizeH="0" baseline="0" noProof="0">
                <a:ln>
                  <a:noFill/>
                </a:ln>
                <a:solidFill>
                  <a:srgbClr val="091F2C"/>
                </a:solidFill>
                <a:effectLst/>
                <a:uLnTx/>
                <a:uFillTx/>
                <a:latin typeface="Segoe Sans Display"/>
                <a:ea typeface="+mn-ea"/>
                <a:cs typeface="+mn-cs"/>
              </a:rPr>
              <a:t> into the chat experience and paid for on a consumption basis</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useBgFill="1">
        <p:nvSpPr>
          <p:cNvPr id="20" name="TextBox 19">
            <a:extLst>
              <a:ext uri="{FF2B5EF4-FFF2-40B4-BE49-F238E27FC236}">
                <a16:creationId xmlns:a16="http://schemas.microsoft.com/office/drawing/2014/main" id="{7FC0089B-5EC5-A437-C3FF-9695D9EEBA57}"/>
              </a:ext>
            </a:extLst>
          </p:cNvPr>
          <p:cNvSpPr txBox="1"/>
          <p:nvPr/>
        </p:nvSpPr>
        <p:spPr>
          <a:xfrm>
            <a:off x="8467121" y="5044428"/>
            <a:ext cx="2468880" cy="246093"/>
          </a:xfrm>
          <a:prstGeom prst="rect">
            <a:avLst/>
          </a:prstGeom>
        </p:spPr>
        <p:txBody>
          <a:bodyPr wrap="square" lIns="0" tIns="0" rIns="0" bIns="0" rtlCol="0" anchor="t">
            <a:spAutoFit/>
          </a:bodyPr>
          <a:lstStyle/>
          <a:p>
            <a:pPr marL="0" marR="0" lvl="0" indent="0" algn="ctr" defTabSz="812485"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a:ln>
                  <a:noFill/>
                </a:ln>
                <a:gradFill>
                  <a:gsLst>
                    <a:gs pos="12844">
                      <a:srgbClr val="291817"/>
                    </a:gs>
                    <a:gs pos="38000">
                      <a:srgbClr val="291817"/>
                    </a:gs>
                  </a:gsLst>
                </a:gradFill>
                <a:effectLst/>
                <a:uLnTx/>
                <a:uFillTx/>
                <a:latin typeface="Segoe Sans Display Semibold"/>
                <a:ea typeface="+mn-ea"/>
                <a:cs typeface="Segoe Sans Display Semibold"/>
              </a:rPr>
              <a:t>IT Controls</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9" name="TextBox 8">
            <a:extLst>
              <a:ext uri="{FF2B5EF4-FFF2-40B4-BE49-F238E27FC236}">
                <a16:creationId xmlns:a16="http://schemas.microsoft.com/office/drawing/2014/main" id="{94F997B2-0CCE-9F22-83FF-52EF1059FAE1}"/>
              </a:ext>
            </a:extLst>
          </p:cNvPr>
          <p:cNvSpPr txBox="1"/>
          <p:nvPr/>
        </p:nvSpPr>
        <p:spPr>
          <a:xfrm>
            <a:off x="8373327" y="5381083"/>
            <a:ext cx="291046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Enterprise Data Protection and management</a:t>
            </a: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7" name="Picture 26">
            <a:extLst>
              <a:ext uri="{FF2B5EF4-FFF2-40B4-BE49-F238E27FC236}">
                <a16:creationId xmlns:a16="http://schemas.microsoft.com/office/drawing/2014/main" id="{F9984FE0-7A5B-1A12-6B39-23187A7854E0}"/>
              </a:ext>
              <a:ext uri="{C183D7F6-B498-43B3-948B-1728B52AA6E4}">
                <adec:decorative xmlns:adec="http://schemas.microsoft.com/office/drawing/2017/decorative" val="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15210" y="3141923"/>
            <a:ext cx="2761580" cy="1537037"/>
          </a:xfrm>
          <a:prstGeom prst="roundRect">
            <a:avLst>
              <a:gd name="adj" fmla="val 3902"/>
            </a:avLst>
          </a:prstGeom>
          <a:effectLst>
            <a:outerShdw blurRad="127000" dist="63500" dir="2700000" algn="tl" rotWithShape="0">
              <a:srgbClr val="291817">
                <a:alpha val="20000"/>
              </a:srgbClr>
            </a:outerShdw>
          </a:effectLst>
          <a:extLst>
            <a:ext uri="{909E8E84-426E-40DD-AFC4-6F175D3DCCD1}">
              <a14:hiddenFill xmlns:a14="http://schemas.microsoft.com/office/drawing/2010/main">
                <a:solidFill>
                  <a:srgbClr val="FFFFFF"/>
                </a:solidFill>
              </a14:hiddenFill>
            </a:ext>
          </a:extLst>
        </p:spPr>
      </p:pic>
      <p:sp>
        <p:nvSpPr>
          <p:cNvPr id="30" name="Graphic 9">
            <a:extLst>
              <a:ext uri="{FF2B5EF4-FFF2-40B4-BE49-F238E27FC236}">
                <a16:creationId xmlns:a16="http://schemas.microsoft.com/office/drawing/2014/main" id="{D8311ABE-F1CD-642A-F366-5CC80923302B}"/>
              </a:ext>
              <a:ext uri="{C183D7F6-B498-43B3-948B-1728B52AA6E4}">
                <adec:decorative xmlns:adec="http://schemas.microsoft.com/office/drawing/2017/decorative" val="1"/>
              </a:ext>
            </a:extLst>
          </p:cNvPr>
          <p:cNvSpPr>
            <a:spLocks noChangeAspect="1"/>
          </p:cNvSpPr>
          <p:nvPr/>
        </p:nvSpPr>
        <p:spPr>
          <a:xfrm>
            <a:off x="7644799" y="5086461"/>
            <a:ext cx="160713" cy="160713"/>
          </a:xfrm>
          <a:custGeom>
            <a:avLst/>
            <a:gdLst>
              <a:gd name="connsiteX0" fmla="*/ 176213 w 352425"/>
              <a:gd name="connsiteY0" fmla="*/ 0 h 352425"/>
              <a:gd name="connsiteX1" fmla="*/ 190500 w 352425"/>
              <a:gd name="connsiteY1" fmla="*/ 14288 h 352425"/>
              <a:gd name="connsiteX2" fmla="*/ 190500 w 352425"/>
              <a:gd name="connsiteY2" fmla="*/ 161925 h 352425"/>
              <a:gd name="connsiteX3" fmla="*/ 338138 w 352425"/>
              <a:gd name="connsiteY3" fmla="*/ 161925 h 352425"/>
              <a:gd name="connsiteX4" fmla="*/ 352425 w 352425"/>
              <a:gd name="connsiteY4" fmla="*/ 176213 h 352425"/>
              <a:gd name="connsiteX5" fmla="*/ 338138 w 352425"/>
              <a:gd name="connsiteY5" fmla="*/ 190500 h 352425"/>
              <a:gd name="connsiteX6" fmla="*/ 190500 w 352425"/>
              <a:gd name="connsiteY6" fmla="*/ 190500 h 352425"/>
              <a:gd name="connsiteX7" fmla="*/ 190500 w 352425"/>
              <a:gd name="connsiteY7" fmla="*/ 338138 h 352425"/>
              <a:gd name="connsiteX8" fmla="*/ 176213 w 352425"/>
              <a:gd name="connsiteY8" fmla="*/ 352425 h 352425"/>
              <a:gd name="connsiteX9" fmla="*/ 161925 w 352425"/>
              <a:gd name="connsiteY9" fmla="*/ 338138 h 352425"/>
              <a:gd name="connsiteX10" fmla="*/ 161925 w 352425"/>
              <a:gd name="connsiteY10" fmla="*/ 190500 h 352425"/>
              <a:gd name="connsiteX11" fmla="*/ 14288 w 352425"/>
              <a:gd name="connsiteY11" fmla="*/ 190500 h 352425"/>
              <a:gd name="connsiteX12" fmla="*/ 0 w 352425"/>
              <a:gd name="connsiteY12" fmla="*/ 176213 h 352425"/>
              <a:gd name="connsiteX13" fmla="*/ 14288 w 352425"/>
              <a:gd name="connsiteY13" fmla="*/ 161925 h 352425"/>
              <a:gd name="connsiteX14" fmla="*/ 161925 w 352425"/>
              <a:gd name="connsiteY14" fmla="*/ 161925 h 352425"/>
              <a:gd name="connsiteX15" fmla="*/ 161925 w 352425"/>
              <a:gd name="connsiteY15" fmla="*/ 14288 h 352425"/>
              <a:gd name="connsiteX16" fmla="*/ 176213 w 352425"/>
              <a:gd name="connsiteY16"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425" h="352425">
                <a:moveTo>
                  <a:pt x="176213" y="0"/>
                </a:moveTo>
                <a:cubicBezTo>
                  <a:pt x="184118" y="0"/>
                  <a:pt x="190500" y="6382"/>
                  <a:pt x="190500" y="14288"/>
                </a:cubicBezTo>
                <a:lnTo>
                  <a:pt x="190500" y="161925"/>
                </a:lnTo>
                <a:lnTo>
                  <a:pt x="338138" y="161925"/>
                </a:lnTo>
                <a:cubicBezTo>
                  <a:pt x="346043" y="161925"/>
                  <a:pt x="352425" y="168307"/>
                  <a:pt x="352425" y="176213"/>
                </a:cubicBezTo>
                <a:cubicBezTo>
                  <a:pt x="352425" y="184118"/>
                  <a:pt x="346043" y="190500"/>
                  <a:pt x="338138" y="190500"/>
                </a:cubicBezTo>
                <a:lnTo>
                  <a:pt x="190500" y="190500"/>
                </a:lnTo>
                <a:lnTo>
                  <a:pt x="190500" y="338138"/>
                </a:lnTo>
                <a:cubicBezTo>
                  <a:pt x="190500" y="346043"/>
                  <a:pt x="184118" y="352425"/>
                  <a:pt x="176213" y="352425"/>
                </a:cubicBezTo>
                <a:cubicBezTo>
                  <a:pt x="168307" y="352425"/>
                  <a:pt x="161925" y="346043"/>
                  <a:pt x="161925" y="338138"/>
                </a:cubicBezTo>
                <a:lnTo>
                  <a:pt x="161925" y="190500"/>
                </a:lnTo>
                <a:lnTo>
                  <a:pt x="14288" y="190500"/>
                </a:lnTo>
                <a:cubicBezTo>
                  <a:pt x="6382" y="190500"/>
                  <a:pt x="0" y="184118"/>
                  <a:pt x="0" y="176213"/>
                </a:cubicBezTo>
                <a:cubicBezTo>
                  <a:pt x="0" y="168307"/>
                  <a:pt x="6382" y="161925"/>
                  <a:pt x="14288" y="161925"/>
                </a:cubicBezTo>
                <a:lnTo>
                  <a:pt x="161925" y="161925"/>
                </a:lnTo>
                <a:lnTo>
                  <a:pt x="161925" y="14288"/>
                </a:lnTo>
                <a:cubicBezTo>
                  <a:pt x="161925" y="6382"/>
                  <a:pt x="168307" y="0"/>
                  <a:pt x="176213" y="0"/>
                </a:cubicBezTo>
                <a:close/>
              </a:path>
            </a:pathLst>
          </a:custGeom>
          <a:solidFill>
            <a:srgbClr val="291817"/>
          </a:solidFill>
          <a:ln w="0" cap="flat">
            <a:noFill/>
            <a:prstDash val="solid"/>
            <a:miter/>
          </a:ln>
          <a:effectLst/>
        </p:spPr>
        <p:txBody>
          <a:bodyPr rtlCol="0" anchor="ctr"/>
          <a:lstStyle/>
          <a:p>
            <a:pPr marL="0" marR="0" lvl="0" indent="0" algn="l" defTabSz="66439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gradFill>
                <a:gsLst>
                  <a:gs pos="12844">
                    <a:srgbClr val="291817"/>
                  </a:gs>
                  <a:gs pos="58000">
                    <a:srgbClr val="291817"/>
                  </a:gs>
                </a:gsLst>
                <a:path path="circle">
                  <a:fillToRect r="100000" b="100000"/>
                </a:path>
              </a:gradFill>
              <a:effectLst/>
              <a:uLnTx/>
              <a:uFillTx/>
              <a:latin typeface="Segoe Sans Display Semibold" pitchFamily="2" charset="0"/>
              <a:ea typeface="+mn-ea"/>
              <a:cs typeface="Segoe Sans Display Semibold" pitchFamily="2" charset="0"/>
            </a:endParaRPr>
          </a:p>
        </p:txBody>
      </p:sp>
      <p:sp>
        <p:nvSpPr>
          <p:cNvPr id="32" name="Graphic 9">
            <a:extLst>
              <a:ext uri="{FF2B5EF4-FFF2-40B4-BE49-F238E27FC236}">
                <a16:creationId xmlns:a16="http://schemas.microsoft.com/office/drawing/2014/main" id="{1123CA55-DEFD-1A95-6AAD-8ABC5EC584B8}"/>
              </a:ext>
              <a:ext uri="{C183D7F6-B498-43B3-948B-1728B52AA6E4}">
                <adec:decorative xmlns:adec="http://schemas.microsoft.com/office/drawing/2017/decorative" val="1"/>
              </a:ext>
            </a:extLst>
          </p:cNvPr>
          <p:cNvSpPr>
            <a:spLocks noChangeAspect="1"/>
          </p:cNvSpPr>
          <p:nvPr/>
        </p:nvSpPr>
        <p:spPr>
          <a:xfrm>
            <a:off x="4370317" y="5086461"/>
            <a:ext cx="160713" cy="160713"/>
          </a:xfrm>
          <a:custGeom>
            <a:avLst/>
            <a:gdLst>
              <a:gd name="connsiteX0" fmla="*/ 176213 w 352425"/>
              <a:gd name="connsiteY0" fmla="*/ 0 h 352425"/>
              <a:gd name="connsiteX1" fmla="*/ 190500 w 352425"/>
              <a:gd name="connsiteY1" fmla="*/ 14288 h 352425"/>
              <a:gd name="connsiteX2" fmla="*/ 190500 w 352425"/>
              <a:gd name="connsiteY2" fmla="*/ 161925 h 352425"/>
              <a:gd name="connsiteX3" fmla="*/ 338138 w 352425"/>
              <a:gd name="connsiteY3" fmla="*/ 161925 h 352425"/>
              <a:gd name="connsiteX4" fmla="*/ 352425 w 352425"/>
              <a:gd name="connsiteY4" fmla="*/ 176213 h 352425"/>
              <a:gd name="connsiteX5" fmla="*/ 338138 w 352425"/>
              <a:gd name="connsiteY5" fmla="*/ 190500 h 352425"/>
              <a:gd name="connsiteX6" fmla="*/ 190500 w 352425"/>
              <a:gd name="connsiteY6" fmla="*/ 190500 h 352425"/>
              <a:gd name="connsiteX7" fmla="*/ 190500 w 352425"/>
              <a:gd name="connsiteY7" fmla="*/ 338138 h 352425"/>
              <a:gd name="connsiteX8" fmla="*/ 176213 w 352425"/>
              <a:gd name="connsiteY8" fmla="*/ 352425 h 352425"/>
              <a:gd name="connsiteX9" fmla="*/ 161925 w 352425"/>
              <a:gd name="connsiteY9" fmla="*/ 338138 h 352425"/>
              <a:gd name="connsiteX10" fmla="*/ 161925 w 352425"/>
              <a:gd name="connsiteY10" fmla="*/ 190500 h 352425"/>
              <a:gd name="connsiteX11" fmla="*/ 14288 w 352425"/>
              <a:gd name="connsiteY11" fmla="*/ 190500 h 352425"/>
              <a:gd name="connsiteX12" fmla="*/ 0 w 352425"/>
              <a:gd name="connsiteY12" fmla="*/ 176213 h 352425"/>
              <a:gd name="connsiteX13" fmla="*/ 14288 w 352425"/>
              <a:gd name="connsiteY13" fmla="*/ 161925 h 352425"/>
              <a:gd name="connsiteX14" fmla="*/ 161925 w 352425"/>
              <a:gd name="connsiteY14" fmla="*/ 161925 h 352425"/>
              <a:gd name="connsiteX15" fmla="*/ 161925 w 352425"/>
              <a:gd name="connsiteY15" fmla="*/ 14288 h 352425"/>
              <a:gd name="connsiteX16" fmla="*/ 176213 w 352425"/>
              <a:gd name="connsiteY16"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425" h="352425">
                <a:moveTo>
                  <a:pt x="176213" y="0"/>
                </a:moveTo>
                <a:cubicBezTo>
                  <a:pt x="184118" y="0"/>
                  <a:pt x="190500" y="6382"/>
                  <a:pt x="190500" y="14288"/>
                </a:cubicBezTo>
                <a:lnTo>
                  <a:pt x="190500" y="161925"/>
                </a:lnTo>
                <a:lnTo>
                  <a:pt x="338138" y="161925"/>
                </a:lnTo>
                <a:cubicBezTo>
                  <a:pt x="346043" y="161925"/>
                  <a:pt x="352425" y="168307"/>
                  <a:pt x="352425" y="176213"/>
                </a:cubicBezTo>
                <a:cubicBezTo>
                  <a:pt x="352425" y="184118"/>
                  <a:pt x="346043" y="190500"/>
                  <a:pt x="338138" y="190500"/>
                </a:cubicBezTo>
                <a:lnTo>
                  <a:pt x="190500" y="190500"/>
                </a:lnTo>
                <a:lnTo>
                  <a:pt x="190500" y="338138"/>
                </a:lnTo>
                <a:cubicBezTo>
                  <a:pt x="190500" y="346043"/>
                  <a:pt x="184118" y="352425"/>
                  <a:pt x="176213" y="352425"/>
                </a:cubicBezTo>
                <a:cubicBezTo>
                  <a:pt x="168307" y="352425"/>
                  <a:pt x="161925" y="346043"/>
                  <a:pt x="161925" y="338138"/>
                </a:cubicBezTo>
                <a:lnTo>
                  <a:pt x="161925" y="190500"/>
                </a:lnTo>
                <a:lnTo>
                  <a:pt x="14288" y="190500"/>
                </a:lnTo>
                <a:cubicBezTo>
                  <a:pt x="6382" y="190500"/>
                  <a:pt x="0" y="184118"/>
                  <a:pt x="0" y="176213"/>
                </a:cubicBezTo>
                <a:cubicBezTo>
                  <a:pt x="0" y="168307"/>
                  <a:pt x="6382" y="161925"/>
                  <a:pt x="14288" y="161925"/>
                </a:cubicBezTo>
                <a:lnTo>
                  <a:pt x="161925" y="161925"/>
                </a:lnTo>
                <a:lnTo>
                  <a:pt x="161925" y="14288"/>
                </a:lnTo>
                <a:cubicBezTo>
                  <a:pt x="161925" y="6382"/>
                  <a:pt x="168307" y="0"/>
                  <a:pt x="176213" y="0"/>
                </a:cubicBezTo>
                <a:close/>
              </a:path>
            </a:pathLst>
          </a:custGeom>
          <a:solidFill>
            <a:srgbClr val="291817"/>
          </a:solidFill>
          <a:ln w="0" cap="flat">
            <a:noFill/>
            <a:prstDash val="solid"/>
            <a:miter/>
          </a:ln>
          <a:effectLst/>
        </p:spPr>
        <p:txBody>
          <a:bodyPr rtlCol="0" anchor="ctr"/>
          <a:lstStyle/>
          <a:p>
            <a:pPr marL="0" marR="0" lvl="0" indent="0" algn="l" defTabSz="664393" rtl="0" eaLnBrk="1" fontAlgn="auto" latinLnBrk="0" hangingPunct="1">
              <a:lnSpc>
                <a:spcPct val="100000"/>
              </a:lnSpc>
              <a:spcBef>
                <a:spcPts val="0"/>
              </a:spcBef>
              <a:spcAft>
                <a:spcPts val="0"/>
              </a:spcAft>
              <a:buClrTx/>
              <a:buSzTx/>
              <a:buFontTx/>
              <a:buNone/>
              <a:tabLst/>
              <a:defRPr/>
            </a:pPr>
            <a:endParaRPr kumimoji="0" lang="en-US" sz="3349" b="0" i="0" u="none" strike="noStrike" kern="1200" cap="none" spc="0" normalizeH="0" baseline="0" noProof="0">
              <a:ln>
                <a:noFill/>
              </a:ln>
              <a:gradFill>
                <a:gsLst>
                  <a:gs pos="12844">
                    <a:srgbClr val="291817"/>
                  </a:gs>
                  <a:gs pos="58000">
                    <a:srgbClr val="291817"/>
                  </a:gs>
                </a:gsLst>
                <a:path path="circle">
                  <a:fillToRect r="100000" b="100000"/>
                </a:path>
              </a:gradFill>
              <a:effectLst/>
              <a:uLnTx/>
              <a:uFillTx/>
              <a:latin typeface="Segoe Sans Display Semibold" pitchFamily="2" charset="0"/>
              <a:ea typeface="+mn-ea"/>
              <a:cs typeface="Segoe Sans Display Semibold" pitchFamily="2" charset="0"/>
            </a:endParaRPr>
          </a:p>
        </p:txBody>
      </p:sp>
      <p:grpSp>
        <p:nvGrpSpPr>
          <p:cNvPr id="5" name="Group 4">
            <a:extLst>
              <a:ext uri="{FF2B5EF4-FFF2-40B4-BE49-F238E27FC236}">
                <a16:creationId xmlns:a16="http://schemas.microsoft.com/office/drawing/2014/main" id="{E46FEAF8-548B-8A26-A92D-7D609F6AD61A}"/>
              </a:ext>
              <a:ext uri="{C183D7F6-B498-43B3-948B-1728B52AA6E4}">
                <adec:decorative xmlns:adec="http://schemas.microsoft.com/office/drawing/2017/decorative" val="1"/>
              </a:ext>
            </a:extLst>
          </p:cNvPr>
          <p:cNvGrpSpPr>
            <a:grpSpLocks noChangeAspect="1"/>
          </p:cNvGrpSpPr>
          <p:nvPr/>
        </p:nvGrpSpPr>
        <p:grpSpPr>
          <a:xfrm>
            <a:off x="1503200" y="3166291"/>
            <a:ext cx="2682938" cy="1557750"/>
            <a:chOff x="879883" y="3216750"/>
            <a:chExt cx="2404404" cy="1398393"/>
          </a:xfrm>
        </p:grpSpPr>
        <p:pic>
          <p:nvPicPr>
            <p:cNvPr id="3" name="Picture 2">
              <a:extLst>
                <a:ext uri="{FF2B5EF4-FFF2-40B4-BE49-F238E27FC236}">
                  <a16:creationId xmlns:a16="http://schemas.microsoft.com/office/drawing/2014/main" id="{B96FA3B1-2B8C-F5D4-A6AC-324F0ED29F76}"/>
                </a:ext>
              </a:extLst>
            </p:cNvPr>
            <p:cNvPicPr>
              <a:picLocks noChangeAspect="1"/>
            </p:cNvPicPr>
            <p:nvPr/>
          </p:nvPicPr>
          <p:blipFill>
            <a:blip r:embed="rId5"/>
            <a:srcRect l="2860" t="3158" r="2860" b="8220"/>
            <a:stretch/>
          </p:blipFill>
          <p:spPr>
            <a:xfrm>
              <a:off x="879883" y="3216750"/>
              <a:ext cx="2279162" cy="1266675"/>
            </a:xfrm>
            <a:prstGeom prst="roundRect">
              <a:avLst>
                <a:gd name="adj" fmla="val 4418"/>
              </a:avLst>
            </a:prstGeom>
            <a:effectLst>
              <a:outerShdw blurRad="127000" dist="63500" dir="2700000" algn="tl" rotWithShape="0">
                <a:srgbClr val="291817">
                  <a:alpha val="20000"/>
                </a:srgbClr>
              </a:outerShdw>
            </a:effectLst>
          </p:spPr>
        </p:pic>
        <p:pic>
          <p:nvPicPr>
            <p:cNvPr id="4" name="Picture 3">
              <a:extLst>
                <a:ext uri="{FF2B5EF4-FFF2-40B4-BE49-F238E27FC236}">
                  <a16:creationId xmlns:a16="http://schemas.microsoft.com/office/drawing/2014/main" id="{7D6A12C6-8E39-E049-4427-182C98E748A4}"/>
                </a:ext>
              </a:extLst>
            </p:cNvPr>
            <p:cNvPicPr>
              <a:picLocks noChangeAspect="1"/>
            </p:cNvPicPr>
            <p:nvPr/>
          </p:nvPicPr>
          <p:blipFill>
            <a:blip r:embed="rId6"/>
            <a:srcRect l="12841" t="3609" r="13824" b="10147"/>
            <a:stretch/>
          </p:blipFill>
          <p:spPr>
            <a:xfrm>
              <a:off x="2768603" y="3474499"/>
              <a:ext cx="515684" cy="1140644"/>
            </a:xfrm>
            <a:prstGeom prst="roundRect">
              <a:avLst>
                <a:gd name="adj" fmla="val 9561"/>
              </a:avLst>
            </a:prstGeom>
            <a:ln w="19050">
              <a:solidFill>
                <a:schemeClr val="tx1"/>
              </a:solidFill>
            </a:ln>
            <a:effectLst>
              <a:outerShdw blurRad="50800" dist="38100" dir="2700000" algn="ctr" rotWithShape="0">
                <a:srgbClr val="000000">
                  <a:alpha val="15000"/>
                </a:srgbClr>
              </a:outerShdw>
            </a:effectLst>
          </p:spPr>
        </p:pic>
      </p:grpSp>
      <p:pic>
        <p:nvPicPr>
          <p:cNvPr id="10" name="Picture 9">
            <a:extLst>
              <a:ext uri="{FF2B5EF4-FFF2-40B4-BE49-F238E27FC236}">
                <a16:creationId xmlns:a16="http://schemas.microsoft.com/office/drawing/2014/main" id="{2BEECAB9-E70B-8E81-C814-C3AB7746D271}"/>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rcRect t="91" b="91"/>
          <a:stretch>
            <a:fillRect/>
          </a:stretch>
        </p:blipFill>
        <p:spPr bwMode="auto">
          <a:xfrm>
            <a:off x="8333465" y="3070742"/>
            <a:ext cx="2355335" cy="1564206"/>
          </a:xfrm>
          <a:prstGeom prst="rect">
            <a:avLst/>
          </a:prstGeom>
          <a:noFill/>
          <a:ln>
            <a:solidFill>
              <a:schemeClr val="bg1">
                <a:lumMod val="75000"/>
              </a:schemeClr>
            </a:solidFill>
          </a:ln>
          <a:effectLst>
            <a:outerShdw blurRad="254000" dist="254000" dir="2700000" algn="ctr" rotWithShape="0">
              <a:srgbClr val="000000">
                <a:alpha val="1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58853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4" presetClass="path" presetSubtype="0" accel="50000" decel="50000" fill="hold" nodeType="withEffect">
                                  <p:stCondLst>
                                    <p:cond delay="0"/>
                                  </p:stCondLst>
                                  <p:childTnLst>
                                    <p:animMotion origin="layout" path="M 0 0.03403 L 0 7.40741E-7 " pathEditMode="relative" rAng="0" ptsTypes="AA">
                                      <p:cBhvr>
                                        <p:cTn id="8" dur="2000" fill="hold"/>
                                        <p:tgtEl>
                                          <p:spTgt spid="8"/>
                                        </p:tgtEl>
                                        <p:attrNameLst>
                                          <p:attrName>ppt_x</p:attrName>
                                          <p:attrName>ppt_y</p:attrName>
                                        </p:attrNameLst>
                                      </p:cBhvr>
                                      <p:rCtr x="0" y="-1713"/>
                                    </p:animMotion>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42" presetClass="path" presetSubtype="0" decel="100000" fill="hold" grpId="1" nodeType="withEffect">
                                  <p:stCondLst>
                                    <p:cond delay="0"/>
                                  </p:stCondLst>
                                  <p:childTnLst>
                                    <p:animMotion origin="layout" path="M -2.5E-6 1.85185E-6 L -2.5E-6 0.03541 " pathEditMode="relative" rAng="0" ptsTypes="AA">
                                      <p:cBhvr>
                                        <p:cTn id="13" dur="700" spd="-100000" fill="hold"/>
                                        <p:tgtEl>
                                          <p:spTgt spid="15"/>
                                        </p:tgtEl>
                                        <p:attrNameLst>
                                          <p:attrName>ppt_x</p:attrName>
                                          <p:attrName>ppt_y</p:attrName>
                                        </p:attrNameLst>
                                      </p:cBhvr>
                                      <p:rCtr x="0" y="1759"/>
                                    </p:animMotion>
                                  </p:childTnLst>
                                </p:cTn>
                              </p:par>
                              <p:par>
                                <p:cTn id="14" presetID="10" presetClass="entr" presetSubtype="0" fill="hold" grpId="0" nodeType="withEffect">
                                  <p:stCondLst>
                                    <p:cond delay="1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42" presetClass="path" presetSubtype="0" decel="100000" fill="hold" grpId="1" nodeType="withEffect">
                                  <p:stCondLst>
                                    <p:cond delay="100"/>
                                  </p:stCondLst>
                                  <p:childTnLst>
                                    <p:animMotion origin="layout" path="M 0 3.33333E-6 L 0 0.03541 " pathEditMode="relative" rAng="0" ptsTypes="AA">
                                      <p:cBhvr>
                                        <p:cTn id="18" dur="700" spd="-100000" fill="hold"/>
                                        <p:tgtEl>
                                          <p:spTgt spid="16"/>
                                        </p:tgtEl>
                                        <p:attrNameLst>
                                          <p:attrName>ppt_x</p:attrName>
                                          <p:attrName>ppt_y</p:attrName>
                                        </p:attrNameLst>
                                      </p:cBhvr>
                                      <p:rCtr x="0" y="1759"/>
                                    </p:animMotion>
                                  </p:childTnLst>
                                </p:cTn>
                              </p:par>
                              <p:par>
                                <p:cTn id="19" presetID="1" presetClass="entr" presetSubtype="0" fill="hold" nodeType="withEffect">
                                  <p:stCondLst>
                                    <p:cond delay="200"/>
                                  </p:stCondLst>
                                  <p:childTnLst>
                                    <p:set>
                                      <p:cBhvr>
                                        <p:cTn id="20" dur="1" fill="hold">
                                          <p:stCondLst>
                                            <p:cond delay="0"/>
                                          </p:stCondLst>
                                        </p:cTn>
                                        <p:tgtEl>
                                          <p:spTgt spid="5"/>
                                        </p:tgtEl>
                                        <p:attrNameLst>
                                          <p:attrName>style.visibility</p:attrName>
                                        </p:attrNameLst>
                                      </p:cBhvr>
                                      <p:to>
                                        <p:strVal val="visible"/>
                                      </p:to>
                                    </p:set>
                                  </p:childTnLst>
                                </p:cTn>
                              </p:par>
                              <p:par>
                                <p:cTn id="21" presetID="64" presetClass="path" presetSubtype="0" accel="50000" decel="50000" fill="hold" nodeType="withEffect">
                                  <p:stCondLst>
                                    <p:cond delay="200"/>
                                  </p:stCondLst>
                                  <p:childTnLst>
                                    <p:animMotion origin="layout" path="M -3.33333E-6 0.03079 L -3.33333E-6 -0.00185 " pathEditMode="relative" rAng="0" ptsTypes="AA">
                                      <p:cBhvr>
                                        <p:cTn id="22" dur="700" fill="hold"/>
                                        <p:tgtEl>
                                          <p:spTgt spid="5"/>
                                        </p:tgtEl>
                                        <p:attrNameLst>
                                          <p:attrName>ppt_x</p:attrName>
                                          <p:attrName>ppt_y</p:attrName>
                                        </p:attrNameLst>
                                      </p:cBhvr>
                                      <p:rCtr x="0" y="-1644"/>
                                    </p:animMotion>
                                  </p:childTnLst>
                                </p:cTn>
                              </p:par>
                              <p:par>
                                <p:cTn id="23" presetID="10" presetClass="entr" presetSubtype="0" fill="hold" grpId="0" nodeType="withEffect">
                                  <p:stCondLst>
                                    <p:cond delay="2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42" presetClass="path" presetSubtype="0" decel="100000" fill="hold" grpId="1" nodeType="withEffect">
                                  <p:stCondLst>
                                    <p:cond delay="200"/>
                                  </p:stCondLst>
                                  <p:childTnLst>
                                    <p:animMotion origin="layout" path="M -3.33333E-6 -2.22222E-6 L -3.33333E-6 0.03542 " pathEditMode="relative" rAng="0" ptsTypes="AA">
                                      <p:cBhvr>
                                        <p:cTn id="27" dur="700" spd="-100000" fill="hold"/>
                                        <p:tgtEl>
                                          <p:spTgt spid="22"/>
                                        </p:tgtEl>
                                        <p:attrNameLst>
                                          <p:attrName>ppt_x</p:attrName>
                                          <p:attrName>ppt_y</p:attrName>
                                        </p:attrNameLst>
                                      </p:cBhvr>
                                      <p:rCtr x="0" y="1759"/>
                                    </p:animMotion>
                                  </p:childTnLst>
                                </p:cTn>
                              </p:par>
                              <p:par>
                                <p:cTn id="28" presetID="10" presetClass="entr" presetSubtype="0" fill="hold" grpId="0" nodeType="withEffect">
                                  <p:stCondLst>
                                    <p:cond delay="20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42" presetClass="path" presetSubtype="0" decel="100000" fill="hold" grpId="1" nodeType="withEffect">
                                  <p:stCondLst>
                                    <p:cond delay="200"/>
                                  </p:stCondLst>
                                  <p:childTnLst>
                                    <p:animMotion origin="layout" path="M -3.95833E-6 -7.40741E-7 L -3.95833E-6 0.03542 " pathEditMode="relative" rAng="0" ptsTypes="AA">
                                      <p:cBhvr>
                                        <p:cTn id="32" dur="700" spd="-100000" fill="hold"/>
                                        <p:tgtEl>
                                          <p:spTgt spid="32"/>
                                        </p:tgtEl>
                                        <p:attrNameLst>
                                          <p:attrName>ppt_x</p:attrName>
                                          <p:attrName>ppt_y</p:attrName>
                                        </p:attrNameLst>
                                      </p:cBhvr>
                                      <p:rCtr x="0" y="1759"/>
                                    </p:animMotion>
                                  </p:childTnLst>
                                </p:cTn>
                              </p:par>
                              <p:par>
                                <p:cTn id="33" presetID="10" presetClass="entr" presetSubtype="0" fill="hold" grpId="0" nodeType="withEffect">
                                  <p:stCondLst>
                                    <p:cond delay="20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42" presetClass="path" presetSubtype="0" decel="100000" fill="hold" grpId="1" nodeType="withEffect">
                                  <p:stCondLst>
                                    <p:cond delay="200"/>
                                  </p:stCondLst>
                                  <p:childTnLst>
                                    <p:animMotion origin="layout" path="M -3.75E-6 -7.40741E-7 L -3.75E-6 0.03542 " pathEditMode="relative" rAng="0" ptsTypes="AA">
                                      <p:cBhvr>
                                        <p:cTn id="37" dur="700" spd="-100000" fill="hold"/>
                                        <p:tgtEl>
                                          <p:spTgt spid="30"/>
                                        </p:tgtEl>
                                        <p:attrNameLst>
                                          <p:attrName>ppt_x</p:attrName>
                                          <p:attrName>ppt_y</p:attrName>
                                        </p:attrNameLst>
                                      </p:cBhvr>
                                      <p:rCtr x="0" y="1759"/>
                                    </p:animMotion>
                                  </p:childTnLst>
                                </p:cTn>
                              </p:par>
                              <p:par>
                                <p:cTn id="38" presetID="10" presetClass="entr" presetSubtype="0" fill="hold" nodeType="withEffect">
                                  <p:stCondLst>
                                    <p:cond delay="60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42" presetClass="path" presetSubtype="0" decel="100000" fill="hold" nodeType="withEffect">
                                  <p:stCondLst>
                                    <p:cond delay="600"/>
                                  </p:stCondLst>
                                  <p:childTnLst>
                                    <p:animMotion origin="layout" path="M 0 1.11111E-6 L 0 0.03542 " pathEditMode="relative" rAng="0" ptsTypes="AA">
                                      <p:cBhvr>
                                        <p:cTn id="42" dur="700" spd="-100000" fill="hold"/>
                                        <p:tgtEl>
                                          <p:spTgt spid="27"/>
                                        </p:tgtEl>
                                        <p:attrNameLst>
                                          <p:attrName>ppt_x</p:attrName>
                                          <p:attrName>ppt_y</p:attrName>
                                        </p:attrNameLst>
                                      </p:cBhvr>
                                      <p:rCtr x="0" y="1759"/>
                                    </p:animMotion>
                                  </p:childTnLst>
                                </p:cTn>
                              </p:par>
                              <p:par>
                                <p:cTn id="43" presetID="10" presetClass="entr" presetSubtype="0" fill="hold" grpId="0" nodeType="withEffect">
                                  <p:stCondLst>
                                    <p:cond delay="60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42" presetClass="path" presetSubtype="0" decel="100000" fill="hold" grpId="1" nodeType="withEffect">
                                  <p:stCondLst>
                                    <p:cond delay="600"/>
                                  </p:stCondLst>
                                  <p:childTnLst>
                                    <p:animMotion origin="layout" path="M 0 -7.40741E-7 L 0 0.03542 " pathEditMode="relative" rAng="0" ptsTypes="AA">
                                      <p:cBhvr>
                                        <p:cTn id="47" dur="700" spd="-100000" fill="hold"/>
                                        <p:tgtEl>
                                          <p:spTgt spid="28"/>
                                        </p:tgtEl>
                                        <p:attrNameLst>
                                          <p:attrName>ppt_x</p:attrName>
                                          <p:attrName>ppt_y</p:attrName>
                                        </p:attrNameLst>
                                      </p:cBhvr>
                                      <p:rCtr x="0" y="1759"/>
                                    </p:animMotion>
                                  </p:childTnLst>
                                </p:cTn>
                              </p:par>
                              <p:par>
                                <p:cTn id="48" presetID="10" presetClass="entr" presetSubtype="0" fill="hold" grpId="0" nodeType="withEffect">
                                  <p:stCondLst>
                                    <p:cond delay="50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42" presetClass="path" presetSubtype="0" decel="100000" fill="hold" grpId="1" nodeType="withEffect">
                                  <p:stCondLst>
                                    <p:cond delay="500"/>
                                  </p:stCondLst>
                                  <p:childTnLst>
                                    <p:animMotion origin="layout" path="M 0 1.48148E-6 L 0 0.03542 " pathEditMode="relative" rAng="0" ptsTypes="AA">
                                      <p:cBhvr>
                                        <p:cTn id="52" dur="700" spd="-100000" fill="hold"/>
                                        <p:tgtEl>
                                          <p:spTgt spid="20"/>
                                        </p:tgtEl>
                                        <p:attrNameLst>
                                          <p:attrName>ppt_x</p:attrName>
                                          <p:attrName>ppt_y</p:attrName>
                                        </p:attrNameLst>
                                      </p:cBhvr>
                                      <p:rCtr x="0" y="1759"/>
                                    </p:animMotion>
                                  </p:childTnLst>
                                </p:cTn>
                              </p:par>
                              <p:par>
                                <p:cTn id="53" presetID="1" presetClass="entr" presetSubtype="0" fill="hold" grpId="0" nodeType="withEffect">
                                  <p:stCondLst>
                                    <p:cond delay="100"/>
                                  </p:stCondLst>
                                  <p:childTnLst>
                                    <p:set>
                                      <p:cBhvr>
                                        <p:cTn id="54" dur="1" fill="hold">
                                          <p:stCondLst>
                                            <p:cond delay="0"/>
                                          </p:stCondLst>
                                        </p:cTn>
                                        <p:tgtEl>
                                          <p:spTgt spid="7"/>
                                        </p:tgtEl>
                                        <p:attrNameLst>
                                          <p:attrName>style.visibility</p:attrName>
                                        </p:attrNameLst>
                                      </p:cBhvr>
                                      <p:to>
                                        <p:strVal val="visible"/>
                                      </p:to>
                                    </p:set>
                                  </p:childTnLst>
                                </p:cTn>
                              </p:par>
                              <p:par>
                                <p:cTn id="55" presetID="42" presetClass="path" presetSubtype="0" decel="100000" fill="hold" grpId="1" nodeType="withEffect">
                                  <p:stCondLst>
                                    <p:cond delay="100"/>
                                  </p:stCondLst>
                                  <p:childTnLst>
                                    <p:animMotion origin="layout" path="M 0 -1.85185E-6 L 0 0.03542 " pathEditMode="relative" rAng="0" ptsTypes="AA">
                                      <p:cBhvr>
                                        <p:cTn id="56"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7" grpId="0" animBg="1"/>
      <p:bldP spid="7" grpId="1" animBg="1"/>
      <p:bldP spid="15" grpId="0"/>
      <p:bldP spid="15" grpId="1"/>
      <p:bldP spid="22" grpId="0"/>
      <p:bldP spid="22" grpId="1"/>
      <p:bldP spid="28" grpId="0"/>
      <p:bldP spid="28" grpId="1"/>
      <p:bldP spid="20" grpId="0" animBg="1"/>
      <p:bldP spid="20" grpId="1" animBg="1"/>
      <p:bldP spid="30" grpId="0" animBg="1"/>
      <p:bldP spid="30" grpId="1" animBg="1"/>
      <p:bldP spid="32" grpId="0" animBg="1"/>
      <p:bldP spid="3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14832-D974-8BEE-0D3A-218ECD75D7AA}"/>
            </a:ext>
          </a:extLst>
        </p:cNvPr>
        <p:cNvGrpSpPr/>
        <p:nvPr/>
      </p:nvGrpSpPr>
      <p:grpSpPr>
        <a:xfrm>
          <a:off x="0" y="0"/>
          <a:ext cx="0" cy="0"/>
          <a:chOff x="0" y="0"/>
          <a:chExt cx="0" cy="0"/>
        </a:xfrm>
      </p:grpSpPr>
      <p:sp>
        <p:nvSpPr>
          <p:cNvPr id="5" name="Rectangle: Rounded Corners 24">
            <a:extLst>
              <a:ext uri="{FF2B5EF4-FFF2-40B4-BE49-F238E27FC236}">
                <a16:creationId xmlns:a16="http://schemas.microsoft.com/office/drawing/2014/main" id="{D82C5B53-D2B2-06E8-AE50-C2F346E8594D}"/>
              </a:ext>
              <a:ext uri="{C183D7F6-B498-43B3-948B-1728B52AA6E4}">
                <adec:decorative xmlns:adec="http://schemas.microsoft.com/office/drawing/2017/decorative" val="1"/>
              </a:ext>
            </a:extLst>
          </p:cNvPr>
          <p:cNvSpPr/>
          <p:nvPr/>
        </p:nvSpPr>
        <p:spPr bwMode="auto">
          <a:xfrm>
            <a:off x="845820" y="716280"/>
            <a:ext cx="10508015" cy="5699757"/>
          </a:xfrm>
          <a:prstGeom prst="roundRect">
            <a:avLst>
              <a:gd name="adj" fmla="val 3337"/>
            </a:avLst>
          </a:prstGeom>
          <a:solidFill>
            <a:schemeClr val="bg1"/>
          </a:solidFill>
          <a:ln w="12700">
            <a:noFill/>
            <a:headEnd type="none" w="med" len="med"/>
            <a:tailEnd type="none" w="med" len="med"/>
          </a:ln>
          <a:effectLst>
            <a:outerShdw blurRad="127000" dir="2700000" algn="tl" rotWithShape="0">
              <a:srgbClr val="291817">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7CE05519-4A57-F0DE-C3D9-95637D9A5B85}"/>
              </a:ext>
              <a:ext uri="{C183D7F6-B498-43B3-948B-1728B52AA6E4}">
                <adec:decorative xmlns:adec="http://schemas.microsoft.com/office/drawing/2017/decorative" val="1"/>
              </a:ext>
            </a:extLst>
          </p:cNvPr>
          <p:cNvSpPr/>
          <p:nvPr/>
        </p:nvSpPr>
        <p:spPr bwMode="auto">
          <a:xfrm>
            <a:off x="848239" y="716280"/>
            <a:ext cx="10508015" cy="5699760"/>
          </a:xfrm>
          <a:prstGeom prst="roundRect">
            <a:avLst>
              <a:gd name="adj" fmla="val 3196"/>
            </a:avLst>
          </a:prstGeom>
          <a:gradFill flip="none" rotWithShape="1">
            <a:gsLst>
              <a:gs pos="0">
                <a:srgbClr val="F77181">
                  <a:alpha val="10000"/>
                </a:srgbClr>
              </a:gs>
              <a:gs pos="48000">
                <a:srgbClr val="CA5BCD">
                  <a:alpha val="10000"/>
                </a:srgbClr>
              </a:gs>
              <a:gs pos="100000">
                <a:srgbClr val="39B0FF">
                  <a:alpha val="10000"/>
                </a:srgbClr>
              </a:gs>
            </a:gsLst>
            <a:lin ang="2700000" scaled="1"/>
            <a:tileRect/>
          </a:gradFill>
          <a:ln w="12700">
            <a:gradFill flip="none" rotWithShape="1">
              <a:gsLst>
                <a:gs pos="0">
                  <a:srgbClr val="F77181"/>
                </a:gs>
                <a:gs pos="48000">
                  <a:srgbClr val="CA5BCD"/>
                </a:gs>
                <a:gs pos="100000">
                  <a:srgbClr val="39B0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Title 16">
            <a:extLst>
              <a:ext uri="{FF2B5EF4-FFF2-40B4-BE49-F238E27FC236}">
                <a16:creationId xmlns:a16="http://schemas.microsoft.com/office/drawing/2014/main" id="{05CA4ABC-8054-6F34-E4CE-33D1EADFD654}"/>
              </a:ext>
            </a:extLst>
          </p:cNvPr>
          <p:cNvSpPr txBox="1">
            <a:spLocks noGrp="1"/>
          </p:cNvSpPr>
          <p:nvPr>
            <p:ph type="title" idx="4294967295"/>
          </p:nvPr>
        </p:nvSpPr>
        <p:spPr>
          <a:xfrm>
            <a:off x="1539958" y="3558981"/>
            <a:ext cx="3833742" cy="984885"/>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100" normalizeH="0" baseline="0" noProof="0">
                <a:ln>
                  <a:noFill/>
                </a:ln>
                <a:solidFill>
                  <a:prstClr val="black"/>
                </a:solidFill>
                <a:effectLst/>
                <a:uLnTx/>
                <a:uFillTx/>
                <a:latin typeface="Segoe Sans Display Semibold"/>
                <a:ea typeface="+mn-ea"/>
                <a:cs typeface="Segoe UI Semibold"/>
              </a:rPr>
              <a:t>Microsoft 365 Copilot</a:t>
            </a:r>
            <a:br>
              <a:rPr kumimoji="0" lang="en-CA" sz="3200" b="1" i="0" u="none" strike="noStrike" kern="1200" cap="none" spc="-100" normalizeH="0" baseline="0" noProof="0">
                <a:ln>
                  <a:noFill/>
                </a:ln>
                <a:solidFill>
                  <a:prstClr val="black"/>
                </a:solidFill>
                <a:effectLst/>
                <a:uLnTx/>
                <a:uFillTx/>
                <a:latin typeface="Segoe Sans Display Semibold"/>
                <a:ea typeface="+mn-ea"/>
                <a:cs typeface="Segoe UI Semibold"/>
              </a:rPr>
            </a:br>
            <a:endParaRPr kumimoji="0" lang="en-CA" sz="3200" b="1" i="0" u="none" strike="noStrike" kern="1200" cap="none" spc="-100" normalizeH="0" baseline="0" noProof="0">
              <a:ln>
                <a:noFill/>
              </a:ln>
              <a:solidFill>
                <a:prstClr val="black"/>
              </a:solidFill>
              <a:effectLst/>
              <a:uLnTx/>
              <a:uFillTx/>
              <a:latin typeface="Segoe Sans Display Semibold"/>
              <a:ea typeface="+mn-ea"/>
              <a:cs typeface="Segoe UI Semibold"/>
            </a:endParaRPr>
          </a:p>
        </p:txBody>
      </p:sp>
      <p:sp>
        <p:nvSpPr>
          <p:cNvPr id="3" name="TextBox 2">
            <a:extLst>
              <a:ext uri="{FF2B5EF4-FFF2-40B4-BE49-F238E27FC236}">
                <a16:creationId xmlns:a16="http://schemas.microsoft.com/office/drawing/2014/main" id="{2DD4B184-B33D-D275-9069-B64B1D667D83}"/>
              </a:ext>
            </a:extLst>
          </p:cNvPr>
          <p:cNvSpPr txBox="1"/>
          <p:nvPr/>
        </p:nvSpPr>
        <p:spPr>
          <a:xfrm>
            <a:off x="2357491" y="4224827"/>
            <a:ext cx="2198675" cy="172355"/>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54142"/>
                </a:solidFill>
                <a:effectLst/>
                <a:uLnTx/>
                <a:uFillTx/>
                <a:latin typeface="Segoe Sans Display"/>
                <a:ea typeface="+mn-ea"/>
                <a:cs typeface="Segoe UI Semibold"/>
              </a:rPr>
              <a:t>Your personal AI assistant</a:t>
            </a:r>
          </a:p>
        </p:txBody>
      </p:sp>
      <p:sp>
        <p:nvSpPr>
          <p:cNvPr id="23" name="TextBox 22">
            <a:extLst>
              <a:ext uri="{FF2B5EF4-FFF2-40B4-BE49-F238E27FC236}">
                <a16:creationId xmlns:a16="http://schemas.microsoft.com/office/drawing/2014/main" id="{40F9D501-6342-1067-ADB4-4D4BF120CE45}"/>
              </a:ext>
            </a:extLst>
          </p:cNvPr>
          <p:cNvSpPr txBox="1"/>
          <p:nvPr/>
        </p:nvSpPr>
        <p:spPr>
          <a:xfrm>
            <a:off x="3108608" y="4742942"/>
            <a:ext cx="683589" cy="302955"/>
          </a:xfrm>
          <a:prstGeom prst="roundRect">
            <a:avLst>
              <a:gd name="adj" fmla="val 50000"/>
            </a:avLst>
          </a:prstGeom>
          <a:gradFill flip="none" rotWithShape="1">
            <a:gsLst>
              <a:gs pos="0">
                <a:srgbClr val="F77181"/>
              </a:gs>
              <a:gs pos="21000">
                <a:srgbClr val="CA5BCD"/>
              </a:gs>
              <a:gs pos="100000">
                <a:srgbClr val="39B0FF"/>
              </a:gs>
            </a:gsLst>
            <a:path path="circle">
              <a:fillToRect r="100000" b="100000"/>
            </a:path>
            <a:tileRect l="-100000" t="-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8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rPr>
              <a:t>$30</a:t>
            </a:r>
          </a:p>
        </p:txBody>
      </p:sp>
      <p:pic>
        <p:nvPicPr>
          <p:cNvPr id="10" name="Picture 9">
            <a:extLst>
              <a:ext uri="{FF2B5EF4-FFF2-40B4-BE49-F238E27FC236}">
                <a16:creationId xmlns:a16="http://schemas.microsoft.com/office/drawing/2014/main" id="{F8A97367-5DC4-BB96-9341-E3F6219262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61268" y="2418650"/>
            <a:ext cx="978270" cy="985924"/>
          </a:xfrm>
          <a:prstGeom prst="rect">
            <a:avLst/>
          </a:prstGeom>
        </p:spPr>
      </p:pic>
      <p:sp>
        <p:nvSpPr>
          <p:cNvPr id="26" name="Rectangle: Rounded Corners 25">
            <a:extLst>
              <a:ext uri="{FF2B5EF4-FFF2-40B4-BE49-F238E27FC236}">
                <a16:creationId xmlns:a16="http://schemas.microsoft.com/office/drawing/2014/main" id="{D620858B-AEE9-2323-EF10-122F10E31935}"/>
              </a:ext>
              <a:ext uri="{C183D7F6-B498-43B3-948B-1728B52AA6E4}">
                <adec:decorative xmlns:adec="http://schemas.microsoft.com/office/drawing/2017/decorative" val="1"/>
              </a:ext>
            </a:extLst>
          </p:cNvPr>
          <p:cNvSpPr/>
          <p:nvPr/>
        </p:nvSpPr>
        <p:spPr bwMode="auto">
          <a:xfrm>
            <a:off x="6669195" y="3027977"/>
            <a:ext cx="4246049" cy="3043869"/>
          </a:xfrm>
          <a:prstGeom prst="roundRect">
            <a:avLst>
              <a:gd name="adj" fmla="val 4879"/>
            </a:avLst>
          </a:prstGeom>
          <a:solidFill>
            <a:schemeClr val="bg1"/>
          </a:solidFill>
          <a:ln w="12700">
            <a:noFill/>
            <a:headEnd type="none" w="med" len="med"/>
            <a:tailEnd type="none" w="med" len="med"/>
          </a:ln>
          <a:effectLst>
            <a:outerShdw blurRad="127000" dir="2700000" algn="tl" rotWithShape="0">
              <a:srgbClr val="291817">
                <a:alpha val="1732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5" name="Rectangle: Rounded Corners 24">
            <a:extLst>
              <a:ext uri="{FF2B5EF4-FFF2-40B4-BE49-F238E27FC236}">
                <a16:creationId xmlns:a16="http://schemas.microsoft.com/office/drawing/2014/main" id="{7329455F-F72D-AA9D-A7BA-E791AFBAFD41}"/>
              </a:ext>
              <a:ext uri="{C183D7F6-B498-43B3-948B-1728B52AA6E4}">
                <adec:decorative xmlns:adec="http://schemas.microsoft.com/office/drawing/2017/decorative" val="1"/>
              </a:ext>
            </a:extLst>
          </p:cNvPr>
          <p:cNvSpPr/>
          <p:nvPr/>
        </p:nvSpPr>
        <p:spPr bwMode="auto">
          <a:xfrm>
            <a:off x="6657259" y="1087445"/>
            <a:ext cx="4257981" cy="1164405"/>
          </a:xfrm>
          <a:prstGeom prst="roundRect">
            <a:avLst>
              <a:gd name="adj" fmla="val 10114"/>
            </a:avLst>
          </a:prstGeom>
          <a:solidFill>
            <a:schemeClr val="bg1"/>
          </a:solidFill>
          <a:ln w="12700">
            <a:noFill/>
            <a:headEnd type="none" w="med" len="med"/>
            <a:tailEnd type="none" w="med" len="med"/>
          </a:ln>
          <a:effectLst>
            <a:outerShdw blurRad="127000" dir="2700000" algn="tl" rotWithShape="0">
              <a:srgbClr val="291817">
                <a:alpha val="17323"/>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 name="TextBox 15">
            <a:extLst>
              <a:ext uri="{FF2B5EF4-FFF2-40B4-BE49-F238E27FC236}">
                <a16:creationId xmlns:a16="http://schemas.microsoft.com/office/drawing/2014/main" id="{E54020A2-E4F0-7C1D-FA7F-7C577E1E7293}"/>
              </a:ext>
            </a:extLst>
          </p:cNvPr>
          <p:cNvSpPr txBox="1"/>
          <p:nvPr/>
        </p:nvSpPr>
        <p:spPr>
          <a:xfrm>
            <a:off x="7100933" y="1410039"/>
            <a:ext cx="1485984"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Sans Display Semibold"/>
                <a:ea typeface="+mn-ea"/>
                <a:cs typeface="Segoe UI Semibold"/>
              </a:rPr>
              <a:t>Copilot Chat</a:t>
            </a:r>
          </a:p>
        </p:txBody>
      </p:sp>
      <p:sp>
        <p:nvSpPr>
          <p:cNvPr id="14" name="TextBox 13">
            <a:extLst>
              <a:ext uri="{FF2B5EF4-FFF2-40B4-BE49-F238E27FC236}">
                <a16:creationId xmlns:a16="http://schemas.microsoft.com/office/drawing/2014/main" id="{E2701608-4EA6-C81E-0BA8-068F41AF746F}"/>
              </a:ext>
            </a:extLst>
          </p:cNvPr>
          <p:cNvSpPr txBox="1"/>
          <p:nvPr/>
        </p:nvSpPr>
        <p:spPr>
          <a:xfrm>
            <a:off x="6973514" y="1788968"/>
            <a:ext cx="1485984" cy="135422"/>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54142"/>
                </a:solidFill>
                <a:effectLst/>
                <a:uLnTx/>
                <a:uFillTx/>
                <a:latin typeface="Segoe Sans Display"/>
                <a:ea typeface="+mn-ea"/>
                <a:cs typeface="Segoe UI Semibold"/>
              </a:rPr>
              <a:t>Free, secure AI chat</a:t>
            </a:r>
          </a:p>
        </p:txBody>
      </p:sp>
      <p:sp>
        <p:nvSpPr>
          <p:cNvPr id="29" name="Graphic 40" descr="plus sign logo">
            <a:extLst>
              <a:ext uri="{FF2B5EF4-FFF2-40B4-BE49-F238E27FC236}">
                <a16:creationId xmlns:a16="http://schemas.microsoft.com/office/drawing/2014/main" id="{51A084BA-02C0-9A6D-A45C-D21BA3E7EFCF}"/>
              </a:ext>
              <a:ext uri="{C183D7F6-B498-43B3-948B-1728B52AA6E4}">
                <adec:decorative xmlns:adec="http://schemas.microsoft.com/office/drawing/2017/decorative" val="0"/>
              </a:ext>
            </a:extLst>
          </p:cNvPr>
          <p:cNvSpPr/>
          <p:nvPr/>
        </p:nvSpPr>
        <p:spPr>
          <a:xfrm>
            <a:off x="8701964" y="2488437"/>
            <a:ext cx="302954" cy="302954"/>
          </a:xfrm>
          <a:custGeom>
            <a:avLst/>
            <a:gdLst>
              <a:gd name="connsiteX0" fmla="*/ 95250 w 190500"/>
              <a:gd name="connsiteY0" fmla="*/ 0 h 190500"/>
              <a:gd name="connsiteX1" fmla="*/ 190500 w 190500"/>
              <a:gd name="connsiteY1" fmla="*/ 95250 h 190500"/>
              <a:gd name="connsiteX2" fmla="*/ 95250 w 190500"/>
              <a:gd name="connsiteY2" fmla="*/ 190500 h 190500"/>
              <a:gd name="connsiteX3" fmla="*/ 0 w 190500"/>
              <a:gd name="connsiteY3" fmla="*/ 95250 h 190500"/>
              <a:gd name="connsiteX4" fmla="*/ 95250 w 190500"/>
              <a:gd name="connsiteY4" fmla="*/ 0 h 190500"/>
              <a:gd name="connsiteX5" fmla="*/ 95250 w 190500"/>
              <a:gd name="connsiteY5" fmla="*/ 47625 h 190500"/>
              <a:gd name="connsiteX6" fmla="*/ 88171 w 190500"/>
              <a:gd name="connsiteY6" fmla="*/ 53799 h 190500"/>
              <a:gd name="connsiteX7" fmla="*/ 88106 w 190500"/>
              <a:gd name="connsiteY7" fmla="*/ 54769 h 190500"/>
              <a:gd name="connsiteX8" fmla="*/ 88106 w 190500"/>
              <a:gd name="connsiteY8" fmla="*/ 88106 h 190500"/>
              <a:gd name="connsiteX9" fmla="*/ 54769 w 190500"/>
              <a:gd name="connsiteY9" fmla="*/ 88106 h 190500"/>
              <a:gd name="connsiteX10" fmla="*/ 47625 w 190500"/>
              <a:gd name="connsiteY10" fmla="*/ 95250 h 190500"/>
              <a:gd name="connsiteX11" fmla="*/ 53799 w 190500"/>
              <a:gd name="connsiteY11" fmla="*/ 102329 h 190500"/>
              <a:gd name="connsiteX12" fmla="*/ 54769 w 190500"/>
              <a:gd name="connsiteY12" fmla="*/ 102394 h 190500"/>
              <a:gd name="connsiteX13" fmla="*/ 88106 w 190500"/>
              <a:gd name="connsiteY13" fmla="*/ 102394 h 190500"/>
              <a:gd name="connsiteX14" fmla="*/ 88106 w 190500"/>
              <a:gd name="connsiteY14" fmla="*/ 135731 h 190500"/>
              <a:gd name="connsiteX15" fmla="*/ 95250 w 190500"/>
              <a:gd name="connsiteY15" fmla="*/ 142875 h 190500"/>
              <a:gd name="connsiteX16" fmla="*/ 102329 w 190500"/>
              <a:gd name="connsiteY16" fmla="*/ 136701 h 190500"/>
              <a:gd name="connsiteX17" fmla="*/ 102394 w 190500"/>
              <a:gd name="connsiteY17" fmla="*/ 135731 h 190500"/>
              <a:gd name="connsiteX18" fmla="*/ 102394 w 190500"/>
              <a:gd name="connsiteY18" fmla="*/ 102394 h 190500"/>
              <a:gd name="connsiteX19" fmla="*/ 135731 w 190500"/>
              <a:gd name="connsiteY19" fmla="*/ 102394 h 190500"/>
              <a:gd name="connsiteX20" fmla="*/ 142875 w 190500"/>
              <a:gd name="connsiteY20" fmla="*/ 95250 h 190500"/>
              <a:gd name="connsiteX21" fmla="*/ 136701 w 190500"/>
              <a:gd name="connsiteY21" fmla="*/ 88171 h 190500"/>
              <a:gd name="connsiteX22" fmla="*/ 135731 w 190500"/>
              <a:gd name="connsiteY22" fmla="*/ 88106 h 190500"/>
              <a:gd name="connsiteX23" fmla="*/ 102394 w 190500"/>
              <a:gd name="connsiteY23" fmla="*/ 88106 h 190500"/>
              <a:gd name="connsiteX24" fmla="*/ 102394 w 190500"/>
              <a:gd name="connsiteY24" fmla="*/ 54769 h 190500"/>
              <a:gd name="connsiteX25" fmla="*/ 95250 w 190500"/>
              <a:gd name="connsiteY25" fmla="*/ 476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500" h="190500">
                <a:moveTo>
                  <a:pt x="95250" y="0"/>
                </a:moveTo>
                <a:cubicBezTo>
                  <a:pt x="147855" y="0"/>
                  <a:pt x="190500" y="42645"/>
                  <a:pt x="190500" y="95250"/>
                </a:cubicBezTo>
                <a:cubicBezTo>
                  <a:pt x="190500" y="147855"/>
                  <a:pt x="147855" y="190500"/>
                  <a:pt x="95250" y="190500"/>
                </a:cubicBezTo>
                <a:cubicBezTo>
                  <a:pt x="42645" y="190500"/>
                  <a:pt x="0" y="147855"/>
                  <a:pt x="0" y="95250"/>
                </a:cubicBezTo>
                <a:cubicBezTo>
                  <a:pt x="0" y="42645"/>
                  <a:pt x="42645" y="0"/>
                  <a:pt x="95250" y="0"/>
                </a:cubicBezTo>
                <a:close/>
                <a:moveTo>
                  <a:pt x="95250" y="47625"/>
                </a:moveTo>
                <a:cubicBezTo>
                  <a:pt x="91633" y="47625"/>
                  <a:pt x="88644" y="50312"/>
                  <a:pt x="88171" y="53799"/>
                </a:cubicBezTo>
                <a:lnTo>
                  <a:pt x="88106" y="54769"/>
                </a:lnTo>
                <a:lnTo>
                  <a:pt x="88106" y="88106"/>
                </a:lnTo>
                <a:lnTo>
                  <a:pt x="54769" y="88106"/>
                </a:lnTo>
                <a:cubicBezTo>
                  <a:pt x="50823" y="88106"/>
                  <a:pt x="47625" y="91305"/>
                  <a:pt x="47625" y="95250"/>
                </a:cubicBezTo>
                <a:cubicBezTo>
                  <a:pt x="47625" y="98867"/>
                  <a:pt x="50312" y="101856"/>
                  <a:pt x="53799" y="102329"/>
                </a:cubicBezTo>
                <a:lnTo>
                  <a:pt x="54769" y="102394"/>
                </a:lnTo>
                <a:lnTo>
                  <a:pt x="88106" y="102394"/>
                </a:lnTo>
                <a:lnTo>
                  <a:pt x="88106" y="135731"/>
                </a:lnTo>
                <a:cubicBezTo>
                  <a:pt x="88106" y="139677"/>
                  <a:pt x="91305" y="142875"/>
                  <a:pt x="95250" y="142875"/>
                </a:cubicBezTo>
                <a:cubicBezTo>
                  <a:pt x="98867" y="142875"/>
                  <a:pt x="101856" y="140187"/>
                  <a:pt x="102329" y="136701"/>
                </a:cubicBezTo>
                <a:lnTo>
                  <a:pt x="102394" y="135731"/>
                </a:lnTo>
                <a:lnTo>
                  <a:pt x="102394" y="102394"/>
                </a:lnTo>
                <a:lnTo>
                  <a:pt x="135731" y="102394"/>
                </a:lnTo>
                <a:cubicBezTo>
                  <a:pt x="139677" y="102394"/>
                  <a:pt x="142875" y="99195"/>
                  <a:pt x="142875" y="95250"/>
                </a:cubicBezTo>
                <a:cubicBezTo>
                  <a:pt x="142875" y="91633"/>
                  <a:pt x="140187" y="88644"/>
                  <a:pt x="136701" y="88171"/>
                </a:cubicBezTo>
                <a:lnTo>
                  <a:pt x="135731" y="88106"/>
                </a:lnTo>
                <a:lnTo>
                  <a:pt x="102394" y="88106"/>
                </a:lnTo>
                <a:lnTo>
                  <a:pt x="102394" y="54769"/>
                </a:lnTo>
                <a:cubicBezTo>
                  <a:pt x="102394" y="50823"/>
                  <a:pt x="99195" y="47625"/>
                  <a:pt x="95250" y="47625"/>
                </a:cubicBezTo>
                <a:close/>
              </a:path>
            </a:pathLst>
          </a:custGeom>
          <a:gradFill>
            <a:gsLst>
              <a:gs pos="0">
                <a:srgbClr val="F77181"/>
              </a:gs>
              <a:gs pos="21000">
                <a:srgbClr val="CA5BCD"/>
              </a:gs>
              <a:gs pos="100000">
                <a:srgbClr val="39B0FF"/>
              </a:gs>
            </a:gsLst>
            <a:path path="circle">
              <a:fillToRect r="100000" b="100000"/>
            </a:path>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 name="TextBox 3">
            <a:extLst>
              <a:ext uri="{FF2B5EF4-FFF2-40B4-BE49-F238E27FC236}">
                <a16:creationId xmlns:a16="http://schemas.microsoft.com/office/drawing/2014/main" id="{5CFC282E-D206-59E0-76ED-390AC57AA42B}"/>
              </a:ext>
            </a:extLst>
          </p:cNvPr>
          <p:cNvSpPr txBox="1"/>
          <p:nvPr/>
        </p:nvSpPr>
        <p:spPr>
          <a:xfrm>
            <a:off x="8806953" y="1518317"/>
            <a:ext cx="561051"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noFill/>
                <a:effectLst/>
                <a:uLnTx/>
                <a:uFillTx/>
                <a:latin typeface="Segoe Sans Display Semibold"/>
                <a:ea typeface="+mn-ea"/>
                <a:cs typeface="Segoe UI Semibold"/>
              </a:rPr>
              <a:t>Chat</a:t>
            </a:r>
          </a:p>
        </p:txBody>
      </p:sp>
      <p:sp>
        <p:nvSpPr>
          <p:cNvPr id="2" name="TextBox 1">
            <a:extLst>
              <a:ext uri="{FF2B5EF4-FFF2-40B4-BE49-F238E27FC236}">
                <a16:creationId xmlns:a16="http://schemas.microsoft.com/office/drawing/2014/main" id="{24F2E77C-E723-B686-B4C6-19D5A8FD84C6}"/>
              </a:ext>
            </a:extLst>
          </p:cNvPr>
          <p:cNvSpPr txBox="1"/>
          <p:nvPr/>
        </p:nvSpPr>
        <p:spPr>
          <a:xfrm>
            <a:off x="7100933" y="3328991"/>
            <a:ext cx="1752508" cy="477054"/>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Sans Display Semibold"/>
                <a:ea typeface="+mn-ea"/>
                <a:cs typeface="Segoe UI Semibold"/>
              </a:rPr>
              <a:t>Chat</a:t>
            </a:r>
            <a:br>
              <a:rPr kumimoji="0" lang="en-US" sz="1600" b="1" i="0" u="none" strike="noStrike" kern="1200" cap="none" spc="0" normalizeH="0" baseline="0" noProof="0">
                <a:ln w="3175">
                  <a:noFill/>
                </a:ln>
                <a:solidFill>
                  <a:sysClr val="windowText" lastClr="000000"/>
                </a:solidFill>
                <a:effectLst/>
                <a:uLnTx/>
                <a:uFillTx/>
                <a:latin typeface="Segoe Sans Display Semibold" pitchFamily="2" charset="0"/>
                <a:ea typeface="+mn-ea"/>
                <a:cs typeface="Segoe Sans Display Semibold" pitchFamily="2" charset="0"/>
              </a:rPr>
            </a:br>
            <a:r>
              <a:rPr kumimoji="0" lang="en-US" sz="1100" b="0" i="0" u="none" strike="noStrike" kern="1200" cap="none" spc="0" normalizeH="0" baseline="0" noProof="0">
                <a:ln w="3175">
                  <a:noFill/>
                </a:ln>
                <a:solidFill>
                  <a:sysClr val="windowText" lastClr="000000"/>
                </a:solidFill>
                <a:effectLst/>
                <a:uLnTx/>
                <a:uFillTx/>
                <a:latin typeface="Segoe Sans Display"/>
                <a:ea typeface="+mn-ea"/>
                <a:cs typeface="Segoe Sans Display Semibold" pitchFamily="2" charset="0"/>
              </a:rPr>
              <a:t>Work scope</a:t>
            </a:r>
            <a:endParaRPr kumimoji="0" lang="en-US" sz="1050" b="0" i="0" u="none" strike="noStrike" kern="1200" cap="none" spc="0" normalizeH="0" baseline="0" noProof="0">
              <a:ln w="3175">
                <a:noFill/>
              </a:ln>
              <a:solidFill>
                <a:sysClr val="windowText" lastClr="000000"/>
              </a:solidFill>
              <a:effectLst/>
              <a:uLnTx/>
              <a:uFillTx/>
              <a:latin typeface="Segoe Sans Display"/>
              <a:ea typeface="+mn-ea"/>
              <a:cs typeface="Segoe Sans Display Semibold" pitchFamily="2" charset="0"/>
            </a:endParaRPr>
          </a:p>
        </p:txBody>
      </p:sp>
      <p:sp>
        <p:nvSpPr>
          <p:cNvPr id="65" name="TextBox 64">
            <a:extLst>
              <a:ext uri="{FF2B5EF4-FFF2-40B4-BE49-F238E27FC236}">
                <a16:creationId xmlns:a16="http://schemas.microsoft.com/office/drawing/2014/main" id="{8BEBA12B-F407-7CD4-8DE5-AB78DBB5D2B3}"/>
              </a:ext>
            </a:extLst>
          </p:cNvPr>
          <p:cNvSpPr txBox="1"/>
          <p:nvPr/>
        </p:nvSpPr>
        <p:spPr>
          <a:xfrm>
            <a:off x="7100933" y="3953055"/>
            <a:ext cx="3701850" cy="477054"/>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Sans Display Semibold"/>
                <a:ea typeface="+mn-ea"/>
                <a:cs typeface="Segoe UI Semibold"/>
              </a:rPr>
              <a:t>Copilot in Microsoft 365 apps</a:t>
            </a:r>
            <a:br>
              <a:rPr kumimoji="0" lang="en-US" sz="1400" b="1" i="0" u="none" strike="noStrike" kern="1200" cap="none" spc="0" normalizeH="0" baseline="0" noProof="0">
                <a:ln w="3175">
                  <a:noFill/>
                </a:ln>
                <a:solidFill>
                  <a:sysClr val="windowText" lastClr="000000"/>
                </a:solidFill>
                <a:effectLst/>
                <a:uLnTx/>
                <a:uFillTx/>
                <a:latin typeface="Segoe Sans Display Semibold" pitchFamily="2" charset="0"/>
                <a:ea typeface="+mn-ea"/>
                <a:cs typeface="Segoe Sans Display Semibold" pitchFamily="2" charset="0"/>
              </a:rPr>
            </a:br>
            <a:r>
              <a:rPr kumimoji="0" lang="en-US" sz="1100" b="0" i="0" u="none" strike="noStrike" kern="1200" cap="none" spc="0" normalizeH="0" baseline="0" noProof="0">
                <a:ln w="3175">
                  <a:noFill/>
                </a:ln>
                <a:solidFill>
                  <a:sysClr val="windowText" lastClr="000000"/>
                </a:solidFill>
                <a:effectLst/>
                <a:uLnTx/>
                <a:uFillTx/>
                <a:latin typeface="Segoe Sans Display"/>
                <a:ea typeface="+mn-ea"/>
                <a:cs typeface="Segoe Sans Display Semibold" pitchFamily="2" charset="0"/>
              </a:rPr>
              <a:t>Teams, Outlook, Word, Excel, PowerPoint</a:t>
            </a:r>
            <a:endParaRPr kumimoji="0" lang="en-US" sz="1050" b="0" i="0" u="none" strike="noStrike" kern="1200" cap="none" spc="0" normalizeH="0" baseline="0" noProof="0">
              <a:ln w="3175">
                <a:noFill/>
              </a:ln>
              <a:solidFill>
                <a:sysClr val="windowText" lastClr="000000"/>
              </a:solidFill>
              <a:effectLst/>
              <a:uLnTx/>
              <a:uFillTx/>
              <a:latin typeface="Segoe Sans Display"/>
              <a:ea typeface="+mn-ea"/>
              <a:cs typeface="Segoe Sans Display Semibold" pitchFamily="2" charset="0"/>
            </a:endParaRPr>
          </a:p>
        </p:txBody>
      </p:sp>
      <p:sp>
        <p:nvSpPr>
          <p:cNvPr id="64" name="TextBox 63">
            <a:extLst>
              <a:ext uri="{FF2B5EF4-FFF2-40B4-BE49-F238E27FC236}">
                <a16:creationId xmlns:a16="http://schemas.microsoft.com/office/drawing/2014/main" id="{6E6710F5-E690-5DF6-2136-6E100637CD8B}"/>
              </a:ext>
            </a:extLst>
          </p:cNvPr>
          <p:cNvSpPr txBox="1"/>
          <p:nvPr/>
        </p:nvSpPr>
        <p:spPr>
          <a:xfrm>
            <a:off x="7100933" y="4577119"/>
            <a:ext cx="1371265" cy="307777"/>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Sans Display Semibold"/>
                <a:ea typeface="+mn-ea"/>
                <a:cs typeface="Segoe UI Semibold"/>
              </a:rPr>
              <a:t>Agents </a:t>
            </a:r>
          </a:p>
        </p:txBody>
      </p:sp>
      <p:sp>
        <p:nvSpPr>
          <p:cNvPr id="66" name="TextBox 65">
            <a:extLst>
              <a:ext uri="{FF2B5EF4-FFF2-40B4-BE49-F238E27FC236}">
                <a16:creationId xmlns:a16="http://schemas.microsoft.com/office/drawing/2014/main" id="{248AEAB3-68D9-2D48-E41C-306576158F92}"/>
              </a:ext>
            </a:extLst>
          </p:cNvPr>
          <p:cNvSpPr txBox="1"/>
          <p:nvPr/>
        </p:nvSpPr>
        <p:spPr>
          <a:xfrm>
            <a:off x="7100933" y="5031906"/>
            <a:ext cx="2788195" cy="307777"/>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Sans Display Semibold"/>
                <a:ea typeface="+mn-ea"/>
                <a:cs typeface="Segoe UI Semibold"/>
              </a:rPr>
              <a:t>Copilot Control System</a:t>
            </a:r>
          </a:p>
        </p:txBody>
      </p:sp>
      <p:sp>
        <p:nvSpPr>
          <p:cNvPr id="67" name="TextBox 66">
            <a:extLst>
              <a:ext uri="{FF2B5EF4-FFF2-40B4-BE49-F238E27FC236}">
                <a16:creationId xmlns:a16="http://schemas.microsoft.com/office/drawing/2014/main" id="{CD594F9F-0516-57DB-7029-3077AE39211A}"/>
              </a:ext>
            </a:extLst>
          </p:cNvPr>
          <p:cNvSpPr txBox="1"/>
          <p:nvPr/>
        </p:nvSpPr>
        <p:spPr>
          <a:xfrm>
            <a:off x="7100932" y="5486692"/>
            <a:ext cx="2373065" cy="307777"/>
          </a:xfrm>
          <a:prstGeom prst="rect">
            <a:avLst/>
          </a:prstGeom>
          <a:noFill/>
        </p:spPr>
        <p:txBody>
          <a:bodyPr wrap="square" lIns="0" tIns="0" rIns="0" bIns="0" rtlCol="0">
            <a:spAutoFit/>
          </a:bodyPr>
          <a:lstStyle>
            <a:defPPr>
              <a:defRPr lang="en-US"/>
            </a:defPPr>
            <a:lvl1pPr marR="0" lvl="0" indent="0" algn="ctr" defTabSz="932742" fontAlgn="auto">
              <a:lnSpc>
                <a:spcPct val="100000"/>
              </a:lnSpc>
              <a:spcBef>
                <a:spcPts val="0"/>
              </a:spcBef>
              <a:spcAft>
                <a:spcPts val="0"/>
              </a:spcAft>
              <a:buClrTx/>
              <a:buSzTx/>
              <a:buFontTx/>
              <a:buNone/>
              <a:tabLst/>
              <a:defRPr sz="1400">
                <a:ln w="3175">
                  <a:noFill/>
                </a:ln>
                <a:solidFill>
                  <a:sysClr val="windowText" lastClr="000000"/>
                </a:solidFill>
                <a:cs typeface="Segoe UI Semibold"/>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solidFill>
                  <a:prstClr val="black"/>
                </a:solidFill>
                <a:effectLst/>
                <a:uLnTx/>
                <a:uFillTx/>
                <a:latin typeface="Segoe Sans Display Semibold"/>
                <a:ea typeface="+mn-ea"/>
                <a:cs typeface="Segoe UI Semibold"/>
              </a:rPr>
              <a:t>Copilot Analytics</a:t>
            </a:r>
          </a:p>
        </p:txBody>
      </p:sp>
      <p:cxnSp>
        <p:nvCxnSpPr>
          <p:cNvPr id="27" name="Straight Connector 26">
            <a:extLst>
              <a:ext uri="{FF2B5EF4-FFF2-40B4-BE49-F238E27FC236}">
                <a16:creationId xmlns:a16="http://schemas.microsoft.com/office/drawing/2014/main" id="{510D7A1E-A43C-2F5E-5F91-16ECD809DB1B}"/>
              </a:ext>
              <a:ext uri="{C183D7F6-B498-43B3-948B-1728B52AA6E4}">
                <adec:decorative xmlns:adec="http://schemas.microsoft.com/office/drawing/2017/decorative" val="1"/>
              </a:ext>
            </a:extLst>
          </p:cNvPr>
          <p:cNvCxnSpPr>
            <a:cxnSpLocks/>
          </p:cNvCxnSpPr>
          <p:nvPr/>
        </p:nvCxnSpPr>
        <p:spPr>
          <a:xfrm>
            <a:off x="6097375" y="1264920"/>
            <a:ext cx="0" cy="4693920"/>
          </a:xfrm>
          <a:prstGeom prst="line">
            <a:avLst/>
          </a:prstGeom>
          <a:ln w="12700">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74762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0"/>
                                  </p:stCondLst>
                                  <p:childTnLst>
                                    <p:animMotion origin="layout" path="M -2.70833E-6 2.96296E-6 L -2.70833E-6 0.03541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3.54167E-6 -1.11111E-6 L -3.54167E-6 0.03542 " pathEditMode="relative" rAng="0" ptsTypes="AA">
                                      <p:cBhvr>
                                        <p:cTn id="14" dur="700" spd="-100000" fill="hold"/>
                                        <p:tgtEl>
                                          <p:spTgt spid="17"/>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grpId="1" nodeType="withEffect">
                                  <p:stCondLst>
                                    <p:cond delay="0"/>
                                  </p:stCondLst>
                                  <p:childTnLst>
                                    <p:animMotion origin="layout" path="M -3.54167E-6 -1.11111E-6 L -3.5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42" presetClass="path" presetSubtype="0" decel="100000" fill="hold" grpId="1" nodeType="withEffect">
                                  <p:stCondLst>
                                    <p:cond delay="0"/>
                                  </p:stCondLst>
                                  <p:childTnLst>
                                    <p:animMotion origin="layout" path="M -2.70833E-6 2.59259E-6 L -2.70833E-6 0.03541 " pathEditMode="relative" rAng="0" ptsTypes="AA">
                                      <p:cBhvr>
                                        <p:cTn id="24" dur="700" spd="-100000" fill="hold"/>
                                        <p:tgtEl>
                                          <p:spTgt spid="23"/>
                                        </p:tgtEl>
                                        <p:attrNameLst>
                                          <p:attrName>ppt_x</p:attrName>
                                          <p:attrName>ppt_y</p:attrName>
                                        </p:attrNameLst>
                                      </p:cBhvr>
                                      <p:rCtr x="0" y="1759"/>
                                    </p:animMotion>
                                  </p:childTnLst>
                                </p:cTn>
                              </p:par>
                              <p:par>
                                <p:cTn id="25" presetID="10" presetClass="entr" presetSubtype="0" fill="hold" nodeType="withEffect">
                                  <p:stCondLst>
                                    <p:cond delay="1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42" presetClass="path" presetSubtype="0" decel="100000" fill="hold" nodeType="withEffect">
                                  <p:stCondLst>
                                    <p:cond delay="100"/>
                                  </p:stCondLst>
                                  <p:childTnLst>
                                    <p:animMotion origin="layout" path="M -2.08333E-7 -3.7037E-7 L -2.08333E-7 0.03542 " pathEditMode="relative" rAng="0" ptsTypes="AA">
                                      <p:cBhvr>
                                        <p:cTn id="29" dur="700" spd="-100000" fill="hold"/>
                                        <p:tgtEl>
                                          <p:spTgt spid="27"/>
                                        </p:tgtEl>
                                        <p:attrNameLst>
                                          <p:attrName>ppt_x</p:attrName>
                                          <p:attrName>ppt_y</p:attrName>
                                        </p:attrNameLst>
                                      </p:cBhvr>
                                      <p:rCtr x="0" y="1759"/>
                                    </p:animMotion>
                                  </p:childTnLst>
                                </p:cTn>
                              </p:par>
                              <p:par>
                                <p:cTn id="30" presetID="10" presetClass="entr" presetSubtype="0" fill="hold" grpId="0" nodeType="withEffect">
                                  <p:stCondLst>
                                    <p:cond delay="25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par>
                                <p:cTn id="33" presetID="42" presetClass="path" presetSubtype="0" decel="100000" fill="hold" grpId="1" nodeType="withEffect">
                                  <p:stCondLst>
                                    <p:cond delay="250"/>
                                  </p:stCondLst>
                                  <p:childTnLst>
                                    <p:animMotion origin="layout" path="M -1.875E-6 -0.03472 L -1.875E-6 -3.7037E-6 " pathEditMode="relative" rAng="0" ptsTypes="AA">
                                      <p:cBhvr>
                                        <p:cTn id="34" dur="500" fill="hold"/>
                                        <p:tgtEl>
                                          <p:spTgt spid="29"/>
                                        </p:tgtEl>
                                        <p:attrNameLst>
                                          <p:attrName>ppt_x</p:attrName>
                                          <p:attrName>ppt_y</p:attrName>
                                        </p:attrNameLst>
                                      </p:cBhvr>
                                      <p:rCtr x="0" y="1736"/>
                                    </p:animMotion>
                                  </p:childTnLst>
                                </p:cTn>
                              </p:par>
                              <p:par>
                                <p:cTn id="35" presetID="10" presetClass="entr" presetSubtype="0" fill="hold" grpId="0" nodeType="withEffect">
                                  <p:stCondLst>
                                    <p:cond delay="35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250"/>
                                        <p:tgtEl>
                                          <p:spTgt spid="26"/>
                                        </p:tgtEl>
                                      </p:cBhvr>
                                    </p:animEffect>
                                  </p:childTnLst>
                                </p:cTn>
                              </p:par>
                              <p:par>
                                <p:cTn id="38" presetID="42" presetClass="path" presetSubtype="0" decel="100000" fill="hold" grpId="1" nodeType="withEffect">
                                  <p:stCondLst>
                                    <p:cond delay="350"/>
                                  </p:stCondLst>
                                  <p:childTnLst>
                                    <p:animMotion origin="layout" path="M -3.75E-6 -0.03473 L -3.75E-6 4.07407E-6 " pathEditMode="relative" rAng="0" ptsTypes="AA">
                                      <p:cBhvr>
                                        <p:cTn id="39" dur="500" fill="hold"/>
                                        <p:tgtEl>
                                          <p:spTgt spid="26"/>
                                        </p:tgtEl>
                                        <p:attrNameLst>
                                          <p:attrName>ppt_x</p:attrName>
                                          <p:attrName>ppt_y</p:attrName>
                                        </p:attrNameLst>
                                      </p:cBhvr>
                                      <p:rCtr x="0" y="1736"/>
                                    </p:animMotion>
                                  </p:childTnLst>
                                </p:cTn>
                              </p:par>
                              <p:par>
                                <p:cTn id="40" presetID="10" presetClass="entr" presetSubtype="0" fill="hold" grpId="0" nodeType="withEffect">
                                  <p:stCondLst>
                                    <p:cond delay="45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250"/>
                                        <p:tgtEl>
                                          <p:spTgt spid="2"/>
                                        </p:tgtEl>
                                      </p:cBhvr>
                                    </p:animEffect>
                                  </p:childTnLst>
                                </p:cTn>
                              </p:par>
                              <p:par>
                                <p:cTn id="43" presetID="42" presetClass="path" presetSubtype="0" decel="100000" fill="hold" grpId="1" nodeType="withEffect">
                                  <p:stCondLst>
                                    <p:cond delay="450"/>
                                  </p:stCondLst>
                                  <p:childTnLst>
                                    <p:animMotion origin="layout" path="M 3.125E-6 -0.03472 L 3.125E-6 1.11111E-6 " pathEditMode="relative" rAng="0" ptsTypes="AA">
                                      <p:cBhvr>
                                        <p:cTn id="44" dur="500" fill="hold"/>
                                        <p:tgtEl>
                                          <p:spTgt spid="2"/>
                                        </p:tgtEl>
                                        <p:attrNameLst>
                                          <p:attrName>ppt_x</p:attrName>
                                          <p:attrName>ppt_y</p:attrName>
                                        </p:attrNameLst>
                                      </p:cBhvr>
                                      <p:rCtr x="0" y="1736"/>
                                    </p:animMotion>
                                  </p:childTnLst>
                                </p:cTn>
                              </p:par>
                              <p:par>
                                <p:cTn id="45" presetID="10" presetClass="entr" presetSubtype="0" fill="hold" grpId="0" nodeType="withEffect">
                                  <p:stCondLst>
                                    <p:cond delay="55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250"/>
                                        <p:tgtEl>
                                          <p:spTgt spid="65"/>
                                        </p:tgtEl>
                                      </p:cBhvr>
                                    </p:animEffect>
                                  </p:childTnLst>
                                </p:cTn>
                              </p:par>
                              <p:par>
                                <p:cTn id="48" presetID="42" presetClass="path" presetSubtype="0" decel="100000" fill="hold" grpId="1" nodeType="withEffect">
                                  <p:stCondLst>
                                    <p:cond delay="550"/>
                                  </p:stCondLst>
                                  <p:childTnLst>
                                    <p:animMotion origin="layout" path="M -4.79167E-6 -0.03472 L -4.79167E-6 -1.11111E-6 " pathEditMode="relative" rAng="0" ptsTypes="AA">
                                      <p:cBhvr>
                                        <p:cTn id="49" dur="500" fill="hold"/>
                                        <p:tgtEl>
                                          <p:spTgt spid="65"/>
                                        </p:tgtEl>
                                        <p:attrNameLst>
                                          <p:attrName>ppt_x</p:attrName>
                                          <p:attrName>ppt_y</p:attrName>
                                        </p:attrNameLst>
                                      </p:cBhvr>
                                      <p:rCtr x="0" y="1736"/>
                                    </p:animMotion>
                                  </p:childTnLst>
                                </p:cTn>
                              </p:par>
                              <p:par>
                                <p:cTn id="50" presetID="10" presetClass="entr" presetSubtype="0" fill="hold" grpId="0" nodeType="withEffect">
                                  <p:stCondLst>
                                    <p:cond delay="65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250"/>
                                        <p:tgtEl>
                                          <p:spTgt spid="64"/>
                                        </p:tgtEl>
                                      </p:cBhvr>
                                    </p:animEffect>
                                  </p:childTnLst>
                                </p:cTn>
                              </p:par>
                              <p:par>
                                <p:cTn id="53" presetID="42" presetClass="path" presetSubtype="0" decel="100000" fill="hold" grpId="1" nodeType="withEffect">
                                  <p:stCondLst>
                                    <p:cond delay="650"/>
                                  </p:stCondLst>
                                  <p:childTnLst>
                                    <p:animMotion origin="layout" path="M -1.875E-6 -0.03472 L -1.875E-6 -4.81481E-6 " pathEditMode="relative" rAng="0" ptsTypes="AA">
                                      <p:cBhvr>
                                        <p:cTn id="54" dur="500" fill="hold"/>
                                        <p:tgtEl>
                                          <p:spTgt spid="64"/>
                                        </p:tgtEl>
                                        <p:attrNameLst>
                                          <p:attrName>ppt_x</p:attrName>
                                          <p:attrName>ppt_y</p:attrName>
                                        </p:attrNameLst>
                                      </p:cBhvr>
                                      <p:rCtr x="0" y="1736"/>
                                    </p:animMotion>
                                  </p:childTnLst>
                                </p:cTn>
                              </p:par>
                              <p:par>
                                <p:cTn id="55" presetID="10" presetClass="entr" presetSubtype="0" fill="hold" grpId="0" nodeType="withEffect">
                                  <p:stCondLst>
                                    <p:cond delay="75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250"/>
                                        <p:tgtEl>
                                          <p:spTgt spid="66"/>
                                        </p:tgtEl>
                                      </p:cBhvr>
                                    </p:animEffect>
                                  </p:childTnLst>
                                </p:cTn>
                              </p:par>
                              <p:par>
                                <p:cTn id="58" presetID="42" presetClass="path" presetSubtype="0" decel="100000" fill="hold" grpId="1" nodeType="withEffect">
                                  <p:stCondLst>
                                    <p:cond delay="750"/>
                                  </p:stCondLst>
                                  <p:childTnLst>
                                    <p:animMotion origin="layout" path="M -4.79167E-6 -0.03472 L -4.79167E-6 1.11022E-16 " pathEditMode="relative" rAng="0" ptsTypes="AA">
                                      <p:cBhvr>
                                        <p:cTn id="59" dur="500" fill="hold"/>
                                        <p:tgtEl>
                                          <p:spTgt spid="66"/>
                                        </p:tgtEl>
                                        <p:attrNameLst>
                                          <p:attrName>ppt_x</p:attrName>
                                          <p:attrName>ppt_y</p:attrName>
                                        </p:attrNameLst>
                                      </p:cBhvr>
                                      <p:rCtr x="0" y="1736"/>
                                    </p:animMotion>
                                  </p:childTnLst>
                                </p:cTn>
                              </p:par>
                              <p:par>
                                <p:cTn id="60" presetID="10" presetClass="entr" presetSubtype="0" fill="hold" grpId="0" nodeType="withEffect">
                                  <p:stCondLst>
                                    <p:cond delay="85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250"/>
                                        <p:tgtEl>
                                          <p:spTgt spid="67"/>
                                        </p:tgtEl>
                                      </p:cBhvr>
                                    </p:animEffect>
                                  </p:childTnLst>
                                </p:cTn>
                              </p:par>
                              <p:par>
                                <p:cTn id="63" presetID="42" presetClass="path" presetSubtype="0" decel="100000" fill="hold" grpId="1" nodeType="withEffect">
                                  <p:stCondLst>
                                    <p:cond delay="850"/>
                                  </p:stCondLst>
                                  <p:childTnLst>
                                    <p:animMotion origin="layout" path="M 2.5E-6 -0.03472 L 2.5E-6 -3.7037E-6 " pathEditMode="relative" rAng="0" ptsTypes="AA">
                                      <p:cBhvr>
                                        <p:cTn id="64" dur="500" fill="hold"/>
                                        <p:tgtEl>
                                          <p:spTgt spid="67"/>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3" grpId="0"/>
      <p:bldP spid="3" grpId="1"/>
      <p:bldP spid="23" grpId="0" animBg="1"/>
      <p:bldP spid="23" grpId="1" animBg="1"/>
      <p:bldP spid="26" grpId="0" animBg="1"/>
      <p:bldP spid="26" grpId="1" animBg="1"/>
      <p:bldP spid="29" grpId="0" animBg="1"/>
      <p:bldP spid="29" grpId="1" animBg="1"/>
      <p:bldP spid="2" grpId="0"/>
      <p:bldP spid="2" grpId="1"/>
      <p:bldP spid="65" grpId="0"/>
      <p:bldP spid="65" grpId="1"/>
      <p:bldP spid="64" grpId="0"/>
      <p:bldP spid="64" grpId="1"/>
      <p:bldP spid="66" grpId="0"/>
      <p:bldP spid="66" grpId="1"/>
      <p:bldP spid="67" grpId="0"/>
      <p:bldP spid="6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F485-2398-C80F-81EE-2A1FADC76A8E}"/>
            </a:ext>
          </a:extLst>
        </p:cNvPr>
        <p:cNvGrpSpPr/>
        <p:nvPr/>
      </p:nvGrpSpPr>
      <p:grpSpPr>
        <a:xfrm>
          <a:off x="0" y="0"/>
          <a:ext cx="0" cy="0"/>
          <a:chOff x="0" y="0"/>
          <a:chExt cx="0" cy="0"/>
        </a:xfrm>
      </p:grpSpPr>
      <p:sp>
        <p:nvSpPr>
          <p:cNvPr id="26" name="Rounded Rectangle 1">
            <a:extLst>
              <a:ext uri="{FF2B5EF4-FFF2-40B4-BE49-F238E27FC236}">
                <a16:creationId xmlns:a16="http://schemas.microsoft.com/office/drawing/2014/main" id="{2392DDD7-0B62-CCD8-C751-41F766A4FDB2}"/>
              </a:ext>
              <a:ext uri="{C183D7F6-B498-43B3-948B-1728B52AA6E4}">
                <adec:decorative xmlns:adec="http://schemas.microsoft.com/office/drawing/2017/decorative" val="1"/>
              </a:ext>
            </a:extLst>
          </p:cNvPr>
          <p:cNvSpPr/>
          <p:nvPr/>
        </p:nvSpPr>
        <p:spPr bwMode="auto">
          <a:xfrm>
            <a:off x="621366" y="1355079"/>
            <a:ext cx="10949269" cy="3982806"/>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0" name="Title 10">
            <a:extLst>
              <a:ext uri="{FF2B5EF4-FFF2-40B4-BE49-F238E27FC236}">
                <a16:creationId xmlns:a16="http://schemas.microsoft.com/office/drawing/2014/main" id="{36F9C0D8-EA85-9962-BAC7-20B9BD38EE60}"/>
              </a:ext>
            </a:extLst>
          </p:cNvPr>
          <p:cNvSpPr txBox="1">
            <a:spLocks noGrp="1"/>
          </p:cNvSpPr>
          <p:nvPr>
            <p:ph type="title"/>
          </p:nvPr>
        </p:nvSpPr>
        <p:spPr/>
        <p:txBody>
          <a:bodyPr vert="horz"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n-US" sz="3600" noProof="0"/>
              <a:t>3 essentials for Copilot success</a:t>
            </a:r>
          </a:p>
        </p:txBody>
      </p:sp>
      <p:sp>
        <p:nvSpPr>
          <p:cNvPr id="3" name="TextBox 2">
            <a:extLst>
              <a:ext uri="{FF2B5EF4-FFF2-40B4-BE49-F238E27FC236}">
                <a16:creationId xmlns:a16="http://schemas.microsoft.com/office/drawing/2014/main" id="{23C194F1-BF7D-E6EA-E5F0-CA65DF6AEEAD}"/>
              </a:ext>
            </a:extLst>
          </p:cNvPr>
          <p:cNvSpPr txBox="1"/>
          <p:nvPr/>
        </p:nvSpPr>
        <p:spPr>
          <a:xfrm>
            <a:off x="1136601" y="2322774"/>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Leadership</a:t>
            </a:r>
          </a:p>
        </p:txBody>
      </p:sp>
      <p:sp>
        <p:nvSpPr>
          <p:cNvPr id="7" name="Graphic 4">
            <a:extLst>
              <a:ext uri="{FF2B5EF4-FFF2-40B4-BE49-F238E27FC236}">
                <a16:creationId xmlns:a16="http://schemas.microsoft.com/office/drawing/2014/main" id="{60B91B0E-98DE-3A5E-93C8-04BB2368D2E5}"/>
              </a:ext>
              <a:ext uri="{C183D7F6-B498-43B3-948B-1728B52AA6E4}">
                <adec:decorative xmlns:adec="http://schemas.microsoft.com/office/drawing/2017/decorative" val="1"/>
              </a:ext>
            </a:extLst>
          </p:cNvPr>
          <p:cNvSpPr/>
          <p:nvPr/>
        </p:nvSpPr>
        <p:spPr>
          <a:xfrm>
            <a:off x="1136601" y="1796263"/>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7" name="TextBox 26">
            <a:extLst>
              <a:ext uri="{FF2B5EF4-FFF2-40B4-BE49-F238E27FC236}">
                <a16:creationId xmlns:a16="http://schemas.microsoft.com/office/drawing/2014/main" id="{AE61DB1C-58E1-3B40-8825-2FAFBF4C8C99}"/>
              </a:ext>
            </a:extLst>
          </p:cNvPr>
          <p:cNvSpPr txBox="1"/>
          <p:nvPr/>
        </p:nvSpPr>
        <p:spPr>
          <a:xfrm>
            <a:off x="1136601"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grpSp>
        <p:nvGrpSpPr>
          <p:cNvPr id="4" name="Group 3">
            <a:extLst>
              <a:ext uri="{FF2B5EF4-FFF2-40B4-BE49-F238E27FC236}">
                <a16:creationId xmlns:a16="http://schemas.microsoft.com/office/drawing/2014/main" id="{F51881EF-07EB-3BE8-CA51-EC973AF70671}"/>
              </a:ext>
              <a:ext uri="{C183D7F6-B498-43B3-948B-1728B52AA6E4}">
                <adec:decorative xmlns:adec="http://schemas.microsoft.com/office/drawing/2017/decorative" val="1"/>
              </a:ext>
            </a:extLst>
          </p:cNvPr>
          <p:cNvGrpSpPr/>
          <p:nvPr/>
        </p:nvGrpSpPr>
        <p:grpSpPr>
          <a:xfrm>
            <a:off x="1143796" y="3498279"/>
            <a:ext cx="139165" cy="1009607"/>
            <a:chOff x="1540495" y="3627256"/>
            <a:chExt cx="139165" cy="1009607"/>
          </a:xfrm>
        </p:grpSpPr>
        <p:sp>
          <p:nvSpPr>
            <p:cNvPr id="35" name="Graphic 69">
              <a:extLst>
                <a:ext uri="{FF2B5EF4-FFF2-40B4-BE49-F238E27FC236}">
                  <a16:creationId xmlns:a16="http://schemas.microsoft.com/office/drawing/2014/main" id="{B05DCB9C-7F8C-FE19-5822-2A42308D613A}"/>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6" name="Graphic 69">
              <a:extLst>
                <a:ext uri="{FF2B5EF4-FFF2-40B4-BE49-F238E27FC236}">
                  <a16:creationId xmlns:a16="http://schemas.microsoft.com/office/drawing/2014/main" id="{BCDF6979-64D3-6A76-F3DF-4A02483D3880}"/>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Graphic 69">
              <a:extLst>
                <a:ext uri="{FF2B5EF4-FFF2-40B4-BE49-F238E27FC236}">
                  <a16:creationId xmlns:a16="http://schemas.microsoft.com/office/drawing/2014/main" id="{A6DDEE3E-0D5E-6CA7-2D99-EB4BD6C51BBF}"/>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8" name="Graphic 69">
              <a:extLst>
                <a:ext uri="{FF2B5EF4-FFF2-40B4-BE49-F238E27FC236}">
                  <a16:creationId xmlns:a16="http://schemas.microsoft.com/office/drawing/2014/main" id="{1C04CDAC-D54A-43D0-17A5-08476F463DF5}"/>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34" name="TextBox 33">
            <a:extLst>
              <a:ext uri="{FF2B5EF4-FFF2-40B4-BE49-F238E27FC236}">
                <a16:creationId xmlns:a16="http://schemas.microsoft.com/office/drawing/2014/main" id="{953573E0-006C-754C-D63F-36E9FCC32E89}"/>
              </a:ext>
            </a:extLst>
          </p:cNvPr>
          <p:cNvSpPr txBox="1"/>
          <p:nvPr/>
        </p:nvSpPr>
        <p:spPr>
          <a:xfrm>
            <a:off x="1409474" y="3460886"/>
            <a:ext cx="2696880" cy="10926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Executive sponsorship</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Align AI to 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a:p>
            <a:pPr marL="0" marR="0" lvl="0" indent="0" algn="l" defTabSz="914367" rtl="0" eaLnBrk="1" fontAlgn="auto" latinLnBrk="0" hangingPunct="1">
              <a:lnSpc>
                <a:spcPct val="100000"/>
              </a:lnSpc>
              <a:spcBef>
                <a:spcPct val="0"/>
              </a:spcBef>
              <a:spcAft>
                <a:spcPts val="600"/>
              </a:spcAft>
              <a:buClrTx/>
              <a:buSzTx/>
              <a:buFontTx/>
              <a:buNone/>
              <a:tabLst/>
              <a:defRPr/>
            </a:pPr>
            <a:r>
              <a:rPr lang="en-US" sz="1400" b="1">
                <a:solidFill>
                  <a:srgbClr val="000000"/>
                </a:solidFill>
                <a:latin typeface="Segoe UI Semibold" panose="020B0502040204020203" pitchFamily="34" charset="0"/>
                <a:cs typeface="Segoe UI Semibold" panose="020B0502040204020203" pitchFamily="34" charset="0"/>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AI Council</a:t>
            </a:r>
          </a:p>
        </p:txBody>
      </p:sp>
      <p:sp>
        <p:nvSpPr>
          <p:cNvPr id="12" name="TextBox 11">
            <a:extLst>
              <a:ext uri="{FF2B5EF4-FFF2-40B4-BE49-F238E27FC236}">
                <a16:creationId xmlns:a16="http://schemas.microsoft.com/office/drawing/2014/main" id="{06E03EFD-E197-7614-C36E-8063C814A69F}"/>
              </a:ext>
            </a:extLst>
          </p:cNvPr>
          <p:cNvSpPr txBox="1"/>
          <p:nvPr/>
        </p:nvSpPr>
        <p:spPr>
          <a:xfrm>
            <a:off x="4605747" y="2326971"/>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a:ea typeface="+mn-ea"/>
                <a:cs typeface="Segoe UI Semibold"/>
              </a:rPr>
              <a:t>Human change</a:t>
            </a:r>
          </a:p>
        </p:txBody>
      </p:sp>
      <p:sp>
        <p:nvSpPr>
          <p:cNvPr id="41" name="TextBox 40">
            <a:extLst>
              <a:ext uri="{FF2B5EF4-FFF2-40B4-BE49-F238E27FC236}">
                <a16:creationId xmlns:a16="http://schemas.microsoft.com/office/drawing/2014/main" id="{78C47224-8FA2-A65F-1447-CA6EAFFDE944}"/>
              </a:ext>
            </a:extLst>
          </p:cNvPr>
          <p:cNvSpPr txBox="1"/>
          <p:nvPr/>
        </p:nvSpPr>
        <p:spPr>
          <a:xfrm>
            <a:off x="4584514" y="2850026"/>
            <a:ext cx="3372524" cy="43088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the human transformation with robust user enablement programs</a:t>
            </a:r>
          </a:p>
        </p:txBody>
      </p:sp>
      <p:sp>
        <p:nvSpPr>
          <p:cNvPr id="43" name="TextBox 42">
            <a:extLst>
              <a:ext uri="{FF2B5EF4-FFF2-40B4-BE49-F238E27FC236}">
                <a16:creationId xmlns:a16="http://schemas.microsoft.com/office/drawing/2014/main" id="{9EEA1170-0FB1-8349-5E5B-922DEF37BA94}"/>
              </a:ext>
            </a:extLst>
          </p:cNvPr>
          <p:cNvSpPr txBox="1"/>
          <p:nvPr/>
        </p:nvSpPr>
        <p:spPr>
          <a:xfrm>
            <a:off x="4857386" y="3460886"/>
            <a:ext cx="2761731" cy="130805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User enablement program</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Communications and community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Skilling and training</a:t>
            </a:r>
          </a:p>
          <a:p>
            <a:pPr defTabSz="914367">
              <a:spcBef>
                <a:spcPct val="0"/>
              </a:spcBef>
              <a:spcAft>
                <a:spcPts val="600"/>
              </a:spcAft>
              <a:defRPr/>
            </a:pPr>
            <a:r>
              <a:rPr lang="en-US" sz="1400" b="1">
                <a:solidFill>
                  <a:srgbClr val="000000"/>
                </a:solidFill>
                <a:latin typeface="Segoe UI Semibold" panose="020B0502040204020203" pitchFamily="34" charset="0"/>
                <a:cs typeface="Segoe UI Semibold" panose="020B0502040204020203" pitchFamily="34" charset="0"/>
              </a:rPr>
              <a:t>Best practice: </a:t>
            </a:r>
            <a:r>
              <a:rPr lang="en-US" sz="1400">
                <a:solidFill>
                  <a:srgbClr val="000000"/>
                </a:solidFill>
                <a:latin typeface="Segoe UI"/>
                <a:cs typeface="Segoe UI"/>
              </a:rPr>
              <a:t>Community of Practice and Copilot Dashboard</a:t>
            </a: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p:txBody>
      </p:sp>
      <p:sp>
        <p:nvSpPr>
          <p:cNvPr id="13" name="Freeform 12">
            <a:extLst>
              <a:ext uri="{FF2B5EF4-FFF2-40B4-BE49-F238E27FC236}">
                <a16:creationId xmlns:a16="http://schemas.microsoft.com/office/drawing/2014/main" id="{81F2D129-2A72-E8D7-4493-F3256259A794}"/>
              </a:ext>
              <a:ext uri="{C183D7F6-B498-43B3-948B-1728B52AA6E4}">
                <adec:decorative xmlns:adec="http://schemas.microsoft.com/office/drawing/2017/decorative" val="1"/>
              </a:ext>
            </a:extLst>
          </p:cNvPr>
          <p:cNvSpPr/>
          <p:nvPr/>
        </p:nvSpPr>
        <p:spPr>
          <a:xfrm>
            <a:off x="4605747" y="1800737"/>
            <a:ext cx="427508" cy="4273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 name="TextBox 8">
            <a:extLst>
              <a:ext uri="{FF2B5EF4-FFF2-40B4-BE49-F238E27FC236}">
                <a16:creationId xmlns:a16="http://schemas.microsoft.com/office/drawing/2014/main" id="{E6099722-63B0-1B10-6757-B05CD22B8E1C}"/>
              </a:ext>
            </a:extLst>
          </p:cNvPr>
          <p:cNvSpPr txBox="1"/>
          <p:nvPr/>
        </p:nvSpPr>
        <p:spPr>
          <a:xfrm>
            <a:off x="8211940" y="2325810"/>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Technical readiness</a:t>
            </a:r>
          </a:p>
        </p:txBody>
      </p:sp>
      <p:sp>
        <p:nvSpPr>
          <p:cNvPr id="33" name="Graphic 21">
            <a:extLst>
              <a:ext uri="{FF2B5EF4-FFF2-40B4-BE49-F238E27FC236}">
                <a16:creationId xmlns:a16="http://schemas.microsoft.com/office/drawing/2014/main" id="{0CCFF3DB-797A-D892-686C-AB0FD42FBDAA}"/>
              </a:ext>
              <a:ext uri="{C183D7F6-B498-43B3-948B-1728B52AA6E4}">
                <adec:decorative xmlns:adec="http://schemas.microsoft.com/office/drawing/2017/decorative" val="1"/>
              </a:ext>
            </a:extLst>
          </p:cNvPr>
          <p:cNvSpPr/>
          <p:nvPr/>
        </p:nvSpPr>
        <p:spPr>
          <a:xfrm>
            <a:off x="8211940" y="1775807"/>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8" name="TextBox 47">
            <a:extLst>
              <a:ext uri="{FF2B5EF4-FFF2-40B4-BE49-F238E27FC236}">
                <a16:creationId xmlns:a16="http://schemas.microsoft.com/office/drawing/2014/main" id="{B77B9112-FF07-09F3-6FD8-8632A05F6188}"/>
              </a:ext>
            </a:extLst>
          </p:cNvPr>
          <p:cNvSpPr txBox="1"/>
          <p:nvPr/>
        </p:nvSpPr>
        <p:spPr>
          <a:xfrm>
            <a:off x="8252643" y="2855256"/>
            <a:ext cx="2588753"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and iterate technical skills to deliver on business results</a:t>
            </a:r>
          </a:p>
        </p:txBody>
      </p:sp>
      <p:grpSp>
        <p:nvGrpSpPr>
          <p:cNvPr id="8" name="Group 7">
            <a:extLst>
              <a:ext uri="{FF2B5EF4-FFF2-40B4-BE49-F238E27FC236}">
                <a16:creationId xmlns:a16="http://schemas.microsoft.com/office/drawing/2014/main" id="{A395B715-682D-7AF5-B815-ECBBF21B8D7F}"/>
              </a:ext>
              <a:ext uri="{C183D7F6-B498-43B3-948B-1728B52AA6E4}">
                <adec:decorative xmlns:adec="http://schemas.microsoft.com/office/drawing/2017/decorative" val="1"/>
              </a:ext>
            </a:extLst>
          </p:cNvPr>
          <p:cNvGrpSpPr/>
          <p:nvPr/>
        </p:nvGrpSpPr>
        <p:grpSpPr>
          <a:xfrm>
            <a:off x="8211940" y="3498279"/>
            <a:ext cx="139165" cy="1219919"/>
            <a:chOff x="8199771" y="3627256"/>
            <a:chExt cx="139165" cy="1219919"/>
          </a:xfrm>
        </p:grpSpPr>
        <p:sp>
          <p:nvSpPr>
            <p:cNvPr id="51" name="Graphic 69">
              <a:extLst>
                <a:ext uri="{FF2B5EF4-FFF2-40B4-BE49-F238E27FC236}">
                  <a16:creationId xmlns:a16="http://schemas.microsoft.com/office/drawing/2014/main" id="{F8FA2459-A93A-97A8-6BC5-BBDE4684519E}"/>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3" name="Graphic 69">
              <a:extLst>
                <a:ext uri="{FF2B5EF4-FFF2-40B4-BE49-F238E27FC236}">
                  <a16:creationId xmlns:a16="http://schemas.microsoft.com/office/drawing/2014/main" id="{E224FA1E-20C5-021A-9638-74B3A759C6C8}"/>
                </a:ext>
              </a:extLst>
            </p:cNvPr>
            <p:cNvSpPr/>
            <p:nvPr/>
          </p:nvSpPr>
          <p:spPr>
            <a:xfrm>
              <a:off x="8199771" y="420509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4" name="Graphic 69">
              <a:extLst>
                <a:ext uri="{FF2B5EF4-FFF2-40B4-BE49-F238E27FC236}">
                  <a16:creationId xmlns:a16="http://schemas.microsoft.com/office/drawing/2014/main" id="{EACFB164-EE79-5418-A9E5-5B78BDC80504}"/>
                </a:ext>
              </a:extLst>
            </p:cNvPr>
            <p:cNvSpPr/>
            <p:nvPr/>
          </p:nvSpPr>
          <p:spPr>
            <a:xfrm>
              <a:off x="8199771" y="391500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0" name="Graphic 69">
              <a:extLst>
                <a:ext uri="{FF2B5EF4-FFF2-40B4-BE49-F238E27FC236}">
                  <a16:creationId xmlns:a16="http://schemas.microsoft.com/office/drawing/2014/main" id="{FB27668F-C111-9EE0-C57A-7E19B92CDFD9}"/>
                </a:ext>
              </a:extLst>
            </p:cNvPr>
            <p:cNvSpPr/>
            <p:nvPr/>
          </p:nvSpPr>
          <p:spPr>
            <a:xfrm>
              <a:off x="8199771" y="470801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0" name="TextBox 49">
            <a:extLst>
              <a:ext uri="{FF2B5EF4-FFF2-40B4-BE49-F238E27FC236}">
                <a16:creationId xmlns:a16="http://schemas.microsoft.com/office/drawing/2014/main" id="{FA651C50-DFE0-9D4B-8443-150F12E9EB7F}"/>
              </a:ext>
            </a:extLst>
          </p:cNvPr>
          <p:cNvSpPr txBox="1"/>
          <p:nvPr/>
        </p:nvSpPr>
        <p:spPr>
          <a:xfrm>
            <a:off x="8460665" y="3460886"/>
            <a:ext cx="2855158" cy="152349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600"/>
              </a:spcBef>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Secure your data infrastructure</a:t>
            </a:r>
            <a:endParaRPr lang="en-US"/>
          </a:p>
          <a:p>
            <a:pPr defTabSz="914367">
              <a:spcBef>
                <a:spcPts val="600"/>
              </a:spcBef>
              <a:defRPr/>
            </a:pPr>
            <a:r>
              <a:rPr lang="en-US" sz="1400">
                <a:solidFill>
                  <a:srgbClr val="000000"/>
                </a:solidFill>
                <a:latin typeface="Segoe UI"/>
                <a:cs typeface="Segoe UI"/>
              </a:rPr>
              <a:t>Policy review</a:t>
            </a:r>
          </a:p>
          <a:p>
            <a:pPr defTabSz="914367">
              <a:spcBef>
                <a:spcPts val="600"/>
              </a:spcBef>
              <a:defRPr/>
            </a:pPr>
            <a:r>
              <a:rPr lang="en-US" sz="1400">
                <a:solidFill>
                  <a:srgbClr val="000000"/>
                </a:solidFill>
                <a:latin typeface="Segoe UI"/>
                <a:cs typeface="Segoe UI"/>
              </a:rPr>
              <a:t>Extend to new high value line of business scenarios</a:t>
            </a:r>
          </a:p>
          <a:p>
            <a:pPr defTabSz="914367">
              <a:spcBef>
                <a:spcPts val="600"/>
              </a:spcBef>
              <a:defRPr/>
            </a:pPr>
            <a:r>
              <a:rPr lang="en-US" sz="1400" b="1">
                <a:solidFill>
                  <a:srgbClr val="000000"/>
                </a:solidFill>
                <a:latin typeface="Segoe UI Semibold" panose="020B0502040204020203" pitchFamily="34" charset="0"/>
                <a:cs typeface="Segoe UI Semibold" panose="020B0502040204020203" pitchFamily="34" charset="0"/>
              </a:rPr>
              <a:t>Best practice: </a:t>
            </a:r>
            <a:r>
              <a:rPr lang="en-US" sz="1400">
                <a:solidFill>
                  <a:srgbClr val="000000"/>
                </a:solidFill>
                <a:latin typeface="Segoe UI"/>
                <a:cs typeface="Segoe UI"/>
              </a:rPr>
              <a:t>Optimization Assessment</a:t>
            </a:r>
          </a:p>
        </p:txBody>
      </p:sp>
      <p:grpSp>
        <p:nvGrpSpPr>
          <p:cNvPr id="57" name="Group 56" descr="Brackett encompassing 3 pinciples of AI: Leadership, Human Change, Rechnical Readiness ">
            <a:extLst>
              <a:ext uri="{FF2B5EF4-FFF2-40B4-BE49-F238E27FC236}">
                <a16:creationId xmlns:a16="http://schemas.microsoft.com/office/drawing/2014/main" id="{22726738-9ED0-E441-3088-4592BF08F1B5}"/>
              </a:ext>
            </a:extLst>
          </p:cNvPr>
          <p:cNvGrpSpPr/>
          <p:nvPr/>
        </p:nvGrpSpPr>
        <p:grpSpPr>
          <a:xfrm>
            <a:off x="588961" y="5522520"/>
            <a:ext cx="11010900" cy="508589"/>
            <a:chOff x="588961" y="5559776"/>
            <a:chExt cx="11010900" cy="508589"/>
          </a:xfrm>
        </p:grpSpPr>
        <p:sp>
          <p:nvSpPr>
            <p:cNvPr id="56" name="Left Bracket 55">
              <a:extLst>
                <a:ext uri="{FF2B5EF4-FFF2-40B4-BE49-F238E27FC236}">
                  <a16:creationId xmlns:a16="http://schemas.microsoft.com/office/drawing/2014/main" id="{01C52907-C05C-66A0-4774-5AA17D9A6EC6}"/>
                </a:ext>
              </a:extLst>
            </p:cNvPr>
            <p:cNvSpPr/>
            <p:nvPr/>
          </p:nvSpPr>
          <p:spPr>
            <a:xfrm rot="16200000">
              <a:off x="5950692" y="198045"/>
              <a:ext cx="287437" cy="11010900"/>
            </a:xfrm>
            <a:prstGeom prst="leftBracket">
              <a:avLst>
                <a:gd name="adj" fmla="val 110458"/>
              </a:avLst>
            </a:prstGeom>
            <a:ln w="15875">
              <a:solidFill>
                <a:srgbClr val="866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5" name="Rectangle: Rounded Corners 10">
              <a:extLst>
                <a:ext uri="{FF2B5EF4-FFF2-40B4-BE49-F238E27FC236}">
                  <a16:creationId xmlns:a16="http://schemas.microsoft.com/office/drawing/2014/main" id="{DC2D83FA-4F98-D9A5-EDD5-9AC1D0A3B40E}"/>
                </a:ext>
              </a:extLst>
            </p:cNvPr>
            <p:cNvSpPr/>
            <p:nvPr/>
          </p:nvSpPr>
          <p:spPr>
            <a:xfrm>
              <a:off x="4553243" y="5621432"/>
              <a:ext cx="3085514"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gradFill>
                    <a:gsLst>
                      <a:gs pos="0">
                        <a:schemeClr val="bg1"/>
                      </a:gs>
                      <a:gs pos="100000">
                        <a:schemeClr val="bg1"/>
                      </a:gs>
                    </a:gsLst>
                    <a:path path="circle">
                      <a:fillToRect l="100000" t="100000"/>
                    </a:path>
                  </a:gradFill>
                  <a:latin typeface="Segoe UI Semibold"/>
                  <a:cs typeface="Segoe UI" panose="020B0502040204020203" pitchFamily="34" charset="0"/>
                </a:rPr>
                <a:t>Responsible AI principles</a:t>
              </a:r>
            </a:p>
          </p:txBody>
        </p:sp>
      </p:grpSp>
      <p:grpSp>
        <p:nvGrpSpPr>
          <p:cNvPr id="6" name="Group 5">
            <a:extLst>
              <a:ext uri="{FF2B5EF4-FFF2-40B4-BE49-F238E27FC236}">
                <a16:creationId xmlns:a16="http://schemas.microsoft.com/office/drawing/2014/main" id="{754C98AF-5C79-1E2C-F19E-A6CD42BFE396}"/>
              </a:ext>
              <a:ext uri="{C183D7F6-B498-43B3-948B-1728B52AA6E4}">
                <adec:decorative xmlns:adec="http://schemas.microsoft.com/office/drawing/2017/decorative" val="1"/>
              </a:ext>
            </a:extLst>
          </p:cNvPr>
          <p:cNvGrpSpPr/>
          <p:nvPr/>
        </p:nvGrpSpPr>
        <p:grpSpPr>
          <a:xfrm>
            <a:off x="4604111" y="3498279"/>
            <a:ext cx="139165" cy="1011639"/>
            <a:chOff x="4913099" y="3820916"/>
            <a:chExt cx="139165" cy="1011639"/>
          </a:xfrm>
          <a:solidFill>
            <a:srgbClr val="0078D4"/>
          </a:solidFill>
        </p:grpSpPr>
        <p:sp>
          <p:nvSpPr>
            <p:cNvPr id="44" name="Graphic 69">
              <a:extLst>
                <a:ext uri="{FF2B5EF4-FFF2-40B4-BE49-F238E27FC236}">
                  <a16:creationId xmlns:a16="http://schemas.microsoft.com/office/drawing/2014/main" id="{6BBC5707-634C-CDEB-0CBF-D51C393EAA18}"/>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5" name="Graphic 69">
              <a:extLst>
                <a:ext uri="{FF2B5EF4-FFF2-40B4-BE49-F238E27FC236}">
                  <a16:creationId xmlns:a16="http://schemas.microsoft.com/office/drawing/2014/main" id="{A642FD0B-8AD7-A70C-7649-E68F2D4637E5}"/>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6" name="Graphic 69">
              <a:extLst>
                <a:ext uri="{FF2B5EF4-FFF2-40B4-BE49-F238E27FC236}">
                  <a16:creationId xmlns:a16="http://schemas.microsoft.com/office/drawing/2014/main" id="{8A94D508-87A8-DBE2-DF6B-001A710993B3}"/>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9" name="Graphic 69">
              <a:extLst>
                <a:ext uri="{FF2B5EF4-FFF2-40B4-BE49-F238E27FC236}">
                  <a16:creationId xmlns:a16="http://schemas.microsoft.com/office/drawing/2014/main" id="{38BEACD2-92DC-FB5E-8DC3-C055594484CF}"/>
                </a:ext>
              </a:extLst>
            </p:cNvPr>
            <p:cNvSpPr/>
            <p:nvPr/>
          </p:nvSpPr>
          <p:spPr>
            <a:xfrm>
              <a:off x="4913099" y="469339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2" name="Group 1">
            <a:extLst>
              <a:ext uri="{FF2B5EF4-FFF2-40B4-BE49-F238E27FC236}">
                <a16:creationId xmlns:a16="http://schemas.microsoft.com/office/drawing/2014/main" id="{889A7377-1E7A-2AF8-758B-2CC10785651F}"/>
              </a:ext>
              <a:ext uri="{C183D7F6-B498-43B3-948B-1728B52AA6E4}">
                <adec:decorative xmlns:adec="http://schemas.microsoft.com/office/drawing/2017/decorative" val="1"/>
              </a:ext>
            </a:extLst>
          </p:cNvPr>
          <p:cNvGrpSpPr/>
          <p:nvPr/>
        </p:nvGrpSpPr>
        <p:grpSpPr>
          <a:xfrm>
            <a:off x="4234284" y="1355079"/>
            <a:ext cx="3671668" cy="3982806"/>
            <a:chOff x="1757832" y="1355079"/>
            <a:chExt cx="3671668" cy="3982806"/>
          </a:xfrm>
        </p:grpSpPr>
        <p:cxnSp>
          <p:nvCxnSpPr>
            <p:cNvPr id="5" name="Straight Connector 4">
              <a:extLst>
                <a:ext uri="{FF2B5EF4-FFF2-40B4-BE49-F238E27FC236}">
                  <a16:creationId xmlns:a16="http://schemas.microsoft.com/office/drawing/2014/main" id="{A4118B17-18EF-7E16-16FC-394D367004B3}"/>
                </a:ext>
              </a:extLst>
            </p:cNvPr>
            <p:cNvCxnSpPr/>
            <p:nvPr/>
          </p:nvCxnSpPr>
          <p:spPr>
            <a:xfrm>
              <a:off x="1757832"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2B3D558-7290-73D5-2CAD-A55107B01333}"/>
                </a:ext>
              </a:extLst>
            </p:cNvPr>
            <p:cNvCxnSpPr/>
            <p:nvPr/>
          </p:nvCxnSpPr>
          <p:spPr>
            <a:xfrm>
              <a:off x="5429500"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5769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42" presetClass="path" presetSubtype="0" decel="100000" fill="hold" nodeType="withEffect">
                                  <p:stCondLst>
                                    <p:cond delay="600"/>
                                  </p:stCondLst>
                                  <p:childTnLst>
                                    <p:animMotion origin="layout" path="M 2.08333E-7 -1.11111E-6 L 2.08333E-7 -0.03287 " pathEditMode="relative" rAng="0" ptsTypes="AA">
                                      <p:cBhvr>
                                        <p:cTn id="9" dur="700" spd="-100000" fill="hold"/>
                                        <p:tgtEl>
                                          <p:spTgt spid="57"/>
                                        </p:tgtEl>
                                        <p:attrNameLst>
                                          <p:attrName>ppt_x</p:attrName>
                                          <p:attrName>ppt_y</p:attrName>
                                        </p:attrNameLst>
                                      </p:cBhvr>
                                      <p:rCtr x="0" y="-1644"/>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0"/>
                                  </p:stCondLst>
                                  <p:childTnLst>
                                    <p:animMotion origin="layout" path="M 3.33333E-6 0 L -0.01966 -0.00069 " pathEditMode="relative" rAng="0" ptsTypes="AA">
                                      <p:cBhvr>
                                        <p:cTn id="14" dur="700" spd="-100000" fill="hold"/>
                                        <p:tgtEl>
                                          <p:spTgt spid="7"/>
                                        </p:tgtEl>
                                        <p:attrNameLst>
                                          <p:attrName>ppt_x</p:attrName>
                                          <p:attrName>ppt_y</p:attrName>
                                        </p:attrNameLst>
                                      </p:cBhvr>
                                      <p:rCtr x="-990" y="-46"/>
                                    </p:animMotion>
                                  </p:childTnLst>
                                </p:cTn>
                              </p:par>
                              <p:par>
                                <p:cTn id="15" presetID="10" presetClass="entr" presetSubtype="0" fill="hold" grpId="0" nodeType="withEffect">
                                  <p:stCondLst>
                                    <p:cond delay="4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42" presetClass="path" presetSubtype="0" decel="100000" fill="hold" grpId="1" nodeType="withEffect">
                                  <p:stCondLst>
                                    <p:cond delay="400"/>
                                  </p:stCondLst>
                                  <p:childTnLst>
                                    <p:animMotion origin="layout" path="M 2.29167E-6 3.7037E-7 L -0.01966 -0.00069 " pathEditMode="relative" rAng="0" ptsTypes="AA">
                                      <p:cBhvr>
                                        <p:cTn id="19" dur="700" spd="-100000" fill="hold"/>
                                        <p:tgtEl>
                                          <p:spTgt spid="33"/>
                                        </p:tgtEl>
                                        <p:attrNameLst>
                                          <p:attrName>ppt_x</p:attrName>
                                          <p:attrName>ppt_y</p:attrName>
                                        </p:attrNameLst>
                                      </p:cBhvr>
                                      <p:rCtr x="-990" y="-46"/>
                                    </p:animMotion>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grpId="1" nodeType="withEffect">
                                  <p:stCondLst>
                                    <p:cond delay="0"/>
                                  </p:stCondLst>
                                  <p:childTnLst>
                                    <p:animMotion origin="layout" path="M 3.33333E-6 0 L -0.01966 -0.00069 " pathEditMode="relative" rAng="0" ptsTypes="AA">
                                      <p:cBhvr>
                                        <p:cTn id="24" dur="700" spd="-100000" fill="hold"/>
                                        <p:tgtEl>
                                          <p:spTgt spid="3"/>
                                        </p:tgtEl>
                                        <p:attrNameLst>
                                          <p:attrName>ppt_x</p:attrName>
                                          <p:attrName>ppt_y</p:attrName>
                                        </p:attrNameLst>
                                      </p:cBhvr>
                                      <p:rCtr x="-990" y="-46"/>
                                    </p:animMotion>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42" presetClass="path" presetSubtype="0" decel="100000" fill="hold" grpId="1" nodeType="withEffect">
                                  <p:stCondLst>
                                    <p:cond delay="0"/>
                                  </p:stCondLst>
                                  <p:childTnLst>
                                    <p:animMotion origin="layout" path="M 3.33333E-6 0 L -0.01966 -0.00069 " pathEditMode="relative" rAng="0" ptsTypes="AA">
                                      <p:cBhvr>
                                        <p:cTn id="29" dur="700" spd="-100000" fill="hold"/>
                                        <p:tgtEl>
                                          <p:spTgt spid="27"/>
                                        </p:tgtEl>
                                        <p:attrNameLst>
                                          <p:attrName>ppt_x</p:attrName>
                                          <p:attrName>ppt_y</p:attrName>
                                        </p:attrNameLst>
                                      </p:cBhvr>
                                      <p:rCtr x="-990" y="-46"/>
                                    </p:animMotion>
                                  </p:childTnLst>
                                </p:cTn>
                              </p:par>
                              <p:par>
                                <p:cTn id="30" presetID="10" presetClass="entr" presetSubtype="0" fill="hold" grpId="0" nodeType="withEffect">
                                  <p:stCondLst>
                                    <p:cond delay="2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42" presetClass="path" presetSubtype="0" decel="100000" fill="hold" grpId="1" nodeType="withEffect">
                                  <p:stCondLst>
                                    <p:cond delay="200"/>
                                  </p:stCondLst>
                                  <p:childTnLst>
                                    <p:animMotion origin="layout" path="M -2.5E-6 0 L -0.01966 -0.00069 " pathEditMode="relative" rAng="0" ptsTypes="AA">
                                      <p:cBhvr>
                                        <p:cTn id="34" dur="700" spd="-100000" fill="hold"/>
                                        <p:tgtEl>
                                          <p:spTgt spid="12"/>
                                        </p:tgtEl>
                                        <p:attrNameLst>
                                          <p:attrName>ppt_x</p:attrName>
                                          <p:attrName>ppt_y</p:attrName>
                                        </p:attrNameLst>
                                      </p:cBhvr>
                                      <p:rCtr x="-990" y="-46"/>
                                    </p:animMotion>
                                  </p:childTnLst>
                                </p:cTn>
                              </p:par>
                              <p:par>
                                <p:cTn id="35" presetID="10" presetClass="entr" presetSubtype="0" fill="hold" grpId="0" nodeType="withEffect">
                                  <p:stCondLst>
                                    <p:cond delay="20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42" presetClass="path" presetSubtype="0" decel="100000" fill="hold" grpId="1" nodeType="withEffect">
                                  <p:stCondLst>
                                    <p:cond delay="200"/>
                                  </p:stCondLst>
                                  <p:childTnLst>
                                    <p:animMotion origin="layout" path="M -2.5E-6 0 L -0.01966 -0.00069 " pathEditMode="relative" rAng="0" ptsTypes="AA">
                                      <p:cBhvr>
                                        <p:cTn id="39" dur="700" spd="-100000" fill="hold"/>
                                        <p:tgtEl>
                                          <p:spTgt spid="41"/>
                                        </p:tgtEl>
                                        <p:attrNameLst>
                                          <p:attrName>ppt_x</p:attrName>
                                          <p:attrName>ppt_y</p:attrName>
                                        </p:attrNameLst>
                                      </p:cBhvr>
                                      <p:rCtr x="-990" y="-46"/>
                                    </p:animMotion>
                                  </p:childTnLst>
                                </p:cTn>
                              </p:par>
                              <p:par>
                                <p:cTn id="40" presetID="10" presetClass="entr" presetSubtype="0" fill="hold" grpId="0" nodeType="withEffect">
                                  <p:stCondLst>
                                    <p:cond delay="4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42" presetClass="path" presetSubtype="0" decel="100000" fill="hold" grpId="1" nodeType="withEffect">
                                  <p:stCondLst>
                                    <p:cond delay="400"/>
                                  </p:stCondLst>
                                  <p:childTnLst>
                                    <p:animMotion origin="layout" path="M 2.29167E-6 3.7037E-7 L -0.01966 -0.00069 " pathEditMode="relative" rAng="0" ptsTypes="AA">
                                      <p:cBhvr>
                                        <p:cTn id="44" dur="700" spd="-100000" fill="hold"/>
                                        <p:tgtEl>
                                          <p:spTgt spid="9"/>
                                        </p:tgtEl>
                                        <p:attrNameLst>
                                          <p:attrName>ppt_x</p:attrName>
                                          <p:attrName>ppt_y</p:attrName>
                                        </p:attrNameLst>
                                      </p:cBhvr>
                                      <p:rCtr x="-990" y="-46"/>
                                    </p:animMotion>
                                  </p:childTnLst>
                                </p:cTn>
                              </p:par>
                              <p:par>
                                <p:cTn id="45" presetID="10" presetClass="entr" presetSubtype="0" fill="hold" grpId="0" nodeType="withEffect">
                                  <p:stCondLst>
                                    <p:cond delay="40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par>
                                <p:cTn id="48" presetID="42" presetClass="path" presetSubtype="0" decel="100000" fill="hold" grpId="1" nodeType="withEffect">
                                  <p:stCondLst>
                                    <p:cond delay="400"/>
                                  </p:stCondLst>
                                  <p:childTnLst>
                                    <p:animMotion origin="layout" path="M 2.29167E-6 3.7037E-7 L -0.01966 -0.00069 " pathEditMode="relative" rAng="0" ptsTypes="AA">
                                      <p:cBhvr>
                                        <p:cTn id="49" dur="700" spd="-100000" fill="hold"/>
                                        <p:tgtEl>
                                          <p:spTgt spid="48"/>
                                        </p:tgtEl>
                                        <p:attrNameLst>
                                          <p:attrName>ppt_x</p:attrName>
                                          <p:attrName>ppt_y</p:attrName>
                                        </p:attrNameLst>
                                      </p:cBhvr>
                                      <p:rCtr x="-990" y="-46"/>
                                    </p:animMotion>
                                  </p:childTnLst>
                                </p:cTn>
                              </p:par>
                              <p:par>
                                <p:cTn id="50" presetID="10" presetClass="entr" presetSubtype="0" fill="hold" grpId="0" nodeType="withEffect">
                                  <p:stCondLst>
                                    <p:cond delay="2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42" presetClass="path" presetSubtype="0" decel="100000" fill="hold" grpId="1" nodeType="withEffect">
                                  <p:stCondLst>
                                    <p:cond delay="200"/>
                                  </p:stCondLst>
                                  <p:childTnLst>
                                    <p:animMotion origin="layout" path="M -2.5E-6 0 L -0.01966 -0.00069 " pathEditMode="relative" rAng="0" ptsTypes="AA">
                                      <p:cBhvr>
                                        <p:cTn id="54" dur="700" spd="-100000" fill="hold"/>
                                        <p:tgtEl>
                                          <p:spTgt spid="13"/>
                                        </p:tgtEl>
                                        <p:attrNameLst>
                                          <p:attrName>ppt_x</p:attrName>
                                          <p:attrName>ppt_y</p:attrName>
                                        </p:attrNameLst>
                                      </p:cBhvr>
                                      <p:rCtr x="-990"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animBg="1"/>
      <p:bldP spid="7" grpId="1" animBg="1"/>
      <p:bldP spid="27" grpId="0"/>
      <p:bldP spid="27" grpId="1"/>
      <p:bldP spid="12" grpId="0"/>
      <p:bldP spid="12" grpId="1"/>
      <p:bldP spid="41" grpId="0"/>
      <p:bldP spid="41" grpId="1"/>
      <p:bldP spid="13" grpId="0" animBg="1"/>
      <p:bldP spid="13" grpId="1" animBg="1"/>
      <p:bldP spid="9" grpId="0"/>
      <p:bldP spid="9" grpId="1"/>
      <p:bldP spid="33" grpId="0" animBg="1"/>
      <p:bldP spid="33" grpId="1" animBg="1"/>
      <p:bldP spid="48" grpId="0"/>
      <p:bldP spid="4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6">
            <a:extLst>
              <a:ext uri="{FF2B5EF4-FFF2-40B4-BE49-F238E27FC236}">
                <a16:creationId xmlns:a16="http://schemas.microsoft.com/office/drawing/2014/main" id="{5D8023D3-2914-7615-DEBC-747352032C0A}"/>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32742" fontAlgn="auto">
              <a:lnSpc>
                <a:spcPct val="100000"/>
              </a:lnSpc>
              <a:spcAft>
                <a:spcPts val="0"/>
              </a:spcAft>
              <a:buClrTx/>
              <a:buSzTx/>
              <a:tabLst/>
              <a:defRPr/>
            </a:pPr>
            <a:r>
              <a:rPr lang="en-US" sz="3600">
                <a:ln w="3175">
                  <a:noFill/>
                </a:ln>
                <a:ea typeface="+mn-ea"/>
                <a:cs typeface="Segoe UI Semibold" panose="020B0502040204020203" pitchFamily="34" charset="0"/>
              </a:rPr>
              <a:t>Microsoft 365 Copilot implementation</a:t>
            </a:r>
          </a:p>
        </p:txBody>
      </p:sp>
      <p:sp useBgFill="1">
        <p:nvSpPr>
          <p:cNvPr id="8" name="Rounded Rectangle 7">
            <a:extLst>
              <a:ext uri="{FF2B5EF4-FFF2-40B4-BE49-F238E27FC236}">
                <a16:creationId xmlns:a16="http://schemas.microsoft.com/office/drawing/2014/main" id="{363A51AE-B9DC-DD98-0F95-579A299017C6}"/>
              </a:ext>
              <a:ext uri="{C183D7F6-B498-43B3-948B-1728B52AA6E4}">
                <adec:decorative xmlns:adec="http://schemas.microsoft.com/office/drawing/2017/decorative" val="1"/>
              </a:ext>
            </a:extLst>
          </p:cNvPr>
          <p:cNvSpPr/>
          <p:nvPr/>
        </p:nvSpPr>
        <p:spPr bwMode="auto">
          <a:xfrm>
            <a:off x="618066" y="1350352"/>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10" name="Picture 9">
            <a:extLst>
              <a:ext uri="{FF2B5EF4-FFF2-40B4-BE49-F238E27FC236}">
                <a16:creationId xmlns:a16="http://schemas.microsoft.com/office/drawing/2014/main" id="{2BA5E057-8C27-A238-B01F-EC3B269B212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12028" y="2726945"/>
            <a:ext cx="688272" cy="660793"/>
          </a:xfrm>
          <a:prstGeom prst="rect">
            <a:avLst/>
          </a:prstGeom>
        </p:spPr>
      </p:pic>
      <p:sp>
        <p:nvSpPr>
          <p:cNvPr id="11" name="TextBox 10">
            <a:extLst>
              <a:ext uri="{FF2B5EF4-FFF2-40B4-BE49-F238E27FC236}">
                <a16:creationId xmlns:a16="http://schemas.microsoft.com/office/drawing/2014/main" id="{7E11DD4A-65DC-22CF-017D-8B33F164A54C}"/>
              </a:ext>
            </a:extLst>
          </p:cNvPr>
          <p:cNvSpPr txBox="1"/>
          <p:nvPr/>
        </p:nvSpPr>
        <p:spPr>
          <a:xfrm>
            <a:off x="894068" y="3505573"/>
            <a:ext cx="232481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a:ln w="3175">
                  <a:noFill/>
                </a:ln>
                <a:solidFill>
                  <a:prstClr val="black"/>
                </a:solidFill>
                <a:effectLst/>
                <a:uLnTx/>
                <a:uFillTx/>
                <a:latin typeface="Segoe UI Semibold"/>
                <a:ea typeface="+mn-ea"/>
                <a:cs typeface="Segoe UI Semibold" panose="020B0502040204020203" pitchFamily="34" charset="0"/>
              </a:rPr>
              <a:t>Copilot implementation</a:t>
            </a:r>
          </a:p>
        </p:txBody>
      </p:sp>
      <p:grpSp>
        <p:nvGrpSpPr>
          <p:cNvPr id="13" name="Group 12">
            <a:extLst>
              <a:ext uri="{FF2B5EF4-FFF2-40B4-BE49-F238E27FC236}">
                <a16:creationId xmlns:a16="http://schemas.microsoft.com/office/drawing/2014/main" id="{C66FB185-7D5E-DEDF-DE79-C0E3E06E99D9}"/>
              </a:ext>
              <a:ext uri="{C183D7F6-B498-43B3-948B-1728B52AA6E4}">
                <adec:decorative xmlns:adec="http://schemas.microsoft.com/office/drawing/2017/decorative" val="1"/>
              </a:ext>
            </a:extLst>
          </p:cNvPr>
          <p:cNvGrpSpPr/>
          <p:nvPr/>
        </p:nvGrpSpPr>
        <p:grpSpPr>
          <a:xfrm>
            <a:off x="3224334" y="2204375"/>
            <a:ext cx="8044789" cy="2495508"/>
            <a:chOff x="3314740" y="2191367"/>
            <a:chExt cx="7954383" cy="2495508"/>
          </a:xfrm>
        </p:grpSpPr>
        <p:grpSp>
          <p:nvGrpSpPr>
            <p:cNvPr id="14" name="Group 13">
              <a:extLst>
                <a:ext uri="{FF2B5EF4-FFF2-40B4-BE49-F238E27FC236}">
                  <a16:creationId xmlns:a16="http://schemas.microsoft.com/office/drawing/2014/main" id="{434C96B4-BEBA-7187-233C-04F5406DD13E}"/>
                </a:ext>
              </a:extLst>
            </p:cNvPr>
            <p:cNvGrpSpPr/>
            <p:nvPr/>
          </p:nvGrpSpPr>
          <p:grpSpPr>
            <a:xfrm>
              <a:off x="5765798" y="2191367"/>
              <a:ext cx="5503325" cy="2495508"/>
              <a:chOff x="5765798" y="2217508"/>
              <a:chExt cx="5503325" cy="2495508"/>
            </a:xfrm>
          </p:grpSpPr>
          <p:sp>
            <p:nvSpPr>
              <p:cNvPr id="23" name="Freeform 22">
                <a:extLst>
                  <a:ext uri="{FF2B5EF4-FFF2-40B4-BE49-F238E27FC236}">
                    <a16:creationId xmlns:a16="http://schemas.microsoft.com/office/drawing/2014/main" id="{49AA8F15-40C2-4C7E-9306-9751192E1E8F}"/>
                  </a:ext>
                </a:extLst>
              </p:cNvPr>
              <p:cNvSpPr/>
              <p:nvPr/>
            </p:nvSpPr>
            <p:spPr>
              <a:xfrm flipV="1">
                <a:off x="5765798" y="3542584"/>
                <a:ext cx="5503325" cy="1170432"/>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rgbClr val="0078D4"/>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5" name="Freeform 24">
                <a:extLst>
                  <a:ext uri="{FF2B5EF4-FFF2-40B4-BE49-F238E27FC236}">
                    <a16:creationId xmlns:a16="http://schemas.microsoft.com/office/drawing/2014/main" id="{E9BF8EC7-1A5E-F07C-C70D-39B87E97C703}"/>
                  </a:ext>
                </a:extLst>
              </p:cNvPr>
              <p:cNvSpPr/>
              <p:nvPr/>
            </p:nvSpPr>
            <p:spPr>
              <a:xfrm>
                <a:off x="5765798" y="2217508"/>
                <a:ext cx="5503325" cy="1381894"/>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cxnSp>
          <p:nvCxnSpPr>
            <p:cNvPr id="19" name="Straight Connector 18">
              <a:extLst>
                <a:ext uri="{FF2B5EF4-FFF2-40B4-BE49-F238E27FC236}">
                  <a16:creationId xmlns:a16="http://schemas.microsoft.com/office/drawing/2014/main" id="{55B9537F-745A-E0BA-6624-20E768E809FB}"/>
                </a:ext>
              </a:extLst>
            </p:cNvPr>
            <p:cNvCxnSpPr>
              <a:cxnSpLocks/>
            </p:cNvCxnSpPr>
            <p:nvPr/>
          </p:nvCxnSpPr>
          <p:spPr>
            <a:xfrm>
              <a:off x="3314740" y="3516443"/>
              <a:ext cx="2451058" cy="0"/>
            </a:xfrm>
            <a:prstGeom prst="line">
              <a:avLst/>
            </a:prstGeom>
            <a:ln w="25400">
              <a:solidFill>
                <a:srgbClr val="8661C5"/>
              </a:solidFill>
              <a:headEnd type="oval"/>
              <a:tailEnd type="none" w="lg" len="sm"/>
            </a:ln>
          </p:spPr>
          <p:style>
            <a:lnRef idx="1">
              <a:schemeClr val="accent1"/>
            </a:lnRef>
            <a:fillRef idx="0">
              <a:schemeClr val="accent1"/>
            </a:fillRef>
            <a:effectRef idx="0">
              <a:schemeClr val="accent1"/>
            </a:effectRef>
            <a:fontRef idx="minor">
              <a:schemeClr val="tx1"/>
            </a:fontRef>
          </p:style>
        </p:cxnSp>
      </p:grpSp>
      <p:sp>
        <p:nvSpPr>
          <p:cNvPr id="28" name="Rectangle: Rounded Corners 25">
            <a:extLst>
              <a:ext uri="{FF2B5EF4-FFF2-40B4-BE49-F238E27FC236}">
                <a16:creationId xmlns:a16="http://schemas.microsoft.com/office/drawing/2014/main" id="{E734DA08-4CB9-B07B-5D5F-6BF2F81B4DDC}"/>
              </a:ext>
              <a:ext uri="{C183D7F6-B498-43B3-948B-1728B52AA6E4}">
                <adec:decorative xmlns:adec="http://schemas.microsoft.com/office/drawing/2017/decorative" val="1"/>
              </a:ext>
            </a:extLst>
          </p:cNvPr>
          <p:cNvSpPr/>
          <p:nvPr/>
        </p:nvSpPr>
        <p:spPr>
          <a:xfrm>
            <a:off x="3481149" y="2726945"/>
            <a:ext cx="1354422" cy="1602456"/>
          </a:xfrm>
          <a:prstGeom prst="roundRect">
            <a:avLst>
              <a:gd name="adj" fmla="val 7352"/>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4D6E56F3-421E-3634-210F-32BC3008B07A}"/>
              </a:ext>
            </a:extLst>
          </p:cNvPr>
          <p:cNvSpPr txBox="1"/>
          <p:nvPr/>
        </p:nvSpPr>
        <p:spPr>
          <a:xfrm>
            <a:off x="3531226" y="2847913"/>
            <a:ext cx="854326" cy="650659"/>
          </a:xfrm>
          <a:prstGeom prst="rect">
            <a:avLst/>
          </a:prstGeom>
          <a:noFill/>
        </p:spPr>
        <p:txBody>
          <a:bodyPr wrap="square" lIns="91440" tIns="45720" rIns="91440" bIns="45720" rtlCol="0" anchor="t">
            <a:spAutoFit/>
          </a:bodyPr>
          <a:lstStyle/>
          <a:p>
            <a:pPr>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Copilot </a:t>
            </a:r>
            <a:endParaRPr lang="en-US">
              <a:solidFill>
                <a:srgbClr val="8661C5"/>
              </a:solidFill>
            </a:endParaRPr>
          </a:p>
          <a:p>
            <a:pPr marL="0" marR="0" lvl="0" indent="0" algn="l" defTabSz="914400">
              <a:lnSpc>
                <a:spcPct val="100000"/>
              </a:lnSpc>
              <a:spcBef>
                <a:spcPts val="0"/>
              </a:spcBef>
              <a:spcAft>
                <a:spcPts val="0"/>
              </a:spcAft>
              <a:buClrTx/>
              <a:buSzTx/>
              <a:buFontTx/>
              <a:buNone/>
              <a:tabLst/>
              <a:defRPr/>
            </a:pPr>
            <a:r>
              <a:rPr lang="en-US" sz="1200" b="1">
                <a:solidFill>
                  <a:srgbClr val="8661C5"/>
                </a:solidFill>
                <a:latin typeface="Segoe UI Semibold"/>
                <a:cs typeface="Segoe UI Semibold"/>
              </a:rPr>
              <a:t>readiness</a:t>
            </a: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 checklist</a:t>
            </a:r>
            <a:endParaRPr lang="en-US">
              <a:solidFill>
                <a:srgbClr val="8661C5"/>
              </a:solidFill>
              <a:cs typeface="Segoe UI"/>
            </a:endParaRPr>
          </a:p>
        </p:txBody>
      </p:sp>
      <p:sp>
        <p:nvSpPr>
          <p:cNvPr id="29" name="TextBox 28">
            <a:extLst>
              <a:ext uri="{FF2B5EF4-FFF2-40B4-BE49-F238E27FC236}">
                <a16:creationId xmlns:a16="http://schemas.microsoft.com/office/drawing/2014/main" id="{770AFBE0-C8C7-22D7-1A03-697F5E9EB377}"/>
              </a:ext>
            </a:extLst>
          </p:cNvPr>
          <p:cNvSpPr txBox="1"/>
          <p:nvPr/>
        </p:nvSpPr>
        <p:spPr>
          <a:xfrm>
            <a:off x="3735466" y="3560912"/>
            <a:ext cx="766687" cy="7074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Sponsor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Scenarios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Security</a:t>
            </a:r>
          </a:p>
        </p:txBody>
      </p:sp>
      <p:sp>
        <p:nvSpPr>
          <p:cNvPr id="30" name="Graphic 69">
            <a:extLst>
              <a:ext uri="{FF2B5EF4-FFF2-40B4-BE49-F238E27FC236}">
                <a16:creationId xmlns:a16="http://schemas.microsoft.com/office/drawing/2014/main" id="{07EB28AE-F785-7EE2-2664-64DE7BADEC1F}"/>
              </a:ext>
              <a:ext uri="{C183D7F6-B498-43B3-948B-1728B52AA6E4}">
                <adec:decorative xmlns:adec="http://schemas.microsoft.com/office/drawing/2017/decorative" val="1"/>
              </a:ext>
            </a:extLst>
          </p:cNvPr>
          <p:cNvSpPr/>
          <p:nvPr/>
        </p:nvSpPr>
        <p:spPr>
          <a:xfrm>
            <a:off x="3620442" y="3637586"/>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1" name="Graphic 69">
            <a:extLst>
              <a:ext uri="{FF2B5EF4-FFF2-40B4-BE49-F238E27FC236}">
                <a16:creationId xmlns:a16="http://schemas.microsoft.com/office/drawing/2014/main" id="{A295C890-C84C-C177-1977-87E4FA53D000}"/>
              </a:ext>
              <a:ext uri="{C183D7F6-B498-43B3-948B-1728B52AA6E4}">
                <adec:decorative xmlns:adec="http://schemas.microsoft.com/office/drawing/2017/decorative" val="1"/>
              </a:ext>
            </a:extLst>
          </p:cNvPr>
          <p:cNvSpPr/>
          <p:nvPr/>
        </p:nvSpPr>
        <p:spPr>
          <a:xfrm>
            <a:off x="3620442" y="3854710"/>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2" name="Graphic 69">
            <a:extLst>
              <a:ext uri="{FF2B5EF4-FFF2-40B4-BE49-F238E27FC236}">
                <a16:creationId xmlns:a16="http://schemas.microsoft.com/office/drawing/2014/main" id="{B908E877-78E3-A209-F988-8EE4754F7FDE}"/>
              </a:ext>
              <a:ext uri="{C183D7F6-B498-43B3-948B-1728B52AA6E4}">
                <adec:decorative xmlns:adec="http://schemas.microsoft.com/office/drawing/2017/decorative" val="1"/>
              </a:ext>
            </a:extLst>
          </p:cNvPr>
          <p:cNvSpPr/>
          <p:nvPr/>
        </p:nvSpPr>
        <p:spPr>
          <a:xfrm>
            <a:off x="3620442" y="4071836"/>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cxnSp>
        <p:nvCxnSpPr>
          <p:cNvPr id="34" name="Straight Connector 33">
            <a:extLst>
              <a:ext uri="{FF2B5EF4-FFF2-40B4-BE49-F238E27FC236}">
                <a16:creationId xmlns:a16="http://schemas.microsoft.com/office/drawing/2014/main" id="{811E621D-155B-423B-EE9A-DC2AF8676480}"/>
              </a:ext>
              <a:ext uri="{C183D7F6-B498-43B3-948B-1728B52AA6E4}">
                <adec:decorative xmlns:adec="http://schemas.microsoft.com/office/drawing/2017/decorative" val="1"/>
              </a:ext>
            </a:extLst>
          </p:cNvPr>
          <p:cNvCxnSpPr>
            <a:cxnSpLocks/>
          </p:cNvCxnSpPr>
          <p:nvPr/>
        </p:nvCxnSpPr>
        <p:spPr>
          <a:xfrm>
            <a:off x="3531226" y="3529450"/>
            <a:ext cx="1237723" cy="0"/>
          </a:xfrm>
          <a:prstGeom prst="line">
            <a:avLst/>
          </a:prstGeom>
          <a:ln>
            <a:solidFill>
              <a:srgbClr val="F4F3F5"/>
            </a:solidFill>
          </a:ln>
        </p:spPr>
        <p:style>
          <a:lnRef idx="1">
            <a:schemeClr val="accent1"/>
          </a:lnRef>
          <a:fillRef idx="0">
            <a:schemeClr val="accent1"/>
          </a:fillRef>
          <a:effectRef idx="0">
            <a:schemeClr val="accent1"/>
          </a:effectRef>
          <a:fontRef idx="minor">
            <a:schemeClr val="tx1"/>
          </a:fontRef>
        </p:style>
      </p:cxnSp>
      <p:sp>
        <p:nvSpPr>
          <p:cNvPr id="36" name="Rectangle: Rounded Corners 25">
            <a:extLst>
              <a:ext uri="{FF2B5EF4-FFF2-40B4-BE49-F238E27FC236}">
                <a16:creationId xmlns:a16="http://schemas.microsoft.com/office/drawing/2014/main" id="{D9D080A0-B30E-7AE2-8E6E-E8E309972DA0}"/>
              </a:ext>
            </a:extLst>
          </p:cNvPr>
          <p:cNvSpPr/>
          <p:nvPr/>
        </p:nvSpPr>
        <p:spPr>
          <a:xfrm>
            <a:off x="5068350" y="2728221"/>
            <a:ext cx="1374013" cy="1602457"/>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251999"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You are here</a:t>
            </a:r>
          </a:p>
        </p:txBody>
      </p:sp>
      <p:sp>
        <p:nvSpPr>
          <p:cNvPr id="38" name="Graphic 7">
            <a:extLst>
              <a:ext uri="{FF2B5EF4-FFF2-40B4-BE49-F238E27FC236}">
                <a16:creationId xmlns:a16="http://schemas.microsoft.com/office/drawing/2014/main" id="{136A9AD2-DACA-47EB-67E6-0C58CCB2B290}"/>
              </a:ext>
              <a:ext uri="{C183D7F6-B498-43B3-948B-1728B52AA6E4}">
                <adec:decorative xmlns:adec="http://schemas.microsoft.com/office/drawing/2017/decorative" val="1"/>
              </a:ext>
            </a:extLst>
          </p:cNvPr>
          <p:cNvSpPr/>
          <p:nvPr/>
        </p:nvSpPr>
        <p:spPr>
          <a:xfrm>
            <a:off x="5563897" y="2992725"/>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3" name="Rectangle: Rounded Corners 15">
            <a:extLst>
              <a:ext uri="{FF2B5EF4-FFF2-40B4-BE49-F238E27FC236}">
                <a16:creationId xmlns:a16="http://schemas.microsoft.com/office/drawing/2014/main" id="{11AFA717-61A5-411D-0BAC-7A3B11D8A57A}"/>
              </a:ext>
              <a:ext uri="{C183D7F6-B498-43B3-948B-1728B52AA6E4}">
                <adec:decorative xmlns:adec="http://schemas.microsoft.com/office/drawing/2017/decorative" val="1"/>
              </a:ext>
            </a:extLst>
          </p:cNvPr>
          <p:cNvSpPr/>
          <p:nvPr/>
        </p:nvSpPr>
        <p:spPr>
          <a:xfrm>
            <a:off x="6696222" y="1709402"/>
            <a:ext cx="4234226" cy="1155663"/>
          </a:xfrm>
          <a:prstGeom prst="roundRect">
            <a:avLst>
              <a:gd name="adj" fmla="val 7992"/>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44" name="TextBox 43">
            <a:extLst>
              <a:ext uri="{FF2B5EF4-FFF2-40B4-BE49-F238E27FC236}">
                <a16:creationId xmlns:a16="http://schemas.microsoft.com/office/drawing/2014/main" id="{21D1D44E-C9FF-6EDB-4FDF-C21EF305C0E8}"/>
              </a:ext>
            </a:extLst>
          </p:cNvPr>
          <p:cNvSpPr txBox="1"/>
          <p:nvPr/>
        </p:nvSpPr>
        <p:spPr>
          <a:xfrm>
            <a:off x="6755290" y="1778073"/>
            <a:ext cx="1963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Human change</a:t>
            </a:r>
          </a:p>
        </p:txBody>
      </p:sp>
      <p:sp>
        <p:nvSpPr>
          <p:cNvPr id="46" name="TextBox 45">
            <a:extLst>
              <a:ext uri="{FF2B5EF4-FFF2-40B4-BE49-F238E27FC236}">
                <a16:creationId xmlns:a16="http://schemas.microsoft.com/office/drawing/2014/main" id="{D7A9B043-19BD-CD10-9FBA-293EA2F4E07C}"/>
              </a:ext>
            </a:extLst>
          </p:cNvPr>
          <p:cNvSpPr txBox="1"/>
          <p:nvPr/>
        </p:nvSpPr>
        <p:spPr>
          <a:xfrm>
            <a:off x="6752299" y="2186951"/>
            <a:ext cx="4327908" cy="461665"/>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a:ln>
                  <a:noFill/>
                </a:ln>
                <a:solidFill>
                  <a:prstClr val="black"/>
                </a:solidFill>
                <a:effectLst/>
                <a:uLnTx/>
                <a:uFillTx/>
                <a:latin typeface="Segoe UI"/>
                <a:ea typeface="+mn-ea"/>
                <a:cs typeface="+mn-cs"/>
              </a:rPr>
              <a:t>Prepare organization and employees for the AI transformation journey</a:t>
            </a:r>
            <a:r>
              <a:rPr lang="en-US" sz="1200">
                <a:solidFill>
                  <a:prstClr val="black"/>
                </a:solidFill>
                <a:latin typeface="Segoe UI"/>
              </a:rPr>
              <a:t> through user enablement programs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grpSp>
        <p:nvGrpSpPr>
          <p:cNvPr id="45" name="Group 44">
            <a:extLst>
              <a:ext uri="{FF2B5EF4-FFF2-40B4-BE49-F238E27FC236}">
                <a16:creationId xmlns:a16="http://schemas.microsoft.com/office/drawing/2014/main" id="{B5804036-4BEB-598F-D0F6-005C1A67B5D3}"/>
              </a:ext>
              <a:ext uri="{C183D7F6-B498-43B3-948B-1728B52AA6E4}">
                <adec:decorative xmlns:adec="http://schemas.microsoft.com/office/drawing/2017/decorative" val="1"/>
              </a:ext>
            </a:extLst>
          </p:cNvPr>
          <p:cNvGrpSpPr/>
          <p:nvPr/>
        </p:nvGrpSpPr>
        <p:grpSpPr>
          <a:xfrm>
            <a:off x="10255431" y="1550748"/>
            <a:ext cx="460064" cy="460064"/>
            <a:chOff x="9329369" y="1297527"/>
            <a:chExt cx="556677" cy="556677"/>
          </a:xfrm>
        </p:grpSpPr>
        <p:sp>
          <p:nvSpPr>
            <p:cNvPr id="57" name="Oval 56">
              <a:extLst>
                <a:ext uri="{FF2B5EF4-FFF2-40B4-BE49-F238E27FC236}">
                  <a16:creationId xmlns:a16="http://schemas.microsoft.com/office/drawing/2014/main" id="{B4C67E6D-2D31-2004-19A2-0DF83FF39F84}"/>
                </a:ext>
              </a:extLst>
            </p:cNvPr>
            <p:cNvSpPr/>
            <p:nvPr/>
          </p:nvSpPr>
          <p:spPr>
            <a:xfrm>
              <a:off x="9329369" y="1297527"/>
              <a:ext cx="556677" cy="556677"/>
            </a:xfrm>
            <a:prstGeom prst="ellipse">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58" name="Picture 57">
              <a:extLst>
                <a:ext uri="{FF2B5EF4-FFF2-40B4-BE49-F238E27FC236}">
                  <a16:creationId xmlns:a16="http://schemas.microsoft.com/office/drawing/2014/main" id="{AEF047E2-A766-1F90-3C9A-74ABC7A3F565}"/>
                </a:ext>
              </a:extLst>
            </p:cNvPr>
            <p:cNvPicPr>
              <a:picLocks/>
            </p:cNvPicPr>
            <p:nvPr/>
          </p:nvPicPr>
          <p:blipFill>
            <a:blip r:embed="rId3">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65" name="Rectangle: Rounded Corners 15">
            <a:extLst>
              <a:ext uri="{FF2B5EF4-FFF2-40B4-BE49-F238E27FC236}">
                <a16:creationId xmlns:a16="http://schemas.microsoft.com/office/drawing/2014/main" id="{2D3A94D8-D031-1A28-B413-09A9B050025F}"/>
              </a:ext>
              <a:ext uri="{C183D7F6-B498-43B3-948B-1728B52AA6E4}">
                <adec:decorative xmlns:adec="http://schemas.microsoft.com/office/drawing/2017/decorative" val="1"/>
              </a:ext>
            </a:extLst>
          </p:cNvPr>
          <p:cNvSpPr/>
          <p:nvPr/>
        </p:nvSpPr>
        <p:spPr>
          <a:xfrm>
            <a:off x="6696221" y="4208308"/>
            <a:ext cx="4234217" cy="1155663"/>
          </a:xfrm>
          <a:prstGeom prst="roundRect">
            <a:avLst>
              <a:gd name="adj" fmla="val 7992"/>
            </a:avLst>
          </a:prstGeom>
          <a:solidFill>
            <a:schemeClr val="bg1"/>
          </a:solidFill>
          <a:ln>
            <a:solidFill>
              <a:srgbClr val="0078D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66" name="TextBox 65">
            <a:extLst>
              <a:ext uri="{FF2B5EF4-FFF2-40B4-BE49-F238E27FC236}">
                <a16:creationId xmlns:a16="http://schemas.microsoft.com/office/drawing/2014/main" id="{C7001867-1055-9BCF-343E-8915795F3A9D}"/>
              </a:ext>
            </a:extLst>
          </p:cNvPr>
          <p:cNvSpPr txBox="1"/>
          <p:nvPr/>
        </p:nvSpPr>
        <p:spPr>
          <a:xfrm>
            <a:off x="6754584" y="4320241"/>
            <a:ext cx="265124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cs typeface="Segoe UI Semibold"/>
              </a:rPr>
              <a:t>Technical readiness</a:t>
            </a:r>
          </a:p>
        </p:txBody>
      </p:sp>
      <p:sp>
        <p:nvSpPr>
          <p:cNvPr id="69" name="TextBox 68">
            <a:extLst>
              <a:ext uri="{FF2B5EF4-FFF2-40B4-BE49-F238E27FC236}">
                <a16:creationId xmlns:a16="http://schemas.microsoft.com/office/drawing/2014/main" id="{3F833AA5-53C8-B64E-55A8-594600F66DD1}"/>
              </a:ext>
            </a:extLst>
          </p:cNvPr>
          <p:cNvSpPr txBox="1"/>
          <p:nvPr/>
        </p:nvSpPr>
        <p:spPr>
          <a:xfrm>
            <a:off x="6751593" y="4698859"/>
            <a:ext cx="4540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Address technical deployment and optimization, including governance, security, compliance, and management</a:t>
            </a:r>
          </a:p>
        </p:txBody>
      </p:sp>
      <p:grpSp>
        <p:nvGrpSpPr>
          <p:cNvPr id="67" name="Group 66">
            <a:extLst>
              <a:ext uri="{FF2B5EF4-FFF2-40B4-BE49-F238E27FC236}">
                <a16:creationId xmlns:a16="http://schemas.microsoft.com/office/drawing/2014/main" id="{9F3941CD-5B96-EED6-7F4C-CF591B4E60B0}"/>
              </a:ext>
              <a:ext uri="{C183D7F6-B498-43B3-948B-1728B52AA6E4}">
                <adec:decorative xmlns:adec="http://schemas.microsoft.com/office/drawing/2017/decorative" val="1"/>
              </a:ext>
            </a:extLst>
          </p:cNvPr>
          <p:cNvGrpSpPr/>
          <p:nvPr/>
        </p:nvGrpSpPr>
        <p:grpSpPr>
          <a:xfrm>
            <a:off x="10255431" y="4049654"/>
            <a:ext cx="460064" cy="460064"/>
            <a:chOff x="9329369" y="1297527"/>
            <a:chExt cx="556677" cy="556677"/>
          </a:xfrm>
        </p:grpSpPr>
        <p:sp>
          <p:nvSpPr>
            <p:cNvPr id="70" name="Oval 69">
              <a:extLst>
                <a:ext uri="{FF2B5EF4-FFF2-40B4-BE49-F238E27FC236}">
                  <a16:creationId xmlns:a16="http://schemas.microsoft.com/office/drawing/2014/main" id="{CC07FC8A-48F7-DC47-3CA1-B91AEA7644D8}"/>
                </a:ext>
              </a:extLst>
            </p:cNvPr>
            <p:cNvSpPr/>
            <p:nvPr/>
          </p:nvSpPr>
          <p:spPr>
            <a:xfrm>
              <a:off x="9329369" y="1297527"/>
              <a:ext cx="556677" cy="556677"/>
            </a:xfrm>
            <a:prstGeom prst="ellipse">
              <a:avLst/>
            </a:prstGeom>
            <a:solidFill>
              <a:schemeClr val="bg1"/>
            </a:solidFill>
            <a:ln>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72" name="Picture 71">
              <a:extLst>
                <a:ext uri="{FF2B5EF4-FFF2-40B4-BE49-F238E27FC236}">
                  <a16:creationId xmlns:a16="http://schemas.microsoft.com/office/drawing/2014/main" id="{88275D73-7A79-ED67-6163-60E2AE321241}"/>
                </a:ext>
              </a:extLst>
            </p:cNvPr>
            <p:cNvPicPr>
              <a:picLocks/>
            </p:cNvPicPr>
            <p:nvPr/>
          </p:nvPicPr>
          <p:blipFill>
            <a:blip r:embed="rId3">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grpSp>
        <p:nvGrpSpPr>
          <p:cNvPr id="3" name="Group 2">
            <a:extLst>
              <a:ext uri="{FF2B5EF4-FFF2-40B4-BE49-F238E27FC236}">
                <a16:creationId xmlns:a16="http://schemas.microsoft.com/office/drawing/2014/main" id="{EDB7419B-FC95-EB8E-8E1D-4F515BAB7279}"/>
              </a:ext>
              <a:ext uri="{C183D7F6-B498-43B3-948B-1728B52AA6E4}">
                <adec:decorative xmlns:adec="http://schemas.microsoft.com/office/drawing/2017/decorative" val="1"/>
              </a:ext>
            </a:extLst>
          </p:cNvPr>
          <p:cNvGrpSpPr/>
          <p:nvPr/>
        </p:nvGrpSpPr>
        <p:grpSpPr>
          <a:xfrm>
            <a:off x="6696221" y="2976615"/>
            <a:ext cx="4234217" cy="1097261"/>
            <a:chOff x="6696221" y="2976615"/>
            <a:chExt cx="4234217" cy="1097261"/>
          </a:xfrm>
        </p:grpSpPr>
        <p:grpSp>
          <p:nvGrpSpPr>
            <p:cNvPr id="60" name="Group 59" descr="Vertical arrow between human change and technical readiness indicates that these two workstreams have four phases (get ready, onboard and engage, deliver impact, and extend and optimize), and they support each other for maximum value and ROI.">
              <a:extLst>
                <a:ext uri="{FF2B5EF4-FFF2-40B4-BE49-F238E27FC236}">
                  <a16:creationId xmlns:a16="http://schemas.microsoft.com/office/drawing/2014/main" id="{6A7B5535-E36C-A6FC-9CEC-AD3F6C12302A}"/>
                </a:ext>
              </a:extLst>
            </p:cNvPr>
            <p:cNvGrpSpPr/>
            <p:nvPr/>
          </p:nvGrpSpPr>
          <p:grpSpPr>
            <a:xfrm>
              <a:off x="6696221" y="2976615"/>
              <a:ext cx="4234217" cy="1097261"/>
              <a:chOff x="6706247" y="2996668"/>
              <a:chExt cx="4234217" cy="1097261"/>
            </a:xfrm>
          </p:grpSpPr>
          <p:cxnSp>
            <p:nvCxnSpPr>
              <p:cNvPr id="62" name="Straight Connector 61">
                <a:extLst>
                  <a:ext uri="{FF2B5EF4-FFF2-40B4-BE49-F238E27FC236}">
                    <a16:creationId xmlns:a16="http://schemas.microsoft.com/office/drawing/2014/main" id="{A748AFDF-F4DD-3AE9-9E8A-66A20B92D408}"/>
                  </a:ext>
                </a:extLst>
              </p:cNvPr>
              <p:cNvCxnSpPr>
                <a:cxnSpLocks/>
              </p:cNvCxnSpPr>
              <p:nvPr/>
            </p:nvCxnSpPr>
            <p:spPr>
              <a:xfrm>
                <a:off x="8813335" y="2996668"/>
                <a:ext cx="0" cy="1097261"/>
              </a:xfrm>
              <a:prstGeom prst="line">
                <a:avLst/>
              </a:prstGeom>
              <a:ln w="25400">
                <a:gradFill>
                  <a:gsLst>
                    <a:gs pos="0">
                      <a:srgbClr val="C03BC4"/>
                    </a:gs>
                    <a:gs pos="52000">
                      <a:srgbClr val="0078D4"/>
                    </a:gs>
                    <a:gs pos="48000">
                      <a:srgbClr val="C03BC4"/>
                    </a:gs>
                    <a:gs pos="100000">
                      <a:srgbClr val="0078D4"/>
                    </a:gs>
                  </a:gsLst>
                  <a:lin ang="5400000" scaled="1"/>
                </a:gra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63" name="Rectangle: Rounded Corners 15">
                <a:extLst>
                  <a:ext uri="{FF2B5EF4-FFF2-40B4-BE49-F238E27FC236}">
                    <a16:creationId xmlns:a16="http://schemas.microsoft.com/office/drawing/2014/main" id="{27D8C99A-B8B1-CFF5-3492-6C925867148C}"/>
                  </a:ext>
                </a:extLst>
              </p:cNvPr>
              <p:cNvSpPr/>
              <p:nvPr/>
            </p:nvSpPr>
            <p:spPr>
              <a:xfrm>
                <a:off x="6706247" y="3300714"/>
                <a:ext cx="4234217" cy="479142"/>
              </a:xfrm>
              <a:prstGeom prst="roundRect">
                <a:avLst>
                  <a:gd name="adj" fmla="val 15277"/>
                </a:avLst>
              </a:prstGeom>
              <a:solidFill>
                <a:schemeClr val="bg1"/>
              </a:solidFill>
              <a:ln>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Workstreams support each other for maximum value and ROI</a:t>
                </a:r>
              </a:p>
            </p:txBody>
          </p:sp>
        </p:grpSp>
        <p:sp>
          <p:nvSpPr>
            <p:cNvPr id="80" name="TextBox 79" descr="Vertical arrow between human change and technical readiness indicates that these two workstreams have four phases (get ready, onboard and engage, deliver impact, and extend and optimize), and they support each other for maximum value and ROI.">
              <a:extLst>
                <a:ext uri="{FF2B5EF4-FFF2-40B4-BE49-F238E27FC236}">
                  <a16:creationId xmlns:a16="http://schemas.microsoft.com/office/drawing/2014/main" id="{C253624A-E388-2CF7-0C13-023404C32C29}"/>
                </a:ext>
              </a:extLst>
            </p:cNvPr>
            <p:cNvSpPr txBox="1"/>
            <p:nvPr/>
          </p:nvSpPr>
          <p:spPr>
            <a:xfrm>
              <a:off x="6741353" y="3557731"/>
              <a:ext cx="4138271" cy="153888"/>
            </a:xfrm>
            <a:prstGeom prst="rect">
              <a:avLst/>
            </a:prstGeom>
            <a:noFill/>
          </p:spPr>
          <p:txBody>
            <a:bodyPr wrap="square" lIns="0" tIns="0" rIns="0" bIns="0" rtlCol="0" anchor="t">
              <a:spAutoFit/>
            </a:bodyPr>
            <a:lstStyle/>
            <a:p>
              <a:pPr algn="ctr" defTabSz="914367">
                <a:defRPr/>
              </a:pPr>
              <a:r>
                <a:rPr lang="en-US" sz="1000" spc="-50">
                  <a:solidFill>
                    <a:srgbClr val="8661C5"/>
                  </a:solidFill>
                  <a:latin typeface="Segoe UI Semibold"/>
                  <a:cs typeface="Segoe UI Semibold"/>
                </a:rPr>
                <a:t>Get ready  &gt;  Onboard &amp; engage  &gt;  Deliver impact  &gt;  Extend &amp; optimize</a:t>
              </a:r>
            </a:p>
          </p:txBody>
        </p:sp>
      </p:grpSp>
      <p:cxnSp>
        <p:nvCxnSpPr>
          <p:cNvPr id="76" name="Straight Arrow Connector 75">
            <a:extLst>
              <a:ext uri="{FF2B5EF4-FFF2-40B4-BE49-F238E27FC236}">
                <a16:creationId xmlns:a16="http://schemas.microsoft.com/office/drawing/2014/main" id="{855BFA07-3A04-E532-57B8-DED65469B1A3}"/>
              </a:ext>
              <a:ext uri="{C183D7F6-B498-43B3-948B-1728B52AA6E4}">
                <adec:decorative xmlns:adec="http://schemas.microsoft.com/office/drawing/2017/decorative" val="1"/>
              </a:ext>
            </a:extLst>
          </p:cNvPr>
          <p:cNvCxnSpPr>
            <a:cxnSpLocks/>
          </p:cNvCxnSpPr>
          <p:nvPr/>
        </p:nvCxnSpPr>
        <p:spPr>
          <a:xfrm>
            <a:off x="915900" y="5738454"/>
            <a:ext cx="10360200" cy="0"/>
          </a:xfrm>
          <a:prstGeom prst="straightConnector1">
            <a:avLst/>
          </a:prstGeom>
          <a:ln w="25400">
            <a:solidFill>
              <a:srgbClr val="8661C5"/>
            </a:soli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79" name="Rounded Rectangle 78">
            <a:extLst>
              <a:ext uri="{FF2B5EF4-FFF2-40B4-BE49-F238E27FC236}">
                <a16:creationId xmlns:a16="http://schemas.microsoft.com/office/drawing/2014/main" id="{AB7075BB-E595-0B88-1FF0-B9319B2540EA}"/>
              </a:ext>
            </a:extLst>
          </p:cNvPr>
          <p:cNvSpPr/>
          <p:nvPr/>
        </p:nvSpPr>
        <p:spPr>
          <a:xfrm>
            <a:off x="4844066" y="5478779"/>
            <a:ext cx="2503869" cy="51935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a:solidFill>
                  <a:schemeClr val="bg1"/>
                </a:solidFill>
                <a:latin typeface="Segoe UI Semibold" panose="020B0502040204020203" pitchFamily="34" charset="0"/>
                <a:cs typeface="Segoe UI Semibold" panose="020B0502040204020203" pitchFamily="34" charset="0"/>
              </a:rPr>
              <a:t>Leadership journey</a:t>
            </a:r>
          </a:p>
        </p:txBody>
      </p:sp>
    </p:spTree>
    <p:extLst>
      <p:ext uri="{BB962C8B-B14F-4D97-AF65-F5344CB8AC3E}">
        <p14:creationId xmlns:p14="http://schemas.microsoft.com/office/powerpoint/2010/main" val="2071444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rgbClr val="D9D9D6"/>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2" ma:contentTypeDescription="Create a new document." ma:contentTypeScope="" ma:versionID="27a1faeef0c4e2bc900283ebfb61cc4f">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2510a8e0fc02680122ae3992385ab778"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element name="HasDigitalSignature" ma:index="28" nillable="true" ma:displayName="Signed electronically" ma:internalName="HasDigitalSignature" ma:readOnly="true">
      <xsd:simpleType>
        <xsd:restriction base="dms:Boolean"/>
      </xsd:simpleType>
    </xsd:element>
    <xsd:element name="DigitalSignatureProvider" ma:index="29"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24d2b90-11f2-4fdf-990a-54fa46247cf8">
      <Terms xmlns="http://schemas.microsoft.com/office/infopath/2007/PartnerControls"/>
    </lcf76f155ced4ddcb4097134ff3c332f>
    <TaxCatchAll xmlns="b817b00b-f121-400f-976b-40959b1c7d14" xsi:nil="true"/>
    <MCpostdate xmlns="324d2b90-11f2-4fdf-990a-54fa46247cf8" xsi:nil="true"/>
    <Recipients xmlns="324d2b90-11f2-4fdf-990a-54fa46247cf8" xsi:nil="true"/>
    <MCpostID xmlns="324d2b90-11f2-4fdf-990a-54fa46247cf8" xsi:nil="true"/>
  </documentManagement>
</p:properties>
</file>

<file path=customXml/itemProps1.xml><?xml version="1.0" encoding="utf-8"?>
<ds:datastoreItem xmlns:ds="http://schemas.openxmlformats.org/officeDocument/2006/customXml" ds:itemID="{FAB247B4-4CD7-458A-8708-B1B165F0DBBB}">
  <ds:schemaRefs>
    <ds:schemaRef ds:uri="http://schemas.microsoft.com/sharepoint/v3/contenttype/forms"/>
  </ds:schemaRefs>
</ds:datastoreItem>
</file>

<file path=customXml/itemProps2.xml><?xml version="1.0" encoding="utf-8"?>
<ds:datastoreItem xmlns:ds="http://schemas.openxmlformats.org/officeDocument/2006/customXml" ds:itemID="{54A5E174-0C51-4CC3-894F-A0E2C756640F}">
  <ds:schemaRefs>
    <ds:schemaRef ds:uri="324d2b90-11f2-4fdf-990a-54fa46247cf8"/>
    <ds:schemaRef ds:uri="b817b00b-f121-400f-976b-40959b1c7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E21AF99-1812-465E-81CB-7E0446388526}">
  <ds:schemaRefs>
    <ds:schemaRef ds:uri="324d2b90-11f2-4fdf-990a-54fa46247cf8"/>
    <ds:schemaRef ds:uri="b817b00b-f121-400f-976b-40959b1c7d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Application>Microsoft Office PowerPoint</Application>
  <PresentationFormat>Widescreen</PresentationFormat>
  <Slides>27</Slides>
  <Notes>26</Notes>
  <HiddenSlides>1</HiddenSlide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LIGHT MODE</vt:lpstr>
      <vt:lpstr>1_Microsoft 365 Copilot Template</vt:lpstr>
      <vt:lpstr>Speaker notes</vt:lpstr>
      <vt:lpstr>Microsoft 365 Copilot implementation framework</vt:lpstr>
      <vt:lpstr>Copilot is the UI for AI</vt:lpstr>
      <vt:lpstr>Microsoft 365 Copilot</vt:lpstr>
      <vt:lpstr>The AI Adoption Curve</vt:lpstr>
      <vt:lpstr>Introducing Microsoft 365 Copilot Chat</vt:lpstr>
      <vt:lpstr>Microsoft 365 Copilot </vt:lpstr>
      <vt:lpstr>3 essentials for Copilot success</vt:lpstr>
      <vt:lpstr>Microsoft 365 Copilot implementation</vt:lpstr>
      <vt:lpstr>3 essentials for Copilot success </vt:lpstr>
      <vt:lpstr>Secure exec sponsorship</vt:lpstr>
      <vt:lpstr>Clarify AI value drivers</vt:lpstr>
      <vt:lpstr>Create an AI Council </vt:lpstr>
      <vt:lpstr>Identify initial high-value Copilot scenarios</vt:lpstr>
      <vt:lpstr>Leverage AI for business outcomes</vt:lpstr>
      <vt:lpstr>3 essentials for Copilot success </vt:lpstr>
      <vt:lpstr>Microsoft 365 Copilot Implementation executive summary</vt:lpstr>
      <vt:lpstr>Drive human change with best practices</vt:lpstr>
      <vt:lpstr>Lay the foundation for continuous learning and an intelligent progression of AI skills</vt:lpstr>
      <vt:lpstr>Accelerate your AI workforce transformation</vt:lpstr>
      <vt:lpstr> 3 essentials for Copilot success</vt:lpstr>
      <vt:lpstr>Microsoft 365 Copilot Implementation executive summary </vt:lpstr>
      <vt:lpstr>Perform the Microsoft 365 Copilot Optimization Assessment </vt:lpstr>
      <vt:lpstr>Extend &amp; optimize</vt:lpstr>
      <vt:lpstr>Microsoft Copilot Studio</vt:lpstr>
      <vt:lpstr>Microsoft investments to accelerate your time to value</vt:lpstr>
      <vt:lpstr>Industry leaders gaining business value with Copilot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Cynthia.Johnson@microsoft.com;karuanag@microsoft.com;jhwang@microsoft.com</dc:creator>
  <cp:revision>1</cp:revision>
  <dcterms:created xsi:type="dcterms:W3CDTF">2024-07-03T18:45:21Z</dcterms:created>
  <dcterms:modified xsi:type="dcterms:W3CDTF">2025-10-20T22:52:18Z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MediaServiceImageTags">
    <vt:lpwstr/>
  </property>
</Properties>
</file>