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3.xml" ContentType="application/vnd.openxmlformats-officedocument.theme+xml"/>
  <Override PartName="/ppt/authors.xml" ContentType="application/vnd.ms-powerpoint.author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5447" r:id="rId2"/>
  </p:sldMasterIdLst>
  <p:notesMasterIdLst>
    <p:notesMasterId r:id="rId4"/>
  </p:notesMasterIdLst>
  <p:sldIdLst>
    <p:sldId id="27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C8D19F-DB7D-435E-9990-73096EAA8BCF}" v="136" dt="2025-09-12T15:29:30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13" Type="http://schemas.openxmlformats.org/officeDocument/2006/relationships/customXml" Target="../customXml/item3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12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1.xml"/><Relationship Id="rId5" Type="http://schemas.openxmlformats.org/officeDocument/2006/relationships/presProps" Target="presProps.xml"/><Relationship Id="rId10" Type="http://schemas.microsoft.com/office/2018/10/relationships/authors" Target="authors.xml"/><Relationship Id="rId4" Type="http://schemas.openxmlformats.org/officeDocument/2006/relationships/notesMaster" Target="notesMasters/notesMaster1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B9297-37F0-4CC1-8797-29C37DB13AD2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72BBE-E556-4BE6-AD8C-6FAAC8E96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9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270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7.sv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11087101" cy="6858000"/>
          </a:xfrm>
          <a:prstGeom prst="rect">
            <a:avLst/>
          </a:prstGeom>
          <a:gradFill>
            <a:gsLst>
              <a:gs pos="6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1616917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lorful spiral&#10;&#10;Description automatically generated">
            <a:extLst>
              <a:ext uri="{FF2B5EF4-FFF2-40B4-BE49-F238E27FC236}">
                <a16:creationId xmlns:a16="http://schemas.microsoft.com/office/drawing/2014/main" id="{FE78A0B7-C38C-EF30-63E1-9BCE12AC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0287" b="10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9299448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67534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3147862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0C61D91-9BB4-1227-BFAB-633284905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9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065474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28858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urved object&#10;&#10;Description automatically generated">
            <a:extLst>
              <a:ext uri="{FF2B5EF4-FFF2-40B4-BE49-F238E27FC236}">
                <a16:creationId xmlns:a16="http://schemas.microsoft.com/office/drawing/2014/main" id="{BC06A425-7693-6E8F-EB7B-6C9814E91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8586216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99868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790AA64-2857-089A-38D7-2F214254E9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199" y="1594155"/>
            <a:ext cx="81964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5AAAF14-6312-27D6-344A-FC49DD3F11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733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4710689" cy="1107996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ACB92EB-B163-EB38-0156-C028F872F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2286000"/>
            <a:ext cx="47146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190326-CB8A-9A65-714A-07CD312C3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2777609"/>
            <a:ext cx="4712685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90DBB6-E167-EFBB-7028-7961583956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57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6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7248356" cy="553998"/>
          </a:xfrm>
        </p:spPr>
        <p:txBody>
          <a:bodyPr/>
          <a:lstStyle>
            <a:lvl1pPr>
              <a:defRPr sz="36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7AB9DF2-C697-A678-389D-BE5F6AF6F2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7547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8ADB951-618D-18AA-AF3F-A625B89168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04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DB4627A-42AD-DD19-0422-DBBC9408E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2044424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795909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9491241" cy="6858000"/>
          </a:xfrm>
          <a:prstGeom prst="rect">
            <a:avLst/>
          </a:prstGeom>
          <a:gradFill>
            <a:gsLst>
              <a:gs pos="5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3635519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05068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48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9491241" cy="6858000"/>
          </a:xfrm>
          <a:prstGeom prst="rect">
            <a:avLst/>
          </a:prstGeom>
          <a:gradFill>
            <a:gsLst>
              <a:gs pos="5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2966555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594F2FE5-E83C-FD34-6F42-2F895F0DD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90129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4C13370-21B5-337A-CC11-29873A731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6460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B1518538-021B-0EE2-1F16-D8E5F85D0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0593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C32E3519-3202-8477-B7E6-CC33516A1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38572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83DAD36-086B-87B0-091E-EC03E2CFC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590" r="19181" b="9590"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7452360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9316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lorful spiral&#10;&#10;Description automatically generated">
            <a:extLst>
              <a:ext uri="{FF2B5EF4-FFF2-40B4-BE49-F238E27FC236}">
                <a16:creationId xmlns:a16="http://schemas.microsoft.com/office/drawing/2014/main" id="{FE78A0B7-C38C-EF30-63E1-9BCE12AC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0287" b="10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9299448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27034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urved object&#10;&#10;Description automatically generated">
            <a:extLst>
              <a:ext uri="{FF2B5EF4-FFF2-40B4-BE49-F238E27FC236}">
                <a16:creationId xmlns:a16="http://schemas.microsoft.com/office/drawing/2014/main" id="{BC06A425-7693-6E8F-EB7B-6C9814E91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8586216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25836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790AA64-2857-089A-38D7-2F214254E9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199" y="1594155"/>
            <a:ext cx="81964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5AAAF14-6312-27D6-344A-FC49DD3F11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0948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4710689" cy="1107996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ACB92EB-B163-EB38-0156-C028F872F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2286000"/>
            <a:ext cx="47146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190326-CB8A-9A65-714A-07CD312C3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2777609"/>
            <a:ext cx="4712685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90DBB6-E167-EFBB-7028-7961583956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20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6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7248356" cy="553998"/>
          </a:xfrm>
        </p:spPr>
        <p:txBody>
          <a:bodyPr/>
          <a:lstStyle>
            <a:lvl1pPr>
              <a:defRPr sz="36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7AB9DF2-C697-A678-389D-BE5F6AF6F2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7547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8ADB951-618D-18AA-AF3F-A625B89168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12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10690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DB4627A-42AD-DD19-0422-DBBC9408E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2799545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3664879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798272-3D7A-0B34-A766-3948028A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E2A91-B98C-49DE-8553-119ECA58152C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AE55C-2163-9917-99E9-F4D899E8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0A7F5-44CE-4932-EF35-6D73ABD6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A0B0-04EF-433A-8113-67BC344D39D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B6268A-8C5A-79C7-F256-9D7F5556F6C1}"/>
              </a:ext>
            </a:extLst>
          </p:cNvPr>
          <p:cNvSpPr/>
          <p:nvPr userDrawn="1"/>
        </p:nvSpPr>
        <p:spPr>
          <a:xfrm>
            <a:off x="0" y="6692900"/>
            <a:ext cx="12192000" cy="165100"/>
          </a:xfrm>
          <a:prstGeom prst="rect">
            <a:avLst/>
          </a:prstGeom>
          <a:gradFill flip="none" rotWithShape="1">
            <a:gsLst>
              <a:gs pos="20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078581F-5D4E-17D5-8605-805C603A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5441"/>
            <a:ext cx="10515600" cy="590931"/>
          </a:xfrm>
        </p:spPr>
        <p:txBody>
          <a:bodyPr>
            <a:sp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771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7EB78CB-2D42-05B4-A44B-341CA0A288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4E03F2E-1378-98F8-9B51-54C89B0A37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75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D05F2F1-18E8-317B-CB51-3A1DCF90F1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49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60EDCE9-88F7-1F88-5B80-F58E959B7F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30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2248273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7965798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6309146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7812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76242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88613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6568972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077113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45265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5803244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1031725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3334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7025307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594F2FE5-E83C-FD34-6F42-2F895F0DD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86474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5338988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251539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0903696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215892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 userDrawn="1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585636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 userDrawn="1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7447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259681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638885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54328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229000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4C13370-21B5-337A-CC11-29873A731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001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56823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135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918695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661383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36824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101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67421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1236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838939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572822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B1518538-021B-0EE2-1F16-D8E5F85D0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28928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17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544228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486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657639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92859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857840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8641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812763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 userDrawn="1">
          <p15:clr>
            <a:srgbClr val="5ACBF0"/>
          </p15:clr>
        </p15:guide>
        <p15:guide id="6" pos="3000" userDrawn="1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109587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 userDrawn="1">
          <p15:clr>
            <a:srgbClr val="5ACBF0"/>
          </p15:clr>
        </p15:guide>
        <p15:guide id="6" pos="3000" userDrawn="1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4136959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C32E3519-3202-8477-B7E6-CC33516A1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6399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08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384628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 userDrawn="1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 userDrawn="1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1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 userDrawn="1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 userDrawn="1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19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41169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5603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45079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535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0361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83DAD36-086B-87B0-091E-EC03E2CFC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590" r="19181" b="9590"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7452360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82676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9290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7984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338051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050273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4701135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3435322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 userDrawn="1">
          <p15:clr>
            <a:srgbClr val="A4A3A4"/>
          </p15:clr>
        </p15:guide>
        <p15:guide id="24" pos="6120" userDrawn="1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 userDrawn="1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213865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0960829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448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528" userDrawn="1">
          <p15:clr>
            <a:srgbClr val="FBAE40"/>
          </p15:clr>
        </p15:guide>
        <p15:guide id="3" pos="3168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888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528" userDrawn="1">
          <p15:clr>
            <a:srgbClr val="FBAE40"/>
          </p15:clr>
        </p15:guide>
        <p15:guide id="3" pos="316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63" Type="http://schemas.openxmlformats.org/officeDocument/2006/relationships/slideLayout" Target="../slideLayouts/slideLayout95.xml"/><Relationship Id="rId68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8" Type="http://schemas.openxmlformats.org/officeDocument/2006/relationships/slideLayout" Target="../slideLayouts/slideLayout90.xml"/><Relationship Id="rId66" Type="http://schemas.openxmlformats.org/officeDocument/2006/relationships/slideLayout" Target="../slideLayouts/slideLayout98.xml"/><Relationship Id="rId74" Type="http://schemas.openxmlformats.org/officeDocument/2006/relationships/image" Target="../media/image2.svg"/><Relationship Id="rId5" Type="http://schemas.openxmlformats.org/officeDocument/2006/relationships/slideLayout" Target="../slideLayouts/slideLayout37.xml"/><Relationship Id="rId61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56" Type="http://schemas.openxmlformats.org/officeDocument/2006/relationships/slideLayout" Target="../slideLayouts/slideLayout88.xml"/><Relationship Id="rId64" Type="http://schemas.openxmlformats.org/officeDocument/2006/relationships/slideLayout" Target="../slideLayouts/slideLayout96.xml"/><Relationship Id="rId69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Relationship Id="rId72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59" Type="http://schemas.openxmlformats.org/officeDocument/2006/relationships/slideLayout" Target="../slideLayouts/slideLayout91.xml"/><Relationship Id="rId67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73.xml"/><Relationship Id="rId54" Type="http://schemas.openxmlformats.org/officeDocument/2006/relationships/slideLayout" Target="../slideLayouts/slideLayout86.xml"/><Relationship Id="rId62" Type="http://schemas.openxmlformats.org/officeDocument/2006/relationships/slideLayout" Target="../slideLayouts/slideLayout94.xml"/><Relationship Id="rId7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57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60" Type="http://schemas.openxmlformats.org/officeDocument/2006/relationships/slideLayout" Target="../slideLayouts/slideLayout92.xml"/><Relationship Id="rId65" Type="http://schemas.openxmlformats.org/officeDocument/2006/relationships/slideLayout" Target="../slideLayouts/slideLayout97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82.xml"/><Relationship Id="rId55" Type="http://schemas.openxmlformats.org/officeDocument/2006/relationships/slideLayout" Target="../slideLayouts/slideLayout87.xml"/><Relationship Id="rId7" Type="http://schemas.openxmlformats.org/officeDocument/2006/relationships/slideLayout" Target="../slideLayouts/slideLayout39.xml"/><Relationship Id="rId71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5216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199" y="1591056"/>
            <a:ext cx="11022583" cy="72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21DE6D5-FF91-85A4-E9FC-5084016E9E3B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3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>
    <p:fade/>
  </p:transition>
  <p:hf sldNum="0" hd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137160" marR="0" indent="-13716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6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265176" marR="0" indent="-109728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84048" marR="0" indent="-118872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5A5A5"/>
          </p15:clr>
        </p15:guide>
        <p15:guide id="2" pos="7680">
          <p15:clr>
            <a:srgbClr val="A5A5A5"/>
          </p15:clr>
        </p15:guide>
        <p15:guide id="3" pos="186">
          <p15:clr>
            <a:srgbClr val="A5A5A5"/>
          </p15:clr>
        </p15:guide>
        <p15:guide id="26" pos="7496">
          <p15:clr>
            <a:srgbClr val="A5A5A5"/>
          </p15:clr>
        </p15:guide>
        <p15:guide id="27" orient="horz">
          <p15:clr>
            <a:srgbClr val="A5A5A5"/>
          </p15:clr>
        </p15:guide>
        <p15:guide id="28" orient="horz" pos="4320">
          <p15:clr>
            <a:srgbClr val="A5A5A5"/>
          </p15:clr>
        </p15:guide>
        <p15:guide id="29" orient="horz" pos="184">
          <p15:clr>
            <a:srgbClr val="A5A5A5"/>
          </p15:clr>
        </p15:guide>
        <p15:guide id="40" orient="horz" pos="4134">
          <p15:clr>
            <a:srgbClr val="A5A5A5"/>
          </p15:clr>
        </p15:guide>
        <p15:guide id="42" pos="365">
          <p15:clr>
            <a:srgbClr val="C35EA4"/>
          </p15:clr>
        </p15:guide>
        <p15:guide id="43" orient="horz" pos="367">
          <p15:clr>
            <a:srgbClr val="C35EA4"/>
          </p15:clr>
        </p15:guide>
        <p15:guide id="44" orient="horz" pos="3953">
          <p15:clr>
            <a:srgbClr val="C35EA4"/>
          </p15:clr>
        </p15:guide>
        <p15:guide id="45" pos="7307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1" r:id="rId1"/>
    <p:sldLayoutId id="2147485497" r:id="rId2"/>
    <p:sldLayoutId id="2147485498" r:id="rId3"/>
    <p:sldLayoutId id="2147485528" r:id="rId4"/>
    <p:sldLayoutId id="2147485452" r:id="rId5"/>
    <p:sldLayoutId id="2147485453" r:id="rId6"/>
    <p:sldLayoutId id="2147485454" r:id="rId7"/>
    <p:sldLayoutId id="2147485455" r:id="rId8"/>
    <p:sldLayoutId id="2147485456" r:id="rId9"/>
    <p:sldLayoutId id="2147485457" r:id="rId10"/>
    <p:sldLayoutId id="2147485458" r:id="rId11"/>
    <p:sldLayoutId id="2147485459" r:id="rId12"/>
    <p:sldLayoutId id="2147485460" r:id="rId13"/>
    <p:sldLayoutId id="2147485461" r:id="rId14"/>
    <p:sldLayoutId id="2147485462" r:id="rId15"/>
    <p:sldLayoutId id="2147485463" r:id="rId16"/>
    <p:sldLayoutId id="2147485516" r:id="rId17"/>
    <p:sldLayoutId id="2147485517" r:id="rId18"/>
    <p:sldLayoutId id="2147485514" r:id="rId19"/>
    <p:sldLayoutId id="2147485515" r:id="rId20"/>
    <p:sldLayoutId id="2147485511" r:id="rId21"/>
    <p:sldLayoutId id="2147485512" r:id="rId22"/>
    <p:sldLayoutId id="2147485464" r:id="rId23"/>
    <p:sldLayoutId id="2147485465" r:id="rId24"/>
    <p:sldLayoutId id="2147485466" r:id="rId25"/>
    <p:sldLayoutId id="2147485470" r:id="rId26"/>
    <p:sldLayoutId id="2147485471" r:id="rId27"/>
    <p:sldLayoutId id="2147485472" r:id="rId28"/>
    <p:sldLayoutId id="2147485473" r:id="rId29"/>
    <p:sldLayoutId id="2147485474" r:id="rId30"/>
    <p:sldLayoutId id="2147485475" r:id="rId31"/>
    <p:sldLayoutId id="2147485476" r:id="rId32"/>
    <p:sldLayoutId id="2147485477" r:id="rId33"/>
    <p:sldLayoutId id="2147485478" r:id="rId34"/>
    <p:sldLayoutId id="2147485479" r:id="rId35"/>
    <p:sldLayoutId id="2147485480" r:id="rId36"/>
    <p:sldLayoutId id="2147485481" r:id="rId37"/>
    <p:sldLayoutId id="2147485482" r:id="rId38"/>
    <p:sldLayoutId id="2147485483" r:id="rId39"/>
    <p:sldLayoutId id="2147485484" r:id="rId40"/>
    <p:sldLayoutId id="2147485485" r:id="rId41"/>
    <p:sldLayoutId id="2147485486" r:id="rId42"/>
    <p:sldLayoutId id="2147485487" r:id="rId43"/>
    <p:sldLayoutId id="2147485488" r:id="rId44"/>
    <p:sldLayoutId id="2147485490" r:id="rId45"/>
    <p:sldLayoutId id="2147485499" r:id="rId46"/>
    <p:sldLayoutId id="2147485501" r:id="rId47"/>
    <p:sldLayoutId id="2147485503" r:id="rId48"/>
    <p:sldLayoutId id="2147485492" r:id="rId49"/>
    <p:sldLayoutId id="2147485500" r:id="rId50"/>
    <p:sldLayoutId id="2147485502" r:id="rId51"/>
    <p:sldLayoutId id="2147485504" r:id="rId52"/>
    <p:sldLayoutId id="2147485524" r:id="rId53"/>
    <p:sldLayoutId id="2147485525" r:id="rId54"/>
    <p:sldLayoutId id="2147485526" r:id="rId55"/>
    <p:sldLayoutId id="2147485493" r:id="rId56"/>
    <p:sldLayoutId id="2147485505" r:id="rId57"/>
    <p:sldLayoutId id="2147485506" r:id="rId58"/>
    <p:sldLayoutId id="2147485507" r:id="rId59"/>
    <p:sldLayoutId id="2147485519" r:id="rId60"/>
    <p:sldLayoutId id="2147485520" r:id="rId61"/>
    <p:sldLayoutId id="2147485521" r:id="rId62"/>
    <p:sldLayoutId id="2147485508" r:id="rId63"/>
    <p:sldLayoutId id="2147485509" r:id="rId64"/>
    <p:sldLayoutId id="2147485510" r:id="rId65"/>
    <p:sldLayoutId id="2147485522" r:id="rId66"/>
    <p:sldLayoutId id="2147485527" r:id="rId67"/>
    <p:sldLayoutId id="2147485523" r:id="rId68"/>
    <p:sldLayoutId id="2147485495" r:id="rId69"/>
    <p:sldLayoutId id="2147485496" r:id="rId70"/>
    <p:sldLayoutId id="2147485529" r:id="rId7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 userDrawn="1">
          <p15:clr>
            <a:srgbClr val="C35EA4"/>
          </p15:clr>
        </p15:guide>
        <p15:guide id="17" pos="7320" userDrawn="1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 userDrawn="1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 userDrawn="1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ounded Rectangle 1">
            <a:extLst>
              <a:ext uri="{FF2B5EF4-FFF2-40B4-BE49-F238E27FC236}">
                <a16:creationId xmlns:a16="http://schemas.microsoft.com/office/drawing/2014/main" id="{563A5B59-0179-0F1E-6C75-8810EA1BF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027366" y="3847524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E7D70-993A-B563-C18E-A3094EE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75541" y="3961041"/>
            <a:ext cx="340106" cy="291097"/>
          </a:xfrm>
          <a:prstGeom prst="rect">
            <a:avLst/>
          </a:prstGeom>
        </p:spPr>
      </p:pic>
      <p:sp useBgFill="1">
        <p:nvSpPr>
          <p:cNvPr id="76" name="Rounded Rectangle 1">
            <a:extLst>
              <a:ext uri="{FF2B5EF4-FFF2-40B4-BE49-F238E27FC236}">
                <a16:creationId xmlns:a16="http://schemas.microsoft.com/office/drawing/2014/main" id="{2E5AF0A8-5F61-5634-0A42-C6FA55940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549461" y="3847524"/>
            <a:ext cx="2153223" cy="2221427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D182EA-554F-0A01-FA1E-767915E0E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51156" y="3803992"/>
            <a:ext cx="621719" cy="613903"/>
          </a:xfrm>
          <a:prstGeom prst="rect">
            <a:avLst/>
          </a:prstGeom>
        </p:spPr>
      </p:pic>
      <p:sp useBgFill="1">
        <p:nvSpPr>
          <p:cNvPr id="48" name="Rounded Rectangle 1">
            <a:extLst>
              <a:ext uri="{FF2B5EF4-FFF2-40B4-BE49-F238E27FC236}">
                <a16:creationId xmlns:a16="http://schemas.microsoft.com/office/drawing/2014/main" id="{56FD64EF-18C7-0F21-F028-292B7D748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027366" y="1501813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26D7FB5-C999-9081-03FB-38F7E6DA6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794" y="1441754"/>
            <a:ext cx="621026" cy="613905"/>
          </a:xfrm>
          <a:prstGeom prst="rect">
            <a:avLst/>
          </a:prstGeom>
        </p:spPr>
      </p:pic>
      <p:sp useBgFill="1">
        <p:nvSpPr>
          <p:cNvPr id="60" name="Rounded Rectangle 1">
            <a:extLst>
              <a:ext uri="{FF2B5EF4-FFF2-40B4-BE49-F238E27FC236}">
                <a16:creationId xmlns:a16="http://schemas.microsoft.com/office/drawing/2014/main" id="{C7B3060C-AF00-97CD-3719-19187DC17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05272" y="3847525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26AD9F-7068-C89A-3FA0-3651C9C25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3022" y="3961041"/>
            <a:ext cx="340106" cy="291097"/>
          </a:xfrm>
          <a:prstGeom prst="rect">
            <a:avLst/>
          </a:prstGeom>
        </p:spPr>
      </p:pic>
      <p:sp useBgFill="1">
        <p:nvSpPr>
          <p:cNvPr id="64" name="Rounded Rectangle 1">
            <a:extLst>
              <a:ext uri="{FF2B5EF4-FFF2-40B4-BE49-F238E27FC236}">
                <a16:creationId xmlns:a16="http://schemas.microsoft.com/office/drawing/2014/main" id="{61343778-9C24-1713-9A84-D5E5CA10B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766319" y="3847524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51EF6C-3EA2-4A20-F474-0D25575B1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64372" y="3803993"/>
            <a:ext cx="621719" cy="613903"/>
          </a:xfrm>
          <a:prstGeom prst="rect">
            <a:avLst/>
          </a:prstGeom>
        </p:spPr>
      </p:pic>
      <p:sp useBgFill="1">
        <p:nvSpPr>
          <p:cNvPr id="56" name="Rounded Rectangle 1">
            <a:extLst>
              <a:ext uri="{FF2B5EF4-FFF2-40B4-BE49-F238E27FC236}">
                <a16:creationId xmlns:a16="http://schemas.microsoft.com/office/drawing/2014/main" id="{7D5EBB9E-45AD-0BAB-B9E5-A79A371B8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549461" y="1501813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D745D26-6573-ECD3-8640-0705D1F09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944" y="1448876"/>
            <a:ext cx="621026" cy="613905"/>
          </a:xfrm>
          <a:prstGeom prst="rect">
            <a:avLst/>
          </a:prstGeom>
        </p:spPr>
      </p:pic>
      <p:sp useBgFill="1">
        <p:nvSpPr>
          <p:cNvPr id="44" name="Rounded Rectangle 1">
            <a:extLst>
              <a:ext uri="{FF2B5EF4-FFF2-40B4-BE49-F238E27FC236}">
                <a16:creationId xmlns:a16="http://schemas.microsoft.com/office/drawing/2014/main" id="{3BF57255-97D8-2143-312F-06BE5A239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766319" y="1501813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3AFD8E-9702-F47B-776A-7BEBD01A3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64412" y="1449290"/>
            <a:ext cx="621638" cy="621025"/>
          </a:xfrm>
          <a:prstGeom prst="rect">
            <a:avLst/>
          </a:prstGeom>
        </p:spPr>
      </p:pic>
      <p:sp>
        <p:nvSpPr>
          <p:cNvPr id="35" name="Title 34">
            <a:extLst>
              <a:ext uri="{FF2B5EF4-FFF2-40B4-BE49-F238E27FC236}">
                <a16:creationId xmlns:a16="http://schemas.microsoft.com/office/drawing/2014/main" id="{4EF50D1C-054A-142E-D1C2-8BE365BDD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/>
              <a:t>Top 10 to try first with Microsoft 365 Copilot Chat</a:t>
            </a:r>
            <a:br>
              <a:rPr lang="en-US" sz="3200"/>
            </a:br>
            <a:endParaRPr lang="en-US" sz="2000">
              <a:solidFill>
                <a:srgbClr val="0078D4"/>
              </a:solidFill>
            </a:endParaRPr>
          </a:p>
        </p:txBody>
      </p:sp>
      <p:sp useBgFill="1">
        <p:nvSpPr>
          <p:cNvPr id="37" name="Rounded Rectangle 1">
            <a:extLst>
              <a:ext uri="{FF2B5EF4-FFF2-40B4-BE49-F238E27FC236}">
                <a16:creationId xmlns:a16="http://schemas.microsoft.com/office/drawing/2014/main" id="{8DA2CC22-80EC-7260-5797-4C3CDDB0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05272" y="1501813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1713F-7599-1164-9E6B-AEFC2B34F335}"/>
              </a:ext>
            </a:extLst>
          </p:cNvPr>
          <p:cNvSpPr txBox="1"/>
          <p:nvPr/>
        </p:nvSpPr>
        <p:spPr>
          <a:xfrm>
            <a:off x="2267041" y="1501813"/>
            <a:ext cx="39145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</a:t>
            </a:r>
            <a:endParaRPr lang="en-US">
              <a:ea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1174D-9FE0-9C57-5C69-AB32C7491FDE}"/>
              </a:ext>
            </a:extLst>
          </p:cNvPr>
          <p:cNvSpPr txBox="1"/>
          <p:nvPr/>
        </p:nvSpPr>
        <p:spPr>
          <a:xfrm>
            <a:off x="626192" y="1995866"/>
            <a:ext cx="19222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Ask a question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</a:br>
            <a:r>
              <a:rPr lang="en-US" sz="1000">
                <a:solidFill>
                  <a:prstClr val="black"/>
                </a:solidFill>
                <a:latin typeface="Segoe UI"/>
              </a:rPr>
              <a:t>Get insights and answers to your questions.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CC5D06-F6BC-0CFF-D489-96D38F400E9A}"/>
              </a:ext>
            </a:extLst>
          </p:cNvPr>
          <p:cNvSpPr txBox="1"/>
          <p:nvPr/>
        </p:nvSpPr>
        <p:spPr>
          <a:xfrm>
            <a:off x="677266" y="3046814"/>
            <a:ext cx="198122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How </a:t>
            </a:r>
            <a:r>
              <a:rPr lang="en-US" sz="1000" b="1">
                <a:solidFill>
                  <a:prstClr val="black"/>
                </a:solidFill>
                <a:latin typeface="Segoe UI"/>
              </a:rPr>
              <a:t>does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lang="en-US" sz="1000" b="1">
                <a:solidFill>
                  <a:prstClr val="black"/>
                </a:solidFill>
                <a:latin typeface="Segoe UI"/>
              </a:rPr>
              <a:t>[product] compare to [competitor product]?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Provide the comparison in a table.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62E8FC91-9535-A8C5-934C-8ED62C1B7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441" y="3085617"/>
            <a:ext cx="163426" cy="163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9DA7A-A479-46A1-C0DB-D07595F9BA9E}"/>
              </a:ext>
            </a:extLst>
          </p:cNvPr>
          <p:cNvSpPr txBox="1"/>
          <p:nvPr/>
        </p:nvSpPr>
        <p:spPr>
          <a:xfrm>
            <a:off x="4528088" y="1501813"/>
            <a:ext cx="39145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571CE6-5C70-E911-C95B-E7FBD2DF145D}"/>
              </a:ext>
            </a:extLst>
          </p:cNvPr>
          <p:cNvSpPr txBox="1"/>
          <p:nvPr/>
        </p:nvSpPr>
        <p:spPr>
          <a:xfrm>
            <a:off x="2902328" y="2010955"/>
            <a:ext cx="1920215" cy="9746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/>
                <a:cs typeface="Segoe UI Semibold"/>
              </a:rPr>
              <a:t>Draft </a:t>
            </a:r>
            <a:r>
              <a:rPr lang="en-US" sz="1400" b="1">
                <a:solidFill>
                  <a:srgbClr val="8661C5"/>
                </a:solidFill>
                <a:latin typeface="Segoe UI Semibold"/>
                <a:cs typeface="Segoe UI Semibold"/>
              </a:rPr>
              <a:t>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/>
                <a:cs typeface="Segoe UI Semibold"/>
              </a:rPr>
              <a:t> </a:t>
            </a:r>
            <a:r>
              <a:rPr lang="en-US" sz="1400" b="1">
                <a:solidFill>
                  <a:srgbClr val="8661C5"/>
                </a:solidFill>
                <a:latin typeface="Segoe UI Semibold"/>
                <a:cs typeface="Segoe UI Semibold"/>
              </a:rPr>
              <a:t>recap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/>
                <a:cs typeface="Segoe UI Semibold"/>
              </a:rPr>
              <a:t>email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661C5"/>
              </a:solidFill>
              <a:effectLst/>
              <a:uLnTx/>
              <a:uFillTx/>
              <a:latin typeface="Segoe UI Semibold"/>
              <a:cs typeface="Segoe UI Semibold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Generate </a:t>
            </a:r>
            <a:r>
              <a:rPr lang="en-US" sz="1000">
                <a:solidFill>
                  <a:prstClr val="black"/>
                </a:solidFill>
                <a:latin typeface="Segoe UI"/>
              </a:rPr>
              <a:t>a recap email based on an open email thread and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personalize the tone and length</a:t>
            </a:r>
            <a:r>
              <a:rPr lang="en-US" sz="1000">
                <a:solidFill>
                  <a:prstClr val="black"/>
                </a:solidFill>
                <a:latin typeface="Segoe UI"/>
              </a:rPr>
              <a:t>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591651-A27E-3469-E87B-301996FC0823}"/>
              </a:ext>
            </a:extLst>
          </p:cNvPr>
          <p:cNvSpPr txBox="1"/>
          <p:nvPr/>
        </p:nvSpPr>
        <p:spPr>
          <a:xfrm>
            <a:off x="2927782" y="3036572"/>
            <a:ext cx="198047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000" b="1">
                <a:solidFill>
                  <a:prstClr val="black"/>
                </a:solidFill>
                <a:latin typeface="Segoe UI"/>
              </a:rPr>
              <a:t>Write a recap email for my team based on the discussion in this email thread. Make it short and casual in tone. 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B62054DC-91C2-7E86-D757-AF1BAD1B0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27501" y="3069145"/>
            <a:ext cx="163426" cy="163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06F8A9-7D24-EEA4-3AEB-DCD8DE151FB4}"/>
              </a:ext>
            </a:extLst>
          </p:cNvPr>
          <p:cNvSpPr txBox="1"/>
          <p:nvPr/>
        </p:nvSpPr>
        <p:spPr>
          <a:xfrm>
            <a:off x="6789135" y="1501813"/>
            <a:ext cx="39145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C91A7C-147D-AED6-AE46-D620F9261E2D}"/>
              </a:ext>
            </a:extLst>
          </p:cNvPr>
          <p:cNvSpPr txBox="1"/>
          <p:nvPr/>
        </p:nvSpPr>
        <p:spPr>
          <a:xfrm>
            <a:off x="5148286" y="1995866"/>
            <a:ext cx="1932245" cy="10361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Summarize a document</a:t>
            </a: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Simplify a long </a:t>
            </a:r>
            <a:r>
              <a:rPr lang="en-US" sz="1000">
                <a:solidFill>
                  <a:prstClr val="black"/>
                </a:solidFill>
                <a:latin typeface="Segoe UI"/>
              </a:rPr>
              <a:t>open document to catch up on your work.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6D93A9-0D89-0B94-B2A8-A8B2411BEEF4}"/>
              </a:ext>
            </a:extLst>
          </p:cNvPr>
          <p:cNvSpPr txBox="1"/>
          <p:nvPr/>
        </p:nvSpPr>
        <p:spPr>
          <a:xfrm>
            <a:off x="5187981" y="3299258"/>
            <a:ext cx="196350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000" b="1">
                <a:solidFill>
                  <a:prstClr val="black"/>
                </a:solidFill>
                <a:latin typeface="Segoe UI"/>
              </a:rPr>
              <a:t>Give me a bulleted list of key points from this document.</a:t>
            </a:r>
          </a:p>
        </p:txBody>
      </p:sp>
      <p:sp useBgFill="1">
        <p:nvSpPr>
          <p:cNvPr id="52" name="Rounded Rectangle 1">
            <a:extLst>
              <a:ext uri="{FF2B5EF4-FFF2-40B4-BE49-F238E27FC236}">
                <a16:creationId xmlns:a16="http://schemas.microsoft.com/office/drawing/2014/main" id="{F416E7D1-4882-AA85-DED7-A89777B1C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288413" y="1501813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B948A-BD26-1C50-E43F-79F5DEFF792C}"/>
              </a:ext>
            </a:extLst>
          </p:cNvPr>
          <p:cNvSpPr txBox="1"/>
          <p:nvPr/>
        </p:nvSpPr>
        <p:spPr>
          <a:xfrm>
            <a:off x="9050182" y="1501813"/>
            <a:ext cx="39145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FDDF2BD-1775-C987-49BE-5364A0DB5793}"/>
              </a:ext>
            </a:extLst>
          </p:cNvPr>
          <p:cNvSpPr txBox="1"/>
          <p:nvPr/>
        </p:nvSpPr>
        <p:spPr>
          <a:xfrm>
            <a:off x="7409333" y="1995866"/>
            <a:ext cx="1814387" cy="9746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Generate new ideas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661C5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Boost your creativity with ideas for your </a:t>
            </a:r>
            <a:r>
              <a:rPr lang="en-US" sz="1000">
                <a:solidFill>
                  <a:prstClr val="black"/>
                </a:solidFill>
                <a:latin typeface="Segoe UI"/>
              </a:rPr>
              <a:t>tasks such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as agendas, </a:t>
            </a:r>
            <a:r>
              <a:rPr lang="en-US" sz="1000">
                <a:solidFill>
                  <a:prstClr val="black"/>
                </a:solidFill>
                <a:latin typeface="Segoe UI"/>
              </a:rPr>
              <a:t>image creation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social media posts, etc.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EFC89D-A942-BFA8-EAE8-43445CFC2413}"/>
              </a:ext>
            </a:extLst>
          </p:cNvPr>
          <p:cNvSpPr txBox="1"/>
          <p:nvPr/>
        </p:nvSpPr>
        <p:spPr>
          <a:xfrm>
            <a:off x="7451833" y="3185314"/>
            <a:ext cx="1973240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000" b="1">
                <a:solidFill>
                  <a:prstClr val="black"/>
                </a:solidFill>
                <a:latin typeface="Segoe UI"/>
              </a:rPr>
              <a:t>Suggest 10 compelling taglines based on &lt;insert file&gt;.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D402084C-DA8C-FFB6-ED67-C3D35E38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1204" y="3213836"/>
            <a:ext cx="163426" cy="163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487B07-29F3-118B-39AB-51AE75816EB4}"/>
              </a:ext>
            </a:extLst>
          </p:cNvPr>
          <p:cNvSpPr txBox="1"/>
          <p:nvPr/>
        </p:nvSpPr>
        <p:spPr>
          <a:xfrm>
            <a:off x="11311230" y="1501813"/>
            <a:ext cx="39145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5</a:t>
            </a:r>
            <a:endParaRPr lang="en-US">
              <a:ea typeface="+mn-ea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B64048F-37F7-62E9-647E-C4483A22B5AA}"/>
              </a:ext>
            </a:extLst>
          </p:cNvPr>
          <p:cNvSpPr txBox="1"/>
          <p:nvPr/>
        </p:nvSpPr>
        <p:spPr>
          <a:xfrm>
            <a:off x="9670382" y="1995866"/>
            <a:ext cx="1895426" cy="11644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>
                <a:solidFill>
                  <a:srgbClr val="8661C5"/>
                </a:solidFill>
                <a:latin typeface="Segoe UI Semibold"/>
                <a:cs typeface="Segoe UI Semibold"/>
              </a:rPr>
              <a:t>Write an intro paragraph</a:t>
            </a:r>
            <a:endParaRPr lang="en-US">
              <a:ea typeface="+mn-ea"/>
            </a:endParaRPr>
          </a:p>
          <a:p>
            <a:pPr>
              <a:defRPr/>
            </a:pPr>
            <a:r>
              <a:rPr lang="en-US" sz="1000">
                <a:solidFill>
                  <a:prstClr val="black"/>
                </a:solidFill>
                <a:latin typeface="Segoe UI"/>
              </a:rPr>
              <a:t>Quickly get a strong introduction written based on the open file you're working on.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A3A63C-23A1-503B-29A7-E22B8018F27D}"/>
              </a:ext>
            </a:extLst>
          </p:cNvPr>
          <p:cNvSpPr txBox="1"/>
          <p:nvPr/>
        </p:nvSpPr>
        <p:spPr>
          <a:xfrm>
            <a:off x="9716341" y="3295327"/>
            <a:ext cx="210345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Write a </a:t>
            </a:r>
            <a:r>
              <a:rPr lang="en-US" sz="1000" b="1">
                <a:solidFill>
                  <a:prstClr val="black"/>
                </a:solidFill>
                <a:latin typeface="Segoe UI"/>
              </a:rPr>
              <a:t>compelling intro paragraph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 </a:t>
            </a:r>
            <a:r>
              <a:rPr lang="en-US" sz="1000" b="1">
                <a:solidFill>
                  <a:prstClr val="black"/>
                </a:solidFill>
                <a:latin typeface="Segoe UI"/>
              </a:rPr>
              <a:t>this document.</a:t>
            </a:r>
            <a:endParaRPr lang="en-US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B232F48A-1F1B-3189-F607-A5BE39B67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92186" y="3322439"/>
            <a:ext cx="163426" cy="163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75F923-A844-B59C-CFDA-D5E0D4DA0EFF}"/>
              </a:ext>
            </a:extLst>
          </p:cNvPr>
          <p:cNvSpPr txBox="1"/>
          <p:nvPr/>
        </p:nvSpPr>
        <p:spPr>
          <a:xfrm>
            <a:off x="2267041" y="3847524"/>
            <a:ext cx="39145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0E65BC-434B-8E16-4EB5-623E132C9AB5}"/>
              </a:ext>
            </a:extLst>
          </p:cNvPr>
          <p:cNvSpPr txBox="1"/>
          <p:nvPr/>
        </p:nvSpPr>
        <p:spPr>
          <a:xfrm>
            <a:off x="626191" y="4341578"/>
            <a:ext cx="1922209" cy="11900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>
                <a:solidFill>
                  <a:srgbClr val="8661C5"/>
                </a:solidFill>
                <a:latin typeface="Segoe UI Semibold"/>
                <a:cs typeface="Segoe UI Semibold"/>
              </a:rPr>
              <a:t>Prepare for a presentation</a:t>
            </a:r>
            <a:endParaRPr lang="en-US">
              <a:ea typeface="+mn-ea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000">
                <a:solidFill>
                  <a:prstClr val="black"/>
                </a:solidFill>
                <a:latin typeface="Segoe UI"/>
              </a:rPr>
              <a:t>Get suggested questions your audience may ask to help you get ready for your open presentation.</a:t>
            </a:r>
            <a:endParaRPr lang="en-US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EACBFB-4D56-491D-377C-5DCABE4CD787}"/>
              </a:ext>
            </a:extLst>
          </p:cNvPr>
          <p:cNvSpPr txBox="1"/>
          <p:nvPr/>
        </p:nvSpPr>
        <p:spPr>
          <a:xfrm>
            <a:off x="665690" y="5521000"/>
            <a:ext cx="1915422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000" b="1">
                <a:solidFill>
                  <a:prstClr val="black"/>
                </a:solidFill>
                <a:latin typeface="Segoe UI"/>
              </a:rPr>
              <a:t>What are some potential questions that I might be asked by the audience?</a:t>
            </a:r>
            <a:endParaRPr lang="en-US">
              <a:ea typeface="+mn-ea"/>
              <a:cs typeface="+mn-cs"/>
            </a:endParaRP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13F9B81F-B121-5293-8649-5375AB3B4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7865" y="5547794"/>
            <a:ext cx="163426" cy="163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A12A2C-C9B0-D34C-75E2-71AC98A667CB}"/>
              </a:ext>
            </a:extLst>
          </p:cNvPr>
          <p:cNvSpPr txBox="1"/>
          <p:nvPr/>
        </p:nvSpPr>
        <p:spPr>
          <a:xfrm>
            <a:off x="4528088" y="3847524"/>
            <a:ext cx="39145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1BB983D-BD6C-4F09-6D03-BA8A5EDE9CE7}"/>
              </a:ext>
            </a:extLst>
          </p:cNvPr>
          <p:cNvSpPr txBox="1"/>
          <p:nvPr/>
        </p:nvSpPr>
        <p:spPr>
          <a:xfrm>
            <a:off x="2887238" y="4341578"/>
            <a:ext cx="1972597" cy="10361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>
                <a:solidFill>
                  <a:srgbClr val="8661C5"/>
                </a:solidFill>
                <a:latin typeface="Segoe UI Semibold"/>
                <a:cs typeface="Segoe UI Semibold"/>
              </a:rPr>
              <a:t>Understand top insights and trends</a:t>
            </a:r>
            <a:endParaRPr lang="en-US">
              <a:ea typeface="+mn-ea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000">
                <a:solidFill>
                  <a:prstClr val="black"/>
                </a:solidFill>
                <a:latin typeface="Segoe UI"/>
              </a:rPr>
              <a:t>Pull top insights and data trends from your open spreadsheet.</a:t>
            </a:r>
            <a:endParaRPr lang="en-US" sz="1000">
              <a:solidFill>
                <a:prstClr val="black"/>
              </a:solidFill>
              <a:cs typeface="Segoe U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44C52D2-9F6F-5B1B-6BBD-166421B461BF}"/>
              </a:ext>
            </a:extLst>
          </p:cNvPr>
          <p:cNvSpPr txBox="1"/>
          <p:nvPr/>
        </p:nvSpPr>
        <p:spPr>
          <a:xfrm>
            <a:off x="2923749" y="5652962"/>
            <a:ext cx="201309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000" b="1">
                <a:solidFill>
                  <a:prstClr val="black"/>
                </a:solidFill>
                <a:latin typeface="Segoe UI"/>
              </a:rPr>
              <a:t>Share the top insights and trends of this data.</a:t>
            </a:r>
            <a:endParaRPr lang="en-US" sz="1000" b="1">
              <a:solidFill>
                <a:prstClr val="black"/>
              </a:solidFill>
              <a:cs typeface="Segoe U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35CA1-3A1C-1A4D-A304-C07B3D573C2C}"/>
              </a:ext>
            </a:extLst>
          </p:cNvPr>
          <p:cNvSpPr txBox="1"/>
          <p:nvPr/>
        </p:nvSpPr>
        <p:spPr>
          <a:xfrm>
            <a:off x="6789135" y="3847524"/>
            <a:ext cx="39145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7F532B8-3E19-40C1-D8A2-05D91FB5E4B3}"/>
              </a:ext>
            </a:extLst>
          </p:cNvPr>
          <p:cNvSpPr txBox="1"/>
          <p:nvPr/>
        </p:nvSpPr>
        <p:spPr>
          <a:xfrm>
            <a:off x="5148286" y="4341578"/>
            <a:ext cx="1932245" cy="11900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/>
                <a:cs typeface="Segoe UI Semibold"/>
              </a:rPr>
              <a:t>Create </a:t>
            </a:r>
            <a:r>
              <a:rPr lang="en-US" sz="1400" b="1">
                <a:solidFill>
                  <a:srgbClr val="8661C5"/>
                </a:solidFill>
                <a:latin typeface="Segoe UI Semibold"/>
                <a:cs typeface="Segoe UI Semibold"/>
              </a:rPr>
              <a:t>images for your slides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8661C5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000">
                <a:solidFill>
                  <a:prstClr val="black"/>
                </a:solidFill>
                <a:latin typeface="Segoe UI"/>
              </a:rPr>
              <a:t>Copilot can generate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images </a:t>
            </a:r>
            <a:r>
              <a:rPr lang="en-US" sz="1000">
                <a:solidFill>
                  <a:prstClr val="black"/>
                </a:solidFill>
                <a:latin typeface="Segoe UI"/>
              </a:rPr>
              <a:t>from a prompt to use in the design of your presentation deck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CE1BE93-206A-BC4F-408A-606DD1B58171}"/>
              </a:ext>
            </a:extLst>
          </p:cNvPr>
          <p:cNvSpPr txBox="1"/>
          <p:nvPr/>
        </p:nvSpPr>
        <p:spPr>
          <a:xfrm>
            <a:off x="5176404" y="5654649"/>
            <a:ext cx="202231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000" b="1">
                <a:solidFill>
                  <a:prstClr val="black"/>
                </a:solidFill>
                <a:latin typeface="Segoe UI"/>
              </a:rPr>
              <a:t>Create an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image of </a:t>
            </a:r>
            <a:r>
              <a:rPr lang="en-US" sz="1000" b="1">
                <a:solidFill>
                  <a:prstClr val="black"/>
                </a:solidFill>
                <a:latin typeface="Segoe UI"/>
              </a:rPr>
              <a:t>coffee cups besides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 coffee </a:t>
            </a:r>
            <a:r>
              <a:rPr lang="en-US" sz="1000" b="1">
                <a:solidFill>
                  <a:prstClr val="black"/>
                </a:solidFill>
                <a:latin typeface="Segoe UI"/>
              </a:rPr>
              <a:t>machine.</a:t>
            </a:r>
            <a:endParaRPr lang="en-US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14B84A4B-DE4A-28E5-888B-55AA5CD07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38559" y="5701404"/>
            <a:ext cx="163426" cy="1634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21EA2F-9C37-32B6-22BA-FE15FA445CE3}"/>
              </a:ext>
            </a:extLst>
          </p:cNvPr>
          <p:cNvSpPr txBox="1"/>
          <p:nvPr/>
        </p:nvSpPr>
        <p:spPr>
          <a:xfrm>
            <a:off x="9050182" y="3847524"/>
            <a:ext cx="39145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9</a:t>
            </a:r>
            <a:endParaRPr lang="en-US">
              <a:ea typeface="+mn-ea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34E7F58-7275-4440-928D-22F67DFEFC8A}"/>
              </a:ext>
            </a:extLst>
          </p:cNvPr>
          <p:cNvSpPr txBox="1"/>
          <p:nvPr/>
        </p:nvSpPr>
        <p:spPr>
          <a:xfrm>
            <a:off x="7409333" y="4341578"/>
            <a:ext cx="1895429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>
                <a:solidFill>
                  <a:srgbClr val="8661C5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Translate a message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8661C5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Read and write content in other languages.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01100B7-8CED-4EAB-42EB-B9B33CD29CE2}"/>
              </a:ext>
            </a:extLst>
          </p:cNvPr>
          <p:cNvSpPr txBox="1"/>
          <p:nvPr/>
        </p:nvSpPr>
        <p:spPr>
          <a:xfrm>
            <a:off x="7440257" y="5655423"/>
            <a:ext cx="19131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Translate the following text into French: [text].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1657F5-8E66-1673-DC62-70328F60428B}"/>
              </a:ext>
            </a:extLst>
          </p:cNvPr>
          <p:cNvSpPr txBox="1"/>
          <p:nvPr/>
        </p:nvSpPr>
        <p:spPr>
          <a:xfrm>
            <a:off x="11104442" y="3847524"/>
            <a:ext cx="598242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EF9DFE6-2DBC-77F0-3141-713430C700D6}"/>
              </a:ext>
            </a:extLst>
          </p:cNvPr>
          <p:cNvSpPr txBox="1"/>
          <p:nvPr/>
        </p:nvSpPr>
        <p:spPr>
          <a:xfrm>
            <a:off x="9670381" y="4341578"/>
            <a:ext cx="1895427" cy="8207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>
                <a:solidFill>
                  <a:srgbClr val="8661C5"/>
                </a:solidFill>
                <a:latin typeface="Segoe UI Semibold"/>
                <a:cs typeface="Segoe UI Semibold"/>
              </a:rPr>
              <a:t>Visualize data</a:t>
            </a:r>
            <a:endParaRPr lang="en-US">
              <a:ea typeface="+mn-ea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000">
                <a:solidFill>
                  <a:prstClr val="black"/>
                </a:solidFill>
                <a:latin typeface="Segoe UI"/>
              </a:rPr>
              <a:t>Turn your data into charts and graphs for project pitch decks or monthly reports.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3B7A1FE-0D19-09B0-DC92-27095CADECA8}"/>
              </a:ext>
            </a:extLst>
          </p:cNvPr>
          <p:cNvSpPr txBox="1"/>
          <p:nvPr/>
        </p:nvSpPr>
        <p:spPr>
          <a:xfrm>
            <a:off x="9704765" y="5641180"/>
            <a:ext cx="199791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000" b="1">
                <a:solidFill>
                  <a:prstClr val="black"/>
                </a:solidFill>
                <a:latin typeface="Segoe UI"/>
              </a:rPr>
              <a:t>Create a data visualization of the sales data over time.</a:t>
            </a:r>
            <a:endParaRPr lang="en-US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839B92B3-DFF9-3259-3C12-684ADC2BB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97812" y="5680951"/>
            <a:ext cx="163426" cy="16342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CD0DA8E-202C-A0B2-62E3-5A4287F41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03658" y="3334996"/>
            <a:ext cx="163426" cy="163426"/>
          </a:xfrm>
          <a:prstGeom prst="rect">
            <a:avLst/>
          </a:prstGeom>
        </p:spPr>
      </p:pic>
      <p:sp useBgFill="1">
        <p:nvSpPr>
          <p:cNvPr id="72" name="Rounded Rectangle 1">
            <a:extLst>
              <a:ext uri="{FF2B5EF4-FFF2-40B4-BE49-F238E27FC236}">
                <a16:creationId xmlns:a16="http://schemas.microsoft.com/office/drawing/2014/main" id="{CA23F9B4-07C5-3F1A-21A7-2A4598C07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288413" y="3847524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B3FEB858-854F-62DD-B79B-982B36737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5773" y="5690091"/>
            <a:ext cx="163426" cy="163426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981F4ED5-39D6-B70F-8D4C-7F03CA27ED09}"/>
              </a:ext>
            </a:extLst>
          </p:cNvPr>
          <p:cNvSpPr txBox="1"/>
          <p:nvPr/>
        </p:nvSpPr>
        <p:spPr>
          <a:xfrm>
            <a:off x="1082376" y="6252992"/>
            <a:ext cx="10043201" cy="3668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en-US" sz="1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Aptos" panose="020B0004020202020204" pitchFamily="34" charset="0"/>
                <a:cs typeface="Segoe UI Semibold"/>
              </a:rPr>
              <a:t> For more prompt</a:t>
            </a:r>
            <a:r>
              <a:rPr kumimoji="0" lang="en-US" sz="1800" b="1" i="0" u="none" strike="noStrike" kern="1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Aptos" panose="020B0004020202020204" pitchFamily="34" charset="0"/>
                <a:cs typeface="Segoe UI Semibold"/>
              </a:rPr>
              <a:t> examples, select “View prompts” above the Copilot Chat prompt box</a:t>
            </a:r>
            <a:endParaRPr kumimoji="0" lang="en-CA" sz="1800" b="0" i="0" u="none" strike="noStrike" kern="1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 Semibold"/>
              <a:ea typeface="Aptos" panose="020B0004020202020204" pitchFamily="34" charset="0"/>
              <a:cs typeface="Segoe UI Semibold"/>
            </a:endParaRP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174F0D8-4B2B-C222-2B1C-A4E1371BC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23692" y="5695038"/>
            <a:ext cx="163426" cy="1634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AA4F94-AB5C-C445-5E3D-ED09DA9C8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668538" y="1611558"/>
            <a:ext cx="318387" cy="280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3DB3803-AFEF-B608-2461-24D200326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7492047" y="1611558"/>
            <a:ext cx="318387" cy="2804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11D4491-C972-894E-74CF-B91038259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7484148" y="3967853"/>
            <a:ext cx="318387" cy="28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03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theme/theme1.xml><?xml version="1.0" encoding="utf-8"?>
<a:theme xmlns:a="http://schemas.openxmlformats.org/drawingml/2006/main" name="LIGHT MODE">
  <a:themeElements>
    <a:clrScheme name="BAR Light">
      <a:dk1>
        <a:srgbClr val="000000"/>
      </a:dk1>
      <a:lt1>
        <a:srgbClr val="FFFFFF"/>
      </a:lt1>
      <a:dk2>
        <a:srgbClr val="091F2E"/>
      </a:dk2>
      <a:lt2>
        <a:srgbClr val="FFF8F3"/>
      </a:lt2>
      <a:accent1>
        <a:srgbClr val="702573"/>
      </a:accent1>
      <a:accent2>
        <a:srgbClr val="BF3AC4"/>
      </a:accent2>
      <a:accent3>
        <a:srgbClr val="FE5B38"/>
      </a:accent3>
      <a:accent4>
        <a:srgbClr val="D59DD7"/>
      </a:accent4>
      <a:accent5>
        <a:srgbClr val="FEE298"/>
      </a:accent5>
      <a:accent6>
        <a:srgbClr val="D7D2CA"/>
      </a:accent6>
      <a:hlink>
        <a:srgbClr val="0077D3"/>
      </a:hlink>
      <a:folHlink>
        <a:srgbClr val="0077D3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Light Brown">
      <a:srgbClr val="E1D3C7"/>
    </a:custClr>
    <a:custClr name="Brown">
      <a:srgbClr val="BF9474"/>
    </a:custClr>
    <a:custClr name="Dark Brown">
      <a:srgbClr val="5C4738"/>
    </a:custClr>
    <a:custClr name="Light Yellow">
      <a:srgbClr val="FFE399"/>
    </a:custClr>
    <a:custClr name="Yellow">
      <a:srgbClr val="FFB900"/>
    </a:custClr>
    <a:custClr name="Dark Yellow">
      <a:srgbClr val="7F5A1A"/>
    </a:custClr>
    <a:custClr name="Light Orange">
      <a:srgbClr val="FFA38B"/>
    </a:custClr>
    <a:custClr name="Orange">
      <a:srgbClr val="FF5C39"/>
    </a:custClr>
    <a:custClr name="Dark Orange">
      <a:srgbClr val="73391D"/>
    </a:custClr>
    <a:custClr name="Light Red">
      <a:srgbClr val="FFB3BB"/>
    </a:custClr>
    <a:custClr name="Red">
      <a:srgbClr val="F4364C"/>
    </a:custClr>
    <a:custClr name="Dark Red">
      <a:srgbClr val="73262F"/>
    </a:custClr>
    <a:custClr name="Light Magenta">
      <a:srgbClr val="D59ED7"/>
    </a:custClr>
    <a:custClr name="Magenta">
      <a:srgbClr val="C03BC4"/>
    </a:custClr>
    <a:custClr name="Dark Magenta">
      <a:srgbClr val="702573"/>
    </a:custClr>
    <a:custClr name="Light Purple">
      <a:srgbClr val="C5B4E3"/>
    </a:custClr>
    <a:custClr name="Purple">
      <a:srgbClr val="8661C5"/>
    </a:custClr>
    <a:custClr name="Dark Purple">
      <a:srgbClr val="463668"/>
    </a:custClr>
    <a:custClr name="Light Blue">
      <a:srgbClr val="8DC8E8"/>
    </a:custClr>
    <a:custClr name="Blue">
      <a:srgbClr val="0078D4"/>
    </a:custClr>
    <a:custClr name="Dark Blue">
      <a:srgbClr val="2A446F"/>
    </a:custClr>
    <a:custClr name="Light Teal">
      <a:srgbClr val="B9DCD2"/>
    </a:custClr>
    <a:custClr name="Teal">
      <a:srgbClr val="49C5B1"/>
    </a:custClr>
    <a:custClr name="Dark Teal">
      <a:srgbClr val="225B62"/>
    </a:custClr>
    <a:custClr name="Light Green">
      <a:srgbClr val="D4EC8E"/>
    </a:custClr>
    <a:custClr name="Green">
      <a:srgbClr val="8DE971"/>
    </a:custClr>
    <a:custClr name="Dark Green">
      <a:srgbClr val="07641D"/>
    </a:custClr>
    <a:custClr name="Blue Black">
      <a:srgbClr val="091F2C"/>
    </a:custClr>
    <a:custClr name="Pure Black">
      <a:srgbClr val="000000"/>
    </a:custClr>
    <a:custClr name="Brown Black">
      <a:srgbClr val="291817"/>
    </a:custClr>
  </a:custClrLst>
  <a:extLst>
    <a:ext uri="{05A4C25C-085E-4340-85A3-A5531E510DB2}">
      <thm15:themeFamily xmlns:thm15="http://schemas.microsoft.com/office/thememl/2012/main" name="Microsoft_Brand_Template_May2023  -  Read-Only" id="{354821AE-6191-4F47-84CC-51318889153F}" vid="{EBB4C349-3EE2-41B8-A048-F0998BF1AC84}"/>
    </a:ext>
  </a:extLst>
</a:theme>
</file>

<file path=ppt/theme/theme2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B4D63BEF6CE74A98DE71B79A4EFA2E" ma:contentTypeVersion="20" ma:contentTypeDescription="Create a new document." ma:contentTypeScope="" ma:versionID="cb9345eb3893610c45717ec70d2b3801">
  <xsd:schema xmlns:xsd="http://www.w3.org/2001/XMLSchema" xmlns:xs="http://www.w3.org/2001/XMLSchema" xmlns:p="http://schemas.microsoft.com/office/2006/metadata/properties" xmlns:ns1="http://schemas.microsoft.com/sharepoint/v3" xmlns:ns2="324d2b90-11f2-4fdf-990a-54fa46247cf8" xmlns:ns3="b817b00b-f121-400f-976b-40959b1c7d14" targetNamespace="http://schemas.microsoft.com/office/2006/metadata/properties" ma:root="true" ma:fieldsID="323b0e0f0e8756d44652f1531627ebfa" ns1:_="" ns2:_="" ns3:_="">
    <xsd:import namespace="http://schemas.microsoft.com/sharepoint/v3"/>
    <xsd:import namespace="324d2b90-11f2-4fdf-990a-54fa46247cf8"/>
    <xsd:import namespace="b817b00b-f121-400f-976b-40959b1c7d1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CpostID" minOccurs="0"/>
                <xsd:element ref="ns2:MCpostdate" minOccurs="0"/>
                <xsd:element ref="ns2:Recipient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d2b90-11f2-4fdf-990a-54fa46247cf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CpostID" ma:index="24" nillable="true" ma:displayName="MC post ID" ma:format="Dropdown" ma:internalName="MCpostID">
      <xsd:simpleType>
        <xsd:restriction base="dms:Text">
          <xsd:maxLength value="255"/>
        </xsd:restriction>
      </xsd:simpleType>
    </xsd:element>
    <xsd:element name="MCpostdate" ma:index="25" nillable="true" ma:displayName="MC post date " ma:format="Dropdown" ma:internalName="MCpostdate">
      <xsd:simpleType>
        <xsd:restriction base="dms:Text">
          <xsd:maxLength value="255"/>
        </xsd:restriction>
      </xsd:simpleType>
    </xsd:element>
    <xsd:element name="Recipients" ma:index="26" nillable="true" ma:displayName="Recipients " ma:format="Dropdown" ma:internalName="Recipients">
      <xsd:simpleType>
        <xsd:restriction base="dms:Text">
          <xsd:maxLength value="255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17b00b-f121-400f-976b-40959b1c7d1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2642221-0cbc-45a0-a534-f2e154e1d76e}" ma:internalName="TaxCatchAll" ma:showField="CatchAllData" ma:web="b817b00b-f121-400f-976b-40959b1c7d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324d2b90-11f2-4fdf-990a-54fa46247cf8">
      <Terms xmlns="http://schemas.microsoft.com/office/infopath/2007/PartnerControls"/>
    </lcf76f155ced4ddcb4097134ff3c332f>
    <MCpostdate xmlns="324d2b90-11f2-4fdf-990a-54fa46247cf8" xsi:nil="true"/>
    <Recipients xmlns="324d2b90-11f2-4fdf-990a-54fa46247cf8" xsi:nil="true"/>
    <TaxCatchAll xmlns="b817b00b-f121-400f-976b-40959b1c7d14" xsi:nil="true"/>
    <MCpostID xmlns="324d2b90-11f2-4fdf-990a-54fa46247cf8" xsi:nil="true"/>
    <SharedWithUsers xmlns="b817b00b-f121-400f-976b-40959b1c7d14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E4221BE-D536-4C1C-9E17-DE04FE508B65}"/>
</file>

<file path=customXml/itemProps2.xml><?xml version="1.0" encoding="utf-8"?>
<ds:datastoreItem xmlns:ds="http://schemas.openxmlformats.org/officeDocument/2006/customXml" ds:itemID="{059DFE16-C7CA-4839-B7AB-E1C7A1B01032}"/>
</file>

<file path=customXml/itemProps3.xml><?xml version="1.0" encoding="utf-8"?>
<ds:datastoreItem xmlns:ds="http://schemas.openxmlformats.org/officeDocument/2006/customXml" ds:itemID="{1CAF5AD2-B627-4C8A-A123-1DE3B0BB465B}"/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345</Words>
  <Application>Microsoft Office PowerPoint</Application>
  <PresentationFormat>Widescreen</PresentationFormat>
  <Paragraphs>41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Aptos</vt:lpstr>
      <vt:lpstr>Arial</vt:lpstr>
      <vt:lpstr>Consolas</vt:lpstr>
      <vt:lpstr>Segoe Sans Display</vt:lpstr>
      <vt:lpstr>Segoe Sans Display Semibold</vt:lpstr>
      <vt:lpstr>Segoe UI</vt:lpstr>
      <vt:lpstr>Segoe UI Semibold</vt:lpstr>
      <vt:lpstr>Wingdings</vt:lpstr>
      <vt:lpstr>LIGHT MODE</vt:lpstr>
      <vt:lpstr>Microsoft 365 Copilot Template</vt:lpstr>
      <vt:lpstr>Top 10 to try first with Microsoft 365 Copilot Chat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2025-09-12T15:29:30Z</dcterms:created>
  <dcterms:modified xsi:type="dcterms:W3CDTF">2025-09-12T15:29:36Z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0x010100CAB4D63BEF6CE74A98DE71B79A4EFA2E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