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9" r:id="rId4"/>
    <p:sldMasterId id="2147484000" r:id="rId5"/>
  </p:sldMasterIdLst>
  <p:notesMasterIdLst>
    <p:notesMasterId r:id="rId30"/>
  </p:notesMasterIdLst>
  <p:sldIdLst>
    <p:sldId id="2147479558" r:id="rId6"/>
    <p:sldId id="2147483645" r:id="rId7"/>
    <p:sldId id="316" r:id="rId8"/>
    <p:sldId id="288" r:id="rId9"/>
    <p:sldId id="2147483565" r:id="rId10"/>
    <p:sldId id="2147483551" r:id="rId11"/>
    <p:sldId id="2147483553" r:id="rId12"/>
    <p:sldId id="262" r:id="rId13"/>
    <p:sldId id="281" r:id="rId14"/>
    <p:sldId id="264" r:id="rId15"/>
    <p:sldId id="266" r:id="rId16"/>
    <p:sldId id="269" r:id="rId17"/>
    <p:sldId id="260" r:id="rId18"/>
    <p:sldId id="274" r:id="rId19"/>
    <p:sldId id="278" r:id="rId20"/>
    <p:sldId id="285" r:id="rId21"/>
    <p:sldId id="257" r:id="rId22"/>
    <p:sldId id="265" r:id="rId23"/>
    <p:sldId id="267" r:id="rId24"/>
    <p:sldId id="2147483575" r:id="rId25"/>
    <p:sldId id="270" r:id="rId26"/>
    <p:sldId id="263" r:id="rId27"/>
    <p:sldId id="2147483387" r:id="rId28"/>
    <p:sldId id="21474833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1AF71212-66AF-4D25-B4BE-E56D5AEDEDB5}">
          <p14:sldIdLst>
            <p14:sldId id="2147479558"/>
            <p14:sldId id="2147483645"/>
            <p14:sldId id="316"/>
            <p14:sldId id="288"/>
            <p14:sldId id="2147483565"/>
            <p14:sldId id="2147483551"/>
            <p14:sldId id="2147483553"/>
            <p14:sldId id="262"/>
          </p14:sldIdLst>
        </p14:section>
        <p14:section name="Included in a Copilot license" id="{491B9DC2-A564-475E-9D55-7989B68C769D}">
          <p14:sldIdLst>
            <p14:sldId id="281"/>
            <p14:sldId id="264"/>
            <p14:sldId id="266"/>
            <p14:sldId id="269"/>
            <p14:sldId id="260"/>
          </p14:sldIdLst>
        </p14:section>
        <p14:section name="Included in Viva license" id="{99C5BD0F-EC1E-4C3A-8EFE-3D33E16970EB}">
          <p14:sldIdLst>
            <p14:sldId id="274"/>
            <p14:sldId id="278"/>
            <p14:sldId id="285"/>
            <p14:sldId id="257"/>
            <p14:sldId id="265"/>
            <p14:sldId id="267"/>
            <p14:sldId id="2147483575"/>
            <p14:sldId id="270"/>
          </p14:sldIdLst>
        </p14:section>
        <p14:section name="Closing" id="{90C49443-49DF-4F3C-ABF9-9F3427FE6D21}">
          <p14:sldIdLst>
            <p14:sldId id="263"/>
          </p14:sldIdLst>
        </p14:section>
        <p14:section name="Appendix" id="{817BEA36-BE66-4A8C-9CCC-4EA886C508AF}">
          <p14:sldIdLst>
            <p14:sldId id="2147483387"/>
            <p14:sldId id="214748338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FFB402-4E6F-6E45-6A57-F59F6322CC52}" name="Chris Bortlik" initials="CB" userId="S::cbortlik@microsoft.com::47d53aa3-0b2d-473f-a17d-882b53800802" providerId="AD"/>
  <p188:author id="{D34C2D04-139D-A524-2D59-F47D88F70989}" name="Britt Boston" initials="BB" userId="S::brittb@microsoft.com::668687f2-48af-480b-bf2f-660845c6e21b" providerId="AD"/>
  <p188:author id="{A0F1F308-5D90-E94F-076C-0C890E9E8B20}" name="Jorie Foss" initials="JF" userId="S::jofoss@microsoft.com::3529ba5d-3b79-4894-8c41-447e98d9ed46" providerId="AD"/>
  <p188:author id="{1A912F15-699B-CDC4-768B-6B938EF75370}" name="Gaelle Thurau" initials="GT" userId="S::gathurau@microsoft.com::726d482d-5dd6-4304-8ee5-2b50ecf37a8d" providerId="AD"/>
  <p188:author id="{4B55F916-0DA8-1AB0-2AC7-5F72A52BFD68}" name="Xavier Callapina San Miguel" initials="XCSM" userId="S::xavierc@microsoft.com::9be34fd9-3a58-44d3-8461-0894896cce03" providerId="AD"/>
  <p188:author id="{47C8352D-20A8-FB46-33FC-A7EE4699C69C}" name="Clover Chang" initials="CC" userId="S::clover@stinson.co::ae9b536e-2191-4360-bc05-fbd21b5c0ac9" providerId="AD"/>
  <p188:author id="{14120C2E-B4A6-B521-57EA-A54ED06897C0}" name="Uriel Rootshtain" initials="UR" userId="S::urielr@microsoft.com::41b1233a-ebbc-4835-a996-0f75e2233e8b" providerId="AD"/>
  <p188:author id="{0531392E-A5DF-BBF0-70C7-610272F7DC87}" name="Jyoti Rathod" initials="JR" userId="S::jyrathod@microsoft.com::9b91ecaf-5f8a-4a12-a9c9-51a52c265f69" providerId="AD"/>
  <p188:author id="{8C86D135-3BD3-899A-8576-0F32AF57272F}" name="Maeneka Grewal" initials="MG" userId="S::mgrewal@microsoft.com::01e775f3-891b-4bf8-a717-6719c87e0845" providerId="AD"/>
  <p188:author id="{2343EC37-96B6-7609-4A98-89C7DC423C62}" name="Jenny He" initials="JH" userId="S::jenny@stinson.co::a6e4b8db-d734-48f0-9d1e-a758940ee3af" providerId="AD"/>
  <p188:author id="{6266A443-B4F7-297F-3E90-3B58E2687163}" name="Sunita Khatri" initials="SK" userId="S::sunitakhatri@microsoft.com::074aac9e-3433-4e25-a4a2-eda6a1048bf7" providerId="AD"/>
  <p188:author id="{97220A45-1416-9BF9-70DC-C47FD44E4C77}" name="Matthew Pentz (Unify Consulting LLC)" initials="ML" userId="S::v-matpentz@microsoft.com::8295c90f-e9b5-4da9-a278-b2e547be2f53" providerId="AD"/>
  <p188:author id="{16A39151-E6CB-8867-BC84-51FC06B55875}" name="Peter Bergen" initials="PB" userId="S::pebergen@microsoft.com::6dfd4501-c3fd-4c1e-bcdd-a3415057ce6c" providerId="AD"/>
  <p188:author id="{9001A551-4733-091D-53E3-D2994A5251C0}" name="Karuana Gatimu" initials="KG" userId="S::karuanag@microsoft.com::c835d73b-5b64-4378-9cc4-37e921133843" providerId="AD"/>
  <p188:author id="{D6F26963-7D31-7E94-BDCA-0053EED9EF82}" name="Leslie Overland" initials="LO" userId="S::leoverla@microsoft.com::f3978a41-ce7f-4ee8-a07a-b9255d9fc7c0" providerId="AD"/>
  <p188:author id="{2FB19E84-C807-484F-EB7C-3F174FE5D159}" name="Angela Viesse (VALOREM LLC)" initials="AV" userId="S::v-angeviesse@microsoft.com::d9e8ff94-8805-44a7-9d89-64cc8a5db419" providerId="AD"/>
  <p188:author id="{99BBDF87-CB8C-E633-7CD9-5F29F5403DA5}" name="Nammi Nadella" initials="NN" userId="S::nanadell@microsoft.com::c75da436-97fe-49ef-9a65-483e05424d76" providerId="AD"/>
  <p188:author id="{B8F3A789-5311-4AA4-A212-8EE728994062}" name="Olia Savintseva" initials="OS" userId="S::olsavint@microsoft.com::5b3d9d6c-fc88-4df5-a022-3802d7a6d50b" providerId="AD"/>
  <p188:author id="{1FDB258B-9A64-FFCC-3643-D260BBFB3383}" name="Olga Gordon" initials="" userId="S::ogordon@microsoft.com::102a02ab-8cd3-475b-8633-7a419b8c421c" providerId="AD"/>
  <p188:author id="{46983A96-0CB7-2FC4-767C-0CB9A29ACD91}" name="Michael Holste" initials="" userId="S::miholste@microsoft.com::3e25461e-d352-4ff6-9c56-72d944834c3d" providerId="AD"/>
  <p188:author id="{9992319E-69C8-2FBA-BEDD-2C5660FE0093}" name="John Mighell" initials="JM" userId="S::jomigh@microsoft.com::aa110d23-b74a-4732-bbdf-11d185d8cf54" providerId="AD"/>
  <p188:author id="{CB7B68A1-4208-96B1-9DF4-C573EB67B07D}" name="Jessie Hwang" initials="JH" userId="S::jhwang@microsoft.com::85f2306c-fd56-49d2-8dff-e96751c6f345" providerId="AD"/>
  <p188:author id="{F6DC99AF-5D8B-DDE3-49CF-53EB437080C1}" name="Allison Michels" initials="AM" userId="S::almichels@microsoft.com::7d06cd23-1dde-4fda-b9b6-bbe4e9a79d22" providerId="AD"/>
  <p188:author id="{AAB893B9-1D2B-F930-053D-5B53131200AB}" name="Nima Desai" initials="ND" userId="S::nimadesai@microsoft.com::0538bcb0-a027-4b73-b326-08e0a2c8cb17" providerId="AD"/>
  <p188:author id="{7F558DBD-3EBD-5EEC-0EC6-1FE8EAD99B4B}" name="Tranissa Creme" initials="TC" userId="S::trcreme@microsoft.com::da230c5a-0394-4c9f-a6c7-bcd14a74aca4" providerId="AD"/>
  <p188:author id="{EA2BB1CC-CCBC-CFD1-E586-B3F5D4B2902B}" name="Gina Eisele" initials="GE" userId="S::ginah@microsoft.com::4b775c3a-ed81-4f52-b83b-472130d98b00" providerId="AD"/>
  <p188:author id="{7A29D2D2-466E-FF04-1B4C-2913F31C22F8}" name="Wendy Guo" initials="WG" userId="S::weng@microsoft.com::9214ec2f-9f18-4ee0-84b1-6002c1cbf0cd" providerId="AD"/>
  <p188:author id="{6A30C1D4-D020-8222-C2C1-49EBE83E8F96}" name="Liz Hess" initials="LH" userId="S::v-lizhess@microsoft.com::74b85be0-a6a6-4834-bc00-38636e22e2dc" providerId="AD"/>
  <p188:author id="{69BEC3DF-4BCF-1C02-A4E1-2FCE865F505C}" name="Cynthia Johnson" initials="CJ" userId="S::cyjohnso@microsoft.com::bc2f0021-774b-4fb2-9d55-c3348f4105f5" providerId="AD"/>
  <p188:author id="{D88CA5E0-4B35-4A53-664A-0AAB073ABC75}" name="Nicole Lew" initials="NL" userId="S::nilew@microsoft.com::6a2933f5-9eb7-4d15-b219-d3cf2e5c4721" providerId="AD"/>
  <p188:author id="{B193D1ED-6FB4-9DF4-07BC-8AC89E28754F}" name="Mike Walsh" initials="MW" userId="S::mikewalsh@microsoft.com::bc8f4e96-7e26-46ac-9dfd-886fde7a4f97" providerId="AD"/>
  <p188:author id="{77D942FE-ADD5-E483-6E48-E3BE09691A89}" name="Hanzhang Yu (MAQ LLC)" initials="HL" userId="S::v-hanzhangyu@microsoft.com::66292307-99d1-4c64-a3b1-47775bafd78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D2D2"/>
    <a:srgbClr val="C3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14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0A28E-CA3F-4EA3-830B-08B6E1E6A268}"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32CE5-F95F-40D8-A11A-1798ADFE6FA2}" type="slidenum">
              <a:rPr lang="en-US" smtClean="0"/>
              <a:t>‹#›</a:t>
            </a:fld>
            <a:endParaRPr lang="en-US"/>
          </a:p>
        </p:txBody>
      </p:sp>
    </p:spTree>
    <p:extLst>
      <p:ext uri="{BB962C8B-B14F-4D97-AF65-F5344CB8AC3E}">
        <p14:creationId xmlns:p14="http://schemas.microsoft.com/office/powerpoint/2010/main" val="75684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r>
              <a:rPr lang="en-US">
                <a:cs typeface="Segoe UI" panose="020B0502040204020203" pitchFamily="34" charset="0"/>
              </a:rPr>
              <a:t>Viva Glint surveys are meant to be used organization wide and are typically managed by HR leaders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800551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r>
              <a:rPr lang="en-US"/>
              <a:t>Viva Pulse pulses are meant to be distributed to smaller team or v-team basis and are typically distributed by a manager or project lead.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218003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10094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0351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r>
              <a:rPr lang="en-US"/>
              <a:t>Viva Pulse pulses are meant to be distributed to smaller team or v-team basis and are typically distributed by a manager or project lead.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3416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CF50E8-8858-4631-8893-B6D8A22035DB}"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1108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Microsoft Viva can help accelerate your AI transformation in three areas:</a:t>
            </a:r>
          </a:p>
          <a:p>
            <a:pPr>
              <a:spcAft>
                <a:spcPts val="800"/>
              </a:spcAft>
            </a:pPr>
            <a:endParaRPr lang="en-US" sz="1400" spc="-80">
              <a:gradFill flip="none">
                <a:gsLst>
                  <a:gs pos="0">
                    <a:srgbClr val="0078D4"/>
                  </a:gs>
                  <a:gs pos="100000">
                    <a:srgbClr val="BF3AC4"/>
                  </a:gs>
                </a:gsLst>
                <a:lin ang="2700000" scaled="0"/>
                <a:tileRect/>
              </a:gradFill>
              <a:latin typeface="Segoe UI Variable Display Semib"/>
              <a:cs typeface="Segoe UI Semibold"/>
            </a:endParaRPr>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Copilot communities, powered by Microsoft Viva Engage, </a:t>
            </a:r>
            <a:r>
              <a:rPr lang="en-US" sz="1200">
                <a:latin typeface="+mj-lt"/>
              </a:rPr>
              <a:t>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a:p>
          <a:p>
            <a:pPr>
              <a:spcAft>
                <a:spcPts val="800"/>
              </a:spcAft>
            </a:pPr>
            <a:r>
              <a:rPr lang="en-US" sz="1400" spc="-80">
                <a:gradFill flip="none">
                  <a:gsLst>
                    <a:gs pos="0">
                      <a:srgbClr val="0078D4"/>
                    </a:gs>
                    <a:gs pos="100000">
                      <a:srgbClr val="BF3AC4"/>
                    </a:gs>
                  </a:gsLst>
                  <a:lin ang="2700000" scaled="0"/>
                  <a:tileRect/>
                </a:gradFill>
                <a:latin typeface="Segoe UI Variable Display Semib"/>
                <a:cs typeface="Segoe UI Semibold"/>
              </a:rPr>
              <a:t>The Copilot Dashboard, powered by Microsoft Viva Insights, provides analytics and data on usage, as well as impact reports.</a:t>
            </a:r>
            <a:endParaRPr lang="en-US" sz="1200">
              <a:latin typeface="+mj-lt"/>
            </a:endParaRPr>
          </a:p>
          <a:p>
            <a:pPr marL="0" indent="0">
              <a:spcAft>
                <a:spcPts val="800"/>
              </a:spcAft>
              <a:buFont typeface="Wingdings" panose="05000000000000000000" pitchFamily="2" charset="2"/>
              <a:buNone/>
            </a:pPr>
            <a:endParaRPr lang="en-US" sz="1200"/>
          </a:p>
          <a:p>
            <a:pPr marR="0" lvl="0" fontAlgn="auto">
              <a:spcAft>
                <a:spcPts val="800"/>
              </a:spcAft>
              <a:buClrTx/>
              <a:buSzTx/>
              <a:tabLst/>
              <a:defRPr/>
            </a:pPr>
            <a:r>
              <a:rPr lang="en-US" sz="1400" spc="-80">
                <a:gradFill flip="none">
                  <a:gsLst>
                    <a:gs pos="0">
                      <a:srgbClr val="0078D4"/>
                    </a:gs>
                    <a:gs pos="100000">
                      <a:srgbClr val="BF3AC4"/>
                    </a:gs>
                  </a:gsLst>
                  <a:lin ang="2700000" scaled="0"/>
                  <a:tileRect/>
                </a:gradFill>
                <a:latin typeface="Segoe UI Variable Display Semib"/>
                <a:cs typeface="Segoe UI Semibold"/>
              </a:rPr>
              <a:t>The Copilot Academy from Microsoft Viva Learning can be accessed in Teams, right in the flow of work, for</a:t>
            </a:r>
            <a:r>
              <a:rPr lang="en-US" sz="1200">
                <a:latin typeface="+mj-lt"/>
              </a:rPr>
              <a:t> user skill development and training.</a:t>
            </a:r>
            <a:endParaRPr lang="en-US" sz="1200"/>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8310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200">
                <a:effectLst/>
                <a:latin typeface="Calibri" panose="020F0502020204030204" pitchFamily="34" charset="0"/>
                <a:ea typeface="Calibri" panose="020F0502020204030204" pitchFamily="34" charset="0"/>
                <a:cs typeface="Arial" panose="020B0604020202020204" pitchFamily="34" charset="0"/>
              </a:rPr>
              <a:t>Viva Connections is your new home for Copilot. It helps everyone stay engaged and informed by delivering a curated employee destination that can be configured for specific roles and needs. Customers can brand and customize it as their own ‘employee app’, which you can then surface to different employee types, like Frontline workers, or information workers, so that everyone has the resources, news, and dashboard content that they need.</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endPar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181DE0A4-41F7-C645-BBF5-9BB866804F69}" type="datetime8">
              <a:rPr lang="en-CA" smtClean="0"/>
              <a:t>2025-04-17 11:21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403471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endPar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181DE0A4-41F7-C645-BBF5-9BB866804F69}" type="datetime8">
              <a:rPr lang="en-CA" smtClean="0"/>
              <a:t>2025-04-17 11:21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72269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endPar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181DE0A4-41F7-C645-BBF5-9BB866804F69}" type="datetime8">
              <a:rPr lang="en-CA" smtClean="0"/>
              <a:t>2025-04-17 11:21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509842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endPar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181DE0A4-41F7-C645-BBF5-9BB866804F69}" type="datetime8">
              <a:rPr lang="en-CA" smtClean="0"/>
              <a:t>2025-04-17 11:21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00396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Microsoft Viva delivers powerful, data-driven insights to help you maximize the value of your Microsoft 365 and Copilot investment. </a:t>
            </a:r>
          </a:p>
          <a:p>
            <a:pPr marL="0" indent="0">
              <a:buFont typeface="Arial" panose="020B0604020202020204" pitchFamily="34" charset="0"/>
              <a:buNone/>
            </a:pPr>
            <a:endParaRPr kumimoji="0" lang="en-US" sz="1200" b="0" i="0" u="none" strike="noStrike" kern="0" cap="none" spc="0" normalizeH="0" baseline="0" noProof="0">
              <a:ln>
                <a:noFill/>
              </a:ln>
              <a:solidFill>
                <a:srgbClr val="000000"/>
              </a:solidFill>
              <a:effectLst/>
              <a:uLnTx/>
              <a:uFillTx/>
              <a:latin typeface="Segoe UI"/>
              <a:ea typeface="+mn-ea"/>
              <a:cs typeface="Segoe UI"/>
              <a:sym typeface="Segoe U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Aptos" panose="020B0004020202020204" pitchFamily="34" charset="0"/>
              </a:rPr>
              <a:t>We believe that by delivering the right insights and recommended actions, we can help you drive meaningful changes and we want to deliver these insights in a way that is conveniently accessible to the right people in your organization. So, we’ve recently introduced the new Microsoft Copilot Dashboard, powered by Viva.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b="0" i="0">
              <a:solidFill>
                <a:srgbClr val="000000"/>
              </a:solidFill>
              <a:effectLst/>
              <a:latin typeface="Aptos" panose="020B00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a:solidFill>
                  <a:srgbClr val="000000"/>
                </a:solidFill>
                <a:effectLst/>
                <a:latin typeface="Aptos" panose="020B0004020202020204" pitchFamily="34" charset="0"/>
              </a:rPr>
              <a:t>The Copilot Dashboard helps you measure the impact of Copilot on employee productivity and sentiment, and get a better understanding of Copilot readiness, usage and adoption.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Here’s how it works: - upon launching the dashboard, you’ll see three sections: </a:t>
            </a:r>
          </a:p>
          <a:p>
            <a:pPr algn="l" rtl="0" fontAlgn="base">
              <a:buFont typeface="Arial" panose="020B0604020202020204" pitchFamily="34" charset="0"/>
              <a:buNone/>
            </a:pPr>
            <a:endParaRPr lang="en-US" sz="1200" b="0" i="0">
              <a:solidFill>
                <a:srgbClr val="000000"/>
              </a:solidFill>
              <a:effectLst/>
              <a:latin typeface="Aptos" panose="020B00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Starting with Readiness, an overview of the technical eligibility requirements for Microsoft 365 Copilot usage, the number of users who are in a position to get the most benefit from Copilot licenses, and the volume of work activities that can be transformed using Copilot.​</a:t>
            </a:r>
          </a:p>
          <a:p>
            <a:pPr algn="l" rtl="0"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Once your organization is onboarded, the Adoption section offers senior leaders visibility into the number of users in your organization that using Copilot, and a breakout by Microsoft 365 app, over a rolling 30-day period. This section also shows the number of active users by key Copilot features, like summarization of enterprise content, or AI-assisted creation of new files or content.​</a:t>
            </a:r>
          </a:p>
          <a:p>
            <a:pPr algn="l" rtl="0" fontAlgn="base">
              <a:buFont typeface="Arial" panose="020B0604020202020204" pitchFamily="34" charset="0"/>
              <a:buNone/>
            </a:pPr>
            <a:endParaRPr lang="en-US" sz="1200"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200" b="0" i="0">
                <a:solidFill>
                  <a:srgbClr val="000000"/>
                </a:solidFill>
                <a:effectLst/>
                <a:latin typeface="Aptos" panose="020B0004020202020204" pitchFamily="34" charset="0"/>
              </a:rPr>
              <a:t>Next, the dashboard conveys Microsoft 365 Copilot impact by showing the volume of AI-assisted actions per user per week, and the rate at which Copilot-generated content is kept by users.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Aptos" panose="020B0004020202020204" pitchFamily="34" charset="0"/>
              </a:rPr>
              <a:t>The Copilot Dashboard is available in preview for select customers and will be generally available worldwide in late Q1 of 2024.</a:t>
            </a:r>
            <a:endParaRPr kumimoji="0" lang="en-US" sz="1200" b="0" i="0" u="none" strike="noStrike" kern="0" cap="none" spc="0" normalizeH="0" baseline="0" noProof="0">
              <a:ln>
                <a:noFill/>
              </a:ln>
              <a:solidFill>
                <a:srgbClr val="000000"/>
              </a:solidFill>
              <a:effectLst/>
              <a:uLnTx/>
              <a:uFillTx/>
              <a:latin typeface="Segoe UI"/>
              <a:ea typeface="+mn-ea"/>
              <a:cs typeface="Segoe UI"/>
              <a:sym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242181-7A0C-4546-AAFF-A1E2B2B986B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1608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Master" Target="../slideMasters/slideMaster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36.jpeg"/><Relationship Id="rId3" Type="http://schemas.microsoft.com/office/2007/relationships/hdphoto" Target="../media/hdphoto5.wdp"/><Relationship Id="rId7" Type="http://schemas.openxmlformats.org/officeDocument/2006/relationships/image" Target="../media/image35.jpe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6" Type="http://schemas.microsoft.com/office/2007/relationships/hdphoto" Target="../media/hdphoto8.wdp"/><Relationship Id="rId5" Type="http://schemas.microsoft.com/office/2007/relationships/hdphoto" Target="../media/hdphoto7.wdp"/><Relationship Id="rId4" Type="http://schemas.microsoft.com/office/2007/relationships/hdphoto" Target="../media/hdphoto6.wdp"/></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Master" Target="../slideMasters/slideMaster2.xml"/><Relationship Id="rId4" Type="http://schemas.microsoft.com/office/2007/relationships/hdphoto" Target="../media/hdphoto9.wdp"/></Relationships>
</file>

<file path=ppt/slideLayouts/_rels/slideLayout5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69142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2600471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110179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1617325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072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157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807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586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9063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38011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960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141494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05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742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8739009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690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515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5583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4/17/2025</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683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52061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4642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228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850028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597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969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253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773728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9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260805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925097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Org Chart layout, White backgroun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E2AA25F-F0CF-6DFA-B57E-D435E659241F}"/>
              </a:ext>
              <a:ext uri="{C183D7F6-B498-43B3-948B-1728B52AA6E4}">
                <adec:decorative xmlns:adec="http://schemas.microsoft.com/office/drawing/2017/decorative" val="1"/>
              </a:ext>
            </a:extLst>
          </p:cNvPr>
          <p:cNvGrpSpPr/>
          <p:nvPr userDrawn="1"/>
        </p:nvGrpSpPr>
        <p:grpSpPr>
          <a:xfrm>
            <a:off x="586739" y="-1"/>
            <a:ext cx="11605262" cy="6269037"/>
            <a:chOff x="586739" y="-1"/>
            <a:chExt cx="11605262" cy="6269037"/>
          </a:xfrm>
        </p:grpSpPr>
        <p:sp>
          <p:nvSpPr>
            <p:cNvPr id="37" name="Freeform: Shape 36">
              <a:extLst>
                <a:ext uri="{FF2B5EF4-FFF2-40B4-BE49-F238E27FC236}">
                  <a16:creationId xmlns:a16="http://schemas.microsoft.com/office/drawing/2014/main" id="{330B4FCF-4788-8781-434B-29C3E0822C3F}"/>
                </a:ext>
              </a:extLst>
            </p:cNvPr>
            <p:cNvSpPr/>
            <p:nvPr userDrawn="1"/>
          </p:nvSpPr>
          <p:spPr bwMode="auto">
            <a:xfrm rot="16200000">
              <a:off x="10808772" y="-356050"/>
              <a:ext cx="1027179" cy="1739278"/>
            </a:xfrm>
            <a:custGeom>
              <a:avLst/>
              <a:gdLst>
                <a:gd name="connsiteX0" fmla="*/ 1027179 w 1027179"/>
                <a:gd name="connsiteY0" fmla="*/ 0 h 1739278"/>
                <a:gd name="connsiteX1" fmla="*/ 1027179 w 1027179"/>
                <a:gd name="connsiteY1" fmla="*/ 1739278 h 1739278"/>
                <a:gd name="connsiteX2" fmla="*/ 279262 w 1027179"/>
                <a:gd name="connsiteY2" fmla="*/ 1739278 h 1739278"/>
                <a:gd name="connsiteX3" fmla="*/ 176993 w 1027179"/>
                <a:gd name="connsiteY3" fmla="*/ 1615327 h 1739278"/>
                <a:gd name="connsiteX4" fmla="*/ 0 w 1027179"/>
                <a:gd name="connsiteY4" fmla="*/ 1035891 h 1739278"/>
                <a:gd name="connsiteX5" fmla="*/ 930393 w 1027179"/>
                <a:gd name="connsiteY5" fmla="*/ 4888 h 1739278"/>
                <a:gd name="connsiteX0" fmla="*/ 1027179 w 1118619"/>
                <a:gd name="connsiteY0" fmla="*/ 1739278 h 1830718"/>
                <a:gd name="connsiteX1" fmla="*/ 279262 w 1118619"/>
                <a:gd name="connsiteY1" fmla="*/ 1739278 h 1830718"/>
                <a:gd name="connsiteX2" fmla="*/ 176993 w 1118619"/>
                <a:gd name="connsiteY2" fmla="*/ 1615327 h 1830718"/>
                <a:gd name="connsiteX3" fmla="*/ 0 w 1118619"/>
                <a:gd name="connsiteY3" fmla="*/ 1035891 h 1830718"/>
                <a:gd name="connsiteX4" fmla="*/ 930393 w 1118619"/>
                <a:gd name="connsiteY4" fmla="*/ 4888 h 1830718"/>
                <a:gd name="connsiteX5" fmla="*/ 1027179 w 1118619"/>
                <a:gd name="connsiteY5" fmla="*/ 0 h 1830718"/>
                <a:gd name="connsiteX6" fmla="*/ 1118619 w 1118619"/>
                <a:gd name="connsiteY6" fmla="*/ 1830718 h 1830718"/>
                <a:gd name="connsiteX0" fmla="*/ 1027179 w 1027179"/>
                <a:gd name="connsiteY0" fmla="*/ 1739278 h 1739278"/>
                <a:gd name="connsiteX1" fmla="*/ 279262 w 1027179"/>
                <a:gd name="connsiteY1" fmla="*/ 1739278 h 1739278"/>
                <a:gd name="connsiteX2" fmla="*/ 176993 w 1027179"/>
                <a:gd name="connsiteY2" fmla="*/ 1615327 h 1739278"/>
                <a:gd name="connsiteX3" fmla="*/ 0 w 1027179"/>
                <a:gd name="connsiteY3" fmla="*/ 1035891 h 1739278"/>
                <a:gd name="connsiteX4" fmla="*/ 930393 w 1027179"/>
                <a:gd name="connsiteY4" fmla="*/ 4888 h 1739278"/>
                <a:gd name="connsiteX5" fmla="*/ 1027179 w 1027179"/>
                <a:gd name="connsiteY5" fmla="*/ 0 h 1739278"/>
                <a:gd name="connsiteX0" fmla="*/ 279262 w 1027179"/>
                <a:gd name="connsiteY0" fmla="*/ 1739278 h 1739278"/>
                <a:gd name="connsiteX1" fmla="*/ 176993 w 1027179"/>
                <a:gd name="connsiteY1" fmla="*/ 1615327 h 1739278"/>
                <a:gd name="connsiteX2" fmla="*/ 0 w 1027179"/>
                <a:gd name="connsiteY2" fmla="*/ 1035891 h 1739278"/>
                <a:gd name="connsiteX3" fmla="*/ 930393 w 1027179"/>
                <a:gd name="connsiteY3" fmla="*/ 4888 h 1739278"/>
                <a:gd name="connsiteX4" fmla="*/ 1027179 w 1027179"/>
                <a:gd name="connsiteY4" fmla="*/ 0 h 1739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7179" h="1739278">
                  <a:moveTo>
                    <a:pt x="279262" y="1739278"/>
                  </a:moveTo>
                  <a:lnTo>
                    <a:pt x="176993" y="1615327"/>
                  </a:lnTo>
                  <a:cubicBezTo>
                    <a:pt x="65249" y="1449923"/>
                    <a:pt x="0" y="1250527"/>
                    <a:pt x="0" y="1035891"/>
                  </a:cubicBezTo>
                  <a:cubicBezTo>
                    <a:pt x="0" y="499301"/>
                    <a:pt x="407805" y="57959"/>
                    <a:pt x="930393" y="4888"/>
                  </a:cubicBezTo>
                  <a:lnTo>
                    <a:pt x="1027179"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9" name="Freeform: Shape 38">
              <a:extLst>
                <a:ext uri="{FF2B5EF4-FFF2-40B4-BE49-F238E27FC236}">
                  <a16:creationId xmlns:a16="http://schemas.microsoft.com/office/drawing/2014/main" id="{6AC8E4F3-4EAD-4338-1773-2568840C5EF9}"/>
                </a:ext>
              </a:extLst>
            </p:cNvPr>
            <p:cNvSpPr/>
            <p:nvPr userDrawn="1"/>
          </p:nvSpPr>
          <p:spPr bwMode="auto">
            <a:xfrm rot="16200000">
              <a:off x="11021578" y="-285114"/>
              <a:ext cx="885308" cy="1455537"/>
            </a:xfrm>
            <a:custGeom>
              <a:avLst/>
              <a:gdLst>
                <a:gd name="connsiteX0" fmla="*/ 885308 w 885308"/>
                <a:gd name="connsiteY0" fmla="*/ 0 h 1455537"/>
                <a:gd name="connsiteX1" fmla="*/ 885308 w 885308"/>
                <a:gd name="connsiteY1" fmla="*/ 1455537 h 1455537"/>
                <a:gd name="connsiteX2" fmla="*/ 203426 w 885308"/>
                <a:gd name="connsiteY2" fmla="*/ 1455537 h 1455537"/>
                <a:gd name="connsiteX3" fmla="*/ 152764 w 885308"/>
                <a:gd name="connsiteY3" fmla="*/ 1394134 h 1455537"/>
                <a:gd name="connsiteX4" fmla="*/ 0 w 885308"/>
                <a:gd name="connsiteY4" fmla="*/ 894021 h 1455537"/>
                <a:gd name="connsiteX5" fmla="*/ 803027 w 885308"/>
                <a:gd name="connsiteY5" fmla="*/ 4155 h 1455537"/>
                <a:gd name="connsiteX0" fmla="*/ 885308 w 976748"/>
                <a:gd name="connsiteY0" fmla="*/ 1455537 h 1546977"/>
                <a:gd name="connsiteX1" fmla="*/ 203426 w 976748"/>
                <a:gd name="connsiteY1" fmla="*/ 1455537 h 1546977"/>
                <a:gd name="connsiteX2" fmla="*/ 152764 w 976748"/>
                <a:gd name="connsiteY2" fmla="*/ 1394134 h 1546977"/>
                <a:gd name="connsiteX3" fmla="*/ 0 w 976748"/>
                <a:gd name="connsiteY3" fmla="*/ 894021 h 1546977"/>
                <a:gd name="connsiteX4" fmla="*/ 803027 w 976748"/>
                <a:gd name="connsiteY4" fmla="*/ 4155 h 1546977"/>
                <a:gd name="connsiteX5" fmla="*/ 885308 w 976748"/>
                <a:gd name="connsiteY5" fmla="*/ 0 h 1546977"/>
                <a:gd name="connsiteX6" fmla="*/ 976748 w 976748"/>
                <a:gd name="connsiteY6" fmla="*/ 1546977 h 1546977"/>
                <a:gd name="connsiteX0" fmla="*/ 885308 w 885308"/>
                <a:gd name="connsiteY0" fmla="*/ 1455537 h 1455537"/>
                <a:gd name="connsiteX1" fmla="*/ 203426 w 885308"/>
                <a:gd name="connsiteY1" fmla="*/ 1455537 h 1455537"/>
                <a:gd name="connsiteX2" fmla="*/ 152764 w 885308"/>
                <a:gd name="connsiteY2" fmla="*/ 1394134 h 1455537"/>
                <a:gd name="connsiteX3" fmla="*/ 0 w 885308"/>
                <a:gd name="connsiteY3" fmla="*/ 894021 h 1455537"/>
                <a:gd name="connsiteX4" fmla="*/ 803027 w 885308"/>
                <a:gd name="connsiteY4" fmla="*/ 4155 h 1455537"/>
                <a:gd name="connsiteX5" fmla="*/ 885308 w 885308"/>
                <a:gd name="connsiteY5" fmla="*/ 0 h 1455537"/>
                <a:gd name="connsiteX0" fmla="*/ 203426 w 885308"/>
                <a:gd name="connsiteY0" fmla="*/ 1455537 h 1455537"/>
                <a:gd name="connsiteX1" fmla="*/ 152764 w 885308"/>
                <a:gd name="connsiteY1" fmla="*/ 1394134 h 1455537"/>
                <a:gd name="connsiteX2" fmla="*/ 0 w 885308"/>
                <a:gd name="connsiteY2" fmla="*/ 894021 h 1455537"/>
                <a:gd name="connsiteX3" fmla="*/ 803027 w 885308"/>
                <a:gd name="connsiteY3" fmla="*/ 4155 h 1455537"/>
                <a:gd name="connsiteX4" fmla="*/ 885308 w 885308"/>
                <a:gd name="connsiteY4" fmla="*/ 0 h 145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08" h="1455537">
                  <a:moveTo>
                    <a:pt x="203426" y="1455537"/>
                  </a:moveTo>
                  <a:lnTo>
                    <a:pt x="152764" y="1394134"/>
                  </a:lnTo>
                  <a:cubicBezTo>
                    <a:pt x="56317" y="1251374"/>
                    <a:pt x="0" y="1079274"/>
                    <a:pt x="0" y="894021"/>
                  </a:cubicBezTo>
                  <a:cubicBezTo>
                    <a:pt x="0" y="430887"/>
                    <a:pt x="351979" y="49962"/>
                    <a:pt x="803027" y="4155"/>
                  </a:cubicBezTo>
                  <a:lnTo>
                    <a:pt x="885308"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0" name="Freeform: Shape 39">
              <a:extLst>
                <a:ext uri="{FF2B5EF4-FFF2-40B4-BE49-F238E27FC236}">
                  <a16:creationId xmlns:a16="http://schemas.microsoft.com/office/drawing/2014/main" id="{72200C63-552D-7EFD-377B-516DEA49257E}"/>
                </a:ext>
              </a:extLst>
            </p:cNvPr>
            <p:cNvSpPr/>
            <p:nvPr userDrawn="1"/>
          </p:nvSpPr>
          <p:spPr bwMode="auto">
            <a:xfrm rot="16200000">
              <a:off x="11236786" y="-213224"/>
              <a:ext cx="741990" cy="1168439"/>
            </a:xfrm>
            <a:custGeom>
              <a:avLst/>
              <a:gdLst>
                <a:gd name="connsiteX0" fmla="*/ 741990 w 741990"/>
                <a:gd name="connsiteY0" fmla="*/ 0 h 1168439"/>
                <a:gd name="connsiteX1" fmla="*/ 741990 w 741990"/>
                <a:gd name="connsiteY1" fmla="*/ 1168439 h 1168439"/>
                <a:gd name="connsiteX2" fmla="*/ 127318 w 741990"/>
                <a:gd name="connsiteY2" fmla="*/ 1168439 h 1168439"/>
                <a:gd name="connsiteX3" fmla="*/ 59030 w 741990"/>
                <a:gd name="connsiteY3" fmla="*/ 1042628 h 1168439"/>
                <a:gd name="connsiteX4" fmla="*/ 0 w 741990"/>
                <a:gd name="connsiteY4" fmla="*/ 750241 h 1168439"/>
                <a:gd name="connsiteX5" fmla="*/ 599779 w 741990"/>
                <a:gd name="connsiteY5" fmla="*/ 14336 h 1168439"/>
                <a:gd name="connsiteX0" fmla="*/ 741990 w 833430"/>
                <a:gd name="connsiteY0" fmla="*/ 1168439 h 1259879"/>
                <a:gd name="connsiteX1" fmla="*/ 127318 w 833430"/>
                <a:gd name="connsiteY1" fmla="*/ 1168439 h 1259879"/>
                <a:gd name="connsiteX2" fmla="*/ 59030 w 833430"/>
                <a:gd name="connsiteY2" fmla="*/ 1042628 h 1259879"/>
                <a:gd name="connsiteX3" fmla="*/ 0 w 833430"/>
                <a:gd name="connsiteY3" fmla="*/ 750241 h 1259879"/>
                <a:gd name="connsiteX4" fmla="*/ 599779 w 833430"/>
                <a:gd name="connsiteY4" fmla="*/ 14336 h 1259879"/>
                <a:gd name="connsiteX5" fmla="*/ 741990 w 833430"/>
                <a:gd name="connsiteY5" fmla="*/ 0 h 1259879"/>
                <a:gd name="connsiteX6" fmla="*/ 833430 w 833430"/>
                <a:gd name="connsiteY6" fmla="*/ 1259879 h 1259879"/>
                <a:gd name="connsiteX0" fmla="*/ 741990 w 741990"/>
                <a:gd name="connsiteY0" fmla="*/ 1168439 h 1168439"/>
                <a:gd name="connsiteX1" fmla="*/ 127318 w 741990"/>
                <a:gd name="connsiteY1" fmla="*/ 1168439 h 1168439"/>
                <a:gd name="connsiteX2" fmla="*/ 59030 w 741990"/>
                <a:gd name="connsiteY2" fmla="*/ 1042628 h 1168439"/>
                <a:gd name="connsiteX3" fmla="*/ 0 w 741990"/>
                <a:gd name="connsiteY3" fmla="*/ 750241 h 1168439"/>
                <a:gd name="connsiteX4" fmla="*/ 599779 w 741990"/>
                <a:gd name="connsiteY4" fmla="*/ 14336 h 1168439"/>
                <a:gd name="connsiteX5" fmla="*/ 741990 w 741990"/>
                <a:gd name="connsiteY5" fmla="*/ 0 h 1168439"/>
                <a:gd name="connsiteX0" fmla="*/ 127318 w 741990"/>
                <a:gd name="connsiteY0" fmla="*/ 1168439 h 1168439"/>
                <a:gd name="connsiteX1" fmla="*/ 59030 w 741990"/>
                <a:gd name="connsiteY1" fmla="*/ 1042628 h 1168439"/>
                <a:gd name="connsiteX2" fmla="*/ 0 w 741990"/>
                <a:gd name="connsiteY2" fmla="*/ 750241 h 1168439"/>
                <a:gd name="connsiteX3" fmla="*/ 599779 w 741990"/>
                <a:gd name="connsiteY3" fmla="*/ 14336 h 1168439"/>
                <a:gd name="connsiteX4" fmla="*/ 741990 w 741990"/>
                <a:gd name="connsiteY4" fmla="*/ 0 h 1168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990" h="1168439">
                  <a:moveTo>
                    <a:pt x="127318" y="1168439"/>
                  </a:moveTo>
                  <a:lnTo>
                    <a:pt x="59030" y="1042628"/>
                  </a:lnTo>
                  <a:cubicBezTo>
                    <a:pt x="21019" y="952760"/>
                    <a:pt x="0" y="853955"/>
                    <a:pt x="0" y="750241"/>
                  </a:cubicBezTo>
                  <a:cubicBezTo>
                    <a:pt x="0" y="387240"/>
                    <a:pt x="257486" y="84379"/>
                    <a:pt x="599779" y="14336"/>
                  </a:cubicBezTo>
                  <a:lnTo>
                    <a:pt x="741990"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7090BF5F-B719-EE3E-7934-7E12F8E51D20}"/>
                </a:ext>
              </a:extLst>
            </p:cNvPr>
            <p:cNvSpPr/>
            <p:nvPr userDrawn="1"/>
          </p:nvSpPr>
          <p:spPr bwMode="auto">
            <a:xfrm rot="16200000">
              <a:off x="11468184" y="-135604"/>
              <a:ext cx="588212" cy="859421"/>
            </a:xfrm>
            <a:custGeom>
              <a:avLst/>
              <a:gdLst>
                <a:gd name="connsiteX0" fmla="*/ 588212 w 588212"/>
                <a:gd name="connsiteY0" fmla="*/ 0 h 859421"/>
                <a:gd name="connsiteX1" fmla="*/ 588212 w 588212"/>
                <a:gd name="connsiteY1" fmla="*/ 859421 h 859421"/>
                <a:gd name="connsiteX2" fmla="*/ 63463 w 588212"/>
                <a:gd name="connsiteY2" fmla="*/ 859421 h 859421"/>
                <a:gd name="connsiteX3" fmla="*/ 46946 w 588212"/>
                <a:gd name="connsiteY3" fmla="*/ 828991 h 859421"/>
                <a:gd name="connsiteX4" fmla="*/ 0 w 588212"/>
                <a:gd name="connsiteY4" fmla="*/ 596461 h 859421"/>
                <a:gd name="connsiteX5" fmla="*/ 476992 w 588212"/>
                <a:gd name="connsiteY5" fmla="*/ 11212 h 859421"/>
                <a:gd name="connsiteX0" fmla="*/ 588212 w 679652"/>
                <a:gd name="connsiteY0" fmla="*/ 859421 h 950861"/>
                <a:gd name="connsiteX1" fmla="*/ 63463 w 679652"/>
                <a:gd name="connsiteY1" fmla="*/ 859421 h 950861"/>
                <a:gd name="connsiteX2" fmla="*/ 46946 w 679652"/>
                <a:gd name="connsiteY2" fmla="*/ 828991 h 950861"/>
                <a:gd name="connsiteX3" fmla="*/ 0 w 679652"/>
                <a:gd name="connsiteY3" fmla="*/ 596461 h 950861"/>
                <a:gd name="connsiteX4" fmla="*/ 476992 w 679652"/>
                <a:gd name="connsiteY4" fmla="*/ 11212 h 950861"/>
                <a:gd name="connsiteX5" fmla="*/ 588212 w 679652"/>
                <a:gd name="connsiteY5" fmla="*/ 0 h 950861"/>
                <a:gd name="connsiteX6" fmla="*/ 679652 w 679652"/>
                <a:gd name="connsiteY6" fmla="*/ 950861 h 950861"/>
                <a:gd name="connsiteX0" fmla="*/ 588212 w 588212"/>
                <a:gd name="connsiteY0" fmla="*/ 859421 h 859421"/>
                <a:gd name="connsiteX1" fmla="*/ 63463 w 588212"/>
                <a:gd name="connsiteY1" fmla="*/ 859421 h 859421"/>
                <a:gd name="connsiteX2" fmla="*/ 46946 w 588212"/>
                <a:gd name="connsiteY2" fmla="*/ 828991 h 859421"/>
                <a:gd name="connsiteX3" fmla="*/ 0 w 588212"/>
                <a:gd name="connsiteY3" fmla="*/ 596461 h 859421"/>
                <a:gd name="connsiteX4" fmla="*/ 476992 w 588212"/>
                <a:gd name="connsiteY4" fmla="*/ 11212 h 859421"/>
                <a:gd name="connsiteX5" fmla="*/ 588212 w 588212"/>
                <a:gd name="connsiteY5" fmla="*/ 0 h 859421"/>
                <a:gd name="connsiteX0" fmla="*/ 63463 w 588212"/>
                <a:gd name="connsiteY0" fmla="*/ 859421 h 859421"/>
                <a:gd name="connsiteX1" fmla="*/ 46946 w 588212"/>
                <a:gd name="connsiteY1" fmla="*/ 828991 h 859421"/>
                <a:gd name="connsiteX2" fmla="*/ 0 w 588212"/>
                <a:gd name="connsiteY2" fmla="*/ 596461 h 859421"/>
                <a:gd name="connsiteX3" fmla="*/ 476992 w 588212"/>
                <a:gd name="connsiteY3" fmla="*/ 11212 h 859421"/>
                <a:gd name="connsiteX4" fmla="*/ 588212 w 588212"/>
                <a:gd name="connsiteY4" fmla="*/ 0 h 859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212" h="859421">
                  <a:moveTo>
                    <a:pt x="63463" y="859421"/>
                  </a:moveTo>
                  <a:lnTo>
                    <a:pt x="46946" y="828991"/>
                  </a:lnTo>
                  <a:cubicBezTo>
                    <a:pt x="16716" y="757520"/>
                    <a:pt x="0" y="678943"/>
                    <a:pt x="0" y="596461"/>
                  </a:cubicBezTo>
                  <a:cubicBezTo>
                    <a:pt x="0" y="307775"/>
                    <a:pt x="204773" y="66916"/>
                    <a:pt x="476992" y="11212"/>
                  </a:cubicBezTo>
                  <a:lnTo>
                    <a:pt x="588212"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2D40F90A-2595-6ED9-E6CF-280BA4432329}"/>
                </a:ext>
              </a:extLst>
            </p:cNvPr>
            <p:cNvSpPr/>
            <p:nvPr userDrawn="1"/>
          </p:nvSpPr>
          <p:spPr bwMode="auto">
            <a:xfrm rot="16200000">
              <a:off x="11664666" y="-70110"/>
              <a:ext cx="457224" cy="597445"/>
            </a:xfrm>
            <a:custGeom>
              <a:avLst/>
              <a:gdLst>
                <a:gd name="connsiteX0" fmla="*/ 457224 w 457224"/>
                <a:gd name="connsiteY0" fmla="*/ 0 h 597445"/>
                <a:gd name="connsiteX1" fmla="*/ 457224 w 457224"/>
                <a:gd name="connsiteY1" fmla="*/ 597445 h 597445"/>
                <a:gd name="connsiteX2" fmla="*/ 21264 w 457224"/>
                <a:gd name="connsiteY2" fmla="*/ 597445 h 597445"/>
                <a:gd name="connsiteX3" fmla="*/ 9476 w 457224"/>
                <a:gd name="connsiteY3" fmla="*/ 559468 h 597445"/>
                <a:gd name="connsiteX4" fmla="*/ 0 w 457224"/>
                <a:gd name="connsiteY4" fmla="*/ 465473 h 597445"/>
                <a:gd name="connsiteX5" fmla="*/ 372403 w 457224"/>
                <a:gd name="connsiteY5" fmla="*/ 8550 h 597445"/>
                <a:gd name="connsiteX0" fmla="*/ 457224 w 548664"/>
                <a:gd name="connsiteY0" fmla="*/ 597445 h 688885"/>
                <a:gd name="connsiteX1" fmla="*/ 21264 w 548664"/>
                <a:gd name="connsiteY1" fmla="*/ 597445 h 688885"/>
                <a:gd name="connsiteX2" fmla="*/ 9476 w 548664"/>
                <a:gd name="connsiteY2" fmla="*/ 559468 h 688885"/>
                <a:gd name="connsiteX3" fmla="*/ 0 w 548664"/>
                <a:gd name="connsiteY3" fmla="*/ 465473 h 688885"/>
                <a:gd name="connsiteX4" fmla="*/ 372403 w 548664"/>
                <a:gd name="connsiteY4" fmla="*/ 8550 h 688885"/>
                <a:gd name="connsiteX5" fmla="*/ 457224 w 548664"/>
                <a:gd name="connsiteY5" fmla="*/ 0 h 688885"/>
                <a:gd name="connsiteX6" fmla="*/ 548664 w 548664"/>
                <a:gd name="connsiteY6" fmla="*/ 688885 h 688885"/>
                <a:gd name="connsiteX0" fmla="*/ 457224 w 457224"/>
                <a:gd name="connsiteY0" fmla="*/ 597445 h 597445"/>
                <a:gd name="connsiteX1" fmla="*/ 21264 w 457224"/>
                <a:gd name="connsiteY1" fmla="*/ 597445 h 597445"/>
                <a:gd name="connsiteX2" fmla="*/ 9476 w 457224"/>
                <a:gd name="connsiteY2" fmla="*/ 559468 h 597445"/>
                <a:gd name="connsiteX3" fmla="*/ 0 w 457224"/>
                <a:gd name="connsiteY3" fmla="*/ 465473 h 597445"/>
                <a:gd name="connsiteX4" fmla="*/ 372403 w 457224"/>
                <a:gd name="connsiteY4" fmla="*/ 8550 h 597445"/>
                <a:gd name="connsiteX5" fmla="*/ 457224 w 457224"/>
                <a:gd name="connsiteY5" fmla="*/ 0 h 597445"/>
                <a:gd name="connsiteX0" fmla="*/ 21264 w 457224"/>
                <a:gd name="connsiteY0" fmla="*/ 597445 h 597445"/>
                <a:gd name="connsiteX1" fmla="*/ 9476 w 457224"/>
                <a:gd name="connsiteY1" fmla="*/ 559468 h 597445"/>
                <a:gd name="connsiteX2" fmla="*/ 0 w 457224"/>
                <a:gd name="connsiteY2" fmla="*/ 465473 h 597445"/>
                <a:gd name="connsiteX3" fmla="*/ 372403 w 457224"/>
                <a:gd name="connsiteY3" fmla="*/ 8550 h 597445"/>
                <a:gd name="connsiteX4" fmla="*/ 457224 w 457224"/>
                <a:gd name="connsiteY4" fmla="*/ 0 h 59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24" h="597445">
                  <a:moveTo>
                    <a:pt x="21264" y="597445"/>
                  </a:moveTo>
                  <a:lnTo>
                    <a:pt x="9476" y="559468"/>
                  </a:lnTo>
                  <a:cubicBezTo>
                    <a:pt x="3263" y="529107"/>
                    <a:pt x="0" y="497671"/>
                    <a:pt x="0" y="465473"/>
                  </a:cubicBezTo>
                  <a:cubicBezTo>
                    <a:pt x="0" y="240085"/>
                    <a:pt x="159873" y="52040"/>
                    <a:pt x="372403" y="8550"/>
                  </a:cubicBezTo>
                  <a:lnTo>
                    <a:pt x="457224" y="0"/>
                  </a:lnTo>
                </a:path>
              </a:pathLst>
            </a:custGeom>
            <a:noFill/>
            <a:ln w="9525">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3" name="Oval 42">
              <a:extLst>
                <a:ext uri="{FF2B5EF4-FFF2-40B4-BE49-F238E27FC236}">
                  <a16:creationId xmlns:a16="http://schemas.microsoft.com/office/drawing/2014/main" id="{AD306389-AF67-74E9-0E6C-9FCA2FB40AAA}"/>
                </a:ext>
              </a:extLst>
            </p:cNvPr>
            <p:cNvSpPr/>
            <p:nvPr userDrawn="1"/>
          </p:nvSpPr>
          <p:spPr bwMode="auto">
            <a:xfrm rot="16200000" flipH="1">
              <a:off x="11009325" y="220368"/>
              <a:ext cx="148028" cy="148028"/>
            </a:xfrm>
            <a:prstGeom prst="ellipse">
              <a:avLst/>
            </a:prstGeom>
            <a:solidFill>
              <a:schemeClr val="accent1"/>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8" name="Oval 47">
              <a:extLst>
                <a:ext uri="{FF2B5EF4-FFF2-40B4-BE49-F238E27FC236}">
                  <a16:creationId xmlns:a16="http://schemas.microsoft.com/office/drawing/2014/main" id="{2E2A9540-1E54-7897-7307-35D9C004BD12}"/>
                </a:ext>
              </a:extLst>
            </p:cNvPr>
            <p:cNvSpPr/>
            <p:nvPr userDrawn="1"/>
          </p:nvSpPr>
          <p:spPr bwMode="auto">
            <a:xfrm rot="16200000" flipH="1">
              <a:off x="11384709" y="971694"/>
              <a:ext cx="108714" cy="108714"/>
            </a:xfrm>
            <a:prstGeom prst="ellipse">
              <a:avLst/>
            </a:prstGeom>
            <a:solidFill>
              <a:schemeClr val="accent1">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2" name="Oval 51">
              <a:extLst>
                <a:ext uri="{FF2B5EF4-FFF2-40B4-BE49-F238E27FC236}">
                  <a16:creationId xmlns:a16="http://schemas.microsoft.com/office/drawing/2014/main" id="{38C17F79-E417-0E9E-8799-1701A71E0E63}"/>
                </a:ext>
              </a:extLst>
            </p:cNvPr>
            <p:cNvSpPr/>
            <p:nvPr userDrawn="1"/>
          </p:nvSpPr>
          <p:spPr bwMode="auto">
            <a:xfrm rot="16200000" flipH="1">
              <a:off x="11983846" y="413200"/>
              <a:ext cx="82424" cy="82424"/>
            </a:xfrm>
            <a:prstGeom prst="ellipse">
              <a:avLst/>
            </a:prstGeom>
            <a:solidFill>
              <a:schemeClr val="accent4">
                <a:lumMod val="75000"/>
              </a:schemeClr>
            </a:solidFill>
            <a:ln w="6350">
              <a:solidFill>
                <a:schemeClr val="bg1"/>
              </a:solidFill>
              <a:headEnd type="none" w="med" len="med"/>
              <a:tailEnd type="none" w="med" len="med"/>
            </a:ln>
            <a:effectLst>
              <a:outerShdw blurRad="304800" dist="63500" dir="5400000" sx="96000" sy="960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Rounded Corners 1">
              <a:extLst>
                <a:ext uri="{FF2B5EF4-FFF2-40B4-BE49-F238E27FC236}">
                  <a16:creationId xmlns:a16="http://schemas.microsoft.com/office/drawing/2014/main" id="{9BA3AC28-A39F-88B0-62EA-6365F18F1DCD}"/>
                </a:ext>
              </a:extLst>
            </p:cNvPr>
            <p:cNvSpPr>
              <a:spLocks/>
            </p:cNvSpPr>
            <p:nvPr userDrawn="1"/>
          </p:nvSpPr>
          <p:spPr bwMode="auto">
            <a:xfrm>
              <a:off x="586739" y="1436687"/>
              <a:ext cx="11018520" cy="4832349"/>
            </a:xfrm>
            <a:prstGeom prst="roundRect">
              <a:avLst>
                <a:gd name="adj" fmla="val 3751"/>
              </a:avLst>
            </a:prstGeom>
            <a:solidFill>
              <a:schemeClr val="bg1"/>
            </a:solidFill>
            <a:ln w="6350">
              <a:solidFill>
                <a:schemeClr val="bg1">
                  <a:lumMod val="85000"/>
                </a:schemeClr>
              </a:solidFill>
            </a:ln>
            <a:effectLst>
              <a:outerShdw blurRad="698500" dist="127000" dir="2700000" sx="98000" sy="98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IN" sz="1800" err="1"/>
            </a:p>
          </p:txBody>
        </p:sp>
      </p:grpSp>
      <p:sp>
        <p:nvSpPr>
          <p:cNvPr id="18" name="Title 1">
            <a:extLst>
              <a:ext uri="{FF2B5EF4-FFF2-40B4-BE49-F238E27FC236}">
                <a16:creationId xmlns:a16="http://schemas.microsoft.com/office/drawing/2014/main" id="{B11B85C6-C23C-00C3-F4AA-8F9893A3EB1D}"/>
              </a:ext>
            </a:extLst>
          </p:cNvPr>
          <p:cNvSpPr>
            <a:spLocks noGrp="1"/>
          </p:cNvSpPr>
          <p:nvPr userDrawn="1">
            <p:ph type="title" hasCustomPrompt="1"/>
          </p:nvPr>
        </p:nvSpPr>
        <p:spPr>
          <a:xfrm>
            <a:off x="588263" y="585217"/>
            <a:ext cx="9994392" cy="543185"/>
          </a:xfrm>
        </p:spPr>
        <p:txBody>
          <a:bodyPr/>
          <a:lstStyle>
            <a:lvl1pPr>
              <a:tabLst>
                <a:tab pos="1957733" algn="l"/>
              </a:tabLst>
              <a:defRPr sz="3529"/>
            </a:lvl1pPr>
          </a:lstStyle>
          <a:p>
            <a:r>
              <a:rPr lang="en-US"/>
              <a:t>Title</a:t>
            </a:r>
          </a:p>
        </p:txBody>
      </p:sp>
    </p:spTree>
    <p:extLst>
      <p:ext uri="{BB962C8B-B14F-4D97-AF65-F5344CB8AC3E}">
        <p14:creationId xmlns:p14="http://schemas.microsoft.com/office/powerpoint/2010/main" val="35135717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3652208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0528660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457498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197678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633792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713927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25670155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9014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766524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12464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133454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73518300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3862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174190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199995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7284691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2273170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206003448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59382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15289351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357395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69483461"/>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8763573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1358640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28027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69397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19757771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1407604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78522650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42279110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131366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825034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640174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6660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5371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8529638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2.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4/17/2025</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395419080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7" r:id="rId37"/>
    <p:sldLayoutId id="2147483999" r:id="rId38"/>
    <p:sldLayoutId id="2147484027" r:id="rId39"/>
    <p:sldLayoutId id="2147484028"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87967399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19" r:id="rId19"/>
    <p:sldLayoutId id="2147484020" r:id="rId20"/>
    <p:sldLayoutId id="2147484021" r:id="rId21"/>
    <p:sldLayoutId id="2147484022" r:id="rId22"/>
    <p:sldLayoutId id="2147484023" r:id="rId23"/>
    <p:sldLayoutId id="2147484024" r:id="rId24"/>
    <p:sldLayoutId id="2147484025" r:id="rId25"/>
    <p:sldLayoutId id="2147484026" r:id="rId26"/>
    <p:sldLayoutId id="2147484029" r:id="rId27"/>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75.sv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62.png"/><Relationship Id="rId5" Type="http://schemas.openxmlformats.org/officeDocument/2006/relationships/image" Target="../media/image84.svg"/><Relationship Id="rId4" Type="http://schemas.openxmlformats.org/officeDocument/2006/relationships/image" Target="../media/image83.png"/></Relationships>
</file>

<file path=ppt/slides/_rels/slide13.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aka.ms/copilotdashboard" TargetMode="External"/><Relationship Id="rId7"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hyperlink" Target="https://aka.ms/CopilotMetricInterpretations" TargetMode="External"/><Relationship Id="rId9" Type="http://schemas.openxmlformats.org/officeDocument/2006/relationships/image" Target="../media/image89.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59.png"/><Relationship Id="rId7"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hyperlink" Target="https://aka.ms/vivapulse" TargetMode="External"/><Relationship Id="rId5" Type="http://schemas.openxmlformats.org/officeDocument/2006/relationships/hyperlink" Target="https://adoption.microsoft.com/viva/insights/" TargetMode="Externa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hyperlink" Target="https://adoption.microsoft.com/viva/glint/" TargetMode="External"/><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91.png"/><Relationship Id="rId4" Type="http://schemas.openxmlformats.org/officeDocument/2006/relationships/hyperlink" Target="https://aka.ms/vivapuls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adoption.microsoft.com/viva/pulse/" TargetMode="External"/><Relationship Id="rId7" Type="http://schemas.openxmlformats.org/officeDocument/2006/relationships/image" Target="../media/image94.sv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hyperlink" Target="https://aka.ms/vivapuls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adoption.microsoft.com/viva/amplify/" TargetMode="External"/><Relationship Id="rId7" Type="http://schemas.openxmlformats.org/officeDocument/2006/relationships/image" Target="../media/image97.sv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hyperlink" Target="https://aka.ms/vivapulse"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hyperlink" Target="https://adoption.microsoft.com/viva/engage/" TargetMode="External"/><Relationship Id="rId7"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53.png"/><Relationship Id="rId5" Type="http://schemas.openxmlformats.org/officeDocument/2006/relationships/image" Target="../media/image98.jpeg"/><Relationship Id="rId4" Type="http://schemas.openxmlformats.org/officeDocument/2006/relationships/hyperlink" Target="https://aka.ms/vivapul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47.svg"/></Relationships>
</file>

<file path=ppt/slides/_rels/slide2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hyperlink" Target="https://www.microsoft.com/en-us/microsoft-viva/learning" TargetMode="External"/><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hyperlink" Target="https://aka.ms/vivapulse" TargetMode="External"/><Relationship Id="rId9" Type="http://schemas.openxmlformats.org/officeDocument/2006/relationships/image" Target="../media/image101.png"/></Relationships>
</file>

<file path=ppt/slides/_rels/slide2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4.sv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03.png"/><Relationship Id="rId5" Type="http://schemas.openxmlformats.org/officeDocument/2006/relationships/hyperlink" Target="https://aka.ms/vivapulse" TargetMode="External"/><Relationship Id="rId4" Type="http://schemas.openxmlformats.org/officeDocument/2006/relationships/hyperlink" Target="https://adoption.microsoft.com/viva/goal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38.xml"/><Relationship Id="rId4" Type="http://schemas.openxmlformats.org/officeDocument/2006/relationships/hyperlink" Target="https://aka.ms/CopilotForM365-CustomerProposal"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microsoft.com/en-us/microsoft-viva/pricing" TargetMode="External"/><Relationship Id="rId13" Type="http://schemas.openxmlformats.org/officeDocument/2006/relationships/hyperlink" Target="https://customers.microsoft.com/en-us/search?sq=Viva&amp;ff=&amp;p=0&amp;so=story_publish_date%20desc" TargetMode="External"/><Relationship Id="rId18" Type="http://schemas.openxmlformats.org/officeDocument/2006/relationships/hyperlink" Target="https://blogs.microsoft.com/blog/2023/03/06/introducing-microsoft-dynamics-365-copilot/" TargetMode="External"/><Relationship Id="rId26" Type="http://schemas.openxmlformats.org/officeDocument/2006/relationships/hyperlink" Target="https://learn.microsoft.com/microsoft-365-copilot/microsoft-365-copilot-privacy" TargetMode="External"/><Relationship Id="rId3" Type="http://schemas.openxmlformats.org/officeDocument/2006/relationships/hyperlink" Target="https://adoption.microsoft.com/copilot" TargetMode="External"/><Relationship Id="rId21" Type="http://schemas.openxmlformats.org/officeDocument/2006/relationships/hyperlink" Target="https://github.blog/2023-03-22-github-copilot-x-the-ai-powered-developer-experience/" TargetMode="External"/><Relationship Id="rId7" Type="http://schemas.openxmlformats.org/officeDocument/2006/relationships/hyperlink" Target="https://www.microsoft.com/en-us/microsoft-viva" TargetMode="External"/><Relationship Id="rId12" Type="http://schemas.openxmlformats.org/officeDocument/2006/relationships/hyperlink" Target="https://techcommunity.microsoft.com/t5/viva-engage-blog/new-features-in-viva-engage-help-you-rollout-and-adopt-copilot/ba-p/4110449" TargetMode="External"/><Relationship Id="rId17" Type="http://schemas.openxmlformats.org/officeDocument/2006/relationships/hyperlink" Target="https://learn.microsoft.com/graph/connecting-external-content-connectors-overview" TargetMode="External"/><Relationship Id="rId25" Type="http://schemas.openxmlformats.org/officeDocument/2006/relationships/hyperlink" Target="https://www.microsoft.com/trust-center/privacy?rtc=1" TargetMode="External"/><Relationship Id="rId2" Type="http://schemas.openxmlformats.org/officeDocument/2006/relationships/notesSlide" Target="../notesSlides/notesSlide16.xml"/><Relationship Id="rId16" Type="http://schemas.openxmlformats.org/officeDocument/2006/relationships/hyperlink" Target="https://learn.microsoft.com/graph/overview" TargetMode="External"/><Relationship Id="rId20" Type="http://schemas.openxmlformats.org/officeDocument/2006/relationships/hyperlink" Target="https://www.microsoft.com/security/business/ai-machine-learning/microsoft-security-copilot?rtc=1" TargetMode="External"/><Relationship Id="rId29" Type="http://schemas.openxmlformats.org/officeDocument/2006/relationships/hyperlink" Target="https://learn.microsoft.com/SharePoint/sites/user-permissions-and-permission-levels" TargetMode="External"/><Relationship Id="rId1" Type="http://schemas.openxmlformats.org/officeDocument/2006/relationships/slideLayout" Target="../slideLayouts/slideLayout38.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techcommunity.microsoft.com/t5/viva-amplify-blog/announcing-the-copilot-deployment-kit-in-viva-amplify/ba-p/4110466" TargetMode="External"/><Relationship Id="rId24" Type="http://schemas.openxmlformats.org/officeDocument/2006/relationships/hyperlink" Target="https://privacy.microsoft.com/privacystatement" TargetMode="External"/><Relationship Id="rId32"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www.youtube.com/watch?v=KtsVRCsdvoU&amp;t" TargetMode="External"/><Relationship Id="rId23" Type="http://schemas.openxmlformats.org/officeDocument/2006/relationships/hyperlink" Target="https://privacy.microsoft.com/" TargetMode="External"/><Relationship Id="rId28" Type="http://schemas.openxmlformats.org/officeDocument/2006/relationships/hyperlink" Target="https://learn.microsoft.com/windows-server/networking/technologies/ipam/role-based-access-control" TargetMode="External"/><Relationship Id="rId10" Type="http://schemas.openxmlformats.org/officeDocument/2006/relationships/hyperlink" Target="https://techcommunity.microsoft.com/t5/viva-learning-blog/microsoft-copilot-academy-now-generally-available/ba-p/4110140" TargetMode="External"/><Relationship Id="rId19" Type="http://schemas.openxmlformats.org/officeDocument/2006/relationships/hyperlink" Target="https://cloudblogs.microsoft.com/powerplatform/2023/03/16/power-platform-is-leading-a-new-era-of-ai-generated-low-code-app-development/" TargetMode="External"/><Relationship Id="rId31" Type="http://schemas.openxmlformats.org/officeDocument/2006/relationships/hyperlink" Target="https://learn.microsoft.com/compliance/assurance/assurance-microsoft-365-isolation-controls?view=o365-worldwide"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techcommunity.microsoft.com/t5/viva-insights-blog/microsoft-copilot-dashboard-now-generally-available/ba-p/4097742" TargetMode="External"/><Relationship Id="rId14" Type="http://schemas.openxmlformats.org/officeDocument/2006/relationships/hyperlink" Target="https://www.youtube.com/watch?v=B2-8wrF9Okc" TargetMode="External"/><Relationship Id="rId22" Type="http://schemas.openxmlformats.org/officeDocument/2006/relationships/hyperlink" Target="https://techcommunity.microsoft.com/t5/microsoft-stream-blog/introducing-copilot-in-microsoft-stream/ba-p/3929109" TargetMode="External"/><Relationship Id="rId27" Type="http://schemas.openxmlformats.org/officeDocument/2006/relationships/hyperlink" Target="https://learn.microsoft.com/legal/cognitive-services/openai/data-privacy" TargetMode="External"/><Relationship Id="rId30" Type="http://schemas.openxmlformats.org/officeDocument/2006/relationships/hyperlink" Target="https://learn.microsoft.com/microsoft-365/compliance/customer-lockbox-requests?view=o365-worldwid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aka.ms/May25WhitePaper" TargetMode="External"/><Relationship Id="rId2" Type="http://schemas.openxmlformats.org/officeDocument/2006/relationships/notesSlide" Target="../notesSlides/notesSlide17.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38.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query.prod.cms.rt.microsoft.com/cms/api/am/binary/RE5cmFl"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learn.microsoft.com/azure/cloud-adoption-framework/innovate/best-practices/trusted-ai"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www.microsoft.com/ai/our-approach?activetab=pivot1:primaryr5"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8" Type="http://schemas.openxmlformats.org/officeDocument/2006/relationships/hyperlink" Target="https://aka.ms/copilotacademy" TargetMode="External"/><Relationship Id="rId3" Type="http://schemas.openxmlformats.org/officeDocument/2006/relationships/image" Target="../media/image48.png"/><Relationship Id="rId7" Type="http://schemas.openxmlformats.org/officeDocument/2006/relationships/hyperlink" Target="https://aka.ms/copilotdashboard" TargetMode="External"/><Relationship Id="rId2" Type="http://schemas.openxmlformats.org/officeDocument/2006/relationships/notesSlide" Target="../notesSlides/notesSlide3.xml"/><Relationship Id="rId1" Type="http://schemas.openxmlformats.org/officeDocument/2006/relationships/slideLayout" Target="../slideLayouts/slideLayout67.xml"/><Relationship Id="rId6" Type="http://schemas.openxmlformats.org/officeDocument/2006/relationships/hyperlink" Target="https://aka.ms/copilotanalytics" TargetMode="External"/><Relationship Id="rId11" Type="http://schemas.openxmlformats.org/officeDocument/2006/relationships/image" Target="../media/image52.svg"/><Relationship Id="rId5" Type="http://schemas.openxmlformats.org/officeDocument/2006/relationships/image" Target="../media/image50.png"/><Relationship Id="rId10" Type="http://schemas.openxmlformats.org/officeDocument/2006/relationships/image" Target="../media/image51.png"/><Relationship Id="rId4" Type="http://schemas.openxmlformats.org/officeDocument/2006/relationships/image" Target="../media/image49.png"/><Relationship Id="rId9" Type="http://schemas.openxmlformats.org/officeDocument/2006/relationships/hyperlink" Target="https://aka.ms/copilotcommuniti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10.png"/><Relationship Id="rId4" Type="http://schemas.openxmlformats.org/officeDocument/2006/relationships/image" Target="../media/image55.svg"/></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59.png"/><Relationship Id="rId5" Type="http://schemas.openxmlformats.org/officeDocument/2006/relationships/image" Target="../media/image55.sv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3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5.sv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sv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35.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3002967"/>
            <a:ext cx="8193024" cy="997196"/>
          </a:xfrm>
        </p:spPr>
        <p:txBody>
          <a:bodyPr/>
          <a:lstStyle/>
          <a:p>
            <a:r>
              <a:rPr lang="en-US" sz="3600"/>
              <a:t>Accelerate Copilot enablement with Microsoft Viva</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21599"/>
          </a:xfrm>
        </p:spPr>
        <p:txBody>
          <a:bodyPr/>
          <a:lstStyle/>
          <a:p>
            <a:pPr defTabSz="914400">
              <a:buNone/>
              <a:tabLst/>
              <a:defRPr/>
            </a:pPr>
            <a:r>
              <a:rPr lang="en-US">
                <a:latin typeface="+mj-lt"/>
                <a:ea typeface="+mn-ea"/>
                <a:cs typeface="+mn-cs"/>
              </a:rPr>
              <a:t>Creating the AI powered organization </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38499"/>
          </a:xfrm>
        </p:spPr>
        <p:txBody>
          <a:bodyPr/>
          <a:lstStyle/>
          <a:p>
            <a:pPr lvl="0"/>
            <a:r>
              <a:rPr lang="en-US" dirty="0"/>
              <a:t>Jan 2025</a:t>
            </a:r>
            <a:endParaRPr lang="en-US" noProof="0" dirty="0"/>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36803"/>
            <a:ext cx="11011601" cy="553998"/>
          </a:xfrm>
        </p:spPr>
        <p:txBody>
          <a:bodyPr vert="horz" lIns="0" tIns="45720" rIns="0" bIns="45720" rtlCol="0" anchor="t">
            <a:noAutofit/>
          </a:bodyPr>
          <a:lstStyle/>
          <a:p>
            <a:pPr>
              <a:spcBef>
                <a:spcPts val="1200"/>
              </a:spcBef>
              <a:spcAft>
                <a:spcPts val="600"/>
              </a:spcAft>
            </a:pPr>
            <a:r>
              <a:rPr lang="en-US" sz="3600"/>
              <a:t>Viva Connections</a:t>
            </a:r>
          </a:p>
        </p:txBody>
      </p:sp>
      <p:pic>
        <p:nvPicPr>
          <p:cNvPr id="22" name="Picture 21">
            <a:extLst>
              <a:ext uri="{FF2B5EF4-FFF2-40B4-BE49-F238E27FC236}">
                <a16:creationId xmlns:a16="http://schemas.microsoft.com/office/drawing/2014/main" id="{70DE5C70-DC54-374D-65D6-664601E6BF0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183" t="529" r="1316" b="49791"/>
          <a:stretch/>
        </p:blipFill>
        <p:spPr>
          <a:xfrm>
            <a:off x="5505652" y="1486370"/>
            <a:ext cx="6172228" cy="3857636"/>
          </a:xfrm>
          <a:prstGeom prst="roundRect">
            <a:avLst>
              <a:gd name="adj" fmla="val 1233"/>
            </a:avLst>
          </a:prstGeom>
          <a:ln w="6350">
            <a:solidFill>
              <a:schemeClr val="bg1">
                <a:lumMod val="75000"/>
              </a:schemeClr>
            </a:solidFill>
          </a:ln>
        </p:spPr>
      </p:pic>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69"/>
            <a:ext cx="4480961" cy="3351241"/>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en-US" sz="2000">
                <a:solidFill>
                  <a:schemeClr val="accent2"/>
                </a:solidFill>
                <a:latin typeface="Segoe UI Semibold" panose="020B0502040204020203" pitchFamily="34" charset="0"/>
                <a:cs typeface="Segoe UI Semibold" panose="020B0502040204020203" pitchFamily="34" charset="0"/>
              </a:rPr>
              <a:t>Your gateway to Copilot communications</a:t>
            </a:r>
          </a:p>
          <a:p>
            <a:pPr marL="0" indent="0">
              <a:buFontTx/>
              <a:buNone/>
              <a:defRPr/>
            </a:pPr>
            <a:r>
              <a:rPr lang="en-US" sz="1600">
                <a:latin typeface="Segoe UI" panose="020B0502040204020203" pitchFamily="34" charset="0"/>
                <a:cs typeface="Segoe UI" panose="020B0502040204020203" pitchFamily="34" charset="0"/>
              </a:rPr>
              <a:t>Deploy an employee app that connects your workforce to the information, resources, and tasks that they need to succeed with Copilot.</a:t>
            </a:r>
          </a:p>
          <a:p>
            <a:pPr marL="0" indent="0">
              <a:buFontTx/>
              <a:buNone/>
              <a:defRPr/>
            </a:pPr>
            <a:r>
              <a:rPr lang="en-US" sz="1600">
                <a:latin typeface="Segoe UI" panose="020B0502040204020203" pitchFamily="34" charset="0"/>
                <a:cs typeface="Segoe UI" panose="020B0502040204020203" pitchFamily="34" charset="0"/>
              </a:rPr>
              <a:t>Tailor the experience to specific employee groups, roles, or geos such as employees licensed with Copilot with targeted news, conversations, and content powered by AI and Microsoft Graph.</a:t>
            </a:r>
          </a:p>
        </p:txBody>
      </p:sp>
      <p:sp>
        <p:nvSpPr>
          <p:cNvPr id="5" name="Oval 4">
            <a:extLst>
              <a:ext uri="{FF2B5EF4-FFF2-40B4-BE49-F238E27FC236}">
                <a16:creationId xmlns:a16="http://schemas.microsoft.com/office/drawing/2014/main" id="{72B622D6-CFEB-A7B9-0896-91D4645BBD41}"/>
              </a:ext>
              <a:ext uri="{C183D7F6-B498-43B3-948B-1728B52AA6E4}">
                <adec:decorative xmlns:adec="http://schemas.microsoft.com/office/drawing/2017/decorative" val="1"/>
              </a:ext>
            </a:extLst>
          </p:cNvPr>
          <p:cNvSpPr/>
          <p:nvPr/>
        </p:nvSpPr>
        <p:spPr bwMode="auto">
          <a:xfrm>
            <a:off x="10886532" y="5610006"/>
            <a:ext cx="1358101" cy="1345033"/>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AC9CEAF-3DCA-9C1D-A5B1-FBC1D28FE77E}"/>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75838" y="5892778"/>
            <a:ext cx="779488" cy="779488"/>
          </a:xfrm>
          <a:prstGeom prst="rect">
            <a:avLst/>
          </a:prstGeom>
        </p:spPr>
      </p:pic>
      <p:sp>
        <p:nvSpPr>
          <p:cNvPr id="2" name="Rectangle: Rounded Corners 1">
            <a:extLst>
              <a:ext uri="{FF2B5EF4-FFF2-40B4-BE49-F238E27FC236}">
                <a16:creationId xmlns:a16="http://schemas.microsoft.com/office/drawing/2014/main" id="{BCD59EA6-EEAC-4745-2075-E907919B4EE3}"/>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301826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30449"/>
            <a:ext cx="11011601" cy="553998"/>
          </a:xfrm>
        </p:spPr>
        <p:txBody>
          <a:bodyPr vert="horz" lIns="0" tIns="45720" rIns="0" bIns="45720" rtlCol="0" anchor="t">
            <a:noAutofit/>
          </a:bodyPr>
          <a:lstStyle/>
          <a:p>
            <a:pPr>
              <a:spcBef>
                <a:spcPts val="1200"/>
              </a:spcBef>
              <a:spcAft>
                <a:spcPts val="600"/>
              </a:spcAft>
            </a:pPr>
            <a:r>
              <a:rPr lang="en-US" sz="3600"/>
              <a:t>Copilot Communities</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latin typeface="Segoe UI Semibold"/>
                <a:cs typeface="Segoe UI Semibold"/>
              </a:rPr>
              <a:t>Out-of-the-box Community of Practice to drive Copilot awareness and user enablement</a:t>
            </a:r>
          </a:p>
          <a:p>
            <a:r>
              <a:rPr lang="en-US" sz="1600">
                <a:solidFill>
                  <a:schemeClr val="tx1"/>
                </a:solidFill>
                <a:latin typeface="+mn-lt"/>
                <a:cs typeface="Segoe UI Semibold"/>
              </a:rPr>
              <a:t>Use the new Copilot community template in Viva Engage to quickly generate excitement, share learning, and support future Copilot Champions and experts. </a:t>
            </a:r>
            <a:endParaRPr lang="en-US" sz="1600">
              <a:solidFill>
                <a:schemeClr val="tx1"/>
              </a:solidFill>
              <a:latin typeface="+mn-lt"/>
            </a:endParaRPr>
          </a:p>
          <a:p>
            <a:r>
              <a:rPr lang="en-US" sz="1600">
                <a:solidFill>
                  <a:schemeClr val="tx1"/>
                </a:solidFill>
                <a:latin typeface="+mn-lt"/>
                <a:cs typeface="Segoe UI Semibold"/>
              </a:rPr>
              <a:t>Give employees a place to:</a:t>
            </a:r>
          </a:p>
          <a:p>
            <a:pPr marL="342900" indent="-342900">
              <a:buFont typeface="Arial" panose="020B0604020202020204" pitchFamily="34" charset="0"/>
              <a:buChar char="•"/>
            </a:pPr>
            <a:r>
              <a:rPr lang="en-US" sz="1600">
                <a:solidFill>
                  <a:schemeClr val="tx1"/>
                </a:solidFill>
                <a:latin typeface="+mn-lt"/>
                <a:cs typeface="Segoe UI Semibold"/>
              </a:rPr>
              <a:t>Share best practices, such as prompts</a:t>
            </a:r>
          </a:p>
          <a:p>
            <a:pPr marL="342900" indent="-342900">
              <a:buFont typeface="Arial" panose="020B0604020202020204" pitchFamily="34" charset="0"/>
              <a:buChar char="•"/>
            </a:pPr>
            <a:r>
              <a:rPr lang="en-US" sz="1600">
                <a:solidFill>
                  <a:schemeClr val="tx1"/>
                </a:solidFill>
                <a:latin typeface="+mn-lt"/>
                <a:cs typeface="Segoe UI Semibold"/>
              </a:rPr>
              <a:t>Share success stories of Copilot saving time and driving productivity</a:t>
            </a:r>
          </a:p>
          <a:p>
            <a:pPr marL="342900" indent="-342900">
              <a:buFont typeface="Arial" panose="020B0604020202020204" pitchFamily="34" charset="0"/>
              <a:buChar char="•"/>
            </a:pPr>
            <a:r>
              <a:rPr lang="en-US" sz="1600">
                <a:solidFill>
                  <a:schemeClr val="tx1"/>
                </a:solidFill>
                <a:latin typeface="+mn-lt"/>
                <a:cs typeface="Segoe UI Semibold"/>
              </a:rPr>
              <a:t>Access company announcements on AI usage, adoption, direction, and mission</a:t>
            </a:r>
          </a:p>
          <a:p>
            <a:pPr marL="342900" indent="-342900">
              <a:buFont typeface="Arial" panose="020B0604020202020204" pitchFamily="34" charset="0"/>
              <a:buChar char="•"/>
            </a:pPr>
            <a:r>
              <a:rPr lang="en-US" sz="1600">
                <a:solidFill>
                  <a:schemeClr val="tx1"/>
                </a:solidFill>
                <a:latin typeface="+mn-lt"/>
                <a:cs typeface="Segoe UI Semibold"/>
              </a:rPr>
              <a:t>Seek support from peers and IT admins</a:t>
            </a:r>
          </a:p>
          <a:p>
            <a:pPr marL="342900" indent="-342900">
              <a:buFont typeface="Arial" panose="020B0604020202020204" pitchFamily="34" charset="0"/>
              <a:buChar char="•"/>
            </a:pPr>
            <a:r>
              <a:rPr lang="en-US" sz="1600">
                <a:solidFill>
                  <a:schemeClr val="tx1"/>
                </a:solidFill>
                <a:latin typeface="+mn-lt"/>
                <a:cs typeface="Segoe UI Semibold"/>
              </a:rPr>
              <a:t>Host virtual townhalls with Q&amp;A in your community</a:t>
            </a:r>
          </a:p>
        </p:txBody>
      </p:sp>
      <p:pic>
        <p:nvPicPr>
          <p:cNvPr id="12" name="Picture 11">
            <a:extLst>
              <a:ext uri="{FF2B5EF4-FFF2-40B4-BE49-F238E27FC236}">
                <a16:creationId xmlns:a16="http://schemas.microsoft.com/office/drawing/2014/main" id="{C8E9504F-4AAC-2C18-208A-2BAD583F137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0E238C-BAB3-F1A3-BFB3-C8F62BDC3074}"/>
              </a:ext>
              <a:ext uri="{C183D7F6-B498-43B3-948B-1728B52AA6E4}">
                <adec:decorative xmlns:adec="http://schemas.microsoft.com/office/drawing/2017/decorative" val="1"/>
              </a:ext>
            </a:extLst>
          </p:cNvPr>
          <p:cNvPicPr>
            <a:picLocks noChangeAspect="1"/>
          </p:cNvPicPr>
          <p:nvPr/>
        </p:nvPicPr>
        <p:blipFill rotWithShape="1">
          <a:blip r:embed="rId4"/>
          <a:srcRect t="-271" r="-262" b="21821"/>
          <a:stretch/>
        </p:blipFill>
        <p:spPr>
          <a:xfrm>
            <a:off x="7500876" y="2706966"/>
            <a:ext cx="3404232" cy="1411206"/>
          </a:xfrm>
          <a:prstGeom prst="rect">
            <a:avLst/>
          </a:prstGeom>
        </p:spPr>
      </p:pic>
      <p:pic>
        <p:nvPicPr>
          <p:cNvPr id="2" name="Picture 1">
            <a:extLst>
              <a:ext uri="{FF2B5EF4-FFF2-40B4-BE49-F238E27FC236}">
                <a16:creationId xmlns:a16="http://schemas.microsoft.com/office/drawing/2014/main" id="{8FA97F74-92FE-032A-1B24-D7738051B5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41704" y="2239467"/>
            <a:ext cx="2428302" cy="4720154"/>
          </a:xfrm>
          <a:prstGeom prst="rect">
            <a:avLst/>
          </a:prstGeom>
        </p:spPr>
      </p:pic>
      <p:pic>
        <p:nvPicPr>
          <p:cNvPr id="18" name="Picture 17">
            <a:extLst>
              <a:ext uri="{FF2B5EF4-FFF2-40B4-BE49-F238E27FC236}">
                <a16:creationId xmlns:a16="http://schemas.microsoft.com/office/drawing/2014/main" id="{86AC482C-88DB-C2DE-4F98-6F39FEDE4A55}"/>
              </a:ext>
              <a:ext uri="{C183D7F6-B498-43B3-948B-1728B52AA6E4}">
                <adec:decorative xmlns:adec="http://schemas.microsoft.com/office/drawing/2017/decorative" val="1"/>
              </a:ext>
            </a:extLst>
          </p:cNvPr>
          <p:cNvPicPr>
            <a:picLocks noChangeAspect="1"/>
          </p:cNvPicPr>
          <p:nvPr/>
        </p:nvPicPr>
        <p:blipFill rotWithShape="1">
          <a:blip r:embed="rId6"/>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7106118-2437-8CC1-E66B-F5424641D65D}"/>
              </a:ext>
              <a:ext uri="{C183D7F6-B498-43B3-948B-1728B52AA6E4}">
                <adec:decorative xmlns:adec="http://schemas.microsoft.com/office/drawing/2017/decorative" val="1"/>
              </a:ext>
            </a:extLst>
          </p:cNvPr>
          <p:cNvGrpSpPr/>
          <p:nvPr/>
        </p:nvGrpSpPr>
        <p:grpSpPr>
          <a:xfrm>
            <a:off x="10886532" y="5610006"/>
            <a:ext cx="1358101" cy="1345033"/>
            <a:chOff x="-130945" y="4247625"/>
            <a:chExt cx="2743200" cy="2743200"/>
          </a:xfrm>
        </p:grpSpPr>
        <p:sp>
          <p:nvSpPr>
            <p:cNvPr id="10" name="Oval 9">
              <a:extLst>
                <a:ext uri="{FF2B5EF4-FFF2-40B4-BE49-F238E27FC236}">
                  <a16:creationId xmlns:a16="http://schemas.microsoft.com/office/drawing/2014/main" id="{06EBE4FB-5389-7DF2-1311-57EC7DF38873}"/>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881C6706-C332-65A8-5D41-2C6663459FE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4" y="4884174"/>
              <a:ext cx="1470103" cy="1470103"/>
            </a:xfrm>
            <a:prstGeom prst="rect">
              <a:avLst/>
            </a:prstGeom>
          </p:spPr>
        </p:pic>
      </p:grpSp>
      <p:sp>
        <p:nvSpPr>
          <p:cNvPr id="3" name="Rectangle: Rounded Corners 2">
            <a:extLst>
              <a:ext uri="{FF2B5EF4-FFF2-40B4-BE49-F238E27FC236}">
                <a16:creationId xmlns:a16="http://schemas.microsoft.com/office/drawing/2014/main" id="{1DAF8040-AD1B-6022-2209-105AA4FE64D9}"/>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4325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189359-7EB1-1E38-066A-30D820F2E401}"/>
              </a:ext>
              <a:ext uri="{C183D7F6-B498-43B3-948B-1728B52AA6E4}">
                <adec:decorative xmlns:adec="http://schemas.microsoft.com/office/drawing/2017/decorative" val="1"/>
              </a:ext>
            </a:extLst>
          </p:cNvPr>
          <p:cNvSpPr/>
          <p:nvPr/>
        </p:nvSpPr>
        <p:spPr bwMode="auto">
          <a:xfrm>
            <a:off x="6248400" y="108375"/>
            <a:ext cx="4511553" cy="6190825"/>
          </a:xfrm>
          <a:prstGeom prst="roundRect">
            <a:avLst>
              <a:gd name="adj" fmla="val 2738"/>
            </a:avLst>
          </a:prstGeom>
          <a:solidFill>
            <a:schemeClr val="bg1">
              <a:alpha val="50000"/>
            </a:schemeClr>
          </a:solidFill>
          <a:ln>
            <a:noFill/>
            <a:headEnd type="none" w="med" len="med"/>
            <a:tailEnd type="none" w="med" len="med"/>
          </a:ln>
          <a:effectLst>
            <a:outerShdw blurRad="241300" sx="102000" sy="102000" algn="ctr" rotWithShape="0">
              <a:prstClr val="black">
                <a:alpha val="3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65791"/>
            <a:ext cx="11011601" cy="553998"/>
          </a:xfrm>
        </p:spPr>
        <p:txBody>
          <a:bodyPr vert="horz" lIns="0" tIns="45720" rIns="0" bIns="45720" rtlCol="0" anchor="t">
            <a:noAutofit/>
          </a:bodyPr>
          <a:lstStyle/>
          <a:p>
            <a:pPr>
              <a:spcBef>
                <a:spcPts val="1200"/>
              </a:spcBef>
              <a:spcAft>
                <a:spcPts val="600"/>
              </a:spcAft>
            </a:pPr>
            <a:r>
              <a:rPr lang="en-US" sz="3600"/>
              <a:t>Copilot Academy</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70"/>
            <a:ext cx="4876799" cy="429212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R="0" lvl="0" fontAlgn="auto">
              <a:spcAft>
                <a:spcPts val="1800"/>
              </a:spcAft>
              <a:buClrTx/>
              <a:buSzTx/>
              <a:tabLst/>
              <a:defRPr/>
            </a:pPr>
            <a:r>
              <a:rPr lang="en-US"/>
              <a:t>Develop the skills to utilize Copilot experiences effectively</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Curated learning paths designed by Microsoft experts to help you learn about, discover, and use Microsoft 365 Copilot</a:t>
            </a:r>
            <a:endPar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i="0" u="none" strike="noStrike" kern="0" cap="none" spc="0" normalizeH="0" baseline="0" noProof="0">
                <a:ln>
                  <a:noFill/>
                </a:ln>
                <a:solidFill>
                  <a:srgbClr val="1A1A1A"/>
                </a:solidFill>
                <a:effectLst/>
                <a:uLnTx/>
                <a:uFillTx/>
                <a:latin typeface="+mn-lt"/>
                <a:ea typeface="+mn-ea"/>
                <a:cs typeface="Segoe UI Semibold" panose="020B0702040204020203" pitchFamily="34" charset="0"/>
              </a:rPr>
              <a:t>Access directly at </a:t>
            </a:r>
            <a:r>
              <a:rPr kumimoji="0" lang="en-US" sz="1600" i="0" u="none" strike="noStrike" kern="0" cap="none" spc="0" normalizeH="0" baseline="0" noProof="0">
                <a:ln>
                  <a:noFill/>
                </a:ln>
                <a:solidFill>
                  <a:schemeClr val="accent6"/>
                </a:solidFill>
                <a:effectLst/>
                <a:uLnTx/>
                <a:uFillTx/>
                <a:latin typeface="+mn-lt"/>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aka.ms/CopilotAcademy</a:t>
            </a:r>
            <a:endParaRPr kumimoji="0" lang="en-US" sz="1600" i="0" u="none" strike="noStrike" kern="0" cap="none" spc="0" normalizeH="0" baseline="0" noProof="0">
              <a:ln>
                <a:noFill/>
              </a:ln>
              <a:solidFill>
                <a:schemeClr val="accent6"/>
              </a:solidFill>
              <a:effectLst/>
              <a:uLnTx/>
              <a:uFillTx/>
              <a:latin typeface="+mn-lt"/>
              <a:ea typeface="+mn-ea"/>
              <a:cs typeface="Segoe UI Semibold" panose="020B07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i="0" u="none" strike="noStrike" kern="0" cap="none" spc="0" normalizeH="0" baseline="0" noProof="0">
                <a:ln>
                  <a:noFill/>
                </a:ln>
                <a:solidFill>
                  <a:srgbClr val="1A1A1A"/>
                </a:solidFill>
                <a:effectLst/>
                <a:uLnTx/>
                <a:uFillTx/>
                <a:latin typeface="+mn-lt"/>
                <a:ea typeface="+mn-ea"/>
                <a:cs typeface="Segoe UI Semibold" panose="020B0702040204020203" pitchFamily="34" charset="0"/>
              </a:rPr>
              <a:t>Surface free Copilot learning courses </a:t>
            </a:r>
            <a:r>
              <a:rPr kumimoji="0" lang="en-US" sz="1600" i="0" u="none" strike="noStrike" kern="0" cap="none" spc="0" normalizeH="0" baseline="0" noProof="0">
                <a:ln>
                  <a:noFill/>
                </a:ln>
                <a:solidFill>
                  <a:srgbClr val="1A1A1A"/>
                </a:solidFill>
                <a:effectLst/>
                <a:uLnTx/>
                <a:uFillTx/>
                <a:latin typeface="+mn-lt"/>
                <a:ea typeface="+mn-ea"/>
                <a:cs typeface="Segoe UI" panose="020B0502040204020203" pitchFamily="34" charset="0"/>
              </a:rPr>
              <a:t>in the tools and platforms where users already spend their time</a:t>
            </a:r>
          </a:p>
          <a:p>
            <a:pPr marL="342900" indent="-171450" fontAlgn="base">
              <a:lnSpc>
                <a:spcPct val="100000"/>
              </a:lnSpc>
              <a:spcBef>
                <a:spcPts val="0"/>
              </a:spcBef>
              <a:spcAft>
                <a:spcPts val="1200"/>
              </a:spcAft>
              <a:buSzPct val="102000"/>
              <a:buFont typeface="Arial" panose="020B0604020202020204" pitchFamily="34" charset="0"/>
              <a:buChar char="•"/>
              <a:defRPr/>
            </a:pPr>
            <a:r>
              <a:rPr lang="en-US" sz="1600" kern="0" dirty="0">
                <a:solidFill>
                  <a:srgbClr val="1A1A1A"/>
                </a:solidFill>
                <a:latin typeface="+mn-lt"/>
                <a:cs typeface="Segoe UI Semibold"/>
              </a:rPr>
              <a:t>Includes hands-on prompt guidance </a:t>
            </a:r>
            <a:r>
              <a:rPr lang="en-US" sz="1600" kern="0">
                <a:solidFill>
                  <a:srgbClr val="1A1A1A"/>
                </a:solidFill>
                <a:latin typeface="+mn-lt"/>
                <a:cs typeface="Segoe UI"/>
              </a:rPr>
              <a:t>from Copilot Prompt Gallery</a:t>
            </a:r>
            <a:r>
              <a:rPr lang="en-US" sz="1600" kern="0" dirty="0">
                <a:solidFill>
                  <a:srgbClr val="1A1A1A"/>
                </a:solidFill>
                <a:latin typeface="+mn-lt"/>
                <a:cs typeface="Segoe UI"/>
              </a:rPr>
              <a:t> to develop prompt engineering skills</a:t>
            </a:r>
            <a:endParaRPr lang="en-US" sz="1600" i="0" u="none" strike="noStrike" kern="0" cap="none" spc="0" normalizeH="0" baseline="0" noProof="0" dirty="0">
              <a:ln>
                <a:noFill/>
              </a:ln>
              <a:solidFill>
                <a:srgbClr val="1A1A1A"/>
              </a:solidFill>
              <a:effectLst/>
              <a:uLnTx/>
              <a:uFillTx/>
              <a:latin typeface="+mn-lt"/>
              <a:cs typeface="Segoe UI"/>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i="0" u="none" strike="noStrike" kern="0" cap="none" spc="0" normalizeH="0" baseline="0" noProof="0">
                <a:ln>
                  <a:noFill/>
                </a:ln>
                <a:solidFill>
                  <a:srgbClr val="1A1A1A"/>
                </a:solidFill>
                <a:effectLst/>
                <a:uLnTx/>
                <a:uFillTx/>
                <a:latin typeface="+mn-lt"/>
                <a:ea typeface="+mn-ea"/>
                <a:cs typeface="Segoe UI Semibold" panose="020B0702040204020203" pitchFamily="34" charset="0"/>
              </a:rPr>
              <a:t>Out-of-the-box academy </a:t>
            </a:r>
            <a:r>
              <a:rPr kumimoji="0" lang="en-US" sz="1600" i="0" u="none" strike="noStrike" kern="0" cap="none" spc="0" normalizeH="0" baseline="0" noProof="0">
                <a:ln>
                  <a:noFill/>
                </a:ln>
                <a:solidFill>
                  <a:srgbClr val="1A1A1A"/>
                </a:solidFill>
                <a:effectLst/>
                <a:uLnTx/>
                <a:uFillTx/>
                <a:latin typeface="+mn-lt"/>
                <a:ea typeface="+mn-ea"/>
                <a:cs typeface="Segoe UI" pitchFamily="34" charset="0"/>
              </a:rPr>
              <a:t>is preloaded in Viva Learning – no admin configuration required</a:t>
            </a: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i="0" u="none" strike="noStrike" kern="0" cap="none" spc="0" normalizeH="0" baseline="0" noProof="0">
                <a:ln>
                  <a:noFill/>
                </a:ln>
                <a:solidFill>
                  <a:srgbClr val="1A1A1A"/>
                </a:solidFill>
                <a:effectLst/>
                <a:uLnTx/>
                <a:uFillTx/>
                <a:latin typeface="+mn-lt"/>
                <a:ea typeface="+mn-ea"/>
                <a:cs typeface="Segoe UI Semibold" panose="020B0702040204020203" pitchFamily="34" charset="0"/>
              </a:rPr>
              <a:t>Available in 8 languages</a:t>
            </a:r>
            <a:endParaRPr kumimoji="0" lang="en-US" sz="1600" i="0" u="none" strike="noStrike" kern="0" cap="none" spc="0" normalizeH="0" baseline="0" noProof="0">
              <a:ln>
                <a:noFill/>
              </a:ln>
              <a:solidFill>
                <a:srgbClr val="1A1A1A"/>
              </a:solidFill>
              <a:effectLst/>
              <a:uLnTx/>
              <a:uFillTx/>
              <a:latin typeface="+mn-lt"/>
              <a:ea typeface="+mn-ea"/>
              <a:cs typeface="Segoe UI"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endPar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itchFamily="34" charset="0"/>
            </a:endParaRPr>
          </a:p>
        </p:txBody>
      </p:sp>
      <p:grpSp>
        <p:nvGrpSpPr>
          <p:cNvPr id="7" name="Group 6">
            <a:extLst>
              <a:ext uri="{FF2B5EF4-FFF2-40B4-BE49-F238E27FC236}">
                <a16:creationId xmlns:a16="http://schemas.microsoft.com/office/drawing/2014/main" id="{DDF068CF-7602-A6E3-8766-E51DCCAF9612}"/>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8" name="Oval 7">
              <a:extLst>
                <a:ext uri="{FF2B5EF4-FFF2-40B4-BE49-F238E27FC236}">
                  <a16:creationId xmlns:a16="http://schemas.microsoft.com/office/drawing/2014/main" id="{EA626D78-A6F5-9C97-9D18-1CF41AFC7D9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AD225383-D197-DFDC-3B40-CCDB5AB9F57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105" y="2580161"/>
              <a:ext cx="1697677" cy="1697677"/>
            </a:xfrm>
            <a:prstGeom prst="rect">
              <a:avLst/>
            </a:prstGeom>
          </p:spPr>
        </p:pic>
      </p:grpSp>
      <p:pic>
        <p:nvPicPr>
          <p:cNvPr id="12" name="Picture 11">
            <a:extLst>
              <a:ext uri="{FF2B5EF4-FFF2-40B4-BE49-F238E27FC236}">
                <a16:creationId xmlns:a16="http://schemas.microsoft.com/office/drawing/2014/main" id="{D3B14726-B710-3701-CCE0-BB27827EFF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90161" y="259516"/>
            <a:ext cx="4193426" cy="5943600"/>
          </a:xfrm>
          <a:prstGeom prst="rect">
            <a:avLst/>
          </a:prstGeom>
        </p:spPr>
      </p:pic>
      <p:sp>
        <p:nvSpPr>
          <p:cNvPr id="2" name="Rectangle: Rounded Corners 1">
            <a:extLst>
              <a:ext uri="{FF2B5EF4-FFF2-40B4-BE49-F238E27FC236}">
                <a16:creationId xmlns:a16="http://schemas.microsoft.com/office/drawing/2014/main" id="{7EACD99F-5B8F-585C-5B69-2CF4EBA30814}"/>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Tree>
    <p:extLst>
      <p:ext uri="{BB962C8B-B14F-4D97-AF65-F5344CB8AC3E}">
        <p14:creationId xmlns:p14="http://schemas.microsoft.com/office/powerpoint/2010/main" val="16321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Measure Copilot adoption and impact</a:t>
            </a:r>
          </a:p>
          <a:p>
            <a:r>
              <a:rPr lang="en-US" sz="1400">
                <a:solidFill>
                  <a:schemeClr val="tx1"/>
                </a:solidFill>
                <a:latin typeface="+mn-lt"/>
              </a:rPr>
              <a:t>Pre-built dashboard for business leaders to prepare for their Copilot rollout, understand and drive usage and adoption, and measure the impact of their investments.</a:t>
            </a:r>
          </a:p>
          <a:p>
            <a:pPr marL="285750" indent="-285750">
              <a:buFont typeface="Arial" panose="020B0604020202020204" pitchFamily="34" charset="0"/>
              <a:buChar char="•"/>
            </a:pPr>
            <a:r>
              <a:rPr lang="en-US" sz="1400" b="1">
                <a:solidFill>
                  <a:schemeClr val="tx1"/>
                </a:solidFill>
                <a:latin typeface="+mn-lt"/>
              </a:rPr>
              <a:t>Access directly at </a:t>
            </a:r>
            <a:r>
              <a:rPr lang="en-US" sz="1400" b="1">
                <a:solidFill>
                  <a:schemeClr val="accent6"/>
                </a:solidFill>
                <a:latin typeface="+mn-lt"/>
                <a:hlinkClick r:id="rId3">
                  <a:extLst>
                    <a:ext uri="{A12FA001-AC4F-418D-AE19-62706E023703}">
                      <ahyp:hlinkClr xmlns:ahyp="http://schemas.microsoft.com/office/drawing/2018/hyperlinkcolor" val="tx"/>
                    </a:ext>
                  </a:extLst>
                </a:hlinkClick>
              </a:rPr>
              <a:t>aka.ms/CopilotDashboard</a:t>
            </a:r>
            <a:endParaRPr lang="en-US" sz="1400" b="1">
              <a:solidFill>
                <a:schemeClr val="accent6"/>
              </a:solidFill>
              <a:latin typeface="+mn-lt"/>
            </a:endParaRPr>
          </a:p>
          <a:p>
            <a:pPr marL="285750" indent="-285750">
              <a:buFont typeface="Arial" panose="020B0604020202020204" pitchFamily="34" charset="0"/>
              <a:buChar char="•"/>
            </a:pPr>
            <a:r>
              <a:rPr lang="en-US" sz="1400" b="1">
                <a:solidFill>
                  <a:schemeClr val="tx1"/>
                </a:solidFill>
                <a:latin typeface="+mn-lt"/>
              </a:rPr>
              <a:t>Readiness tab </a:t>
            </a:r>
            <a:r>
              <a:rPr lang="en-US" sz="1400">
                <a:solidFill>
                  <a:schemeClr val="tx1"/>
                </a:solidFill>
                <a:latin typeface="+mn-lt"/>
              </a:rPr>
              <a:t>to see licensing and copilot activation status across the tenant</a:t>
            </a:r>
          </a:p>
          <a:p>
            <a:pPr marL="285750" indent="-285750">
              <a:buFont typeface="Arial" panose="020B0604020202020204" pitchFamily="34" charset="0"/>
              <a:buChar char="•"/>
            </a:pPr>
            <a:r>
              <a:rPr lang="en-US" sz="1400" b="1">
                <a:solidFill>
                  <a:schemeClr val="tx1"/>
                </a:solidFill>
                <a:latin typeface="+mn-lt"/>
              </a:rPr>
              <a:t>Adoption tab </a:t>
            </a:r>
            <a:r>
              <a:rPr lang="en-US" sz="1400">
                <a:solidFill>
                  <a:schemeClr val="tx1"/>
                </a:solidFill>
                <a:latin typeface="+mn-lt"/>
              </a:rPr>
              <a:t>to see Copilot trends and usage down to the app feature level, with filters to drill down by group, organization, and job function. </a:t>
            </a:r>
          </a:p>
          <a:p>
            <a:pPr marL="285750" indent="-285750">
              <a:buFont typeface="Arial" panose="020B0604020202020204" pitchFamily="34" charset="0"/>
              <a:buChar char="•"/>
            </a:pPr>
            <a:r>
              <a:rPr lang="en-US" sz="1400" b="1">
                <a:solidFill>
                  <a:schemeClr val="tx1"/>
                </a:solidFill>
                <a:latin typeface="+mn-lt"/>
              </a:rPr>
              <a:t>Impact tab </a:t>
            </a:r>
            <a:r>
              <a:rPr lang="en-US" sz="1400">
                <a:solidFill>
                  <a:schemeClr val="tx1"/>
                </a:solidFill>
                <a:latin typeface="+mn-lt"/>
              </a:rPr>
              <a:t>to view Copilot actions by productivity categories, Copilot assisted hours and related value calculator and how Copilot usage is correlated with behavioral patterns in your business. Sentiment data from uploaded survey results is also available. </a:t>
            </a:r>
          </a:p>
          <a:p>
            <a:pPr marL="285750" indent="-285750">
              <a:buFont typeface="Arial" panose="020B0604020202020204" pitchFamily="34" charset="0"/>
              <a:buChar char="•"/>
            </a:pPr>
            <a:r>
              <a:rPr lang="en-US" sz="1400" b="1">
                <a:solidFill>
                  <a:schemeClr val="tx1"/>
                </a:solidFill>
                <a:latin typeface="+mn-lt"/>
              </a:rPr>
              <a:t>Learning tab </a:t>
            </a:r>
            <a:r>
              <a:rPr lang="en-US" sz="1400">
                <a:solidFill>
                  <a:schemeClr val="tx1"/>
                </a:solidFill>
                <a:latin typeface="+mn-lt"/>
              </a:rPr>
              <a:t>for research and best practices to inform your AI journey</a:t>
            </a:r>
          </a:p>
          <a:p>
            <a:pPr marL="285750" indent="-285750">
              <a:buFont typeface="Arial" panose="020B0604020202020204" pitchFamily="34" charset="0"/>
              <a:buChar cha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chemeClr val="accent6"/>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chemeClr val="accent6"/>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8A3-BC93-3795-97C0-EB0C8356FC54}"/>
              </a:ext>
            </a:extLst>
          </p:cNvPr>
          <p:cNvSpPr>
            <a:spLocks noGrp="1"/>
          </p:cNvSpPr>
          <p:nvPr>
            <p:ph type="title"/>
          </p:nvPr>
        </p:nvSpPr>
        <p:spPr>
          <a:xfrm>
            <a:off x="403736" y="2468881"/>
            <a:ext cx="4991224" cy="1412264"/>
          </a:xfrm>
        </p:spPr>
        <p:txBody>
          <a:bodyPr anchor="t">
            <a:normAutofit fontScale="90000"/>
          </a:bodyPr>
          <a:lstStyle/>
          <a:p>
            <a:r>
              <a:rPr lang="en-US" sz="4000">
                <a:solidFill>
                  <a:schemeClr val="tx1"/>
                </a:solidFill>
              </a:rPr>
              <a:t>Available with a </a:t>
            </a:r>
            <a:br>
              <a:rPr lang="en-US" sz="4000">
                <a:solidFill>
                  <a:schemeClr val="tx1"/>
                </a:solidFill>
              </a:rPr>
            </a:br>
            <a:r>
              <a:rPr lang="en-US" sz="4000">
                <a:solidFill>
                  <a:schemeClr val="tx1"/>
                </a:solidFill>
              </a:rPr>
              <a:t>Microsoft Viva license</a:t>
            </a:r>
            <a:br>
              <a:rPr lang="en-US"/>
            </a:br>
            <a:r>
              <a:rPr lang="en-US" sz="2200">
                <a:solidFill>
                  <a:schemeClr val="tx1"/>
                </a:solidFill>
                <a:latin typeface="Segoe UI" panose="020B0502040204020203" pitchFamily="34" charset="0"/>
                <a:cs typeface="Segoe UI" panose="020B0502040204020203" pitchFamily="34" charset="0"/>
              </a:rPr>
              <a:t>(All users that would access, experience </a:t>
            </a:r>
            <a:br>
              <a:rPr lang="en-US" sz="2200">
                <a:solidFill>
                  <a:schemeClr val="tx1"/>
                </a:solidFill>
                <a:latin typeface="Segoe UI" panose="020B0502040204020203" pitchFamily="34" charset="0"/>
                <a:cs typeface="Segoe UI" panose="020B0502040204020203" pitchFamily="34" charset="0"/>
              </a:rPr>
            </a:br>
            <a:r>
              <a:rPr lang="en-US" sz="2200">
                <a:solidFill>
                  <a:schemeClr val="tx1"/>
                </a:solidFill>
                <a:latin typeface="Segoe UI" panose="020B0502040204020203" pitchFamily="34" charset="0"/>
                <a:cs typeface="Segoe UI" panose="020B0502040204020203" pitchFamily="34" charset="0"/>
              </a:rPr>
              <a:t>or be included in these features require </a:t>
            </a:r>
            <a:br>
              <a:rPr lang="en-US" sz="2200">
                <a:solidFill>
                  <a:schemeClr val="tx1"/>
                </a:solidFill>
                <a:latin typeface="Segoe UI" panose="020B0502040204020203" pitchFamily="34" charset="0"/>
                <a:cs typeface="Segoe UI" panose="020B0502040204020203" pitchFamily="34" charset="0"/>
              </a:rPr>
            </a:br>
            <a:r>
              <a:rPr lang="en-US" sz="2200">
                <a:solidFill>
                  <a:schemeClr val="tx1"/>
                </a:solidFill>
                <a:latin typeface="Segoe UI" panose="020B0502040204020203" pitchFamily="34" charset="0"/>
                <a:cs typeface="Segoe UI" panose="020B0502040204020203" pitchFamily="34" charset="0"/>
              </a:rPr>
              <a:t>an applicable Viva license)</a:t>
            </a:r>
            <a:endParaRPr lang="en-US">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401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317C7-205E-1B5A-8FB2-4A5E17FE22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CB3D41-71D0-3767-AA0C-2DD2BA27770A}"/>
              </a:ext>
            </a:extLst>
          </p:cNvPr>
          <p:cNvSpPr>
            <a:spLocks noGrp="1"/>
          </p:cNvSpPr>
          <p:nvPr>
            <p:ph type="title"/>
          </p:nvPr>
        </p:nvSpPr>
        <p:spPr>
          <a:xfrm>
            <a:off x="557785" y="1144965"/>
            <a:ext cx="5370476" cy="758022"/>
          </a:xfrm>
        </p:spPr>
        <p:txBody>
          <a:bodyPr/>
          <a:lstStyle/>
          <a:p>
            <a:pPr rtl="0" eaLnBrk="1" latinLnBrk="0" hangingPunct="1"/>
            <a:r>
              <a:rPr lang="en-US" sz="3600" b="1" kern="1200">
                <a:solidFill>
                  <a:srgbClr val="000000"/>
                </a:solidFill>
                <a:effectLst/>
                <a:ea typeface="+mn-ea"/>
                <a:cs typeface="Segoe UI Semibold" panose="020B0702040204020203" pitchFamily="34" charset="0"/>
              </a:rPr>
              <a:t>Advanced Copilot reports from Viva Insights</a:t>
            </a:r>
            <a:endParaRPr lang="en-US" sz="3600" b="1">
              <a:effectLst/>
            </a:endParaRPr>
          </a:p>
          <a:p>
            <a:endParaRPr lang="en-US" sz="3600"/>
          </a:p>
        </p:txBody>
      </p:sp>
      <p:sp>
        <p:nvSpPr>
          <p:cNvPr id="5" name="Title 9">
            <a:extLst>
              <a:ext uri="{FF2B5EF4-FFF2-40B4-BE49-F238E27FC236}">
                <a16:creationId xmlns:a16="http://schemas.microsoft.com/office/drawing/2014/main" id="{973C7627-57FC-78B8-27BC-B72D0CDA286C}"/>
              </a:ext>
            </a:extLst>
          </p:cNvPr>
          <p:cNvSpPr txBox="1">
            <a:spLocks/>
          </p:cNvSpPr>
          <p:nvPr/>
        </p:nvSpPr>
        <p:spPr>
          <a:xfrm>
            <a:off x="559738" y="2375433"/>
            <a:ext cx="4786961" cy="35569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400">
              <a:lnSpc>
                <a:spcPct val="90000"/>
              </a:lnSpc>
              <a:spcBef>
                <a:spcPts val="1000"/>
              </a:spcBef>
              <a:spcAft>
                <a:spcPts val="1200"/>
              </a:spcAft>
              <a:defRPr/>
            </a:pPr>
            <a:r>
              <a:rPr lang="en-US" sz="2000">
                <a:solidFill>
                  <a:schemeClr val="accent2"/>
                </a:solidFill>
                <a:latin typeface="Segoe UI Semibold" panose="020B0502040204020203" pitchFamily="34" charset="0"/>
                <a:cs typeface="Segoe UI Semibold" panose="020B0502040204020203" pitchFamily="34" charset="0"/>
              </a:rPr>
              <a:t>Dive deeper into Copilot adoption and impact reporting with custom analytics</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Start with a pre-built report template that can be tailored to include additional </a:t>
            </a:r>
            <a:r>
              <a:rPr lang="en-US" sz="1600" spc="0">
                <a:ln>
                  <a:noFill/>
                </a:ln>
                <a:solidFill>
                  <a:srgbClr val="000000"/>
                </a:solidFill>
                <a:latin typeface="+mn-lt"/>
                <a:cs typeface="Segoe UI Semilight"/>
              </a:rPr>
              <a:t>collaboration </a:t>
            </a:r>
            <a:r>
              <a:rPr kumimoji="0" lang="en-US" sz="1600" b="0" i="0" u="none" strike="noStrike" kern="1200" cap="none" spc="0" normalizeH="0" baseline="0" noProof="0">
                <a:ln>
                  <a:noFill/>
                </a:ln>
                <a:solidFill>
                  <a:srgbClr val="000000"/>
                </a:solidFill>
                <a:effectLst/>
                <a:uLnTx/>
                <a:uFillTx/>
                <a:latin typeface="+mn-lt"/>
                <a:ea typeface="+mn-ea"/>
                <a:cs typeface="Segoe UI Semilight"/>
              </a:rPr>
              <a:t>metrics and organizational attributes.</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Create a report from scratch for a fully custom view; include additional organizational data, such as CRM or other outcome data.</a:t>
            </a:r>
          </a:p>
          <a:p>
            <a:pPr marL="285750" marR="0" lvl="0" indent="-285750" algn="l" defTabSz="914367" rtl="0" eaLnBrk="1" fontAlgn="auto" latinLnBrk="0" hangingPunct="1">
              <a:lnSpc>
                <a:spcPct val="114000"/>
              </a:lnSpc>
              <a:spcBef>
                <a:spcPts val="0"/>
              </a:spcBef>
              <a:spcAft>
                <a:spcPts val="9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Segoe UI Semilight"/>
              </a:rPr>
              <a:t>View usage data older than 28 days with dynamic time ranges and customize metric definitions.</a:t>
            </a:r>
          </a:p>
          <a:p>
            <a:pPr marL="285750" marR="0" lvl="0" indent="-285750" algn="l" defTabSz="914367" rtl="0" eaLnBrk="1" fontAlgn="auto" latinLnBrk="0" hangingPunct="1">
              <a:lnSpc>
                <a:spcPct val="114000"/>
              </a:lnSpc>
              <a:spcBef>
                <a:spcPts val="0"/>
              </a:spcBef>
              <a:spcAft>
                <a:spcPts val="900"/>
              </a:spcAft>
              <a:buClrTx/>
              <a:buSzTx/>
              <a:buFont typeface="Wingdings" panose="05000000000000000000" pitchFamily="2" charset="2"/>
              <a:buChar char="§"/>
              <a:tabLst/>
              <a:defRPr/>
            </a:pPr>
            <a:endParaRPr kumimoji="0" lang="en-US" sz="1600" b="0" i="0" u="none" strike="noStrike" kern="1200" cap="none" spc="0" normalizeH="0" baseline="0" noProof="0">
              <a:ln>
                <a:noFill/>
              </a:ln>
              <a:solidFill>
                <a:srgbClr val="000000"/>
              </a:solidFill>
              <a:effectLst/>
              <a:uLnTx/>
              <a:uFillTx/>
              <a:latin typeface="Segoe UI Semilight"/>
              <a:ea typeface="+mn-ea"/>
              <a:cs typeface="Segoe UI Semilight"/>
            </a:endParaRPr>
          </a:p>
        </p:txBody>
      </p:sp>
      <p:pic>
        <p:nvPicPr>
          <p:cNvPr id="2" name="Picture 1">
            <a:extLst>
              <a:ext uri="{FF2B5EF4-FFF2-40B4-BE49-F238E27FC236}">
                <a16:creationId xmlns:a16="http://schemas.microsoft.com/office/drawing/2014/main" id="{275E02FD-9C97-8791-1609-A965A7FFF7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30900" y="3285023"/>
            <a:ext cx="5107207" cy="2872805"/>
          </a:xfrm>
          <a:prstGeom prst="rect">
            <a:avLst/>
          </a:prstGeom>
        </p:spPr>
      </p:pic>
      <p:pic>
        <p:nvPicPr>
          <p:cNvPr id="3" name="Picture 2">
            <a:extLst>
              <a:ext uri="{FF2B5EF4-FFF2-40B4-BE49-F238E27FC236}">
                <a16:creationId xmlns:a16="http://schemas.microsoft.com/office/drawing/2014/main" id="{1A2F5174-9740-A2AA-C2EC-95DCC9CDD0E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30900" y="174186"/>
            <a:ext cx="5107207" cy="2872805"/>
          </a:xfrm>
          <a:prstGeom prst="rect">
            <a:avLst/>
          </a:prstGeom>
        </p:spPr>
      </p:pic>
      <p:grpSp>
        <p:nvGrpSpPr>
          <p:cNvPr id="25" name="Group 24">
            <a:extLst>
              <a:ext uri="{FF2B5EF4-FFF2-40B4-BE49-F238E27FC236}">
                <a16:creationId xmlns:a16="http://schemas.microsoft.com/office/drawing/2014/main" id="{9737D8DA-8D03-B449-8A33-DCB433D1CD9B}"/>
              </a:ext>
              <a:ext uri="{C183D7F6-B498-43B3-948B-1728B52AA6E4}">
                <adec:decorative xmlns:adec="http://schemas.microsoft.com/office/drawing/2017/decorative" val="1"/>
              </a:ext>
            </a:extLst>
          </p:cNvPr>
          <p:cNvGrpSpPr/>
          <p:nvPr/>
        </p:nvGrpSpPr>
        <p:grpSpPr>
          <a:xfrm>
            <a:off x="4869368" y="700172"/>
            <a:ext cx="1201232" cy="434098"/>
            <a:chOff x="4242816" y="728790"/>
            <a:chExt cx="1201232" cy="434098"/>
          </a:xfrm>
        </p:grpSpPr>
        <p:sp>
          <p:nvSpPr>
            <p:cNvPr id="8" name="Flowchart: Terminator 7">
              <a:extLst>
                <a:ext uri="{FF2B5EF4-FFF2-40B4-BE49-F238E27FC236}">
                  <a16:creationId xmlns:a16="http://schemas.microsoft.com/office/drawing/2014/main" id="{D9CDCBFE-585E-7CB8-458C-4927EDCC6FAC}"/>
                </a:ext>
              </a:extLst>
            </p:cNvPr>
            <p:cNvSpPr/>
            <p:nvPr/>
          </p:nvSpPr>
          <p:spPr bwMode="auto">
            <a:xfrm>
              <a:off x="4242816" y="728790"/>
              <a:ext cx="1032895" cy="434098"/>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Dynamic date slicers</a:t>
              </a:r>
            </a:p>
          </p:txBody>
        </p:sp>
        <p:sp>
          <p:nvSpPr>
            <p:cNvPr id="9" name="Isosceles Triangle 8">
              <a:extLst>
                <a:ext uri="{FF2B5EF4-FFF2-40B4-BE49-F238E27FC236}">
                  <a16:creationId xmlns:a16="http://schemas.microsoft.com/office/drawing/2014/main" id="{A1947221-E6FF-5A80-7525-353862B45D4B}"/>
                </a:ext>
              </a:extLst>
            </p:cNvPr>
            <p:cNvSpPr/>
            <p:nvPr/>
          </p:nvSpPr>
          <p:spPr bwMode="auto">
            <a:xfrm rot="5400000">
              <a:off x="5253261" y="852444"/>
              <a:ext cx="194783" cy="186790"/>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grpSp>
        <p:nvGrpSpPr>
          <p:cNvPr id="26" name="Group 25">
            <a:extLst>
              <a:ext uri="{FF2B5EF4-FFF2-40B4-BE49-F238E27FC236}">
                <a16:creationId xmlns:a16="http://schemas.microsoft.com/office/drawing/2014/main" id="{BCB4B4AA-F975-7E4F-197E-8BDE61B6F320}"/>
              </a:ext>
              <a:ext uri="{C183D7F6-B498-43B3-948B-1728B52AA6E4}">
                <adec:decorative xmlns:adec="http://schemas.microsoft.com/office/drawing/2017/decorative" val="1"/>
              </a:ext>
            </a:extLst>
          </p:cNvPr>
          <p:cNvGrpSpPr/>
          <p:nvPr/>
        </p:nvGrpSpPr>
        <p:grpSpPr>
          <a:xfrm>
            <a:off x="10853956" y="1196415"/>
            <a:ext cx="1183160" cy="408662"/>
            <a:chOff x="10678641" y="1162889"/>
            <a:chExt cx="1183160" cy="408662"/>
          </a:xfrm>
        </p:grpSpPr>
        <p:sp>
          <p:nvSpPr>
            <p:cNvPr id="15" name="Flowchart: Terminator 14">
              <a:extLst>
                <a:ext uri="{FF2B5EF4-FFF2-40B4-BE49-F238E27FC236}">
                  <a16:creationId xmlns:a16="http://schemas.microsoft.com/office/drawing/2014/main" id="{E018E391-E1A9-27FF-665D-AB1781C85FEA}"/>
                </a:ext>
              </a:extLst>
            </p:cNvPr>
            <p:cNvSpPr/>
            <p:nvPr/>
          </p:nvSpPr>
          <p:spPr bwMode="auto">
            <a:xfrm>
              <a:off x="10833715" y="1162889"/>
              <a:ext cx="1028086" cy="408662"/>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Trendlines</a:t>
              </a:r>
            </a:p>
          </p:txBody>
        </p:sp>
        <p:sp>
          <p:nvSpPr>
            <p:cNvPr id="18" name="Isosceles Triangle 17">
              <a:extLst>
                <a:ext uri="{FF2B5EF4-FFF2-40B4-BE49-F238E27FC236}">
                  <a16:creationId xmlns:a16="http://schemas.microsoft.com/office/drawing/2014/main" id="{F46B6AAB-7A4C-D23C-39F0-707DEA773142}"/>
                </a:ext>
              </a:extLst>
            </p:cNvPr>
            <p:cNvSpPr/>
            <p:nvPr/>
          </p:nvSpPr>
          <p:spPr bwMode="auto">
            <a:xfrm rot="16200000">
              <a:off x="10674644" y="1278379"/>
              <a:ext cx="194783" cy="186790"/>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grpSp>
        <p:nvGrpSpPr>
          <p:cNvPr id="19" name="Group 18">
            <a:extLst>
              <a:ext uri="{FF2B5EF4-FFF2-40B4-BE49-F238E27FC236}">
                <a16:creationId xmlns:a16="http://schemas.microsoft.com/office/drawing/2014/main" id="{73915A45-682A-92CB-9CBC-7F6C7D9AFC28}"/>
              </a:ext>
              <a:ext uri="{C183D7F6-B498-43B3-948B-1728B52AA6E4}">
                <adec:decorative xmlns:adec="http://schemas.microsoft.com/office/drawing/2017/decorative" val="1"/>
              </a:ext>
            </a:extLst>
          </p:cNvPr>
          <p:cNvGrpSpPr/>
          <p:nvPr/>
        </p:nvGrpSpPr>
        <p:grpSpPr>
          <a:xfrm>
            <a:off x="10371859" y="3847765"/>
            <a:ext cx="1617518" cy="408662"/>
            <a:chOff x="6279556" y="3196400"/>
            <a:chExt cx="1649953" cy="416857"/>
          </a:xfrm>
        </p:grpSpPr>
        <p:sp>
          <p:nvSpPr>
            <p:cNvPr id="20" name="Flowchart: Terminator 19">
              <a:extLst>
                <a:ext uri="{FF2B5EF4-FFF2-40B4-BE49-F238E27FC236}">
                  <a16:creationId xmlns:a16="http://schemas.microsoft.com/office/drawing/2014/main" id="{A67E07EE-63D8-C59F-4CD0-BB4245A0ECE7}"/>
                </a:ext>
              </a:extLst>
            </p:cNvPr>
            <p:cNvSpPr/>
            <p:nvPr/>
          </p:nvSpPr>
          <p:spPr bwMode="auto">
            <a:xfrm>
              <a:off x="6437739" y="3196400"/>
              <a:ext cx="1491770" cy="416857"/>
            </a:xfrm>
            <a:prstGeom prst="flowChartTerminator">
              <a:avLst/>
            </a:prstGeom>
            <a:solidFill>
              <a:srgbClr val="FFFFFF"/>
            </a:solidFill>
            <a:ln w="19050" cap="flat" cmpd="sng" algn="ctr">
              <a:solidFill>
                <a:srgbClr val="8661C5"/>
              </a:solidFill>
              <a:prstDash val="solid"/>
              <a:headEnd type="none" w="med" len="med"/>
              <a:tailEnd type="none" w="med" len="med"/>
            </a:ln>
            <a:effectLst/>
          </p:spPr>
          <p:txBody>
            <a:bodyPr rot="0" spcFirstLastPara="0" vertOverflow="overflow" horzOverflow="overflow" vert="horz" wrap="square" lIns="105877" tIns="0" rIns="0" bIns="0" numCol="1" spcCol="0" rtlCol="0" fromWordArt="0" anchor="ctr" anchorCtr="0" forceAA="0" compatLnSpc="1">
              <a:prstTxWarp prst="textNoShape">
                <a:avLst/>
              </a:prstTxWarp>
              <a:noAutofit/>
            </a:bodyPr>
            <a:lstStyle/>
            <a:p>
              <a:pPr defTabSz="914080" fontAlgn="base">
                <a:spcBef>
                  <a:spcPct val="0"/>
                </a:spcBef>
                <a:spcAft>
                  <a:spcPct val="0"/>
                </a:spcAft>
                <a:defRPr/>
              </a:pPr>
              <a:r>
                <a:rPr lang="en-US" sz="1078" kern="0">
                  <a:solidFill>
                    <a:srgbClr val="000000"/>
                  </a:solidFill>
                  <a:latin typeface="Segoe UI"/>
                  <a:ea typeface="Segoe UI" pitchFamily="34" charset="0"/>
                  <a:cs typeface="Segoe UI" pitchFamily="34" charset="0"/>
                </a:rPr>
                <a:t>Group and filter by any org. attribute</a:t>
              </a:r>
            </a:p>
          </p:txBody>
        </p:sp>
        <p:sp>
          <p:nvSpPr>
            <p:cNvPr id="21" name="Isosceles Triangle 20">
              <a:extLst>
                <a:ext uri="{FF2B5EF4-FFF2-40B4-BE49-F238E27FC236}">
                  <a16:creationId xmlns:a16="http://schemas.microsoft.com/office/drawing/2014/main" id="{E607C418-CD5D-814C-E748-3B6A9CFF33EC}"/>
                </a:ext>
              </a:extLst>
            </p:cNvPr>
            <p:cNvSpPr/>
            <p:nvPr/>
          </p:nvSpPr>
          <p:spPr bwMode="auto">
            <a:xfrm rot="16200000">
              <a:off x="6275479" y="3314206"/>
              <a:ext cx="198689" cy="190536"/>
            </a:xfrm>
            <a:prstGeom prst="triangle">
              <a:avLst/>
            </a:prstGeom>
            <a:solidFill>
              <a:srgbClr val="8661C5"/>
            </a:solidFill>
            <a:ln>
              <a:noFill/>
            </a:ln>
            <a:effectLst/>
          </p:spPr>
          <p:txBody>
            <a:bodyPr rot="0" spcFirstLastPara="0" vertOverflow="overflow" horzOverflow="overflow" vert="horz" wrap="square" lIns="105877" tIns="143428" rIns="179285" bIns="143428" numCol="1" spcCol="0" rtlCol="0" fromWordArt="0" anchor="ctr" anchorCtr="0" forceAA="0" compatLnSpc="1">
              <a:prstTxWarp prst="textNoShape">
                <a:avLst/>
              </a:prstTxWarp>
              <a:noAutofit/>
            </a:bodyPr>
            <a:lstStyle/>
            <a:p>
              <a:pPr defTabSz="914080" fontAlgn="base">
                <a:spcBef>
                  <a:spcPct val="0"/>
                </a:spcBef>
                <a:spcAft>
                  <a:spcPct val="0"/>
                </a:spcAft>
                <a:defRPr/>
              </a:pPr>
              <a:endParaRPr lang="en-US" sz="1078" kern="0">
                <a:solidFill>
                  <a:srgbClr val="000000"/>
                </a:solidFill>
                <a:latin typeface="Segoe UI"/>
                <a:ea typeface="Segoe UI" pitchFamily="34" charset="0"/>
                <a:cs typeface="Segoe UI" pitchFamily="34" charset="0"/>
              </a:endParaRPr>
            </a:p>
          </p:txBody>
        </p:sp>
      </p:grpSp>
      <p:sp>
        <p:nvSpPr>
          <p:cNvPr id="27" name="TextBox 26">
            <a:extLst>
              <a:ext uri="{FF2B5EF4-FFF2-40B4-BE49-F238E27FC236}">
                <a16:creationId xmlns:a16="http://schemas.microsoft.com/office/drawing/2014/main" id="{7FECBFCE-114B-CCDB-5E89-900DA69A7AA3}"/>
              </a:ext>
            </a:extLst>
          </p:cNvPr>
          <p:cNvSpPr txBox="1"/>
          <p:nvPr/>
        </p:nvSpPr>
        <p:spPr>
          <a:xfrm>
            <a:off x="557784" y="5911606"/>
            <a:ext cx="5118186"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en-US" sz="1600" b="1">
                <a:solidFill>
                  <a:schemeClr val="accent6"/>
                </a:solidFill>
                <a:cs typeface="Segoe UI"/>
                <a:hlinkClick r:id="rId5">
                  <a:extLst>
                    <a:ext uri="{A12FA001-AC4F-418D-AE19-62706E023703}">
                      <ahyp:hlinkClr xmlns:ahyp="http://schemas.microsoft.com/office/drawing/2018/hyperlinkcolor" val="tx"/>
                    </a:ext>
                  </a:extLst>
                </a:hlinkClick>
              </a:rPr>
              <a:t>Microsoft Viva Insights | Employee Engagement </a:t>
            </a:r>
            <a:endParaRPr lang="en-US" sz="1600" b="1">
              <a:solidFill>
                <a:schemeClr val="accent6"/>
              </a:solidFill>
              <a:hlinkClick r:id="rId6"/>
            </a:endParaRPr>
          </a:p>
        </p:txBody>
      </p:sp>
      <p:sp>
        <p:nvSpPr>
          <p:cNvPr id="4" name="Rectangle: Rounded Corners 3">
            <a:extLst>
              <a:ext uri="{FF2B5EF4-FFF2-40B4-BE49-F238E27FC236}">
                <a16:creationId xmlns:a16="http://schemas.microsoft.com/office/drawing/2014/main" id="{C794CB15-4097-8988-ADA1-946BABCE40D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13" name="Group 12">
            <a:extLst>
              <a:ext uri="{FF2B5EF4-FFF2-40B4-BE49-F238E27FC236}">
                <a16:creationId xmlns:a16="http://schemas.microsoft.com/office/drawing/2014/main" id="{7AD9406D-1772-EB4D-E111-D7BD1DA2A27E}"/>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6" name="Oval 15">
              <a:extLst>
                <a:ext uri="{FF2B5EF4-FFF2-40B4-BE49-F238E27FC236}">
                  <a16:creationId xmlns:a16="http://schemas.microsoft.com/office/drawing/2014/main" id="{28F0F81E-F71C-6F8E-4195-A813BAEE7E4F}"/>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BBFF0157-4021-27AD-64F4-43127FEEE6A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3622563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27980" y="635857"/>
            <a:ext cx="11336039" cy="758022"/>
          </a:xfrm>
        </p:spPr>
        <p:txBody>
          <a:bodyPr vert="horz" lIns="0" tIns="45720" rIns="0" bIns="45720" rtlCol="0" anchor="t">
            <a:noAutofit/>
          </a:bodyPr>
          <a:lstStyle/>
          <a:p>
            <a:pPr>
              <a:spcBef>
                <a:spcPts val="1200"/>
              </a:spcBef>
              <a:spcAft>
                <a:spcPts val="600"/>
              </a:spcAft>
            </a:pPr>
            <a:r>
              <a:rPr lang="en-US" sz="3600"/>
              <a:t>Supporting Microsoft 365 Copilot adoption </a:t>
            </a:r>
            <a:br>
              <a:rPr lang="en-US" sz="3600"/>
            </a:br>
            <a:r>
              <a:rPr lang="en-US" sz="3600"/>
              <a:t>with Viva Glint</a:t>
            </a:r>
          </a:p>
        </p:txBody>
      </p:sp>
      <p:sp>
        <p:nvSpPr>
          <p:cNvPr id="14" name="Text Placeholder 5">
            <a:extLst>
              <a:ext uri="{FF2B5EF4-FFF2-40B4-BE49-F238E27FC236}">
                <a16:creationId xmlns:a16="http://schemas.microsoft.com/office/drawing/2014/main" id="{A3294EBC-5575-7065-C84A-E50190E39333}"/>
              </a:ext>
            </a:extLst>
          </p:cNvPr>
          <p:cNvSpPr txBox="1">
            <a:spLocks/>
          </p:cNvSpPr>
          <p:nvPr/>
        </p:nvSpPr>
        <p:spPr>
          <a:xfrm>
            <a:off x="495299" y="1923908"/>
            <a:ext cx="5180671" cy="2460858"/>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Tx/>
              <a:buNone/>
              <a:defRPr/>
            </a:pPr>
            <a:r>
              <a:rPr lang="en-US" sz="2000">
                <a:solidFill>
                  <a:schemeClr val="accent2"/>
                </a:solidFill>
                <a:latin typeface="Segoe UI Semibold" panose="020B0502040204020203" pitchFamily="34" charset="0"/>
                <a:cs typeface="Segoe UI Semibold" panose="020B0502040204020203" pitchFamily="34" charset="0"/>
              </a:rPr>
              <a:t>Measure engagement and gain insights</a:t>
            </a:r>
          </a:p>
          <a:p>
            <a:pPr marL="341312" lvl="1" indent="-285750">
              <a:spcBef>
                <a:spcPts val="1000"/>
              </a:spcBef>
              <a:defRPr/>
            </a:pPr>
            <a:r>
              <a:rPr lang="en-US" sz="1600">
                <a:latin typeface="Segoe UI" panose="020B0502040204020203" pitchFamily="34" charset="0"/>
                <a:cs typeface="Segoe UI" panose="020B0502040204020203" pitchFamily="34" charset="0"/>
              </a:rPr>
              <a:t>Gather feedback on Copilot impact on the employee experience across the organization </a:t>
            </a:r>
          </a:p>
          <a:p>
            <a:pPr marL="341312" lvl="1" indent="-285750">
              <a:spcBef>
                <a:spcPts val="1000"/>
              </a:spcBef>
              <a:defRPr/>
            </a:pPr>
            <a:r>
              <a:rPr lang="en-US" sz="1600">
                <a:latin typeface="Segoe UI" panose="020B0502040204020203" pitchFamily="34" charset="0"/>
                <a:cs typeface="Segoe UI" panose="020B0502040204020203" pitchFamily="34" charset="0"/>
              </a:rPr>
              <a:t>Gather use cases directly relevant to your organization</a:t>
            </a:r>
          </a:p>
          <a:p>
            <a:pPr marL="341312" lvl="1" indent="-285750">
              <a:spcBef>
                <a:spcPts val="1000"/>
              </a:spcBef>
              <a:defRPr/>
            </a:pPr>
            <a:r>
              <a:rPr lang="en-US" sz="1600">
                <a:latin typeface="Segoe UI" panose="020B0502040204020203" pitchFamily="34" charset="0"/>
                <a:cs typeface="Segoe UI" panose="020B0502040204020203" pitchFamily="34" charset="0"/>
              </a:rPr>
              <a:t>Measure Copilot growth and adoption before, during and after the Copilot roll out</a:t>
            </a:r>
          </a:p>
          <a:p>
            <a:pPr marL="9525" lvl="4" indent="0">
              <a:spcBef>
                <a:spcPts val="1000"/>
              </a:spcBef>
              <a:buFont typeface="Arial" panose="020B0604020202020204" pitchFamily="34" charset="0"/>
              <a:buNone/>
            </a:pPr>
            <a:endParaRPr lang="en-US"/>
          </a:p>
        </p:txBody>
      </p:sp>
      <p:sp>
        <p:nvSpPr>
          <p:cNvPr id="17" name="TextBox 16">
            <a:extLst>
              <a:ext uri="{FF2B5EF4-FFF2-40B4-BE49-F238E27FC236}">
                <a16:creationId xmlns:a16="http://schemas.microsoft.com/office/drawing/2014/main" id="{B81FDF20-7663-EAE4-7EBA-7790A5959C6D}"/>
              </a:ext>
            </a:extLst>
          </p:cNvPr>
          <p:cNvSpPr txBox="1"/>
          <p:nvPr/>
        </p:nvSpPr>
        <p:spPr>
          <a:xfrm>
            <a:off x="495299" y="5444824"/>
            <a:ext cx="5180671"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en-US"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Microsoft Viva Glint | Employee Engagement</a:t>
            </a:r>
            <a:endParaRPr lang="en-US" sz="1600">
              <a:solidFill>
                <a:schemeClr val="accent6"/>
              </a:solidFill>
              <a:latin typeface="+mj-lt"/>
              <a:hlinkClick r:id="rId4"/>
            </a:endParaRPr>
          </a:p>
        </p:txBody>
      </p:sp>
      <p:pic>
        <p:nvPicPr>
          <p:cNvPr id="18" name="Picture 17">
            <a:extLst>
              <a:ext uri="{FF2B5EF4-FFF2-40B4-BE49-F238E27FC236}">
                <a16:creationId xmlns:a16="http://schemas.microsoft.com/office/drawing/2014/main" id="{12FABAD1-1659-A617-4719-8689906374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833941" y="1486370"/>
            <a:ext cx="5865621" cy="3720354"/>
          </a:xfrm>
          <a:prstGeom prst="roundRect">
            <a:avLst>
              <a:gd name="adj" fmla="val 1233"/>
            </a:avLst>
          </a:prstGeom>
          <a:ln w="6350">
            <a:solidFill>
              <a:schemeClr val="bg1">
                <a:lumMod val="75000"/>
              </a:schemeClr>
            </a:solidFill>
          </a:ln>
        </p:spPr>
      </p:pic>
      <p:sp>
        <p:nvSpPr>
          <p:cNvPr id="2" name="Rectangle: Rounded Corners 1">
            <a:extLst>
              <a:ext uri="{FF2B5EF4-FFF2-40B4-BE49-F238E27FC236}">
                <a16:creationId xmlns:a16="http://schemas.microsoft.com/office/drawing/2014/main" id="{1060691D-A959-92D2-1F58-E8FFDE60048F}"/>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59567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92438" y="750238"/>
            <a:ext cx="11336039" cy="758022"/>
          </a:xfrm>
        </p:spPr>
        <p:txBody>
          <a:bodyPr vert="horz" lIns="0" tIns="45720" rIns="0" bIns="45720" rtlCol="0" anchor="t">
            <a:noAutofit/>
          </a:bodyPr>
          <a:lstStyle/>
          <a:p>
            <a:pPr>
              <a:spcBef>
                <a:spcPts val="1200"/>
              </a:spcBef>
              <a:spcAft>
                <a:spcPts val="600"/>
              </a:spcAft>
            </a:pPr>
            <a:r>
              <a:rPr lang="en-US" sz="3600"/>
              <a:t>Supporting Microsoft 365 Copilot adoption </a:t>
            </a:r>
            <a:br>
              <a:rPr lang="en-US" sz="3600"/>
            </a:br>
            <a:r>
              <a:rPr lang="en-US" sz="3600"/>
              <a:t>with Viva Pulse</a:t>
            </a:r>
          </a:p>
        </p:txBody>
      </p:sp>
      <p:sp>
        <p:nvSpPr>
          <p:cNvPr id="14" name="Text Placeholder 5">
            <a:extLst>
              <a:ext uri="{FF2B5EF4-FFF2-40B4-BE49-F238E27FC236}">
                <a16:creationId xmlns:a16="http://schemas.microsoft.com/office/drawing/2014/main" id="{A3294EBC-5575-7065-C84A-E50190E39333}"/>
              </a:ext>
            </a:extLst>
          </p:cNvPr>
          <p:cNvSpPr txBox="1">
            <a:spLocks/>
          </p:cNvSpPr>
          <p:nvPr/>
        </p:nvSpPr>
        <p:spPr>
          <a:xfrm>
            <a:off x="495299" y="1898467"/>
            <a:ext cx="5387341" cy="388100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Tx/>
              <a:buNone/>
              <a:defRPr/>
            </a:pPr>
            <a:r>
              <a:rPr lang="en-US" sz="2000">
                <a:solidFill>
                  <a:schemeClr val="accent2"/>
                </a:solidFill>
                <a:latin typeface="Segoe UI Semibold" panose="020B0502040204020203" pitchFamily="34" charset="0"/>
                <a:cs typeface="Segoe UI Semibold" panose="020B0502040204020203" pitchFamily="34" charset="0"/>
              </a:rPr>
              <a:t>Measure engagement and gain insights</a:t>
            </a:r>
          </a:p>
          <a:p>
            <a:pPr marL="341312" lvl="1" indent="-285750">
              <a:lnSpc>
                <a:spcPct val="100000"/>
              </a:lnSpc>
              <a:spcBef>
                <a:spcPts val="1000"/>
              </a:spcBef>
              <a:defRPr/>
            </a:pPr>
            <a:r>
              <a:rPr lang="en-US" sz="1200">
                <a:latin typeface="Segoe UI" panose="020B0502040204020203" pitchFamily="34" charset="0"/>
                <a:cs typeface="Segoe UI" panose="020B0502040204020203" pitchFamily="34" charset="0"/>
              </a:rPr>
              <a:t>Capture feedback and insights from pilot users</a:t>
            </a:r>
          </a:p>
          <a:p>
            <a:pPr marL="341312" lvl="1" indent="-285750">
              <a:lnSpc>
                <a:spcPct val="100000"/>
              </a:lnSpc>
              <a:spcBef>
                <a:spcPts val="1000"/>
              </a:spcBef>
              <a:defRPr/>
            </a:pPr>
            <a:r>
              <a:rPr lang="en-US" sz="1200">
                <a:latin typeface="Segoe UI" panose="020B0502040204020203" pitchFamily="34" charset="0"/>
                <a:cs typeface="Segoe UI" panose="020B0502040204020203" pitchFamily="34" charset="0"/>
              </a:rPr>
              <a:t>Gather use cases directly relevant to your organization</a:t>
            </a:r>
          </a:p>
          <a:p>
            <a:pPr marL="55562" lvl="1" indent="0">
              <a:lnSpc>
                <a:spcPct val="100000"/>
              </a:lnSpc>
              <a:spcBef>
                <a:spcPts val="1000"/>
              </a:spcBef>
              <a:buNone/>
              <a:defRPr/>
            </a:pPr>
            <a:r>
              <a:rPr lang="en-US" sz="1600" b="1">
                <a:latin typeface="Segoe UI" panose="020B0502040204020203" pitchFamily="34" charset="0"/>
                <a:cs typeface="Segoe UI" panose="020B0502040204020203" pitchFamily="34" charset="0"/>
              </a:rPr>
              <a:t>Sample survey questions:</a:t>
            </a:r>
          </a:p>
          <a:p>
            <a:pPr marL="574675" indent="-288925">
              <a:lnSpc>
                <a:spcPct val="100000"/>
              </a:lnSpc>
              <a:buFont typeface="+mj-lt"/>
              <a:buAutoNum type="arabicPeriod"/>
            </a:pPr>
            <a:r>
              <a:rPr lang="en-US" sz="1200"/>
              <a:t>On a scale of 1-5, how satisfied are you with Copilot's ability to understand and respond to your queries?</a:t>
            </a:r>
          </a:p>
          <a:p>
            <a:pPr marL="574675" indent="-288925">
              <a:lnSpc>
                <a:spcPct val="100000"/>
              </a:lnSpc>
              <a:buFont typeface="+mj-lt"/>
              <a:buAutoNum type="arabicPeriod"/>
            </a:pPr>
            <a:r>
              <a:rPr lang="en-US" sz="1200"/>
              <a:t>How often do you use Copilot in your day-to-day work?</a:t>
            </a:r>
          </a:p>
          <a:p>
            <a:pPr marL="574675" indent="-288925">
              <a:lnSpc>
                <a:spcPct val="100000"/>
              </a:lnSpc>
              <a:buFont typeface="+mj-lt"/>
              <a:buAutoNum type="arabicPeriod"/>
            </a:pPr>
            <a:r>
              <a:rPr lang="en-US" sz="1200"/>
              <a:t>What are the most common tasks you use Copilot for?</a:t>
            </a:r>
          </a:p>
          <a:p>
            <a:pPr marL="574675" indent="-288925">
              <a:lnSpc>
                <a:spcPct val="100000"/>
              </a:lnSpc>
              <a:buFont typeface="+mj-lt"/>
              <a:buAutoNum type="arabicPeriod"/>
            </a:pPr>
            <a:r>
              <a:rPr lang="en-US" sz="1200"/>
              <a:t>How has Copilot helped you in your work?</a:t>
            </a:r>
          </a:p>
          <a:p>
            <a:pPr marL="574675" indent="-288925">
              <a:lnSpc>
                <a:spcPct val="100000"/>
              </a:lnSpc>
              <a:buFont typeface="+mj-lt"/>
              <a:buAutoNum type="arabicPeriod"/>
            </a:pPr>
            <a:r>
              <a:rPr lang="en-US" sz="1200"/>
              <a:t>What improvements or changes would you like to see in Copilot?</a:t>
            </a:r>
          </a:p>
          <a:p>
            <a:pPr marL="574675" indent="-288925">
              <a:lnSpc>
                <a:spcPct val="100000"/>
              </a:lnSpc>
              <a:buFont typeface="+mj-lt"/>
              <a:buAutoNum type="arabicPeriod"/>
            </a:pPr>
            <a:r>
              <a:rPr lang="en-US" sz="1200"/>
              <a:t>How easy or difficult is it to use Copilot?</a:t>
            </a:r>
          </a:p>
          <a:p>
            <a:pPr marL="574675" indent="-288925">
              <a:lnSpc>
                <a:spcPct val="100000"/>
              </a:lnSpc>
              <a:buFont typeface="+mj-lt"/>
              <a:buAutoNum type="arabicPeriod"/>
            </a:pPr>
            <a:r>
              <a:rPr lang="en-US" sz="1200"/>
              <a:t>How has Copilot impacted your productivity?</a:t>
            </a:r>
          </a:p>
          <a:p>
            <a:pPr marL="574675" indent="-288925">
              <a:lnSpc>
                <a:spcPct val="100000"/>
              </a:lnSpc>
              <a:buFont typeface="+mj-lt"/>
              <a:buAutoNum type="arabicPeriod"/>
            </a:pPr>
            <a:r>
              <a:rPr lang="en-US" sz="1200"/>
              <a:t>Would you recommend Copilot to your colleagues?</a:t>
            </a:r>
          </a:p>
        </p:txBody>
      </p:sp>
      <p:sp>
        <p:nvSpPr>
          <p:cNvPr id="17" name="TextBox 16">
            <a:extLst>
              <a:ext uri="{FF2B5EF4-FFF2-40B4-BE49-F238E27FC236}">
                <a16:creationId xmlns:a16="http://schemas.microsoft.com/office/drawing/2014/main" id="{B81FDF20-7663-EAE4-7EBA-7790A5959C6D}"/>
              </a:ext>
            </a:extLst>
          </p:cNvPr>
          <p:cNvSpPr txBox="1"/>
          <p:nvPr/>
        </p:nvSpPr>
        <p:spPr>
          <a:xfrm>
            <a:off x="495299" y="6169683"/>
            <a:ext cx="5180671"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en-US"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Microsoft Viva Pulse | Employee Feedback Surveys</a:t>
            </a:r>
            <a:endParaRPr lang="en-US" sz="1600">
              <a:solidFill>
                <a:schemeClr val="accent6"/>
              </a:solidFill>
              <a:latin typeface="+mj-lt"/>
              <a:hlinkClick r:id="rId4"/>
            </a:endParaRPr>
          </a:p>
        </p:txBody>
      </p:sp>
      <p:pic>
        <p:nvPicPr>
          <p:cNvPr id="2" name="Picture 1">
            <a:extLst>
              <a:ext uri="{FF2B5EF4-FFF2-40B4-BE49-F238E27FC236}">
                <a16:creationId xmlns:a16="http://schemas.microsoft.com/office/drawing/2014/main" id="{53CD0273-92E1-EE42-DCE7-F1E9EB8D6AB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031287" y="1486370"/>
            <a:ext cx="4668275" cy="4450897"/>
          </a:xfrm>
          <a:prstGeom prst="roundRect">
            <a:avLst>
              <a:gd name="adj" fmla="val 1233"/>
            </a:avLst>
          </a:prstGeom>
          <a:ln w="6350">
            <a:solidFill>
              <a:schemeClr val="bg1">
                <a:lumMod val="75000"/>
              </a:schemeClr>
            </a:solidFill>
          </a:ln>
        </p:spPr>
      </p:pic>
      <p:grpSp>
        <p:nvGrpSpPr>
          <p:cNvPr id="3" name="Group 2">
            <a:extLst>
              <a:ext uri="{FF2B5EF4-FFF2-40B4-BE49-F238E27FC236}">
                <a16:creationId xmlns:a16="http://schemas.microsoft.com/office/drawing/2014/main" id="{A4192636-D75D-F867-0004-D8D5F20E655A}"/>
              </a:ext>
              <a:ext uri="{C183D7F6-B498-43B3-948B-1728B52AA6E4}">
                <adec:decorative xmlns:adec="http://schemas.microsoft.com/office/drawing/2017/decorative" val="1"/>
              </a:ext>
            </a:extLst>
          </p:cNvPr>
          <p:cNvGrpSpPr/>
          <p:nvPr/>
        </p:nvGrpSpPr>
        <p:grpSpPr>
          <a:xfrm>
            <a:off x="10616574" y="5214168"/>
            <a:ext cx="1594833" cy="1786968"/>
            <a:chOff x="8594343" y="2133600"/>
            <a:chExt cx="2743200" cy="2743200"/>
          </a:xfrm>
        </p:grpSpPr>
        <p:sp>
          <p:nvSpPr>
            <p:cNvPr id="4" name="Oval 3">
              <a:extLst>
                <a:ext uri="{FF2B5EF4-FFF2-40B4-BE49-F238E27FC236}">
                  <a16:creationId xmlns:a16="http://schemas.microsoft.com/office/drawing/2014/main" id="{31B11DC9-AF97-5326-AB62-832A04010324}"/>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2AD3F1E3-2D4A-2CF9-C74A-B0DF018D7BA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84978" y="2624235"/>
              <a:ext cx="1761930" cy="1761930"/>
            </a:xfrm>
            <a:prstGeom prst="rect">
              <a:avLst/>
            </a:prstGeom>
          </p:spPr>
        </p:pic>
      </p:grpSp>
      <p:sp>
        <p:nvSpPr>
          <p:cNvPr id="6" name="Rectangle: Rounded Corners 5">
            <a:extLst>
              <a:ext uri="{FF2B5EF4-FFF2-40B4-BE49-F238E27FC236}">
                <a16:creationId xmlns:a16="http://schemas.microsoft.com/office/drawing/2014/main" id="{1461004F-35C5-8756-4A54-D83A654F02FD}"/>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260618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26424" y="705509"/>
            <a:ext cx="11336039" cy="758022"/>
          </a:xfrm>
        </p:spPr>
        <p:txBody>
          <a:bodyPr vert="horz" lIns="0" tIns="45720" rIns="0" bIns="45720" rtlCol="0" anchor="t">
            <a:noAutofit/>
          </a:bodyPr>
          <a:lstStyle/>
          <a:p>
            <a:pPr>
              <a:spcBef>
                <a:spcPts val="1200"/>
              </a:spcBef>
              <a:spcAft>
                <a:spcPts val="600"/>
              </a:spcAft>
            </a:pPr>
            <a:r>
              <a:rPr lang="en-US" sz="3600"/>
              <a:t>Communicate and build skills with the Viva Amplify Copilot Deployment Kit</a:t>
            </a:r>
          </a:p>
        </p:txBody>
      </p:sp>
      <p:sp>
        <p:nvSpPr>
          <p:cNvPr id="14" name="Text Placeholder 5">
            <a:extLst>
              <a:ext uri="{FF2B5EF4-FFF2-40B4-BE49-F238E27FC236}">
                <a16:creationId xmlns:a16="http://schemas.microsoft.com/office/drawing/2014/main" id="{A3294EBC-5575-7065-C84A-E50190E39333}"/>
              </a:ext>
            </a:extLst>
          </p:cNvPr>
          <p:cNvSpPr txBox="1">
            <a:spLocks/>
          </p:cNvSpPr>
          <p:nvPr/>
        </p:nvSpPr>
        <p:spPr>
          <a:xfrm>
            <a:off x="495300" y="1856763"/>
            <a:ext cx="4697133" cy="365870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Tx/>
              <a:buNone/>
              <a:defRPr/>
            </a:pPr>
            <a:r>
              <a:rPr lang="en-US" sz="2000">
                <a:solidFill>
                  <a:schemeClr val="accent2"/>
                </a:solidFill>
                <a:latin typeface="Segoe UI Semibold"/>
                <a:cs typeface="Segoe UI Semibold"/>
              </a:rPr>
              <a:t>Save time with pre-drafted communications</a:t>
            </a:r>
          </a:p>
          <a:p>
            <a:pPr marL="340995" lvl="1" indent="-285750">
              <a:spcBef>
                <a:spcPts val="1000"/>
              </a:spcBef>
              <a:defRPr/>
            </a:pPr>
            <a:r>
              <a:rPr kumimoji="0" lang="en-US" sz="1600" i="0" u="none" strike="noStrike" kern="1200" cap="none" spc="0" normalizeH="0" baseline="0" noProof="0">
                <a:ln>
                  <a:noFill/>
                </a:ln>
                <a:effectLst/>
                <a:uLnTx/>
                <a:uFillTx/>
                <a:latin typeface="+mn-lt"/>
                <a:ea typeface="+mj-lt"/>
                <a:cs typeface="Segoe UI Semilight"/>
              </a:rPr>
              <a:t>Seamlessly</a:t>
            </a:r>
            <a:r>
              <a:rPr lang="en-US" sz="1600" spc="0">
                <a:ln>
                  <a:noFill/>
                </a:ln>
                <a:latin typeface="+mn-lt"/>
                <a:ea typeface="+mj-lt"/>
                <a:cs typeface="Segoe UI Semilight"/>
              </a:rPr>
              <a:t> onboard users onto </a:t>
            </a:r>
            <a:br>
              <a:rPr lang="en-US" sz="1600" spc="0">
                <a:ln>
                  <a:noFill/>
                </a:ln>
                <a:ea typeface="+mj-lt"/>
                <a:cs typeface="Segoe UI Semilight"/>
              </a:rPr>
            </a:br>
            <a:r>
              <a:rPr lang="en-US" sz="1600" spc="0">
                <a:ln>
                  <a:noFill/>
                </a:ln>
                <a:latin typeface="+mn-lt"/>
                <a:ea typeface="+mj-lt"/>
                <a:cs typeface="Segoe UI Semilight"/>
              </a:rPr>
              <a:t>Microsoft 365 Copilot with pre-built content and customizable</a:t>
            </a:r>
            <a:r>
              <a:rPr lang="en-US" sz="1600" b="0">
                <a:latin typeface="+mn-lt"/>
              </a:rPr>
              <a:t> communications</a:t>
            </a:r>
            <a:endParaRPr lang="en-US" sz="1600" b="0">
              <a:latin typeface="+mn-lt"/>
              <a:cs typeface="Segoe UI"/>
            </a:endParaRPr>
          </a:p>
          <a:p>
            <a:pPr marL="340995" lvl="1" indent="-285750">
              <a:spcBef>
                <a:spcPts val="1000"/>
              </a:spcBef>
              <a:defRPr/>
            </a:pPr>
            <a:r>
              <a:rPr lang="en-US" sz="1600">
                <a:ea typeface="+mj-lt"/>
                <a:cs typeface="Segoe UI Semilight"/>
              </a:rPr>
              <a:t>8 Pre-drafted weekly communications focused on how to use Copilot in M365 apps like Outlook, Teams, Word, PowerPoint, and Excel.</a:t>
            </a:r>
          </a:p>
          <a:p>
            <a:pPr marL="340995" lvl="1" indent="-285750">
              <a:spcBef>
                <a:spcPts val="1000"/>
              </a:spcBef>
              <a:defRPr/>
            </a:pPr>
            <a:r>
              <a:rPr lang="en-US" sz="1600">
                <a:ea typeface="+mj-lt"/>
                <a:cs typeface="Segoe UI Semilight"/>
              </a:rPr>
              <a:t>Tailor and target communications to specific </a:t>
            </a:r>
            <a:br>
              <a:rPr lang="en-US" sz="1600">
                <a:ea typeface="+mj-lt"/>
                <a:cs typeface="Segoe UI Semilight"/>
              </a:rPr>
            </a:br>
            <a:r>
              <a:rPr lang="en-US" sz="1600">
                <a:ea typeface="+mj-lt"/>
                <a:cs typeface="Segoe UI Semilight"/>
              </a:rPr>
              <a:t>distribution channels and groups</a:t>
            </a:r>
          </a:p>
          <a:p>
            <a:pPr marL="340995" lvl="1" indent="-285750">
              <a:spcBef>
                <a:spcPts val="1000"/>
              </a:spcBef>
              <a:defRPr/>
            </a:pPr>
            <a:r>
              <a:rPr lang="en-US" sz="1600">
                <a:latin typeface="Segoe UI"/>
                <a:cs typeface="Segoe UI"/>
              </a:rPr>
              <a:t>Publish once to multiple apps like Outlook and Teams and assess engagement and reach through reports</a:t>
            </a:r>
          </a:p>
        </p:txBody>
      </p:sp>
      <p:sp>
        <p:nvSpPr>
          <p:cNvPr id="2" name="TextBox 1">
            <a:extLst>
              <a:ext uri="{FF2B5EF4-FFF2-40B4-BE49-F238E27FC236}">
                <a16:creationId xmlns:a16="http://schemas.microsoft.com/office/drawing/2014/main" id="{28E58F78-6C19-A458-1025-E867DC7C5BED}"/>
              </a:ext>
            </a:extLst>
          </p:cNvPr>
          <p:cNvSpPr txBox="1"/>
          <p:nvPr/>
        </p:nvSpPr>
        <p:spPr>
          <a:xfrm>
            <a:off x="495300" y="6020369"/>
            <a:ext cx="6247465"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fr-FR"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Microsoft Viva </a:t>
            </a:r>
            <a:r>
              <a:rPr lang="fr-FR" sz="1600" err="1">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Amplify</a:t>
            </a:r>
            <a:r>
              <a:rPr lang="fr-FR"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 | </a:t>
            </a:r>
            <a:r>
              <a:rPr lang="fr-FR" sz="1600" err="1">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Employee</a:t>
            </a:r>
            <a:r>
              <a:rPr lang="fr-FR"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 Communications Management</a:t>
            </a:r>
            <a:endParaRPr lang="en-US" sz="1600">
              <a:solidFill>
                <a:schemeClr val="accent6"/>
              </a:solidFill>
              <a:latin typeface="+mj-lt"/>
              <a:hlinkClick r:id="rId4"/>
            </a:endParaRPr>
          </a:p>
        </p:txBody>
      </p:sp>
      <p:grpSp>
        <p:nvGrpSpPr>
          <p:cNvPr id="4" name="Group 3" descr="a screen of Microsoft Copilot Dashboard">
            <a:extLst>
              <a:ext uri="{FF2B5EF4-FFF2-40B4-BE49-F238E27FC236}">
                <a16:creationId xmlns:a16="http://schemas.microsoft.com/office/drawing/2014/main" id="{44C64EB5-AEC7-967E-EDBF-6DCC828203BD}"/>
              </a:ext>
            </a:extLst>
          </p:cNvPr>
          <p:cNvGrpSpPr/>
          <p:nvPr/>
        </p:nvGrpSpPr>
        <p:grpSpPr>
          <a:xfrm>
            <a:off x="5348177" y="1619418"/>
            <a:ext cx="6843822" cy="4154062"/>
            <a:chOff x="5580153" y="1196786"/>
            <a:chExt cx="6091871" cy="4691091"/>
          </a:xfrm>
        </p:grpSpPr>
        <p:sp>
          <p:nvSpPr>
            <p:cNvPr id="5" name="Freeform: Shape 4">
              <a:extLst>
                <a:ext uri="{FF2B5EF4-FFF2-40B4-BE49-F238E27FC236}">
                  <a16:creationId xmlns:a16="http://schemas.microsoft.com/office/drawing/2014/main" id="{8A1D9465-4B09-AACE-CC95-8A0241BAFFA1}"/>
                </a:ext>
                <a:ext uri="{C183D7F6-B498-43B3-948B-1728B52AA6E4}">
                  <adec:decorative xmlns:adec="http://schemas.microsoft.com/office/drawing/2017/decorative" val="1"/>
                </a:ext>
              </a:extLst>
            </p:cNvPr>
            <p:cNvSpPr/>
            <p:nvPr/>
          </p:nvSpPr>
          <p:spPr>
            <a:xfrm>
              <a:off x="5580153" y="1196786"/>
              <a:ext cx="6091871" cy="4691091"/>
            </a:xfrm>
            <a:custGeom>
              <a:avLst/>
              <a:gdLst>
                <a:gd name="connsiteX0" fmla="*/ 213295 w 8189796"/>
                <a:gd name="connsiteY0" fmla="*/ 214701 h 4796204"/>
                <a:gd name="connsiteX1" fmla="*/ 213295 w 8189796"/>
                <a:gd name="connsiteY1" fmla="*/ 4581504 h 4796204"/>
                <a:gd name="connsiteX2" fmla="*/ 7976501 w 8189796"/>
                <a:gd name="connsiteY2" fmla="*/ 4581504 h 4796204"/>
                <a:gd name="connsiteX3" fmla="*/ 7976501 w 8189796"/>
                <a:gd name="connsiteY3" fmla="*/ 214701 h 4796204"/>
                <a:gd name="connsiteX4" fmla="*/ 210314 w 8189796"/>
                <a:gd name="connsiteY4" fmla="*/ 0 h 4796204"/>
                <a:gd name="connsiteX5" fmla="*/ 7979482 w 8189796"/>
                <a:gd name="connsiteY5" fmla="*/ 0 h 4796204"/>
                <a:gd name="connsiteX6" fmla="*/ 8189796 w 8189796"/>
                <a:gd name="connsiteY6" fmla="*/ 210314 h 4796204"/>
                <a:gd name="connsiteX7" fmla="*/ 8189796 w 8189796"/>
                <a:gd name="connsiteY7" fmla="*/ 4585890 h 4796204"/>
                <a:gd name="connsiteX8" fmla="*/ 7979482 w 8189796"/>
                <a:gd name="connsiteY8" fmla="*/ 4796204 h 4796204"/>
                <a:gd name="connsiteX9" fmla="*/ 210314 w 8189796"/>
                <a:gd name="connsiteY9" fmla="*/ 4796204 h 4796204"/>
                <a:gd name="connsiteX10" fmla="*/ 0 w 8189796"/>
                <a:gd name="connsiteY10" fmla="*/ 4585890 h 4796204"/>
                <a:gd name="connsiteX11" fmla="*/ 0 w 8189796"/>
                <a:gd name="connsiteY11" fmla="*/ 210314 h 4796204"/>
                <a:gd name="connsiteX12" fmla="*/ 210314 w 8189796"/>
                <a:gd name="connsiteY12" fmla="*/ 0 h 479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9796" h="4796204">
                  <a:moveTo>
                    <a:pt x="213295" y="214701"/>
                  </a:moveTo>
                  <a:lnTo>
                    <a:pt x="213295" y="4581504"/>
                  </a:lnTo>
                  <a:lnTo>
                    <a:pt x="7976501" y="4581504"/>
                  </a:lnTo>
                  <a:lnTo>
                    <a:pt x="7976501" y="214701"/>
                  </a:lnTo>
                  <a:close/>
                  <a:moveTo>
                    <a:pt x="210314" y="0"/>
                  </a:moveTo>
                  <a:lnTo>
                    <a:pt x="7979482" y="0"/>
                  </a:lnTo>
                  <a:cubicBezTo>
                    <a:pt x="8095635" y="0"/>
                    <a:pt x="8189796" y="94161"/>
                    <a:pt x="8189796" y="210314"/>
                  </a:cubicBezTo>
                  <a:lnTo>
                    <a:pt x="8189796" y="4585890"/>
                  </a:lnTo>
                  <a:cubicBezTo>
                    <a:pt x="8189796" y="4702043"/>
                    <a:pt x="8095635" y="4796204"/>
                    <a:pt x="7979482" y="4796204"/>
                  </a:cubicBezTo>
                  <a:lnTo>
                    <a:pt x="210314" y="4796204"/>
                  </a:lnTo>
                  <a:cubicBezTo>
                    <a:pt x="94161" y="4796204"/>
                    <a:pt x="0" y="4702043"/>
                    <a:pt x="0" y="4585890"/>
                  </a:cubicBezTo>
                  <a:lnTo>
                    <a:pt x="0" y="210314"/>
                  </a:lnTo>
                  <a:cubicBezTo>
                    <a:pt x="0" y="94161"/>
                    <a:pt x="94161" y="0"/>
                    <a:pt x="210314" y="0"/>
                  </a:cubicBezTo>
                  <a:close/>
                </a:path>
              </a:pathLst>
            </a:custGeom>
            <a:solidFill>
              <a:srgbClr val="FFFFFF">
                <a:alpha val="70000"/>
              </a:srgbClr>
            </a:solidFill>
            <a:ln w="6350" cap="flat" cmpd="sng" algn="ctr">
              <a:noFill/>
              <a:prstDash val="solid"/>
            </a:ln>
            <a:effectLst>
              <a:outerShdw blurRad="571500" dist="63500" dir="2700000" algn="tl" rotWithShape="0">
                <a:prstClr val="black">
                  <a:alpha val="65000"/>
                </a:prstClr>
              </a:outerShdw>
            </a:effectLst>
          </p:spPr>
          <p:txBody>
            <a:bodyPr wrap="square"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sp>
          <p:nvSpPr>
            <p:cNvPr id="7" name="Rectangle 6" descr="Viva Connections home screen">
              <a:extLst>
                <a:ext uri="{FF2B5EF4-FFF2-40B4-BE49-F238E27FC236}">
                  <a16:creationId xmlns:a16="http://schemas.microsoft.com/office/drawing/2014/main" id="{4FD45641-30B9-DD9A-B8EE-A7856F9D6573}"/>
                </a:ext>
              </a:extLst>
            </p:cNvPr>
            <p:cNvSpPr/>
            <p:nvPr/>
          </p:nvSpPr>
          <p:spPr>
            <a:xfrm>
              <a:off x="5742609" y="1404730"/>
              <a:ext cx="5769113" cy="4256484"/>
            </a:xfrm>
            <a:prstGeom prst="rect">
              <a:avLst/>
            </a:prstGeom>
            <a:noFill/>
            <a:ln w="12700" cap="flat" cmpd="sng" algn="ctr">
              <a:solidFill>
                <a:srgbClr val="D5D5D5"/>
              </a:solidFill>
              <a:prstDash val="solid"/>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FFFFFF"/>
                </a:solidFill>
                <a:effectLst/>
                <a:uLnTx/>
                <a:uFillTx/>
                <a:latin typeface="Segoe UI"/>
                <a:ea typeface="+mn-ea"/>
                <a:cs typeface="+mn-cs"/>
              </a:endParaRPr>
            </a:p>
          </p:txBody>
        </p:sp>
      </p:grpSp>
      <p:pic>
        <p:nvPicPr>
          <p:cNvPr id="8" name="Picture 7">
            <a:extLst>
              <a:ext uri="{FF2B5EF4-FFF2-40B4-BE49-F238E27FC236}">
                <a16:creationId xmlns:a16="http://schemas.microsoft.com/office/drawing/2014/main" id="{6F6E26B4-3D02-3F93-DF5C-24DA51363BFF}"/>
              </a:ext>
              <a:ext uri="{C183D7F6-B498-43B3-948B-1728B52AA6E4}">
                <adec:decorative xmlns:adec="http://schemas.microsoft.com/office/drawing/2017/decorative" val="1"/>
              </a:ext>
            </a:extLst>
          </p:cNvPr>
          <p:cNvPicPr>
            <a:picLocks noChangeAspect="1"/>
          </p:cNvPicPr>
          <p:nvPr/>
        </p:nvPicPr>
        <p:blipFill rotWithShape="1">
          <a:blip r:embed="rId5"/>
          <a:srcRect l="16445" t="9245" r="10332" b="3213"/>
          <a:stretch/>
        </p:blipFill>
        <p:spPr>
          <a:xfrm>
            <a:off x="5590536" y="1846725"/>
            <a:ext cx="6370719" cy="3678785"/>
          </a:xfrm>
          <a:prstGeom prst="rect">
            <a:avLst/>
          </a:prstGeom>
        </p:spPr>
      </p:pic>
      <p:sp>
        <p:nvSpPr>
          <p:cNvPr id="3" name="Oval 2">
            <a:extLst>
              <a:ext uri="{FF2B5EF4-FFF2-40B4-BE49-F238E27FC236}">
                <a16:creationId xmlns:a16="http://schemas.microsoft.com/office/drawing/2014/main" id="{D70999BD-2E6E-AAC0-A2A2-9BF398EA4076}"/>
              </a:ext>
              <a:ext uri="{C183D7F6-B498-43B3-948B-1728B52AA6E4}">
                <adec:decorative xmlns:adec="http://schemas.microsoft.com/office/drawing/2017/decorative" val="1"/>
              </a:ext>
            </a:extLst>
          </p:cNvPr>
          <p:cNvSpPr/>
          <p:nvPr/>
        </p:nvSpPr>
        <p:spPr bwMode="auto">
          <a:xfrm>
            <a:off x="10925193" y="5594401"/>
            <a:ext cx="1325282" cy="1388263"/>
          </a:xfrm>
          <a:prstGeom prst="ellipse">
            <a:avLst/>
          </a:prstGeom>
          <a:solidFill>
            <a:schemeClr val="accent3">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7B254518-CF03-F216-FDFB-A454D0162FC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67577" y="5974237"/>
            <a:ext cx="640513" cy="640513"/>
          </a:xfrm>
          <a:prstGeom prst="rect">
            <a:avLst/>
          </a:prstGeom>
        </p:spPr>
      </p:pic>
      <p:sp>
        <p:nvSpPr>
          <p:cNvPr id="9" name="Rectangle: Rounded Corners 8">
            <a:extLst>
              <a:ext uri="{FF2B5EF4-FFF2-40B4-BE49-F238E27FC236}">
                <a16:creationId xmlns:a16="http://schemas.microsoft.com/office/drawing/2014/main" id="{15E049D6-2B6E-D4A5-3B2F-F18FF5D85035}"/>
              </a:ext>
              <a:ext uri="{C183D7F6-B498-43B3-948B-1728B52AA6E4}">
                <adec:decorative xmlns:adec="http://schemas.microsoft.com/office/drawing/2017/decorative" val="1"/>
              </a:ext>
            </a:extLst>
          </p:cNvPr>
          <p:cNvSpPr/>
          <p:nvPr/>
        </p:nvSpPr>
        <p:spPr bwMode="auto">
          <a:xfrm>
            <a:off x="256032" y="237019"/>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140662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76294" y="654943"/>
            <a:ext cx="11336039" cy="758022"/>
          </a:xfrm>
        </p:spPr>
        <p:txBody>
          <a:bodyPr vert="horz" lIns="0" tIns="45720" rIns="0" bIns="45720" rtlCol="0" anchor="t">
            <a:noAutofit/>
          </a:bodyPr>
          <a:lstStyle/>
          <a:p>
            <a:pPr>
              <a:spcBef>
                <a:spcPts val="1200"/>
              </a:spcBef>
              <a:spcAft>
                <a:spcPts val="600"/>
              </a:spcAft>
            </a:pPr>
            <a:r>
              <a:rPr lang="en-US" sz="3600"/>
              <a:t>Build a Community of Practice in Viva Engage</a:t>
            </a:r>
          </a:p>
        </p:txBody>
      </p:sp>
      <p:sp>
        <p:nvSpPr>
          <p:cNvPr id="14" name="Text Placeholder 5">
            <a:extLst>
              <a:ext uri="{FF2B5EF4-FFF2-40B4-BE49-F238E27FC236}">
                <a16:creationId xmlns:a16="http://schemas.microsoft.com/office/drawing/2014/main" id="{A3294EBC-5575-7065-C84A-E50190E39333}"/>
              </a:ext>
            </a:extLst>
          </p:cNvPr>
          <p:cNvSpPr txBox="1">
            <a:spLocks/>
          </p:cNvSpPr>
          <p:nvPr/>
        </p:nvSpPr>
        <p:spPr>
          <a:xfrm>
            <a:off x="504478" y="1412965"/>
            <a:ext cx="6229204" cy="4346021"/>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Bef>
                <a:spcPts val="0"/>
              </a:spcBef>
              <a:spcAft>
                <a:spcPts val="900"/>
              </a:spcAft>
              <a:buNone/>
              <a:tabLst>
                <a:tab pos="457200" algn="l"/>
              </a:tabLst>
              <a:defRPr/>
            </a:pPr>
            <a:r>
              <a:rPr lang="en-US" sz="1300" b="1">
                <a:solidFill>
                  <a:srgbClr val="000000"/>
                </a:solidFill>
                <a:latin typeface="Segoe UI"/>
                <a:cs typeface="Segoe UI"/>
              </a:rPr>
              <a:t>Community of Practice: </a:t>
            </a:r>
            <a:r>
              <a:rPr lang="en-US" sz="1300">
                <a:solidFill>
                  <a:srgbClr val="000000"/>
                </a:solidFill>
                <a:latin typeface="Segoe UI"/>
                <a:cs typeface="Segoe UI"/>
              </a:rPr>
              <a:t>Leverage an out-of-the-box Copilot community that includes</a:t>
            </a:r>
            <a:r>
              <a:rPr lang="en-US" sz="1300">
                <a:solidFill>
                  <a:srgbClr val="000000"/>
                </a:solidFill>
                <a:latin typeface="Segoe UI"/>
                <a:ea typeface="Aptos" panose="020B0004020202020204" pitchFamily="34" charset="0"/>
                <a:cs typeface="Segoe UI"/>
              </a:rPr>
              <a:t> an onboarding checklist, pre-seeded content and conversation starters, and supports dynamic community membership based on Copilot licensing allotment.  </a:t>
            </a:r>
            <a:br>
              <a:rPr lang="en-US" sz="1300">
                <a:latin typeface="Segoe UI"/>
                <a:ea typeface="Aptos" panose="020B0004020202020204" pitchFamily="34" charset="0"/>
                <a:cs typeface="Segoe UI"/>
              </a:rPr>
            </a:br>
            <a:br>
              <a:rPr lang="en-US" sz="1300">
                <a:latin typeface="Segoe UI"/>
                <a:ea typeface="Aptos" panose="020B0004020202020204" pitchFamily="34" charset="0"/>
                <a:cs typeface="Segoe UI"/>
              </a:rPr>
            </a:br>
            <a:r>
              <a:rPr lang="en-US" sz="1300" b="1">
                <a:solidFill>
                  <a:srgbClr val="000000"/>
                </a:solidFill>
                <a:latin typeface="Segoe UI"/>
                <a:ea typeface="Aptos" panose="020B0004020202020204" pitchFamily="34" charset="0"/>
                <a:cs typeface="Segoe UI"/>
              </a:rPr>
              <a:t>Answers</a:t>
            </a:r>
            <a:r>
              <a:rPr lang="en-US" sz="1300" b="1">
                <a:solidFill>
                  <a:srgbClr val="000000"/>
                </a:solidFill>
                <a:latin typeface="Segoe UI Semibold"/>
                <a:ea typeface="Aptos" panose="020B0004020202020204" pitchFamily="34" charset="0"/>
                <a:cs typeface="Segoe UI Semibold"/>
              </a:rPr>
              <a:t>:</a:t>
            </a:r>
            <a:r>
              <a:rPr lang="en-US" sz="1300">
                <a:solidFill>
                  <a:srgbClr val="000000"/>
                </a:solidFill>
                <a:latin typeface="Segoe UI"/>
                <a:ea typeface="Aptos" panose="020B0004020202020204" pitchFamily="34" charset="0"/>
                <a:cs typeface="Segoe UI"/>
              </a:rPr>
              <a:t> Ask questions and find </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Copilot </a:t>
            </a:r>
            <a:r>
              <a:rPr lang="en-US" sz="1300">
                <a:solidFill>
                  <a:srgbClr val="000000"/>
                </a:solidFill>
                <a:latin typeface="Segoe UI"/>
                <a:ea typeface="Aptos" panose="020B0004020202020204" pitchFamily="34" charset="0"/>
                <a:cs typeface="Segoe UI"/>
              </a:rPr>
              <a:t>knowledge, experts, and resources around the organization. The Intelligent Importer </a:t>
            </a:r>
            <a:r>
              <a:rPr lang="en-US" sz="1300">
                <a:solidFill>
                  <a:srgbClr val="000000"/>
                </a:solidFill>
                <a:latin typeface="Segoe UI"/>
                <a:cs typeface="Segoe UI"/>
              </a:rPr>
              <a:t>makes</a:t>
            </a:r>
            <a:r>
              <a:rPr lang="en-US" sz="1300">
                <a:latin typeface="Segoe UI"/>
                <a:cs typeface="Segoe UI"/>
              </a:rPr>
              <a:t> it easy to generate and add your own Q&amp;A </a:t>
            </a:r>
            <a:r>
              <a:rPr lang="en-US" sz="1300">
                <a:solidFill>
                  <a:srgbClr val="000000"/>
                </a:solidFill>
                <a:latin typeface="Segoe UI"/>
                <a:cs typeface="Segoe UI"/>
              </a:rPr>
              <a:t>for </a:t>
            </a:r>
            <a:r>
              <a:rPr lang="en-US" sz="1300">
                <a:latin typeface="Segoe UI"/>
                <a:cs typeface="Segoe UI"/>
              </a:rPr>
              <a:t>any community to support commonly asked questions</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 </a:t>
            </a:r>
            <a:r>
              <a:rPr lang="en-US" sz="1300">
                <a:latin typeface="Segoe UI"/>
                <a:cs typeface="Segoe UI"/>
              </a:rPr>
              <a:t>Upload your own Q&amp;A from </a:t>
            </a:r>
            <a:r>
              <a:rPr lang="en-US" sz="1300">
                <a:solidFill>
                  <a:srgbClr val="000000"/>
                </a:solidFill>
                <a:latin typeface="Segoe UI"/>
                <a:cs typeface="Segoe UI"/>
              </a:rPr>
              <a:t>a Word document </a:t>
            </a:r>
            <a:r>
              <a:rPr lang="en-US" sz="1300">
                <a:solidFill>
                  <a:srgbClr val="000000"/>
                </a:solidFill>
                <a:latin typeface="Segoe UI"/>
                <a:ea typeface="Aptos" panose="020B0004020202020204" pitchFamily="34" charset="0"/>
                <a:cs typeface="Segoe UI"/>
              </a:rPr>
              <a:t>directly into Answers </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in </a:t>
            </a:r>
            <a:r>
              <a:rPr lang="en-US" sz="1300">
                <a:solidFill>
                  <a:srgbClr val="000000"/>
                </a:solidFill>
                <a:latin typeface="Segoe UI"/>
                <a:ea typeface="Aptos" panose="020B0004020202020204" pitchFamily="34" charset="0"/>
                <a:cs typeface="Segoe UI"/>
              </a:rPr>
              <a:t>Viva</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a:t>
            </a:r>
            <a:r>
              <a:rPr lang="en-US" sz="1300">
                <a:solidFill>
                  <a:srgbClr val="000000"/>
                </a:solidFill>
                <a:latin typeface="Segoe UI"/>
                <a:ea typeface="Aptos" panose="020B0004020202020204" pitchFamily="34" charset="0"/>
                <a:cs typeface="Segoe UI"/>
              </a:rPr>
              <a:t> </a:t>
            </a:r>
            <a:br>
              <a:rPr lang="en-US" sz="1300">
                <a:latin typeface="Segoe UI"/>
                <a:ea typeface="Aptos" panose="020B0004020202020204" pitchFamily="34" charset="0"/>
                <a:cs typeface="Segoe UI"/>
              </a:rPr>
            </a:br>
            <a:br>
              <a:rPr lang="en-US" sz="1300">
                <a:latin typeface="Segoe UI"/>
                <a:ea typeface="Aptos" panose="020B0004020202020204" pitchFamily="34" charset="0"/>
                <a:cs typeface="Segoe UI"/>
              </a:rPr>
            </a:br>
            <a:r>
              <a:rPr lang="en-US" sz="1300" b="1">
                <a:solidFill>
                  <a:srgbClr val="000000"/>
                </a:solidFill>
                <a:latin typeface="Segoe UI"/>
                <a:ea typeface="Aptos" panose="020B0004020202020204" pitchFamily="34" charset="0"/>
                <a:cs typeface="Segoe UI"/>
              </a:rPr>
              <a:t>Leader Announcements</a:t>
            </a:r>
            <a:r>
              <a:rPr lang="en-US" sz="1300" b="1">
                <a:solidFill>
                  <a:srgbClr val="000000"/>
                </a:solidFill>
                <a:latin typeface="Segoe UI Semibold"/>
                <a:cs typeface="Segoe UI Semibold"/>
              </a:rPr>
              <a:t>:</a:t>
            </a:r>
            <a:r>
              <a:rPr lang="en-US" sz="1300" b="1">
                <a:latin typeface="Segoe UI"/>
                <a:cs typeface="Segoe UI"/>
              </a:rPr>
              <a:t> </a:t>
            </a:r>
            <a:r>
              <a:rPr lang="en-US" sz="1300">
                <a:solidFill>
                  <a:srgbClr val="000000"/>
                </a:solidFill>
                <a:latin typeface="Segoe UI"/>
                <a:cs typeface="Segoe UI"/>
              </a:rPr>
              <a:t>Leaders </a:t>
            </a:r>
            <a:r>
              <a:rPr lang="en-US" sz="1300">
                <a:latin typeface="Segoe UI"/>
                <a:cs typeface="Segoe UI"/>
              </a:rPr>
              <a:t>can </a:t>
            </a:r>
            <a:r>
              <a:rPr lang="en-US" sz="1300">
                <a:solidFill>
                  <a:srgbClr val="000000"/>
                </a:solidFill>
                <a:latin typeface="Segoe UI"/>
                <a:cs typeface="Segoe UI"/>
              </a:rPr>
              <a:t>use storyline announcements </a:t>
            </a:r>
            <a:r>
              <a:rPr lang="en-US" sz="1300">
                <a:latin typeface="Segoe UI"/>
                <a:cs typeface="Segoe UI"/>
              </a:rPr>
              <a:t>to </a:t>
            </a:r>
            <a:r>
              <a:rPr lang="en-US" sz="1300">
                <a:solidFill>
                  <a:srgbClr val="000000"/>
                </a:solidFill>
                <a:latin typeface="Segoe UI"/>
                <a:cs typeface="Segoe UI"/>
              </a:rPr>
              <a:t>target their audiences and keep everyone informed and engaged with announcements and notifications across web </a:t>
            </a:r>
            <a:r>
              <a:rPr lang="en-US" sz="1300">
                <a:latin typeface="Segoe UI"/>
                <a:cs typeface="Segoe UI"/>
              </a:rPr>
              <a:t>and </a:t>
            </a:r>
            <a:r>
              <a:rPr lang="en-US" sz="1300">
                <a:solidFill>
                  <a:srgbClr val="000000"/>
                </a:solidFill>
                <a:latin typeface="Segoe UI"/>
                <a:cs typeface="Segoe UI"/>
              </a:rPr>
              <a:t>mobile apps</a:t>
            </a:r>
            <a:r>
              <a:rPr lang="en-US" sz="1300">
                <a:latin typeface="Segoe UI"/>
                <a:cs typeface="Segoe UI"/>
              </a:rPr>
              <a:t>. </a:t>
            </a:r>
          </a:p>
          <a:p>
            <a:pPr marL="0" indent="0">
              <a:lnSpc>
                <a:spcPct val="107000"/>
              </a:lnSpc>
              <a:spcBef>
                <a:spcPts val="0"/>
              </a:spcBef>
              <a:spcAft>
                <a:spcPts val="900"/>
              </a:spcAft>
              <a:buNone/>
              <a:tabLst>
                <a:tab pos="457200" algn="l"/>
              </a:tabLst>
              <a:defRPr/>
            </a:pPr>
            <a:r>
              <a:rPr lang="en-US" sz="1300" b="1">
                <a:solidFill>
                  <a:srgbClr val="000000"/>
                </a:solidFill>
                <a:cs typeface="Segoe UI Semibold"/>
              </a:rPr>
              <a:t>Leadership Corner:</a:t>
            </a:r>
            <a:r>
              <a:rPr lang="en-US" sz="1300" b="1">
                <a:solidFill>
                  <a:srgbClr val="000000"/>
                </a:solidFill>
                <a:cs typeface="Segoe UI"/>
              </a:rPr>
              <a:t> </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What are leaders doing with Microsoft 365 Copilot? Get to know your leaders, stay informed, </a:t>
            </a:r>
            <a:r>
              <a:rPr lang="en-US" sz="1300">
                <a:solidFill>
                  <a:srgbClr val="000000"/>
                </a:solidFill>
                <a:latin typeface="Segoe UI"/>
                <a:ea typeface="Aptos" panose="020B0004020202020204" pitchFamily="34" charset="0"/>
                <a:cs typeface="Segoe UI"/>
              </a:rPr>
              <a:t>attend</a:t>
            </a:r>
            <a:r>
              <a:rPr kumimoji="0" lang="en-US" sz="1300" b="0" i="0" u="none" strike="noStrike" kern="1200" cap="none" spc="0" normalizeH="0" baseline="0" noProof="0">
                <a:ln>
                  <a:noFill/>
                </a:ln>
                <a:solidFill>
                  <a:srgbClr val="000000"/>
                </a:solidFill>
                <a:effectLst/>
                <a:uLnTx/>
                <a:uFillTx/>
                <a:latin typeface="Segoe UI"/>
                <a:ea typeface="Aptos" panose="020B0004020202020204" pitchFamily="34" charset="0"/>
                <a:cs typeface="Segoe UI"/>
              </a:rPr>
              <a:t> their AMAs (Ask Me Anything), and follow them for updates.</a:t>
            </a:r>
            <a:endParaRPr lang="en-US" sz="1300">
              <a:cs typeface="Segoe UI"/>
            </a:endParaRPr>
          </a:p>
          <a:p>
            <a:pPr marL="0" indent="0">
              <a:lnSpc>
                <a:spcPct val="107000"/>
              </a:lnSpc>
              <a:spcBef>
                <a:spcPts val="0"/>
              </a:spcBef>
              <a:spcAft>
                <a:spcPts val="900"/>
              </a:spcAft>
              <a:buNone/>
              <a:tabLst>
                <a:tab pos="457200" algn="l"/>
              </a:tabLst>
              <a:defRPr/>
            </a:pPr>
            <a:r>
              <a:rPr lang="en-US" sz="1300" b="1">
                <a:solidFill>
                  <a:srgbClr val="000000"/>
                </a:solidFill>
                <a:cs typeface="Segoe UI Semibold"/>
              </a:rPr>
              <a:t>#Campaigns: </a:t>
            </a:r>
            <a:r>
              <a:rPr lang="en-US" sz="1300">
                <a:solidFill>
                  <a:srgbClr val="000000"/>
                </a:solidFill>
                <a:latin typeface="Segoe UI"/>
                <a:cs typeface="Segoe UI"/>
              </a:rPr>
              <a:t>Corporate communicators or community managers can build campaigns for Copilot based on what people are talking about. As people post comments to the campaign, Copilot can help draft responses and provide detailed analytics around engagement, trending topics, reach, and sentiment.</a:t>
            </a:r>
          </a:p>
        </p:txBody>
      </p:sp>
      <p:sp>
        <p:nvSpPr>
          <p:cNvPr id="3" name="TextBox 2">
            <a:extLst>
              <a:ext uri="{FF2B5EF4-FFF2-40B4-BE49-F238E27FC236}">
                <a16:creationId xmlns:a16="http://schemas.microsoft.com/office/drawing/2014/main" id="{7CE6CF01-9E74-A861-35DA-1228265DBCDD}"/>
              </a:ext>
            </a:extLst>
          </p:cNvPr>
          <p:cNvSpPr txBox="1"/>
          <p:nvPr/>
        </p:nvSpPr>
        <p:spPr>
          <a:xfrm>
            <a:off x="495299" y="5920175"/>
            <a:ext cx="6275615"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fr-FR"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Microsoft Viva Engage | Employee Communication Platform</a:t>
            </a:r>
            <a:endParaRPr lang="en-US" sz="1600">
              <a:solidFill>
                <a:schemeClr val="accent6"/>
              </a:solidFill>
              <a:latin typeface="+mj-lt"/>
              <a:hlinkClick r:id="rId4"/>
            </a:endParaRPr>
          </a:p>
        </p:txBody>
      </p:sp>
      <p:pic>
        <p:nvPicPr>
          <p:cNvPr id="7" name="Picture 6">
            <a:extLst>
              <a:ext uri="{FF2B5EF4-FFF2-40B4-BE49-F238E27FC236}">
                <a16:creationId xmlns:a16="http://schemas.microsoft.com/office/drawing/2014/main" id="{56CB553A-BEAB-CE5F-EAF3-37E528DF665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73608" y="4998970"/>
            <a:ext cx="5038725" cy="1343025"/>
          </a:xfrm>
          <a:prstGeom prst="rect">
            <a:avLst/>
          </a:prstGeom>
        </p:spPr>
      </p:pic>
      <p:pic>
        <p:nvPicPr>
          <p:cNvPr id="9" name="Picture 8">
            <a:extLst>
              <a:ext uri="{FF2B5EF4-FFF2-40B4-BE49-F238E27FC236}">
                <a16:creationId xmlns:a16="http://schemas.microsoft.com/office/drawing/2014/main" id="{28E47ADF-4F48-064C-25AC-D6C96CCF2BC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777379" y="1220284"/>
            <a:ext cx="6183795" cy="3480997"/>
          </a:xfrm>
          <a:prstGeom prst="rect">
            <a:avLst/>
          </a:prstGeom>
        </p:spPr>
      </p:pic>
      <p:grpSp>
        <p:nvGrpSpPr>
          <p:cNvPr id="4" name="Group 3">
            <a:extLst>
              <a:ext uri="{FF2B5EF4-FFF2-40B4-BE49-F238E27FC236}">
                <a16:creationId xmlns:a16="http://schemas.microsoft.com/office/drawing/2014/main" id="{4A66E32D-BD31-24B2-FED5-7C648742005A}"/>
              </a:ext>
              <a:ext uri="{C183D7F6-B498-43B3-948B-1728B52AA6E4}">
                <adec:decorative xmlns:adec="http://schemas.microsoft.com/office/drawing/2017/decorative" val="1"/>
              </a:ext>
            </a:extLst>
          </p:cNvPr>
          <p:cNvGrpSpPr/>
          <p:nvPr/>
        </p:nvGrpSpPr>
        <p:grpSpPr>
          <a:xfrm>
            <a:off x="10553700" y="5371630"/>
            <a:ext cx="1690933" cy="1583409"/>
            <a:chOff x="-130945" y="4247625"/>
            <a:chExt cx="2743200" cy="2743200"/>
          </a:xfrm>
        </p:grpSpPr>
        <p:sp>
          <p:nvSpPr>
            <p:cNvPr id="5" name="Oval 4">
              <a:extLst>
                <a:ext uri="{FF2B5EF4-FFF2-40B4-BE49-F238E27FC236}">
                  <a16:creationId xmlns:a16="http://schemas.microsoft.com/office/drawing/2014/main" id="{CFC0AB48-0D2B-E49C-9ACA-EFCA0A2F6392}"/>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2DD22E6A-6524-2359-F07D-D3F2B8B94B88}"/>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604" y="4884174"/>
              <a:ext cx="1470103" cy="1470103"/>
            </a:xfrm>
            <a:prstGeom prst="rect">
              <a:avLst/>
            </a:prstGeom>
          </p:spPr>
        </p:pic>
      </p:grpSp>
      <p:sp>
        <p:nvSpPr>
          <p:cNvPr id="2" name="Rectangle: Rounded Corners 1">
            <a:extLst>
              <a:ext uri="{FF2B5EF4-FFF2-40B4-BE49-F238E27FC236}">
                <a16:creationId xmlns:a16="http://schemas.microsoft.com/office/drawing/2014/main" id="{BD680711-A776-A737-14B2-811F586B2001}"/>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11631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p:txBody>
          <a:bodyPr>
            <a:normAutofit/>
          </a:bodyPr>
          <a:lstStyle/>
          <a:p>
            <a:pPr algn="ctr"/>
            <a:r>
              <a:rPr lang="en-US" sz="3600" noProof="0"/>
              <a:t>Implementation overview</a:t>
            </a:r>
          </a:p>
        </p:txBody>
      </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Tree>
    <p:extLst>
      <p:ext uri="{BB962C8B-B14F-4D97-AF65-F5344CB8AC3E}">
        <p14:creationId xmlns:p14="http://schemas.microsoft.com/office/powerpoint/2010/main" val="298644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37061" y="842053"/>
            <a:ext cx="11336039" cy="758022"/>
          </a:xfrm>
        </p:spPr>
        <p:txBody>
          <a:bodyPr vert="horz" lIns="0" tIns="45720" rIns="0" bIns="45720" rtlCol="0" anchor="t">
            <a:noAutofit/>
          </a:bodyPr>
          <a:lstStyle/>
          <a:p>
            <a:pPr>
              <a:spcBef>
                <a:spcPts val="1200"/>
              </a:spcBef>
              <a:spcAft>
                <a:spcPts val="600"/>
              </a:spcAft>
            </a:pPr>
            <a:r>
              <a:rPr lang="en-US" sz="3600"/>
              <a:t>Build a culture of learning with Viva Learning</a:t>
            </a:r>
          </a:p>
        </p:txBody>
      </p:sp>
      <p:sp>
        <p:nvSpPr>
          <p:cNvPr id="14" name="Text Placeholder 5">
            <a:extLst>
              <a:ext uri="{FF2B5EF4-FFF2-40B4-BE49-F238E27FC236}">
                <a16:creationId xmlns:a16="http://schemas.microsoft.com/office/drawing/2014/main" id="{A3294EBC-5575-7065-C84A-E50190E39333}"/>
              </a:ext>
            </a:extLst>
          </p:cNvPr>
          <p:cNvSpPr txBox="1">
            <a:spLocks/>
          </p:cNvSpPr>
          <p:nvPr/>
        </p:nvSpPr>
        <p:spPr>
          <a:xfrm>
            <a:off x="495299" y="1898467"/>
            <a:ext cx="5387341" cy="388100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Tx/>
              <a:buNone/>
              <a:defRPr/>
            </a:pPr>
            <a:r>
              <a:rPr lang="en-US" sz="2000">
                <a:solidFill>
                  <a:schemeClr val="accent2"/>
                </a:solidFill>
                <a:latin typeface="Segoe UI Semibold" panose="020B0502040204020203" pitchFamily="34" charset="0"/>
                <a:cs typeface="Segoe UI Semibold" panose="020B0502040204020203" pitchFamily="34" charset="0"/>
              </a:rPr>
              <a:t>Drive AI and Copilot learning in the flow of work</a:t>
            </a:r>
          </a:p>
          <a:p>
            <a:pPr marL="341312" lvl="1" indent="-285750">
              <a:spcBef>
                <a:spcPts val="1000"/>
              </a:spcBef>
              <a:spcAft>
                <a:spcPts val="1200"/>
              </a:spcAft>
              <a:defRPr/>
            </a:pPr>
            <a:r>
              <a:rPr lang="en-US" sz="1600">
                <a:latin typeface="Segoe UI" panose="020B0502040204020203" pitchFamily="34" charset="0"/>
                <a:cs typeface="Segoe UI" panose="020B0502040204020203" pitchFamily="34" charset="0"/>
              </a:rPr>
              <a:t>Create custom targeted learning experiences with academies, collections, recommendations, and learning paths</a:t>
            </a:r>
          </a:p>
          <a:p>
            <a:pPr marL="341312" lvl="1" indent="-285750">
              <a:spcBef>
                <a:spcPts val="1000"/>
              </a:spcBef>
              <a:defRPr/>
            </a:pPr>
            <a:r>
              <a:rPr lang="en-US" sz="1600">
                <a:latin typeface="Segoe UI" panose="020B0502040204020203" pitchFamily="34" charset="0"/>
                <a:cs typeface="Segoe UI" panose="020B0502040204020203" pitchFamily="34" charset="0"/>
              </a:rPr>
              <a:t>Connect with your LMS and learning content providers for a single learning front door</a:t>
            </a:r>
          </a:p>
          <a:p>
            <a:pPr marL="341312" lvl="1" indent="-285750">
              <a:spcBef>
                <a:spcPts val="1000"/>
              </a:spcBef>
              <a:spcAft>
                <a:spcPts val="1200"/>
              </a:spcAft>
              <a:defRPr/>
            </a:pPr>
            <a:r>
              <a:rPr lang="en-US" sz="1600">
                <a:latin typeface="Segoe UI" panose="020B0502040204020203" pitchFamily="34" charset="0"/>
                <a:cs typeface="Segoe UI" panose="020B0502040204020203" pitchFamily="34" charset="0"/>
              </a:rPr>
              <a:t>View assignments and records from connected LMS’s</a:t>
            </a:r>
          </a:p>
          <a:p>
            <a:pPr marL="341312" lvl="1" indent="-285750">
              <a:spcBef>
                <a:spcPts val="1000"/>
              </a:spcBef>
              <a:spcAft>
                <a:spcPts val="1200"/>
              </a:spcAft>
              <a:defRPr/>
            </a:pPr>
            <a:r>
              <a:rPr lang="en-US" sz="1600">
                <a:latin typeface="Segoe UI" panose="020B0502040204020203" pitchFamily="34" charset="0"/>
                <a:cs typeface="Segoe UI" panose="020B0502040204020203" pitchFamily="34" charset="0"/>
              </a:rPr>
              <a:t>Learn from the apps where you already spend time at work with native integrations in Teams, Outlook, chat, and search</a:t>
            </a:r>
          </a:p>
        </p:txBody>
      </p:sp>
      <p:sp>
        <p:nvSpPr>
          <p:cNvPr id="17" name="TextBox 16">
            <a:extLst>
              <a:ext uri="{FF2B5EF4-FFF2-40B4-BE49-F238E27FC236}">
                <a16:creationId xmlns:a16="http://schemas.microsoft.com/office/drawing/2014/main" id="{B81FDF20-7663-EAE4-7EBA-7790A5959C6D}"/>
              </a:ext>
            </a:extLst>
          </p:cNvPr>
          <p:cNvSpPr txBox="1"/>
          <p:nvPr/>
        </p:nvSpPr>
        <p:spPr>
          <a:xfrm>
            <a:off x="495299" y="5937267"/>
            <a:ext cx="5706209"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p>
          <a:p>
            <a:r>
              <a:rPr lang="en-US" sz="1600">
                <a:solidFill>
                  <a:schemeClr val="accent6"/>
                </a:solidFill>
                <a:latin typeface="+mj-lt"/>
                <a:ea typeface="+mn-lt"/>
                <a:cs typeface="+mn-lt"/>
                <a:hlinkClick r:id="rId3">
                  <a:extLst>
                    <a:ext uri="{A12FA001-AC4F-418D-AE19-62706E023703}">
                      <ahyp:hlinkClr xmlns:ahyp="http://schemas.microsoft.com/office/drawing/2018/hyperlinkcolor" val="tx"/>
                    </a:ext>
                  </a:extLst>
                </a:hlinkClick>
              </a:rPr>
              <a:t>Employee Learning and Training Platform | Microsoft Viva</a:t>
            </a:r>
            <a:endParaRPr lang="en-US" sz="1600">
              <a:solidFill>
                <a:schemeClr val="accent6"/>
              </a:solidFill>
              <a:latin typeface="+mj-lt"/>
              <a:hlinkClick r:id="rId4"/>
            </a:endParaRPr>
          </a:p>
        </p:txBody>
      </p:sp>
      <p:sp>
        <p:nvSpPr>
          <p:cNvPr id="7" name="Rectangle: Rounded Corners 6">
            <a:extLst>
              <a:ext uri="{FF2B5EF4-FFF2-40B4-BE49-F238E27FC236}">
                <a16:creationId xmlns:a16="http://schemas.microsoft.com/office/drawing/2014/main" id="{024F4368-7B6A-39FF-6979-D5A10AA58F41}"/>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grpSp>
        <p:nvGrpSpPr>
          <p:cNvPr id="8" name="Group 7">
            <a:extLst>
              <a:ext uri="{FF2B5EF4-FFF2-40B4-BE49-F238E27FC236}">
                <a16:creationId xmlns:a16="http://schemas.microsoft.com/office/drawing/2014/main" id="{90C9BD98-2B16-611A-ACEE-D1DC4AA88209}"/>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9" name="Oval 8">
              <a:extLst>
                <a:ext uri="{FF2B5EF4-FFF2-40B4-BE49-F238E27FC236}">
                  <a16:creationId xmlns:a16="http://schemas.microsoft.com/office/drawing/2014/main" id="{EFF3FE06-9158-8CDB-C204-C7CC96B88107}"/>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45191784-1B79-FA63-92EE-98F7E6DBD6F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7105" y="2580161"/>
              <a:ext cx="1697677" cy="1697677"/>
            </a:xfrm>
            <a:prstGeom prst="rect">
              <a:avLst/>
            </a:prstGeom>
          </p:spPr>
        </p:pic>
      </p:grpSp>
      <p:grpSp>
        <p:nvGrpSpPr>
          <p:cNvPr id="19" name="Group 18" descr="SCreen greab of learning webpage ">
            <a:extLst>
              <a:ext uri="{FF2B5EF4-FFF2-40B4-BE49-F238E27FC236}">
                <a16:creationId xmlns:a16="http://schemas.microsoft.com/office/drawing/2014/main" id="{37F61188-65EB-23CF-8B03-F42FE145A4A8}"/>
              </a:ext>
            </a:extLst>
          </p:cNvPr>
          <p:cNvGrpSpPr/>
          <p:nvPr/>
        </p:nvGrpSpPr>
        <p:grpSpPr>
          <a:xfrm>
            <a:off x="6070560" y="1678970"/>
            <a:ext cx="5899043" cy="3492487"/>
            <a:chOff x="5836909" y="2241498"/>
            <a:chExt cx="5899043" cy="3492487"/>
          </a:xfrm>
        </p:grpSpPr>
        <p:sp>
          <p:nvSpPr>
            <p:cNvPr id="11" name="Rectangle: Rounded Corners 11">
              <a:extLst>
                <a:ext uri="{FF2B5EF4-FFF2-40B4-BE49-F238E27FC236}">
                  <a16:creationId xmlns:a16="http://schemas.microsoft.com/office/drawing/2014/main" id="{FDEACB61-E7D1-1B5E-944A-770D68BD185F}"/>
                </a:ext>
                <a:ext uri="{C183D7F6-B498-43B3-948B-1728B52AA6E4}">
                  <adec:decorative xmlns:adec="http://schemas.microsoft.com/office/drawing/2017/decorative" val="1"/>
                </a:ext>
              </a:extLst>
            </p:cNvPr>
            <p:cNvSpPr/>
            <p:nvPr/>
          </p:nvSpPr>
          <p:spPr bwMode="auto">
            <a:xfrm>
              <a:off x="5836909" y="2241498"/>
              <a:ext cx="5899043" cy="3492487"/>
            </a:xfrm>
            <a:prstGeom prst="roundRect">
              <a:avLst>
                <a:gd name="adj" fmla="val 2758"/>
              </a:avLst>
            </a:prstGeom>
            <a:solidFill>
              <a:schemeClr val="bg1"/>
            </a:solidFill>
            <a:ln>
              <a:noFill/>
            </a:ln>
            <a:effectLst>
              <a:outerShdw blurRad="482600" dist="127000" dir="2700000" sx="101000" sy="101000" algn="ctr" rotWithShape="0">
                <a:prstClr val="black">
                  <a:alpha val="29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3" name="Picture 12">
              <a:extLst>
                <a:ext uri="{FF2B5EF4-FFF2-40B4-BE49-F238E27FC236}">
                  <a16:creationId xmlns:a16="http://schemas.microsoft.com/office/drawing/2014/main" id="{91A2D49D-4706-7FD1-F6CF-B9172B6E0D1D}"/>
                </a:ext>
              </a:extLst>
            </p:cNvPr>
            <p:cNvPicPr>
              <a:picLocks/>
            </p:cNvPicPr>
            <p:nvPr/>
          </p:nvPicPr>
          <p:blipFill>
            <a:blip r:embed="rId7"/>
            <a:srcRect t="5050" b="5050"/>
            <a:stretch/>
          </p:blipFill>
          <p:spPr>
            <a:xfrm>
              <a:off x="6059052" y="2446379"/>
              <a:ext cx="5480397" cy="3082723"/>
            </a:xfrm>
            <a:prstGeom prst="rect">
              <a:avLst/>
            </a:prstGeom>
          </p:spPr>
        </p:pic>
      </p:grpSp>
      <p:grpSp>
        <p:nvGrpSpPr>
          <p:cNvPr id="15" name="Group 14" descr="Cell phone image with Viva Learning home page on the screen">
            <a:extLst>
              <a:ext uri="{FF2B5EF4-FFF2-40B4-BE49-F238E27FC236}">
                <a16:creationId xmlns:a16="http://schemas.microsoft.com/office/drawing/2014/main" id="{60168B07-C5F1-4158-33B6-233A16D36CB2}"/>
              </a:ext>
            </a:extLst>
          </p:cNvPr>
          <p:cNvGrpSpPr/>
          <p:nvPr/>
        </p:nvGrpSpPr>
        <p:grpSpPr>
          <a:xfrm>
            <a:off x="6201508" y="3607262"/>
            <a:ext cx="1457693" cy="2923507"/>
            <a:chOff x="9575335" y="3904061"/>
            <a:chExt cx="1215608" cy="2437988"/>
          </a:xfrm>
        </p:grpSpPr>
        <p:pic>
          <p:nvPicPr>
            <p:cNvPr id="16" name="Picture 15" descr="Graphical user interface, application&#10;&#10;Description automatically generated">
              <a:extLst>
                <a:ext uri="{FF2B5EF4-FFF2-40B4-BE49-F238E27FC236}">
                  <a16:creationId xmlns:a16="http://schemas.microsoft.com/office/drawing/2014/main" id="{C812C27A-AD0C-8718-698E-5BF1291995AB}"/>
                </a:ext>
              </a:extLst>
            </p:cNvPr>
            <p:cNvPicPr>
              <a:picLocks noChangeAspect="1"/>
            </p:cNvPicPr>
            <p:nvPr/>
          </p:nvPicPr>
          <p:blipFill>
            <a:blip r:embed="rId8"/>
            <a:stretch>
              <a:fillRect/>
            </a:stretch>
          </p:blipFill>
          <p:spPr>
            <a:xfrm>
              <a:off x="9630703" y="3964661"/>
              <a:ext cx="1089872" cy="2359937"/>
            </a:xfrm>
            <a:prstGeom prst="rect">
              <a:avLst/>
            </a:prstGeom>
          </p:spPr>
        </p:pic>
        <p:pic>
          <p:nvPicPr>
            <p:cNvPr id="18" name="Picture 2" descr="See the source image">
              <a:extLst>
                <a:ext uri="{FF2B5EF4-FFF2-40B4-BE49-F238E27FC236}">
                  <a16:creationId xmlns:a16="http://schemas.microsoft.com/office/drawing/2014/main" id="{0075CEB4-18AD-BD76-5686-B6A03F235DF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575335" y="3904061"/>
              <a:ext cx="1215608" cy="24379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601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B73523B-AF9C-9837-468E-21BC5FEAC6F6}"/>
              </a:ext>
            </a:extLst>
          </p:cNvPr>
          <p:cNvSpPr>
            <a:spLocks noGrp="1"/>
          </p:cNvSpPr>
          <p:nvPr>
            <p:ph type="title"/>
          </p:nvPr>
        </p:nvSpPr>
        <p:spPr>
          <a:xfrm>
            <a:off x="427980" y="711847"/>
            <a:ext cx="11336039" cy="758022"/>
          </a:xfrm>
        </p:spPr>
        <p:txBody>
          <a:bodyPr vert="horz" lIns="0" tIns="45720" rIns="0" bIns="45720" rtlCol="0" anchor="t">
            <a:noAutofit/>
          </a:bodyPr>
          <a:lstStyle/>
          <a:p>
            <a:pPr>
              <a:spcBef>
                <a:spcPts val="1200"/>
              </a:spcBef>
              <a:spcAft>
                <a:spcPts val="600"/>
              </a:spcAft>
            </a:pPr>
            <a:r>
              <a:rPr lang="en-US" sz="3600"/>
              <a:t>Microsoft 365 Copilot adoption with Viva Goals</a:t>
            </a:r>
          </a:p>
        </p:txBody>
      </p:sp>
      <p:sp>
        <p:nvSpPr>
          <p:cNvPr id="6" name="Text Placeholder 5">
            <a:extLst>
              <a:ext uri="{FF2B5EF4-FFF2-40B4-BE49-F238E27FC236}">
                <a16:creationId xmlns:a16="http://schemas.microsoft.com/office/drawing/2014/main" id="{F105002F-5825-8A19-B860-7A91FA76B0FE}"/>
              </a:ext>
            </a:extLst>
          </p:cNvPr>
          <p:cNvSpPr txBox="1">
            <a:spLocks/>
          </p:cNvSpPr>
          <p:nvPr/>
        </p:nvSpPr>
        <p:spPr>
          <a:xfrm>
            <a:off x="495299" y="1486370"/>
            <a:ext cx="4864827" cy="315094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Tx/>
              <a:buNone/>
              <a:defRPr/>
            </a:pPr>
            <a:r>
              <a:rPr lang="en-US" sz="2000">
                <a:solidFill>
                  <a:schemeClr val="accent2"/>
                </a:solidFill>
                <a:latin typeface="Segoe UI Semibold" panose="020B0502040204020203" pitchFamily="34" charset="0"/>
                <a:cs typeface="Segoe UI Semibold" panose="020B0502040204020203" pitchFamily="34" charset="0"/>
              </a:rPr>
              <a:t>Drive mission and alignment for Microsoft 365 Copilot</a:t>
            </a:r>
          </a:p>
          <a:p>
            <a:pPr marL="341312" lvl="1" indent="-285750">
              <a:spcBef>
                <a:spcPts val="1000"/>
              </a:spcBef>
              <a:defRPr/>
            </a:pPr>
            <a:r>
              <a:rPr lang="en-US" sz="1600">
                <a:latin typeface="Segoe UI" panose="020B0502040204020203" pitchFamily="34" charset="0"/>
                <a:cs typeface="Segoe UI" panose="020B0502040204020203" pitchFamily="34" charset="0"/>
              </a:rPr>
              <a:t>Create, manage and track Goals for Microsoft 365 Copilot deployment and adoption</a:t>
            </a:r>
          </a:p>
          <a:p>
            <a:pPr marL="341312" lvl="1" indent="-285750">
              <a:spcBef>
                <a:spcPts val="1000"/>
              </a:spcBef>
              <a:defRPr/>
            </a:pPr>
            <a:r>
              <a:rPr lang="en-US" sz="1600">
                <a:latin typeface="Segoe UI" panose="020B0502040204020203" pitchFamily="34" charset="0"/>
                <a:cs typeface="Segoe UI" panose="020B0502040204020203" pitchFamily="34" charset="0"/>
              </a:rPr>
              <a:t>Align employees with Microsoft 365 Copilot goals, enhancing visibility and alignment with organizational AI goals</a:t>
            </a:r>
          </a:p>
          <a:p>
            <a:pPr marL="341312" lvl="1" indent="-285750">
              <a:spcBef>
                <a:spcPts val="1000"/>
              </a:spcBef>
              <a:defRPr/>
            </a:pPr>
            <a:r>
              <a:rPr lang="en-US" sz="1600">
                <a:latin typeface="Segoe UI" panose="020B0502040204020203" pitchFamily="34" charset="0"/>
                <a:cs typeface="Segoe UI" panose="020B0502040204020203" pitchFamily="34" charset="0"/>
              </a:rPr>
              <a:t>Provide a single, secure repository for Microsoft 365 Copilot goals with easy-to-use updates, reporting, and integrations</a:t>
            </a:r>
          </a:p>
        </p:txBody>
      </p:sp>
      <p:pic>
        <p:nvPicPr>
          <p:cNvPr id="8" name="Picture Placeholder 5">
            <a:extLst>
              <a:ext uri="{FF2B5EF4-FFF2-40B4-BE49-F238E27FC236}">
                <a16:creationId xmlns:a16="http://schemas.microsoft.com/office/drawing/2014/main" id="{209D72E9-B0F6-6DD7-38A2-3D5F78BA7C99}"/>
              </a:ext>
              <a:ext uri="{C183D7F6-B498-43B3-948B-1728B52AA6E4}">
                <adec:decorative xmlns:adec="http://schemas.microsoft.com/office/drawing/2017/decorative" val="1"/>
              </a:ext>
            </a:extLst>
          </p:cNvPr>
          <p:cNvPicPr>
            <a:picLocks noChangeAspect="1"/>
          </p:cNvPicPr>
          <p:nvPr/>
        </p:nvPicPr>
        <p:blipFill rotWithShape="1">
          <a:blip r:embed="rId3"/>
          <a:stretch/>
        </p:blipFill>
        <p:spPr>
          <a:xfrm>
            <a:off x="5833941" y="1486370"/>
            <a:ext cx="5865621" cy="3545707"/>
          </a:xfrm>
          <a:prstGeom prst="roundRect">
            <a:avLst>
              <a:gd name="adj" fmla="val 1233"/>
            </a:avLst>
          </a:prstGeom>
          <a:ln w="6350">
            <a:solidFill>
              <a:schemeClr val="bg1">
                <a:lumMod val="75000"/>
              </a:schemeClr>
            </a:solidFill>
          </a:ln>
        </p:spPr>
      </p:pic>
      <p:sp>
        <p:nvSpPr>
          <p:cNvPr id="2" name="TextBox 1">
            <a:extLst>
              <a:ext uri="{FF2B5EF4-FFF2-40B4-BE49-F238E27FC236}">
                <a16:creationId xmlns:a16="http://schemas.microsoft.com/office/drawing/2014/main" id="{9B6766AC-B8C7-4967-D754-CC5E0B691D40}"/>
              </a:ext>
            </a:extLst>
          </p:cNvPr>
          <p:cNvSpPr txBox="1"/>
          <p:nvPr/>
        </p:nvSpPr>
        <p:spPr>
          <a:xfrm>
            <a:off x="495299" y="5736561"/>
            <a:ext cx="6275615"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600">
                <a:latin typeface="+mj-lt"/>
                <a:cs typeface="Segoe UI"/>
              </a:rPr>
              <a:t>Learn more at </a:t>
            </a:r>
            <a:br>
              <a:rPr lang="en-US" sz="1600">
                <a:latin typeface="+mj-lt"/>
                <a:cs typeface="Segoe UI"/>
              </a:rPr>
            </a:br>
            <a:r>
              <a:rPr lang="en-US" sz="1600">
                <a:solidFill>
                  <a:schemeClr val="accent6"/>
                </a:solidFill>
                <a:latin typeface="+mj-lt"/>
                <a:ea typeface="+mn-lt"/>
                <a:cs typeface="+mn-lt"/>
                <a:hlinkClick r:id="rId4">
                  <a:extLst>
                    <a:ext uri="{A12FA001-AC4F-418D-AE19-62706E023703}">
                      <ahyp:hlinkClr xmlns:ahyp="http://schemas.microsoft.com/office/drawing/2018/hyperlinkcolor" val="tx"/>
                    </a:ext>
                  </a:extLst>
                </a:hlinkClick>
              </a:rPr>
              <a:t>Microsoft Viva Goals | Set Team and Company Goals</a:t>
            </a:r>
            <a:endParaRPr lang="en-US" sz="1600">
              <a:solidFill>
                <a:schemeClr val="accent6"/>
              </a:solidFill>
              <a:latin typeface="+mj-lt"/>
              <a:hlinkClick r:id="rId5"/>
            </a:endParaRPr>
          </a:p>
        </p:txBody>
      </p:sp>
      <p:grpSp>
        <p:nvGrpSpPr>
          <p:cNvPr id="4" name="Group 3">
            <a:extLst>
              <a:ext uri="{FF2B5EF4-FFF2-40B4-BE49-F238E27FC236}">
                <a16:creationId xmlns:a16="http://schemas.microsoft.com/office/drawing/2014/main" id="{112269AE-7FEB-7656-62D7-6D88E5D65172}"/>
              </a:ext>
              <a:ext uri="{C183D7F6-B498-43B3-948B-1728B52AA6E4}">
                <adec:decorative xmlns:adec="http://schemas.microsoft.com/office/drawing/2017/decorative" val="1"/>
              </a:ext>
            </a:extLst>
          </p:cNvPr>
          <p:cNvGrpSpPr/>
          <p:nvPr/>
        </p:nvGrpSpPr>
        <p:grpSpPr>
          <a:xfrm>
            <a:off x="10511950" y="5156669"/>
            <a:ext cx="1824426" cy="1874939"/>
            <a:chOff x="8594343" y="2133600"/>
            <a:chExt cx="2743200" cy="2743200"/>
          </a:xfrm>
        </p:grpSpPr>
        <p:sp>
          <p:nvSpPr>
            <p:cNvPr id="5" name="Oval 4">
              <a:extLst>
                <a:ext uri="{FF2B5EF4-FFF2-40B4-BE49-F238E27FC236}">
                  <a16:creationId xmlns:a16="http://schemas.microsoft.com/office/drawing/2014/main" id="{08E99876-7FE0-A7FF-39E4-2AD4D810427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 name="Graphic 6">
              <a:extLst>
                <a:ext uri="{FF2B5EF4-FFF2-40B4-BE49-F238E27FC236}">
                  <a16:creationId xmlns:a16="http://schemas.microsoft.com/office/drawing/2014/main" id="{D1FFA6FB-DB49-29E2-19E0-1582EDFA080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54407" y="2750887"/>
              <a:ext cx="1625170" cy="1625170"/>
            </a:xfrm>
            <a:prstGeom prst="rect">
              <a:avLst/>
            </a:prstGeom>
          </p:spPr>
        </p:pic>
      </p:grpSp>
      <p:sp>
        <p:nvSpPr>
          <p:cNvPr id="3" name="Rectangle: Rounded Corners 2">
            <a:extLst>
              <a:ext uri="{FF2B5EF4-FFF2-40B4-BE49-F238E27FC236}">
                <a16:creationId xmlns:a16="http://schemas.microsoft.com/office/drawing/2014/main" id="{CCB238DB-583C-5718-79B0-55BE989B72FE}"/>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68190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6A8B0B18-4645-8C31-4757-3A35A2204349}"/>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p:nvPr>
        </p:nvSpPr>
        <p:spPr>
          <a:xfrm>
            <a:off x="1193380" y="2385637"/>
            <a:ext cx="4239232" cy="2086725"/>
          </a:xfrm>
        </p:spPr>
        <p:txBody>
          <a:bodyPr wrap="square">
            <a:spAutoFit/>
          </a:bodyPr>
          <a:lstStyle/>
          <a:p>
            <a:r>
              <a:rPr lang="en-US">
                <a:solidFill>
                  <a:schemeClr val="tx1"/>
                </a:solidFill>
              </a:rPr>
              <a:t>Microsoft investments to </a:t>
            </a:r>
            <a:r>
              <a:rPr lang="en-US" b="1">
                <a:solidFill>
                  <a:schemeClr val="tx1"/>
                </a:solidFill>
                <a:ea typeface="+mn-ea"/>
              </a:rPr>
              <a:t>accelerate your time to value</a:t>
            </a:r>
          </a:p>
        </p:txBody>
      </p:sp>
      <p:grpSp>
        <p:nvGrpSpPr>
          <p:cNvPr id="18" name="Group 17">
            <a:extLst>
              <a:ext uri="{FF2B5EF4-FFF2-40B4-BE49-F238E27FC236}">
                <a16:creationId xmlns:a16="http://schemas.microsoft.com/office/drawing/2014/main" id="{94638F82-311D-C450-B2C7-9CE475E5D123}"/>
              </a:ext>
              <a:ext uri="{C183D7F6-B498-43B3-948B-1728B52AA6E4}">
                <adec:decorative xmlns:adec="http://schemas.microsoft.com/office/drawing/2017/decorative" val="1"/>
              </a:ext>
            </a:extLst>
          </p:cNvPr>
          <p:cNvGrpSpPr/>
          <p:nvPr/>
        </p:nvGrpSpPr>
        <p:grpSpPr>
          <a:xfrm>
            <a:off x="5570350" y="601059"/>
            <a:ext cx="6016827" cy="5633772"/>
            <a:chOff x="5570350" y="601059"/>
            <a:chExt cx="6016827" cy="5633772"/>
          </a:xfrm>
        </p:grpSpPr>
        <p:sp>
          <p:nvSpPr>
            <p:cNvPr id="8" name="Text Placeholder 2">
              <a:extLst>
                <a:ext uri="{FF2B5EF4-FFF2-40B4-BE49-F238E27FC236}">
                  <a16:creationId xmlns:a16="http://schemas.microsoft.com/office/drawing/2014/main" id="{8F3DE055-6BA4-49D3-D33A-521B483FDAB3}"/>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1" name="Text Placeholder 2">
              <a:extLst>
                <a:ext uri="{FF2B5EF4-FFF2-40B4-BE49-F238E27FC236}">
                  <a16:creationId xmlns:a16="http://schemas.microsoft.com/office/drawing/2014/main" id="{F247BDAF-DC30-36F7-1FE4-1399AB08E7DD}"/>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2" name="Text Placeholder 2">
              <a:extLst>
                <a:ext uri="{FF2B5EF4-FFF2-40B4-BE49-F238E27FC236}">
                  <a16:creationId xmlns:a16="http://schemas.microsoft.com/office/drawing/2014/main" id="{88DD83ED-6215-CE9F-9BEC-01BEF5FEF6F8}"/>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kumimoji="0" lang="en-US" sz="18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9" name="Graphic 2">
              <a:extLst>
                <a:ext uri="{FF2B5EF4-FFF2-40B4-BE49-F238E27FC236}">
                  <a16:creationId xmlns:a16="http://schemas.microsoft.com/office/drawing/2014/main" id="{F1A6E0B9-1B23-69CF-89C4-ADF4FE4D6ABF}"/>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Graphic 5">
              <a:extLst>
                <a:ext uri="{FF2B5EF4-FFF2-40B4-BE49-F238E27FC236}">
                  <a16:creationId xmlns:a16="http://schemas.microsoft.com/office/drawing/2014/main" id="{71C07B2C-5385-20FF-B78D-1D4C4C12C4B7}"/>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Graphic 6">
              <a:extLst>
                <a:ext uri="{FF2B5EF4-FFF2-40B4-BE49-F238E27FC236}">
                  <a16:creationId xmlns:a16="http://schemas.microsoft.com/office/drawing/2014/main" id="{550DE085-9727-4EE2-072B-958D977F57DE}"/>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7" name="Straight Connector 6">
              <a:extLst>
                <a:ext uri="{FF2B5EF4-FFF2-40B4-BE49-F238E27FC236}">
                  <a16:creationId xmlns:a16="http://schemas.microsoft.com/office/drawing/2014/main" id="{43DB6A6E-0978-30A5-B827-1FBD11495D8C}"/>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2DB1C40-524B-C126-D5A7-C6F6FB1DEFE7}"/>
                </a:ext>
              </a:extLst>
            </p:cNvPr>
            <p:cNvGrpSpPr/>
            <p:nvPr/>
          </p:nvGrpSpPr>
          <p:grpSpPr>
            <a:xfrm>
              <a:off x="5570350" y="2797792"/>
              <a:ext cx="6016827" cy="1690682"/>
              <a:chOff x="5570351" y="2872034"/>
              <a:chExt cx="5633772" cy="1542197"/>
            </a:xfrm>
          </p:grpSpPr>
          <p:cxnSp>
            <p:nvCxnSpPr>
              <p:cNvPr id="14" name="Straight Connector 13">
                <a:extLst>
                  <a:ext uri="{FF2B5EF4-FFF2-40B4-BE49-F238E27FC236}">
                    <a16:creationId xmlns:a16="http://schemas.microsoft.com/office/drawing/2014/main" id="{37714712-B349-73CB-DABB-FBDEBABFD7C9}"/>
                  </a:ext>
                </a:extLst>
              </p:cNvPr>
              <p:cNvCxnSpPr>
                <a:cxnSpLocks/>
              </p:cNvCxnSpPr>
              <p:nvPr/>
            </p:nvCxnSpPr>
            <p:spPr>
              <a:xfrm rot="5400000">
                <a:off x="8387237" y="55148"/>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F815B0-AF0B-8AC6-F8CB-43980DCEC2A3}"/>
                  </a:ext>
                </a:extLst>
              </p:cNvPr>
              <p:cNvCxnSpPr>
                <a:cxnSpLocks/>
              </p:cNvCxnSpPr>
              <p:nvPr/>
            </p:nvCxnSpPr>
            <p:spPr>
              <a:xfrm rot="5400000">
                <a:off x="8387237" y="1597345"/>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32125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nodeType="withEffect">
                                  <p:stCondLst>
                                    <p:cond delay="0"/>
                                  </p:stCondLst>
                                  <p:childTnLst>
                                    <p:animMotion origin="layout" path="M 4.16667E-6 3.7037E-7 L 4.16667E-6 0.03542 " pathEditMode="relative" rAng="0" ptsTypes="AA">
                                      <p:cBhvr>
                                        <p:cTn id="1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4221669"/>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fontAlgn="base">
              <a:spcAft>
                <a:spcPts val="500"/>
              </a:spcAft>
              <a:defRPr/>
            </a:pPr>
            <a:r>
              <a:rPr lang="en-US" sz="1400">
                <a:solidFill>
                  <a:srgbClr val="000000"/>
                </a:solidFill>
                <a:latin typeface="Segoe UI Semibold" panose="020B0702040204020203" pitchFamily="34" charset="0"/>
                <a:cs typeface="Segoe UI Semibold" panose="020B0702040204020203" pitchFamily="34" charset="0"/>
              </a:rPr>
              <a:t>What is Microsoft Viva?</a:t>
            </a: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Microsoft Viva overview</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Get started with Viva: plans and pricing</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Learn more about Microsoft Copilot Dashboard</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Learn more about Microsoft Copilot Academy</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Learn more about Copilot Deployment Kit</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Learn more about Copilot communities</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indent="-182880" defTabSz="914367">
              <a:spcAft>
                <a:spcPts val="500"/>
              </a:spcAft>
              <a:buClr>
                <a:prstClr val="black"/>
              </a:buClr>
              <a:buFont typeface="Wingdings" panose="05000000000000000000" pitchFamily="2" charset="2"/>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Viva customer success stories</a:t>
            </a:r>
            <a:endParaRPr lang="en-US" sz="1400">
              <a:solidFill>
                <a:srgbClr val="000000"/>
              </a:solidFill>
              <a:latin typeface="Segoe UI Semibold" panose="020B0702040204020203"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737609" y="399822"/>
            <a:ext cx="5252371" cy="6458178"/>
          </a:xfrm>
          <a:prstGeom prst="rect">
            <a:avLst/>
          </a:prstGeom>
          <a:noFill/>
        </p:spPr>
        <p:txBody>
          <a:bodyPr wrap="square" lIns="0" tIns="45720" rIns="91440" bIns="45720" anchor="t">
            <a:spAutoFit/>
          </a:bodyPr>
          <a:lstStyle/>
          <a:p>
            <a:pPr lvl="0" fontAlgn="base">
              <a:spcAft>
                <a:spcPts val="500"/>
              </a:spcAft>
              <a:defRPr/>
            </a:pPr>
            <a:r>
              <a:rPr lang="en-US" sz="1400">
                <a:solidFill>
                  <a:srgbClr val="000000"/>
                </a:solidFill>
                <a:latin typeface="Segoe UI Semibold" panose="020B0702040204020203" pitchFamily="34" charset="0"/>
                <a:cs typeface="Segoe UI Semibold" panose="020B0702040204020203" pitchFamily="34" charset="0"/>
              </a:rPr>
              <a:t>How Copilot works</a:t>
            </a:r>
          </a:p>
          <a:p>
            <a:pPr marL="182880" lvl="0" indent="-182880" defTabSz="914367" fontAlgn="base">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How Microsoft 365 Copilot works</a:t>
            </a:r>
            <a:r>
              <a:rPr lang="en-US" sz="1400" u="sng">
                <a:solidFill>
                  <a:srgbClr val="463668"/>
                </a:solidFill>
                <a:latin typeface="Segoe"/>
                <a:ea typeface="Calibri" panose="020F0502020204030204" pitchFamily="34" charset="0"/>
                <a:cs typeface="Segoe UI Semibold" panose="020B0702040204020203" pitchFamily="34" charset="0"/>
              </a:rPr>
              <a:t>: Microsoft Mechanics video</a:t>
            </a:r>
          </a:p>
          <a:p>
            <a:pPr marL="182880" lvl="0" indent="-182880" defTabSz="914367" fontAlgn="base">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Semantic Index for Copilot</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 Graph</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u="sng">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Graph connectors</a:t>
            </a:r>
            <a:endParaRPr lang="en-US" sz="1400" u="sng">
              <a:solidFill>
                <a:srgbClr val="463668"/>
              </a:solidFill>
              <a:latin typeface="Segoe"/>
              <a:ea typeface="Calibri" panose="020F0502020204030204" pitchFamily="34" charset="0"/>
              <a:cs typeface="Segoe UI Semibold" panose="020B0702040204020203" pitchFamily="34" charset="0"/>
            </a:endParaRPr>
          </a:p>
          <a:p>
            <a:pPr marL="182880" lvl="0" indent="-182880" defTabSz="914367">
              <a:spcAft>
                <a:spcPts val="500"/>
              </a:spcAft>
              <a:buClr>
                <a:prstClr val="black"/>
              </a:buClr>
              <a:buFont typeface="Arial" panose="020B0604020202020204" pitchFamily="34" charset="0"/>
              <a:buChar char="•"/>
              <a:defRPr/>
            </a:pPr>
            <a:r>
              <a:rPr lang="en-US" sz="1400">
                <a:solidFill>
                  <a:srgbClr val="080808"/>
                </a:solidFill>
                <a:latin typeface="Segoe"/>
                <a:ea typeface="Calibri" panose="020F0502020204030204" pitchFamily="34" charset="0"/>
                <a:cs typeface="Segoe UI Semibold" panose="020B0702040204020203" pitchFamily="34" charset="0"/>
              </a:rPr>
              <a:t>Additional copilot experiences across the Microsoft Cloud</a:t>
            </a: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Microsoft Dynamics 365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Copilot in Power Platform</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Security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GitHub Copilot</a:t>
            </a:r>
            <a:endParaRPr lang="en-US" sz="140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a:solidFill>
                  <a:srgbClr val="463668"/>
                </a:solidFill>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endParaRPr lang="en-US" sz="1400">
              <a:solidFill>
                <a:srgbClr val="000000"/>
              </a:solidFill>
              <a:latin typeface="Segoe UI Semibold" panose="020B0702040204020203"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rgbClr val="463668"/>
                </a:solidFill>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8">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9">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0">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1">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2">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5994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7.40741E-7 L 4.16667E-7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Autofit/>
          </a:bodyPr>
          <a:lstStyle/>
          <a:p>
            <a:r>
              <a:rPr lang="en-US">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3877985"/>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a:solidFill>
                  <a:schemeClr val="accent2">
                    <a:lumMod val="50000"/>
                  </a:scheme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a:ln>
                <a:noFill/>
              </a:ln>
              <a:solidFill>
                <a:schemeClr val="accent2">
                  <a:lumMod val="50000"/>
                </a:schemeClr>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219718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3.33333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5A6C8DB-DB2D-F08F-B637-77CB35AA6A54}"/>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Accelerate AI </a:t>
            </a: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workforce</a:t>
            </a:r>
            <a:r>
              <a:rPr kumimoji="0" lang="en-US" sz="3200" b="0" i="0" u="none" strike="noStrike" kern="1200" cap="none" spc="-50" normalizeH="0" baseline="0" noProof="0">
                <a:ln w="3175">
                  <a:noFill/>
                </a:ln>
                <a:solidFill>
                  <a:schemeClr val="tx1"/>
                </a:solidFill>
                <a:effectLst/>
                <a:uLnTx/>
                <a:uFillTx/>
                <a:latin typeface="+mj-lt"/>
                <a:ea typeface="+mn-ea"/>
                <a:cs typeface="Segoe UI" pitchFamily="34" charset="0"/>
              </a:rPr>
              <a:t> transformation with Microsoft Viva </a:t>
            </a:r>
          </a:p>
        </p:txBody>
      </p:sp>
      <p:sp>
        <p:nvSpPr>
          <p:cNvPr id="58" name="Rounded Rectangle 73">
            <a:extLst>
              <a:ext uri="{FF2B5EF4-FFF2-40B4-BE49-F238E27FC236}">
                <a16:creationId xmlns:a16="http://schemas.microsoft.com/office/drawing/2014/main" id="{80314889-8EDA-DF76-7DB8-C8E487D387D6}"/>
              </a:ext>
              <a:ext uri="{C183D7F6-B498-43B3-948B-1728B52AA6E4}">
                <adec:decorative xmlns:adec="http://schemas.microsoft.com/office/drawing/2017/decorative" val="1"/>
              </a:ext>
            </a:extLst>
          </p:cNvPr>
          <p:cNvSpPr/>
          <p:nvPr/>
        </p:nvSpPr>
        <p:spPr bwMode="auto">
          <a:xfrm>
            <a:off x="9668693" y="3749052"/>
            <a:ext cx="2159600" cy="2912374"/>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3" name="Rounded Rectangle 73">
            <a:extLst>
              <a:ext uri="{FF2B5EF4-FFF2-40B4-BE49-F238E27FC236}">
                <a16:creationId xmlns:a16="http://schemas.microsoft.com/office/drawing/2014/main" id="{9AF18732-C30F-F016-C524-E25B06CC2644}"/>
              </a:ext>
              <a:ext uri="{C183D7F6-B498-43B3-948B-1728B52AA6E4}">
                <adec:decorative xmlns:adec="http://schemas.microsoft.com/office/drawing/2017/decorative" val="1"/>
              </a:ext>
            </a:extLst>
          </p:cNvPr>
          <p:cNvSpPr/>
          <p:nvPr/>
        </p:nvSpPr>
        <p:spPr bwMode="auto">
          <a:xfrm>
            <a:off x="9668698" y="1795430"/>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2" name="Rounded Rectangle 73">
            <a:extLst>
              <a:ext uri="{FF2B5EF4-FFF2-40B4-BE49-F238E27FC236}">
                <a16:creationId xmlns:a16="http://schemas.microsoft.com/office/drawing/2014/main" id="{EA26D840-B6FF-C441-4BC9-76FC9A8A72B9}"/>
              </a:ext>
              <a:ext uri="{C183D7F6-B498-43B3-948B-1728B52AA6E4}">
                <adec:decorative xmlns:adec="http://schemas.microsoft.com/office/drawing/2017/decorative" val="1"/>
              </a:ext>
            </a:extLst>
          </p:cNvPr>
          <p:cNvSpPr/>
          <p:nvPr/>
        </p:nvSpPr>
        <p:spPr bwMode="auto">
          <a:xfrm>
            <a:off x="7159480" y="1797853"/>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0" name="Rounded Rectangle 73">
            <a:extLst>
              <a:ext uri="{FF2B5EF4-FFF2-40B4-BE49-F238E27FC236}">
                <a16:creationId xmlns:a16="http://schemas.microsoft.com/office/drawing/2014/main" id="{B5EB3CC0-808B-1DEC-F30C-4C3629480BBD}"/>
              </a:ext>
              <a:ext uri="{C183D7F6-B498-43B3-948B-1728B52AA6E4}">
                <adec:decorative xmlns:adec="http://schemas.microsoft.com/office/drawing/2017/decorative" val="1"/>
              </a:ext>
            </a:extLst>
          </p:cNvPr>
          <p:cNvSpPr/>
          <p:nvPr/>
        </p:nvSpPr>
        <p:spPr bwMode="auto">
          <a:xfrm>
            <a:off x="2188656" y="1763206"/>
            <a:ext cx="2111995"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cs typeface="Segoe UI" pitchFamily="34" charset="0"/>
            </a:endParaRPr>
          </a:p>
        </p:txBody>
      </p:sp>
      <p:sp>
        <p:nvSpPr>
          <p:cNvPr id="57" name="Rounded Rectangle 73">
            <a:extLst>
              <a:ext uri="{FF2B5EF4-FFF2-40B4-BE49-F238E27FC236}">
                <a16:creationId xmlns:a16="http://schemas.microsoft.com/office/drawing/2014/main" id="{8554B3BB-B327-A919-28A4-241173742EFA}"/>
              </a:ext>
              <a:ext uri="{C183D7F6-B498-43B3-948B-1728B52AA6E4}">
                <adec:decorative xmlns:adec="http://schemas.microsoft.com/office/drawing/2017/decorative" val="1"/>
              </a:ext>
            </a:extLst>
          </p:cNvPr>
          <p:cNvSpPr/>
          <p:nvPr/>
        </p:nvSpPr>
        <p:spPr bwMode="auto">
          <a:xfrm>
            <a:off x="7159480" y="3749052"/>
            <a:ext cx="2159600" cy="2912374"/>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5" name="Rounded Rectangle 73">
            <a:extLst>
              <a:ext uri="{FF2B5EF4-FFF2-40B4-BE49-F238E27FC236}">
                <a16:creationId xmlns:a16="http://schemas.microsoft.com/office/drawing/2014/main" id="{E050DB95-0913-7068-207E-94FCE4400E49}"/>
              </a:ext>
              <a:ext uri="{C183D7F6-B498-43B3-948B-1728B52AA6E4}">
                <adec:decorative xmlns:adec="http://schemas.microsoft.com/office/drawing/2017/decorative" val="1"/>
              </a:ext>
            </a:extLst>
          </p:cNvPr>
          <p:cNvSpPr/>
          <p:nvPr/>
        </p:nvSpPr>
        <p:spPr bwMode="auto">
          <a:xfrm>
            <a:off x="2191986" y="3771376"/>
            <a:ext cx="2108665" cy="2890045"/>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cs typeface="Segoe UI" pitchFamily="34" charset="0"/>
            </a:endParaRPr>
          </a:p>
        </p:txBody>
      </p:sp>
      <p:sp>
        <p:nvSpPr>
          <p:cNvPr id="56" name="Rounded Rectangle 73">
            <a:extLst>
              <a:ext uri="{FF2B5EF4-FFF2-40B4-BE49-F238E27FC236}">
                <a16:creationId xmlns:a16="http://schemas.microsoft.com/office/drawing/2014/main" id="{F5FF56EC-25A2-7013-248C-E5B501494FFD}"/>
              </a:ext>
              <a:ext uri="{C183D7F6-B498-43B3-948B-1728B52AA6E4}">
                <adec:decorative xmlns:adec="http://schemas.microsoft.com/office/drawing/2017/decorative" val="1"/>
              </a:ext>
            </a:extLst>
          </p:cNvPr>
          <p:cNvSpPr/>
          <p:nvPr/>
        </p:nvSpPr>
        <p:spPr bwMode="auto">
          <a:xfrm>
            <a:off x="4650266" y="3771376"/>
            <a:ext cx="2159600" cy="2890049"/>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gradFill>
                <a:gsLst>
                  <a:gs pos="0">
                    <a:srgbClr val="FFFFFF"/>
                  </a:gs>
                  <a:gs pos="100000">
                    <a:srgbClr val="FFFFFF"/>
                  </a:gs>
                </a:gsLst>
                <a:lin ang="5400000" scaled="0"/>
              </a:gradFill>
              <a:cs typeface="Segoe UI" pitchFamily="34" charset="0"/>
            </a:endParaRPr>
          </a:p>
        </p:txBody>
      </p:sp>
      <p:sp>
        <p:nvSpPr>
          <p:cNvPr id="51" name="Rounded Rectangle 73">
            <a:extLst>
              <a:ext uri="{FF2B5EF4-FFF2-40B4-BE49-F238E27FC236}">
                <a16:creationId xmlns:a16="http://schemas.microsoft.com/office/drawing/2014/main" id="{193C5168-0030-0950-83D6-30C9AFF0FEF0}"/>
              </a:ext>
              <a:ext uri="{C183D7F6-B498-43B3-948B-1728B52AA6E4}">
                <adec:decorative xmlns:adec="http://schemas.microsoft.com/office/drawing/2017/decorative" val="1"/>
              </a:ext>
            </a:extLst>
          </p:cNvPr>
          <p:cNvSpPr/>
          <p:nvPr/>
        </p:nvSpPr>
        <p:spPr bwMode="auto">
          <a:xfrm>
            <a:off x="4650266" y="1763206"/>
            <a:ext cx="2159600" cy="178089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Rectangle: Rounded Corners 10">
            <a:extLst>
              <a:ext uri="{FF2B5EF4-FFF2-40B4-BE49-F238E27FC236}">
                <a16:creationId xmlns:a16="http://schemas.microsoft.com/office/drawing/2014/main" id="{F2C016EB-D25A-F37B-2E84-F2AFC061817C}"/>
              </a:ext>
            </a:extLst>
          </p:cNvPr>
          <p:cNvSpPr/>
          <p:nvPr/>
        </p:nvSpPr>
        <p:spPr>
          <a:xfrm>
            <a:off x="2188656" y="1411124"/>
            <a:ext cx="2111995"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44" name="Rectangle: Rounded Corners 10">
            <a:extLst>
              <a:ext uri="{FF2B5EF4-FFF2-40B4-BE49-F238E27FC236}">
                <a16:creationId xmlns:a16="http://schemas.microsoft.com/office/drawing/2014/main" id="{B437C56E-FDCE-5193-AA0D-73F241C4BA2A}"/>
              </a:ext>
            </a:extLst>
          </p:cNvPr>
          <p:cNvSpPr/>
          <p:nvPr/>
        </p:nvSpPr>
        <p:spPr>
          <a:xfrm>
            <a:off x="4650267" y="1416955"/>
            <a:ext cx="2159600"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45" name="Rectangle: Rounded Corners 10">
            <a:extLst>
              <a:ext uri="{FF2B5EF4-FFF2-40B4-BE49-F238E27FC236}">
                <a16:creationId xmlns:a16="http://schemas.microsoft.com/office/drawing/2014/main" id="{660EE40D-CD34-DAA1-9F29-CB25B1A64320}"/>
              </a:ext>
            </a:extLst>
          </p:cNvPr>
          <p:cNvSpPr/>
          <p:nvPr/>
        </p:nvSpPr>
        <p:spPr>
          <a:xfrm>
            <a:off x="7159481" y="1416955"/>
            <a:ext cx="215960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46" name="Rectangle: Rounded Corners 10">
            <a:extLst>
              <a:ext uri="{FF2B5EF4-FFF2-40B4-BE49-F238E27FC236}">
                <a16:creationId xmlns:a16="http://schemas.microsoft.com/office/drawing/2014/main" id="{32474268-D944-F6CD-0C0C-6C405B7BD5DA}"/>
              </a:ext>
            </a:extLst>
          </p:cNvPr>
          <p:cNvSpPr/>
          <p:nvPr/>
        </p:nvSpPr>
        <p:spPr>
          <a:xfrm>
            <a:off x="9668697" y="1393978"/>
            <a:ext cx="215960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 name="Rectangle: Rounded Corners 4">
            <a:extLst>
              <a:ext uri="{FF2B5EF4-FFF2-40B4-BE49-F238E27FC236}">
                <a16:creationId xmlns:a16="http://schemas.microsoft.com/office/drawing/2014/main" id="{1994DFDF-BA66-F39C-5E0D-953057CB8E0D}"/>
              </a:ext>
            </a:extLst>
          </p:cNvPr>
          <p:cNvSpPr/>
          <p:nvPr/>
        </p:nvSpPr>
        <p:spPr>
          <a:xfrm>
            <a:off x="141164" y="2089920"/>
            <a:ext cx="1930305" cy="10668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50" normalizeH="0" baseline="0" noProof="0">
                <a:ln w="3175">
                  <a:noFill/>
                </a:ln>
                <a:solidFill>
                  <a:schemeClr val="accent2"/>
                </a:solidFill>
                <a:effectLst/>
                <a:uLnTx/>
                <a:uFillTx/>
                <a:latin typeface="Segoe UI Semibold"/>
                <a:ea typeface="+mn-ea"/>
                <a:cs typeface="Segoe UI" panose="020B0502040204020203" pitchFamily="34" charset="0"/>
              </a:rPr>
              <a:t>Get started with included capabilities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(Available with your Microsoft 365 Copilot license)</a:t>
            </a:r>
            <a:endParaRPr kumimoji="0" lang="en-US" sz="20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6" name="Rectangle: Rounded Corners 5">
            <a:extLst>
              <a:ext uri="{FF2B5EF4-FFF2-40B4-BE49-F238E27FC236}">
                <a16:creationId xmlns:a16="http://schemas.microsoft.com/office/drawing/2014/main" id="{9D01FAB5-BA40-07AC-F873-723DB91E525E}"/>
              </a:ext>
            </a:extLst>
          </p:cNvPr>
          <p:cNvSpPr/>
          <p:nvPr/>
        </p:nvSpPr>
        <p:spPr>
          <a:xfrm>
            <a:off x="2301884" y="1878556"/>
            <a:ext cx="1998767" cy="1225885"/>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300"/>
              </a:spcAft>
              <a:buClr>
                <a:schemeClr val="bg1"/>
              </a:buClr>
              <a:buFont typeface="Wingdings" panose="05000000000000000000" pitchFamily="2" charset="2"/>
              <a:buChar char="§"/>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the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a:t>
            </a:r>
            <a:r>
              <a:rPr lang="en-US" sz="1050" spc="-50">
                <a:ln w="3175">
                  <a:noFill/>
                </a:ln>
                <a:solidFill>
                  <a:prstClr val="black"/>
                </a:solidFill>
                <a:cs typeface="Segoe UI" panose="020B0502040204020203" pitchFamily="34" charset="0"/>
              </a:rPr>
              <a:t>prepare for Copilot rollout</a:t>
            </a:r>
          </a:p>
        </p:txBody>
      </p:sp>
      <p:sp>
        <p:nvSpPr>
          <p:cNvPr id="17" name="Rectangle: Rounded Corners 16">
            <a:extLst>
              <a:ext uri="{FF2B5EF4-FFF2-40B4-BE49-F238E27FC236}">
                <a16:creationId xmlns:a16="http://schemas.microsoft.com/office/drawing/2014/main" id="{829DED95-371C-4183-28DD-E5F500DF28BE}"/>
              </a:ext>
            </a:extLst>
          </p:cNvPr>
          <p:cNvSpPr/>
          <p:nvPr/>
        </p:nvSpPr>
        <p:spPr>
          <a:xfrm>
            <a:off x="4759960" y="1878556"/>
            <a:ext cx="2049907" cy="18240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300"/>
              </a:spcAft>
              <a:buClr>
                <a:schemeClr val="bg1"/>
              </a:buClr>
              <a:buSzTx/>
              <a:buFont typeface="Wingdings" panose="05000000000000000000" pitchFamily="2" charset="2"/>
              <a:buChar char="§"/>
              <a:tabLst/>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understand usage</a:t>
            </a:r>
            <a:r>
              <a:rPr lang="en-US" sz="1050" spc="-50">
                <a:ln w="3175">
                  <a:noFill/>
                </a:ln>
                <a:solidFill>
                  <a:prstClr val="black"/>
                </a:solidFill>
                <a:cs typeface="Segoe UI" panose="020B0502040204020203" pitchFamily="34" charset="0"/>
              </a:rPr>
              <a:t> and</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 adoption</a:t>
            </a:r>
          </a:p>
          <a:p>
            <a:pPr marL="174625" indent="-174625" fontAlgn="base">
              <a:spcBef>
                <a:spcPct val="0"/>
              </a:spcBef>
              <a:spcAft>
                <a:spcPts val="300"/>
              </a:spcAft>
              <a:buClr>
                <a:schemeClr val="bg1"/>
              </a:buClr>
              <a:buFont typeface="Wingdings" panose="05000000000000000000" pitchFamily="2" charset="2"/>
              <a:buChar char="§"/>
              <a:defRPr/>
            </a:pPr>
            <a:r>
              <a:rPr lang="en-CA" sz="1050" spc="-50">
                <a:ln w="3175">
                  <a:noFill/>
                </a:ln>
                <a:solidFill>
                  <a:prstClr val="black"/>
                </a:solidFill>
                <a:cs typeface="Segoe UI" panose="020B0502040204020203" pitchFamily="34" charset="0"/>
              </a:rPr>
              <a:t>Use</a:t>
            </a:r>
            <a:r>
              <a:rPr lang="en-US" sz="1050" spc="-50">
                <a:ln w="3175">
                  <a:noFill/>
                </a:ln>
                <a:solidFill>
                  <a:prstClr val="black"/>
                </a:solidFill>
                <a:cs typeface="Segoe UI" panose="020B0502040204020203" pitchFamily="34" charset="0"/>
              </a:rPr>
              <a:t> </a:t>
            </a:r>
            <a:r>
              <a:rPr lang="en-US" sz="1050" b="1" spc="-50">
                <a:ln w="3175">
                  <a:noFill/>
                </a:ln>
                <a:solidFill>
                  <a:prstClr val="black"/>
                </a:solidFill>
                <a:cs typeface="Segoe UI" panose="020B0502040204020203" pitchFamily="34" charset="0"/>
              </a:rPr>
              <a:t>Copilot Academy </a:t>
            </a:r>
            <a:r>
              <a:rPr lang="en-US" sz="1050" spc="-50">
                <a:ln w="3175">
                  <a:noFill/>
                </a:ln>
                <a:solidFill>
                  <a:prstClr val="black"/>
                </a:solidFill>
                <a:cs typeface="Segoe UI" panose="020B0502040204020203" pitchFamily="34" charset="0"/>
              </a:rPr>
              <a:t>to train employees on critical AI skills</a:t>
            </a:r>
          </a:p>
          <a:p>
            <a:pPr marL="174625" indent="-174625" fontAlgn="base">
              <a:spcBef>
                <a:spcPct val="0"/>
              </a:spcBef>
              <a:spcAft>
                <a:spcPts val="300"/>
              </a:spcAft>
              <a:buClr>
                <a:schemeClr val="bg1"/>
              </a:buClr>
              <a:buFont typeface="Wingdings" panose="05000000000000000000" pitchFamily="2" charset="2"/>
              <a:buChar char="§"/>
              <a:defRPr/>
            </a:pPr>
            <a:r>
              <a:rPr lang="en-US" sz="1050" b="1" spc="-50">
                <a:ln w="3175">
                  <a:noFill/>
                </a:ln>
                <a:solidFill>
                  <a:prstClr val="black"/>
                </a:solidFill>
                <a:cs typeface="Segoe UI" panose="020B0502040204020203" pitchFamily="34" charset="0"/>
              </a:rPr>
              <a:t>Develop communities </a:t>
            </a:r>
            <a:r>
              <a:rPr lang="en-US" sz="1050" spc="-50">
                <a:ln w="3175">
                  <a:noFill/>
                </a:ln>
                <a:solidFill>
                  <a:prstClr val="black"/>
                </a:solidFill>
                <a:cs typeface="Segoe UI" panose="020B0502040204020203" pitchFamily="34" charset="0"/>
              </a:rPr>
              <a:t>to promote peer-to-peer best practice sharing and support your Copilot champions.</a:t>
            </a:r>
            <a:endParaRPr lang="en-CA" sz="1050" spc="-50">
              <a:ln w="3175">
                <a:noFill/>
              </a:ln>
              <a:solidFill>
                <a:prstClr val="black"/>
              </a:solidFill>
              <a:cs typeface="Segoe UI" panose="020B0502040204020203" pitchFamily="34" charset="0"/>
            </a:endParaRP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18" name="Rectangle: Rounded Corners 17">
            <a:extLst>
              <a:ext uri="{FF2B5EF4-FFF2-40B4-BE49-F238E27FC236}">
                <a16:creationId xmlns:a16="http://schemas.microsoft.com/office/drawing/2014/main" id="{37DB5026-1EDC-1645-896C-A0B79BA8AA72}"/>
              </a:ext>
            </a:extLst>
          </p:cNvPr>
          <p:cNvSpPr/>
          <p:nvPr/>
        </p:nvSpPr>
        <p:spPr>
          <a:xfrm>
            <a:off x="7269174" y="1878555"/>
            <a:ext cx="2049907" cy="122588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300"/>
              </a:spcAft>
              <a:buClr>
                <a:schemeClr val="bg1"/>
              </a:buClr>
              <a:buSzTx/>
              <a:buFont typeface="Wingdings" panose="05000000000000000000" pitchFamily="2" charset="2"/>
              <a:buChar char="§"/>
              <a:tabLst/>
              <a:defRPr/>
            </a:pP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Use </a:t>
            </a:r>
            <a:r>
              <a:rPr kumimoji="0" lang="en-US" sz="1050" b="1" i="0" u="none" strike="noStrike" kern="1200" cap="none" spc="-50" normalizeH="0" baseline="0" noProof="0">
                <a:ln w="3175">
                  <a:noFill/>
                </a:ln>
                <a:solidFill>
                  <a:prstClr val="black"/>
                </a:solidFill>
                <a:effectLst/>
                <a:uLnTx/>
                <a:uFillTx/>
                <a:ea typeface="+mn-ea"/>
                <a:cs typeface="Segoe UI" panose="020B0502040204020203" pitchFamily="34" charset="0"/>
              </a:rPr>
              <a:t>Copilot Dashboard </a:t>
            </a:r>
            <a:r>
              <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rPr>
              <a:t>to measure Copilot impact on workplace behaviors</a:t>
            </a: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19" name="Rectangle: Rounded Corners 18">
            <a:extLst>
              <a:ext uri="{FF2B5EF4-FFF2-40B4-BE49-F238E27FC236}">
                <a16:creationId xmlns:a16="http://schemas.microsoft.com/office/drawing/2014/main" id="{15CE7DB9-B1C2-21DC-39C0-0916D2CA6001}"/>
              </a:ext>
            </a:extLst>
          </p:cNvPr>
          <p:cNvSpPr/>
          <p:nvPr/>
        </p:nvSpPr>
        <p:spPr>
          <a:xfrm>
            <a:off x="9784080" y="1855578"/>
            <a:ext cx="2044218" cy="124886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Develop an employee app </a:t>
            </a:r>
            <a:r>
              <a:rPr lang="en-US" sz="1050" spc="-50">
                <a:ln w="3175">
                  <a:noFill/>
                </a:ln>
                <a:solidFill>
                  <a:prstClr val="black"/>
                </a:solidFill>
                <a:cs typeface="Segoe UI"/>
              </a:rPr>
              <a:t>to connect your workforce to the information, resources, and tasks they need to succeed with Copilot</a:t>
            </a: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cxnSp>
        <p:nvCxnSpPr>
          <p:cNvPr id="21" name="Straight Connector 20">
            <a:extLst>
              <a:ext uri="{FF2B5EF4-FFF2-40B4-BE49-F238E27FC236}">
                <a16:creationId xmlns:a16="http://schemas.microsoft.com/office/drawing/2014/main" id="{EC7634C0-32F4-AF2D-EC88-519975EEA5FB}"/>
              </a:ext>
              <a:ext uri="{C183D7F6-B498-43B3-948B-1728B52AA6E4}">
                <adec:decorative xmlns:adec="http://schemas.microsoft.com/office/drawing/2017/decorative" val="1"/>
              </a:ext>
            </a:extLst>
          </p:cNvPr>
          <p:cNvCxnSpPr/>
          <p:nvPr/>
        </p:nvCxnSpPr>
        <p:spPr>
          <a:xfrm>
            <a:off x="435429" y="3646575"/>
            <a:ext cx="11440885"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735A8C4-52B9-B1AE-0769-AEEE02012EBF}"/>
              </a:ext>
            </a:extLst>
          </p:cNvPr>
          <p:cNvSpPr/>
          <p:nvPr/>
        </p:nvSpPr>
        <p:spPr>
          <a:xfrm>
            <a:off x="100003" y="4339060"/>
            <a:ext cx="2012626" cy="106680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400" b="0" i="0" u="none" strike="noStrike" kern="1200" cap="none" spc="-50" normalizeH="0" baseline="0" noProof="0">
                <a:ln w="3175">
                  <a:noFill/>
                </a:ln>
                <a:solidFill>
                  <a:schemeClr val="accent2"/>
                </a:solidFill>
                <a:effectLst/>
                <a:uLnTx/>
                <a:uFillTx/>
                <a:latin typeface="Segoe UI Semibold"/>
                <a:ea typeface="+mn-ea"/>
                <a:cs typeface="Segoe UI" panose="020B0502040204020203" pitchFamily="34" charset="0"/>
              </a:rPr>
              <a:t>Accelerate with premium features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50" normalizeH="0" baseline="0" noProof="0">
                <a:ln w="3175">
                  <a:noFill/>
                </a:ln>
                <a:solidFill>
                  <a:prstClr val="black"/>
                </a:solidFill>
                <a:effectLst/>
                <a:uLnTx/>
                <a:uFillTx/>
                <a:latin typeface="Segoe UI" panose="020B0502040204020203" pitchFamily="34" charset="0"/>
                <a:ea typeface="+mn-ea"/>
                <a:cs typeface="Segoe UI" panose="020B0502040204020203" pitchFamily="34" charset="0"/>
              </a:rPr>
              <a:t>(Available with a Viva license)</a:t>
            </a:r>
          </a:p>
        </p:txBody>
      </p:sp>
      <p:sp>
        <p:nvSpPr>
          <p:cNvPr id="22" name="Rectangle: Rounded Corners 21">
            <a:extLst>
              <a:ext uri="{FF2B5EF4-FFF2-40B4-BE49-F238E27FC236}">
                <a16:creationId xmlns:a16="http://schemas.microsoft.com/office/drawing/2014/main" id="{401B653B-9D5C-E7A3-C933-41BBA6F761C7}"/>
              </a:ext>
            </a:extLst>
          </p:cNvPr>
          <p:cNvSpPr/>
          <p:nvPr/>
        </p:nvSpPr>
        <p:spPr>
          <a:xfrm>
            <a:off x="2301884" y="3828841"/>
            <a:ext cx="1998768" cy="1173173"/>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Use </a:t>
            </a:r>
            <a:r>
              <a:rPr lang="en-US" sz="1050" b="1" spc="-50">
                <a:ln w="3175">
                  <a:noFill/>
                </a:ln>
                <a:solidFill>
                  <a:prstClr val="black"/>
                </a:solidFill>
                <a:cs typeface="Segoe UI"/>
              </a:rPr>
              <a:t>templatized survey tools </a:t>
            </a:r>
            <a:r>
              <a:rPr lang="en-US" sz="1050" spc="-50">
                <a:ln w="3175">
                  <a:noFill/>
                </a:ln>
                <a:solidFill>
                  <a:prstClr val="black"/>
                </a:solidFill>
                <a:cs typeface="Segoe UI"/>
              </a:rPr>
              <a:t>to gather feedback and identify obstacles to adoption</a:t>
            </a: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Create and track goals </a:t>
            </a:r>
            <a:r>
              <a:rPr lang="en-US" sz="1050" spc="-50">
                <a:ln w="3175">
                  <a:noFill/>
                </a:ln>
                <a:solidFill>
                  <a:prstClr val="black"/>
                </a:solidFill>
                <a:cs typeface="Segoe UI"/>
              </a:rPr>
              <a:t>for Copilot deployment and adoption</a:t>
            </a:r>
          </a:p>
          <a:p>
            <a:pPr marL="174625" indent="-174625" fontAlgn="base">
              <a:spcBef>
                <a:spcPct val="0"/>
              </a:spcBef>
              <a:spcAft>
                <a:spcPts val="300"/>
              </a:spcAft>
              <a:buClr>
                <a:schemeClr val="bg1"/>
              </a:buClr>
              <a:buFont typeface="Wingdings" panose="05000000000000000000" pitchFamily="2" charset="2"/>
              <a:buChar char="§"/>
              <a:defRPr/>
            </a:pPr>
            <a:endParaRPr lang="en-US" sz="1050" spc="-50">
              <a:ln w="3175">
                <a:noFill/>
              </a:ln>
              <a:solidFill>
                <a:prstClr val="black"/>
              </a:solidFill>
              <a:cs typeface="Segoe UI" panose="020B0502040204020203" pitchFamily="34" charset="0"/>
            </a:endParaRPr>
          </a:p>
          <a:p>
            <a:pPr marL="174625" marR="0" lvl="0" indent="-174625" algn="l" defTabSz="914400" rtl="0" eaLnBrk="1" fontAlgn="base" latinLnBrk="0" hangingPunct="1">
              <a:lnSpc>
                <a:spcPct val="100000"/>
              </a:lnSpc>
              <a:spcBef>
                <a:spcPct val="0"/>
              </a:spcBef>
              <a:spcAft>
                <a:spcPct val="0"/>
              </a:spcAft>
              <a:buClr>
                <a:schemeClr val="bg1"/>
              </a:buClr>
              <a:buSzTx/>
              <a:buFont typeface="Wingdings" panose="05000000000000000000" pitchFamily="2" charset="2"/>
              <a:buChar char="§"/>
              <a:tabLst/>
              <a:defRPr/>
            </a:pPr>
            <a:endParaRPr kumimoji="0" lang="en-US" sz="1050" b="0" i="0" u="none" strike="noStrike" kern="1200" cap="none" spc="-50" normalizeH="0" baseline="0" noProof="0">
              <a:ln w="3175">
                <a:noFill/>
              </a:ln>
              <a:solidFill>
                <a:prstClr val="black"/>
              </a:solidFill>
              <a:effectLst/>
              <a:uLnTx/>
              <a:uFillTx/>
              <a:ea typeface="+mn-ea"/>
              <a:cs typeface="Segoe UI" panose="020B0502040204020203" pitchFamily="34" charset="0"/>
            </a:endParaRPr>
          </a:p>
        </p:txBody>
      </p:sp>
      <p:sp>
        <p:nvSpPr>
          <p:cNvPr id="23" name="Rectangle: Rounded Corners 22">
            <a:extLst>
              <a:ext uri="{FF2B5EF4-FFF2-40B4-BE49-F238E27FC236}">
                <a16:creationId xmlns:a16="http://schemas.microsoft.com/office/drawing/2014/main" id="{64566690-92ED-7912-ED51-269B781ECB1F}"/>
              </a:ext>
            </a:extLst>
          </p:cNvPr>
          <p:cNvSpPr/>
          <p:nvPr/>
        </p:nvSpPr>
        <p:spPr>
          <a:xfrm>
            <a:off x="4759959" y="3828841"/>
            <a:ext cx="2049907" cy="1275067"/>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CA" sz="1050" spc="-50">
                <a:ln w="3175">
                  <a:noFill/>
                </a:ln>
                <a:solidFill>
                  <a:prstClr val="black"/>
                </a:solidFill>
                <a:cs typeface="Segoe UI"/>
              </a:rPr>
              <a:t>Run </a:t>
            </a:r>
            <a:r>
              <a:rPr lang="en-CA" sz="1050" b="1" spc="-50">
                <a:ln w="3175">
                  <a:noFill/>
                </a:ln>
                <a:solidFill>
                  <a:prstClr val="black"/>
                </a:solidFill>
                <a:cs typeface="Segoe UI"/>
              </a:rPr>
              <a:t>iterative AI communication campaigns</a:t>
            </a:r>
            <a:r>
              <a:rPr lang="en-CA" sz="1050" spc="-50">
                <a:ln w="3175">
                  <a:noFill/>
                </a:ln>
                <a:solidFill>
                  <a:prstClr val="black"/>
                </a:solidFill>
                <a:cs typeface="Segoe UI"/>
              </a:rPr>
              <a:t> on Copilot launch and use cases</a:t>
            </a:r>
            <a:endParaRPr lang="en-US" sz="1050" spc="-50">
              <a:ln w="3175">
                <a:noFill/>
              </a:ln>
              <a:solidFill>
                <a:prstClr val="black"/>
              </a:solidFill>
              <a:cs typeface="Segoe UI"/>
            </a:endParaRP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Advanced Copilot reports </a:t>
            </a:r>
            <a:r>
              <a:rPr lang="en-US" sz="1050" spc="-50">
                <a:ln w="3175">
                  <a:noFill/>
                </a:ln>
                <a:solidFill>
                  <a:prstClr val="black"/>
                </a:solidFill>
                <a:cs typeface="Segoe UI"/>
              </a:rPr>
              <a:t>with data beyond 28 days and more customization options to track adoption and usage</a:t>
            </a:r>
          </a:p>
        </p:txBody>
      </p:sp>
      <p:sp>
        <p:nvSpPr>
          <p:cNvPr id="24" name="Rectangle: Rounded Corners 23">
            <a:extLst>
              <a:ext uri="{FF2B5EF4-FFF2-40B4-BE49-F238E27FC236}">
                <a16:creationId xmlns:a16="http://schemas.microsoft.com/office/drawing/2014/main" id="{58A082BC-64B8-40CF-57B1-86AE7CAB11D6}"/>
              </a:ext>
            </a:extLst>
          </p:cNvPr>
          <p:cNvSpPr/>
          <p:nvPr/>
        </p:nvSpPr>
        <p:spPr>
          <a:xfrm>
            <a:off x="7269174" y="3773544"/>
            <a:ext cx="2049906" cy="2672441"/>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marR="0" lvl="0" indent="-174625" algn="l" defTabSz="914400" rtl="0" eaLnBrk="1" fontAlgn="base" latinLnBrk="0" hangingPunct="1">
              <a:lnSpc>
                <a:spcPct val="100000"/>
              </a:lnSpc>
              <a:spcBef>
                <a:spcPct val="0"/>
              </a:spcBef>
              <a:spcAft>
                <a:spcPts val="600"/>
              </a:spcAft>
              <a:buClr>
                <a:schemeClr val="bg1"/>
              </a:buClr>
              <a:buSzTx/>
              <a:buFont typeface="Wingdings,Sans-Serif" panose="05000000000000000000" pitchFamily="2" charset="2"/>
              <a:buChar char="§"/>
              <a:tabLst/>
              <a:defRPr/>
            </a:pPr>
            <a:r>
              <a:rPr kumimoji="0" lang="en-US" sz="1050" b="1" i="0" u="none" strike="noStrike" kern="1200" cap="none" spc="-50" normalizeH="0" baseline="0" noProof="0">
                <a:ln w="3175">
                  <a:noFill/>
                </a:ln>
                <a:solidFill>
                  <a:prstClr val="black"/>
                </a:solidFill>
                <a:effectLst/>
                <a:uLnTx/>
                <a:uFillTx/>
                <a:ea typeface="+mn-ea"/>
                <a:cs typeface="Segoe UI"/>
              </a:rPr>
              <a:t>Measure business value of Copilot </a:t>
            </a:r>
            <a:r>
              <a:rPr kumimoji="0" lang="en-US" sz="1050" b="0" i="0" u="none" strike="noStrike" kern="1200" cap="none" spc="-50" normalizeH="0" baseline="0" noProof="0">
                <a:ln w="3175">
                  <a:noFill/>
                </a:ln>
                <a:solidFill>
                  <a:prstClr val="black"/>
                </a:solidFill>
                <a:effectLst/>
                <a:uLnTx/>
                <a:uFillTx/>
                <a:ea typeface="+mn-ea"/>
                <a:cs typeface="Segoe UI"/>
              </a:rPr>
              <a:t>with pre-built templates and ability to connect third party data (</a:t>
            </a:r>
            <a:r>
              <a:rPr kumimoji="0" lang="en-US" sz="1050" b="0" i="0" u="none" strike="noStrike" kern="1200" cap="none" spc="-50" normalizeH="0" baseline="0" noProof="0" err="1">
                <a:ln w="3175">
                  <a:noFill/>
                </a:ln>
                <a:solidFill>
                  <a:prstClr val="black"/>
                </a:solidFill>
                <a:effectLst/>
                <a:uLnTx/>
                <a:uFillTx/>
                <a:ea typeface="+mn-ea"/>
                <a:cs typeface="Segoe UI"/>
              </a:rPr>
              <a:t>e.g</a:t>
            </a:r>
            <a:r>
              <a:rPr kumimoji="0" lang="en-US" sz="1050" b="0" i="0" u="none" strike="noStrike" kern="1200" cap="none" spc="-50" normalizeH="0" baseline="0" noProof="0">
                <a:ln w="3175">
                  <a:noFill/>
                </a:ln>
                <a:solidFill>
                  <a:prstClr val="black"/>
                </a:solidFill>
                <a:effectLst/>
                <a:uLnTx/>
                <a:uFillTx/>
                <a:ea typeface="+mn-ea"/>
                <a:cs typeface="Segoe UI"/>
              </a:rPr>
              <a:t> CRM, Finance)*</a:t>
            </a:r>
          </a:p>
          <a:p>
            <a:pPr marL="174625" indent="-174625" fontAlgn="base">
              <a:spcBef>
                <a:spcPct val="0"/>
              </a:spcBef>
              <a:spcAft>
                <a:spcPts val="600"/>
              </a:spcAft>
              <a:buClr>
                <a:schemeClr val="bg1"/>
              </a:buClr>
              <a:buFont typeface="Wingdings,Sans-Serif" panose="05000000000000000000" pitchFamily="2" charset="2"/>
              <a:buChar char="§"/>
              <a:defRPr/>
            </a:pPr>
            <a:r>
              <a:rPr lang="en-CA" sz="1050" b="1" spc="-50">
                <a:ln w="3175">
                  <a:noFill/>
                </a:ln>
                <a:solidFill>
                  <a:prstClr val="black"/>
                </a:solidFill>
                <a:cs typeface="Segoe UI"/>
              </a:rPr>
              <a:t>Gather survey feedback</a:t>
            </a:r>
            <a:r>
              <a:rPr lang="en-CA" sz="1050" spc="-50">
                <a:ln w="3175">
                  <a:noFill/>
                </a:ln>
                <a:solidFill>
                  <a:prstClr val="black"/>
                </a:solidFill>
                <a:cs typeface="Segoe UI"/>
              </a:rPr>
              <a:t>, insights, and user sentiment throughout the AI journey</a:t>
            </a:r>
            <a:endParaRPr lang="en-US" sz="1050" spc="-50">
              <a:ln w="3175">
                <a:noFill/>
              </a:ln>
              <a:solidFill>
                <a:prstClr val="black"/>
              </a:solidFill>
              <a:cs typeface="Segoe UI"/>
            </a:endParaRPr>
          </a:p>
          <a:p>
            <a:pPr marL="174625" indent="-174625" fontAlgn="base">
              <a:spcBef>
                <a:spcPct val="0"/>
              </a:spcBef>
              <a:spcAft>
                <a:spcPts val="600"/>
              </a:spcAft>
              <a:buClr>
                <a:schemeClr val="bg1"/>
              </a:buClr>
              <a:buFont typeface="Wingdings,Sans-Serif" panose="05000000000000000000" pitchFamily="2" charset="2"/>
              <a:buChar char="§"/>
              <a:defRPr/>
            </a:pPr>
            <a:r>
              <a:rPr lang="en-US" sz="1050" b="1" spc="-50">
                <a:ln w="3175">
                  <a:noFill/>
                </a:ln>
                <a:solidFill>
                  <a:prstClr val="black"/>
                </a:solidFill>
                <a:cs typeface="Segoe UI"/>
              </a:rPr>
              <a:t>Update progress against goals </a:t>
            </a:r>
            <a:r>
              <a:rPr lang="en-US" sz="1050" spc="-50">
                <a:ln w="3175">
                  <a:noFill/>
                </a:ln>
                <a:solidFill>
                  <a:prstClr val="black"/>
                </a:solidFill>
                <a:cs typeface="Segoe UI"/>
              </a:rPr>
              <a:t>and inform all stakeholders with one-click broadcast</a:t>
            </a:r>
          </a:p>
          <a:p>
            <a:pPr marL="174625" indent="-174625" fontAlgn="base">
              <a:spcBef>
                <a:spcPct val="0"/>
              </a:spcBef>
              <a:spcAft>
                <a:spcPts val="600"/>
              </a:spcAft>
              <a:buClr>
                <a:schemeClr val="bg1"/>
              </a:buClr>
              <a:buFont typeface="Wingdings,Sans-Serif" panose="05000000000000000000" pitchFamily="2" charset="2"/>
              <a:buChar char="§"/>
              <a:defRPr/>
            </a:pPr>
            <a:r>
              <a:rPr lang="en-CA" sz="1050" b="1" spc="-50">
                <a:ln w="3175">
                  <a:noFill/>
                </a:ln>
                <a:solidFill>
                  <a:prstClr val="black"/>
                </a:solidFill>
                <a:cs typeface="Segoe UI"/>
              </a:rPr>
              <a:t>Share success stories </a:t>
            </a:r>
            <a:r>
              <a:rPr lang="en-CA" sz="1050" spc="-50">
                <a:ln w="3175">
                  <a:noFill/>
                </a:ln>
                <a:solidFill>
                  <a:prstClr val="black"/>
                </a:solidFill>
                <a:cs typeface="Segoe UI"/>
              </a:rPr>
              <a:t>and visualize communication campaign performance across channels</a:t>
            </a:r>
            <a:endParaRPr lang="en-US" sz="1050" spc="-50">
              <a:ln w="3175">
                <a:noFill/>
              </a:ln>
              <a:solidFill>
                <a:prstClr val="black"/>
              </a:solidFill>
              <a:cs typeface="Segoe UI"/>
            </a:endParaRPr>
          </a:p>
        </p:txBody>
      </p:sp>
      <p:sp>
        <p:nvSpPr>
          <p:cNvPr id="25" name="Rectangle: Rounded Corners 24">
            <a:extLst>
              <a:ext uri="{FF2B5EF4-FFF2-40B4-BE49-F238E27FC236}">
                <a16:creationId xmlns:a16="http://schemas.microsoft.com/office/drawing/2014/main" id="{2BB2F76B-F70C-8F7B-7514-7DEAE1FF5FE2}"/>
              </a:ext>
            </a:extLst>
          </p:cNvPr>
          <p:cNvSpPr/>
          <p:nvPr/>
        </p:nvSpPr>
        <p:spPr>
          <a:xfrm>
            <a:off x="9784080" y="3773544"/>
            <a:ext cx="2044213" cy="2552819"/>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Capture Q&amp;A and </a:t>
            </a:r>
            <a:r>
              <a:rPr lang="en-US" sz="1050" b="1" spc="-50">
                <a:ln w="3175">
                  <a:noFill/>
                </a:ln>
                <a:solidFill>
                  <a:prstClr val="black"/>
                </a:solidFill>
                <a:cs typeface="Segoe UI"/>
              </a:rPr>
              <a:t>connect employees to solutions and experts</a:t>
            </a:r>
          </a:p>
          <a:p>
            <a:pPr marL="174625" indent="-174625" fontAlgn="base">
              <a:spcBef>
                <a:spcPct val="0"/>
              </a:spcBef>
              <a:spcAft>
                <a:spcPts val="600"/>
              </a:spcAft>
              <a:buClr>
                <a:schemeClr val="bg1"/>
              </a:buClr>
              <a:buFont typeface="Wingdings,Sans-Serif" panose="05000000000000000000" pitchFamily="2" charset="2"/>
              <a:buChar char="§"/>
              <a:defRPr/>
            </a:pPr>
            <a:r>
              <a:rPr lang="en-US" sz="1050" spc="-50">
                <a:ln w="3175">
                  <a:noFill/>
                </a:ln>
                <a:solidFill>
                  <a:prstClr val="black"/>
                </a:solidFill>
                <a:cs typeface="Segoe UI"/>
              </a:rPr>
              <a:t>Employee survey tools to </a:t>
            </a:r>
            <a:r>
              <a:rPr lang="en-US" sz="1050" b="1" spc="-50">
                <a:ln w="3175">
                  <a:noFill/>
                </a:ln>
                <a:solidFill>
                  <a:prstClr val="black"/>
                </a:solidFill>
                <a:cs typeface="Segoe UI"/>
              </a:rPr>
              <a:t>understand feedback and sentiment</a:t>
            </a:r>
            <a:r>
              <a:rPr lang="en-US" sz="1050" spc="-50">
                <a:ln w="3175">
                  <a:noFill/>
                </a:ln>
                <a:solidFill>
                  <a:prstClr val="black"/>
                </a:solidFill>
                <a:cs typeface="Segoe UI"/>
              </a:rPr>
              <a:t> on Copilot impact and use cases</a:t>
            </a:r>
          </a:p>
        </p:txBody>
      </p:sp>
      <p:sp>
        <p:nvSpPr>
          <p:cNvPr id="26" name="Graphic 17">
            <a:extLst>
              <a:ext uri="{FF2B5EF4-FFF2-40B4-BE49-F238E27FC236}">
                <a16:creationId xmlns:a16="http://schemas.microsoft.com/office/drawing/2014/main" id="{C4846469-2A05-6C00-1566-753FE7EABB79}"/>
              </a:ext>
              <a:ext uri="{C183D7F6-B498-43B3-948B-1728B52AA6E4}">
                <adec:decorative xmlns:adec="http://schemas.microsoft.com/office/drawing/2017/decorative" val="1"/>
              </a:ext>
            </a:extLst>
          </p:cNvPr>
          <p:cNvSpPr/>
          <p:nvPr/>
        </p:nvSpPr>
        <p:spPr>
          <a:xfrm>
            <a:off x="2333420" y="192379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319E0E42-4F88-15B1-3C85-43461DE60BC4}"/>
              </a:ext>
              <a:ext uri="{C183D7F6-B498-43B3-948B-1728B52AA6E4}">
                <adec:decorative xmlns:adec="http://schemas.microsoft.com/office/drawing/2017/decorative" val="1"/>
              </a:ext>
            </a:extLst>
          </p:cNvPr>
          <p:cNvSpPr/>
          <p:nvPr/>
        </p:nvSpPr>
        <p:spPr>
          <a:xfrm>
            <a:off x="7308894" y="1916108"/>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46BB4C4C-3310-0DF0-3B1C-63E8B1D11BEE}"/>
              </a:ext>
              <a:ext uri="{C183D7F6-B498-43B3-948B-1728B52AA6E4}">
                <adec:decorative xmlns:adec="http://schemas.microsoft.com/office/drawing/2017/decorative" val="1"/>
              </a:ext>
            </a:extLst>
          </p:cNvPr>
          <p:cNvSpPr/>
          <p:nvPr/>
        </p:nvSpPr>
        <p:spPr>
          <a:xfrm>
            <a:off x="9803210" y="191871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nvGrpSpPr>
          <p:cNvPr id="61" name="Group 60">
            <a:extLst>
              <a:ext uri="{FF2B5EF4-FFF2-40B4-BE49-F238E27FC236}">
                <a16:creationId xmlns:a16="http://schemas.microsoft.com/office/drawing/2014/main" id="{51DD0EDD-C440-D3E5-85C0-929A225DB4B9}"/>
              </a:ext>
              <a:ext uri="{C183D7F6-B498-43B3-948B-1728B52AA6E4}">
                <adec:decorative xmlns:adec="http://schemas.microsoft.com/office/drawing/2017/decorative" val="1"/>
              </a:ext>
            </a:extLst>
          </p:cNvPr>
          <p:cNvGrpSpPr/>
          <p:nvPr/>
        </p:nvGrpSpPr>
        <p:grpSpPr>
          <a:xfrm>
            <a:off x="2333420" y="3873327"/>
            <a:ext cx="174455" cy="717517"/>
            <a:chOff x="2333420" y="3873327"/>
            <a:chExt cx="174455" cy="717517"/>
          </a:xfrm>
        </p:grpSpPr>
        <p:sp>
          <p:nvSpPr>
            <p:cNvPr id="30" name="Graphic 17">
              <a:extLst>
                <a:ext uri="{FF2B5EF4-FFF2-40B4-BE49-F238E27FC236}">
                  <a16:creationId xmlns:a16="http://schemas.microsoft.com/office/drawing/2014/main" id="{7FA0CE5A-5ADF-9A01-B4A4-82BAB11AC313}"/>
                </a:ext>
                <a:ext uri="{C183D7F6-B498-43B3-948B-1728B52AA6E4}">
                  <adec:decorative xmlns:adec="http://schemas.microsoft.com/office/drawing/2017/decorative" val="1"/>
                </a:ext>
              </a:extLst>
            </p:cNvPr>
            <p:cNvSpPr/>
            <p:nvPr/>
          </p:nvSpPr>
          <p:spPr>
            <a:xfrm>
              <a:off x="2333420" y="387332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4" name="Graphic 17">
              <a:extLst>
                <a:ext uri="{FF2B5EF4-FFF2-40B4-BE49-F238E27FC236}">
                  <a16:creationId xmlns:a16="http://schemas.microsoft.com/office/drawing/2014/main" id="{63848492-2702-3324-2AB2-25B617F4B852}"/>
                </a:ext>
                <a:ext uri="{C183D7F6-B498-43B3-948B-1728B52AA6E4}">
                  <adec:decorative xmlns:adec="http://schemas.microsoft.com/office/drawing/2017/decorative" val="1"/>
                </a:ext>
              </a:extLst>
            </p:cNvPr>
            <p:cNvSpPr/>
            <p:nvPr/>
          </p:nvSpPr>
          <p:spPr>
            <a:xfrm>
              <a:off x="2334063" y="441703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60" name="Group 59">
            <a:extLst>
              <a:ext uri="{FF2B5EF4-FFF2-40B4-BE49-F238E27FC236}">
                <a16:creationId xmlns:a16="http://schemas.microsoft.com/office/drawing/2014/main" id="{EDB2B3C7-65A1-920C-28C5-4A24D17CD59E}"/>
              </a:ext>
              <a:ext uri="{C183D7F6-B498-43B3-948B-1728B52AA6E4}">
                <adec:decorative xmlns:adec="http://schemas.microsoft.com/office/drawing/2017/decorative" val="1"/>
              </a:ext>
            </a:extLst>
          </p:cNvPr>
          <p:cNvGrpSpPr/>
          <p:nvPr/>
        </p:nvGrpSpPr>
        <p:grpSpPr>
          <a:xfrm>
            <a:off x="4784778" y="3881569"/>
            <a:ext cx="173812" cy="878324"/>
            <a:chOff x="4784778" y="3881569"/>
            <a:chExt cx="173812" cy="878324"/>
          </a:xfrm>
        </p:grpSpPr>
        <p:sp>
          <p:nvSpPr>
            <p:cNvPr id="31" name="Graphic 17">
              <a:extLst>
                <a:ext uri="{FF2B5EF4-FFF2-40B4-BE49-F238E27FC236}">
                  <a16:creationId xmlns:a16="http://schemas.microsoft.com/office/drawing/2014/main" id="{B7839567-AB3D-68E3-6FA8-AFF44BE1996E}"/>
                </a:ext>
                <a:ext uri="{C183D7F6-B498-43B3-948B-1728B52AA6E4}">
                  <adec:decorative xmlns:adec="http://schemas.microsoft.com/office/drawing/2017/decorative" val="1"/>
                </a:ext>
              </a:extLst>
            </p:cNvPr>
            <p:cNvSpPr/>
            <p:nvPr/>
          </p:nvSpPr>
          <p:spPr>
            <a:xfrm>
              <a:off x="4784778" y="3881569"/>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5" name="Graphic 17">
              <a:extLst>
                <a:ext uri="{FF2B5EF4-FFF2-40B4-BE49-F238E27FC236}">
                  <a16:creationId xmlns:a16="http://schemas.microsoft.com/office/drawing/2014/main" id="{13F30E90-6A1A-DFF2-267D-B7B536F94055}"/>
                </a:ext>
                <a:ext uri="{C183D7F6-B498-43B3-948B-1728B52AA6E4}">
                  <adec:decorative xmlns:adec="http://schemas.microsoft.com/office/drawing/2017/decorative" val="1"/>
                </a:ext>
              </a:extLst>
            </p:cNvPr>
            <p:cNvSpPr/>
            <p:nvPr/>
          </p:nvSpPr>
          <p:spPr>
            <a:xfrm>
              <a:off x="4784778" y="458608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62" name="Group 61">
            <a:extLst>
              <a:ext uri="{FF2B5EF4-FFF2-40B4-BE49-F238E27FC236}">
                <a16:creationId xmlns:a16="http://schemas.microsoft.com/office/drawing/2014/main" id="{745050C9-53C9-23F2-18B3-38A891960AB5}"/>
              </a:ext>
              <a:ext uri="{C183D7F6-B498-43B3-948B-1728B52AA6E4}">
                <adec:decorative xmlns:adec="http://schemas.microsoft.com/office/drawing/2017/decorative" val="1"/>
              </a:ext>
            </a:extLst>
          </p:cNvPr>
          <p:cNvGrpSpPr/>
          <p:nvPr/>
        </p:nvGrpSpPr>
        <p:grpSpPr>
          <a:xfrm>
            <a:off x="9791860" y="3828841"/>
            <a:ext cx="173812" cy="711744"/>
            <a:chOff x="9791860" y="3828841"/>
            <a:chExt cx="173812" cy="711744"/>
          </a:xfrm>
        </p:grpSpPr>
        <p:sp>
          <p:nvSpPr>
            <p:cNvPr id="33" name="Graphic 17">
              <a:extLst>
                <a:ext uri="{FF2B5EF4-FFF2-40B4-BE49-F238E27FC236}">
                  <a16:creationId xmlns:a16="http://schemas.microsoft.com/office/drawing/2014/main" id="{F9BD6E80-16D0-FDDD-78F9-6F459D2F63E5}"/>
                </a:ext>
                <a:ext uri="{C183D7F6-B498-43B3-948B-1728B52AA6E4}">
                  <adec:decorative xmlns:adec="http://schemas.microsoft.com/office/drawing/2017/decorative" val="1"/>
                </a:ext>
              </a:extLst>
            </p:cNvPr>
            <p:cNvSpPr/>
            <p:nvPr/>
          </p:nvSpPr>
          <p:spPr>
            <a:xfrm>
              <a:off x="9791860" y="382884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7" name="Graphic 17">
              <a:extLst>
                <a:ext uri="{FF2B5EF4-FFF2-40B4-BE49-F238E27FC236}">
                  <a16:creationId xmlns:a16="http://schemas.microsoft.com/office/drawing/2014/main" id="{DFE4D8FD-3F1F-EEBB-6193-3FF52463E298}"/>
                </a:ext>
                <a:ext uri="{C183D7F6-B498-43B3-948B-1728B52AA6E4}">
                  <adec:decorative xmlns:adec="http://schemas.microsoft.com/office/drawing/2017/decorative" val="1"/>
                </a:ext>
              </a:extLst>
            </p:cNvPr>
            <p:cNvSpPr/>
            <p:nvPr/>
          </p:nvSpPr>
          <p:spPr>
            <a:xfrm>
              <a:off x="9791860" y="436677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59" name="Group 58">
            <a:extLst>
              <a:ext uri="{FF2B5EF4-FFF2-40B4-BE49-F238E27FC236}">
                <a16:creationId xmlns:a16="http://schemas.microsoft.com/office/drawing/2014/main" id="{3E466AE4-D66A-AA8C-8D3F-4725A95327CA}"/>
              </a:ext>
              <a:ext uri="{C183D7F6-B498-43B3-948B-1728B52AA6E4}">
                <adec:decorative xmlns:adec="http://schemas.microsoft.com/office/drawing/2017/decorative" val="1"/>
              </a:ext>
            </a:extLst>
          </p:cNvPr>
          <p:cNvGrpSpPr/>
          <p:nvPr/>
        </p:nvGrpSpPr>
        <p:grpSpPr>
          <a:xfrm>
            <a:off x="7308894" y="3828841"/>
            <a:ext cx="173812" cy="2305188"/>
            <a:chOff x="7308894" y="3828841"/>
            <a:chExt cx="173812" cy="2305188"/>
          </a:xfrm>
        </p:grpSpPr>
        <p:sp>
          <p:nvSpPr>
            <p:cNvPr id="32" name="Graphic 17">
              <a:extLst>
                <a:ext uri="{FF2B5EF4-FFF2-40B4-BE49-F238E27FC236}">
                  <a16:creationId xmlns:a16="http://schemas.microsoft.com/office/drawing/2014/main" id="{52D3236E-4F14-D1F4-3A47-4E760D0DEF3E}"/>
                </a:ext>
                <a:ext uri="{C183D7F6-B498-43B3-948B-1728B52AA6E4}">
                  <adec:decorative xmlns:adec="http://schemas.microsoft.com/office/drawing/2017/decorative" val="1"/>
                </a:ext>
              </a:extLst>
            </p:cNvPr>
            <p:cNvSpPr/>
            <p:nvPr/>
          </p:nvSpPr>
          <p:spPr>
            <a:xfrm>
              <a:off x="7308894" y="3828841"/>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6" name="Graphic 17">
              <a:extLst>
                <a:ext uri="{FF2B5EF4-FFF2-40B4-BE49-F238E27FC236}">
                  <a16:creationId xmlns:a16="http://schemas.microsoft.com/office/drawing/2014/main" id="{AF5AA384-B521-4ECA-2B22-7BC0DF5006DE}"/>
                </a:ext>
                <a:ext uri="{C183D7F6-B498-43B3-948B-1728B52AA6E4}">
                  <adec:decorative xmlns:adec="http://schemas.microsoft.com/office/drawing/2017/decorative" val="1"/>
                </a:ext>
              </a:extLst>
            </p:cNvPr>
            <p:cNvSpPr/>
            <p:nvPr/>
          </p:nvSpPr>
          <p:spPr>
            <a:xfrm>
              <a:off x="7308894" y="4698648"/>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8" name="Graphic 17">
              <a:extLst>
                <a:ext uri="{FF2B5EF4-FFF2-40B4-BE49-F238E27FC236}">
                  <a16:creationId xmlns:a16="http://schemas.microsoft.com/office/drawing/2014/main" id="{1587D40B-BC71-1340-FC17-8AF008CBEFF6}"/>
                </a:ext>
                <a:ext uri="{C183D7F6-B498-43B3-948B-1728B52AA6E4}">
                  <adec:decorative xmlns:adec="http://schemas.microsoft.com/office/drawing/2017/decorative" val="1"/>
                </a:ext>
              </a:extLst>
            </p:cNvPr>
            <p:cNvSpPr/>
            <p:nvPr/>
          </p:nvSpPr>
          <p:spPr>
            <a:xfrm>
              <a:off x="7308894" y="5245512"/>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39" name="Graphic 17">
              <a:extLst>
                <a:ext uri="{FF2B5EF4-FFF2-40B4-BE49-F238E27FC236}">
                  <a16:creationId xmlns:a16="http://schemas.microsoft.com/office/drawing/2014/main" id="{8D3B78F5-011C-F59F-DEA3-0810DD10280F}"/>
                </a:ext>
                <a:ext uri="{C183D7F6-B498-43B3-948B-1728B52AA6E4}">
                  <adec:decorative xmlns:adec="http://schemas.microsoft.com/office/drawing/2017/decorative" val="1"/>
                </a:ext>
              </a:extLst>
            </p:cNvPr>
            <p:cNvSpPr/>
            <p:nvPr/>
          </p:nvSpPr>
          <p:spPr>
            <a:xfrm>
              <a:off x="7308894" y="596021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grpSp>
        <p:nvGrpSpPr>
          <p:cNvPr id="54" name="Group 53">
            <a:extLst>
              <a:ext uri="{FF2B5EF4-FFF2-40B4-BE49-F238E27FC236}">
                <a16:creationId xmlns:a16="http://schemas.microsoft.com/office/drawing/2014/main" id="{931F7A24-518E-D7C0-7024-269F78D5E50C}"/>
              </a:ext>
              <a:ext uri="{C183D7F6-B498-43B3-948B-1728B52AA6E4}">
                <adec:decorative xmlns:adec="http://schemas.microsoft.com/office/drawing/2017/decorative" val="1"/>
              </a:ext>
            </a:extLst>
          </p:cNvPr>
          <p:cNvGrpSpPr/>
          <p:nvPr/>
        </p:nvGrpSpPr>
        <p:grpSpPr>
          <a:xfrm>
            <a:off x="4784778" y="1931915"/>
            <a:ext cx="173812" cy="1045530"/>
            <a:chOff x="4784778" y="1965797"/>
            <a:chExt cx="173812" cy="1045530"/>
          </a:xfrm>
        </p:grpSpPr>
        <p:sp>
          <p:nvSpPr>
            <p:cNvPr id="27" name="Graphic 17">
              <a:extLst>
                <a:ext uri="{FF2B5EF4-FFF2-40B4-BE49-F238E27FC236}">
                  <a16:creationId xmlns:a16="http://schemas.microsoft.com/office/drawing/2014/main" id="{164D196A-0B59-DEF3-197F-8FE5E16F627C}"/>
                </a:ext>
                <a:ext uri="{C183D7F6-B498-43B3-948B-1728B52AA6E4}">
                  <adec:decorative xmlns:adec="http://schemas.microsoft.com/office/drawing/2017/decorative" val="1"/>
                </a:ext>
              </a:extLst>
            </p:cNvPr>
            <p:cNvSpPr/>
            <p:nvPr/>
          </p:nvSpPr>
          <p:spPr>
            <a:xfrm>
              <a:off x="4784778" y="1965797"/>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40" name="Graphic 17">
              <a:extLst>
                <a:ext uri="{FF2B5EF4-FFF2-40B4-BE49-F238E27FC236}">
                  <a16:creationId xmlns:a16="http://schemas.microsoft.com/office/drawing/2014/main" id="{09FA29EA-F1E3-9216-6DD2-864861C0D3B2}"/>
                </a:ext>
                <a:ext uri="{C183D7F6-B498-43B3-948B-1728B52AA6E4}">
                  <adec:decorative xmlns:adec="http://schemas.microsoft.com/office/drawing/2017/decorative" val="1"/>
                </a:ext>
              </a:extLst>
            </p:cNvPr>
            <p:cNvSpPr/>
            <p:nvPr/>
          </p:nvSpPr>
          <p:spPr>
            <a:xfrm>
              <a:off x="4784778" y="2460623"/>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sp>
          <p:nvSpPr>
            <p:cNvPr id="41" name="Graphic 17">
              <a:extLst>
                <a:ext uri="{FF2B5EF4-FFF2-40B4-BE49-F238E27FC236}">
                  <a16:creationId xmlns:a16="http://schemas.microsoft.com/office/drawing/2014/main" id="{726A430F-F09D-C4B6-3702-48DCBED6E19E}"/>
                </a:ext>
                <a:ext uri="{C183D7F6-B498-43B3-948B-1728B52AA6E4}">
                  <adec:decorative xmlns:adec="http://schemas.microsoft.com/office/drawing/2017/decorative" val="1"/>
                </a:ext>
              </a:extLst>
            </p:cNvPr>
            <p:cNvSpPr/>
            <p:nvPr/>
          </p:nvSpPr>
          <p:spPr>
            <a:xfrm>
              <a:off x="4784778" y="2837515"/>
              <a:ext cx="173812" cy="173812"/>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6"/>
            </a:soli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buClr>
                  <a:schemeClr val="bg1"/>
                </a:buClr>
              </a:pPr>
              <a:endParaRPr lang="en-US" sz="2000" b="1">
                <a:solidFill>
                  <a:srgbClr val="FFFFFF"/>
                </a:solidFill>
                <a:latin typeface="Segoe UI" panose="020B0502040204020203" pitchFamily="34" charset="0"/>
                <a:cs typeface="Segoe UI" panose="020B0502040204020203" pitchFamily="34" charset="0"/>
              </a:endParaRPr>
            </a:p>
          </p:txBody>
        </p:sp>
      </p:grpSp>
      <p:sp>
        <p:nvSpPr>
          <p:cNvPr id="42" name="TextBox 41">
            <a:extLst>
              <a:ext uri="{FF2B5EF4-FFF2-40B4-BE49-F238E27FC236}">
                <a16:creationId xmlns:a16="http://schemas.microsoft.com/office/drawing/2014/main" id="{31371875-63F9-241E-46AF-7C3D741455CF}"/>
              </a:ext>
            </a:extLst>
          </p:cNvPr>
          <p:cNvSpPr txBox="1"/>
          <p:nvPr/>
        </p:nvSpPr>
        <p:spPr>
          <a:xfrm>
            <a:off x="286099" y="6553699"/>
            <a:ext cx="1640436" cy="215444"/>
          </a:xfrm>
          <a:prstGeom prst="rect">
            <a:avLst/>
          </a:prstGeom>
          <a:noFill/>
        </p:spPr>
        <p:txBody>
          <a:bodyPr wrap="square">
            <a:spAutoFit/>
          </a:bodyPr>
          <a:lstStyle/>
          <a:p>
            <a:pPr algn="l"/>
            <a:r>
              <a:rPr lang="en-US" sz="800">
                <a:solidFill>
                  <a:schemeClr val="tx1"/>
                </a:solidFill>
              </a:rPr>
              <a:t>* Currently in private preview</a:t>
            </a:r>
          </a:p>
        </p:txBody>
      </p:sp>
    </p:spTree>
    <p:extLst>
      <p:ext uri="{BB962C8B-B14F-4D97-AF65-F5344CB8AC3E}">
        <p14:creationId xmlns:p14="http://schemas.microsoft.com/office/powerpoint/2010/main" val="25526207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0"/>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Communications</a:t>
            </a:r>
          </a:p>
        </p:txBody>
      </p:sp>
      <p:sp>
        <p:nvSpPr>
          <p:cNvPr id="22" name="Rectangle: Rounded Corners 21" descr="Copilot early adopters screenshot">
            <a:extLst>
              <a:ext uri="{FF2B5EF4-FFF2-40B4-BE49-F238E27FC236}">
                <a16:creationId xmlns:a16="http://schemas.microsoft.com/office/drawing/2014/main" id="{4E3DB248-7330-9BB3-6FD0-BF6C4C1AE96F}"/>
              </a:ext>
            </a:extLst>
          </p:cNvPr>
          <p:cNvSpPr/>
          <p:nvPr/>
        </p:nvSpPr>
        <p:spPr bwMode="auto">
          <a:xfrm>
            <a:off x="564634"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Seek support from peers and IT</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0"/>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Measurement</a:t>
            </a:r>
          </a:p>
        </p:txBody>
      </p:sp>
      <p:sp>
        <p:nvSpPr>
          <p:cNvPr id="24" name="Rectangle: Rounded Corners 23" descr="Screenshot of Microsoft Copilot dashboard">
            <a:extLst>
              <a:ext uri="{FF2B5EF4-FFF2-40B4-BE49-F238E27FC236}">
                <a16:creationId xmlns:a16="http://schemas.microsoft.com/office/drawing/2014/main" id="{16CC4A54-77F0-94B2-CA19-F5D52B8ED0A4}"/>
              </a:ext>
            </a:extLst>
          </p:cNvPr>
          <p:cNvSpPr/>
          <p:nvPr/>
        </p:nvSpPr>
        <p:spPr bwMode="auto">
          <a:xfrm>
            <a:off x="4577558"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Analytics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Copilot business impact reports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0"/>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Skilling</a:t>
            </a:r>
          </a:p>
        </p:txBody>
      </p:sp>
      <p:sp>
        <p:nvSpPr>
          <p:cNvPr id="23" name="Rectangle: Rounded Corners 22" descr="Screenshot - welcome to Microsoft Copilot Academy">
            <a:extLst>
              <a:ext uri="{FF2B5EF4-FFF2-40B4-BE49-F238E27FC236}">
                <a16:creationId xmlns:a16="http://schemas.microsoft.com/office/drawing/2014/main" id="{05CEAD9C-492A-E524-94ED-616BFFC3AB44}"/>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dirty="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dirty="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000000"/>
                </a:solidFill>
                <a:effectLst/>
                <a:uLnTx/>
                <a:uFillTx/>
                <a:latin typeface="Segoe UI"/>
                <a:ea typeface="+mn-ea"/>
                <a:cs typeface="+mn-cs"/>
              </a:rPr>
              <a:t>Content created by Microsoft experts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1"/>
              </a:ext>
            </a:extLst>
          </p:cNvPr>
          <p:cNvSpPr/>
          <p:nvPr/>
        </p:nvSpPr>
        <p:spPr bwMode="auto">
          <a:xfrm>
            <a:off x="4577558" y="5808120"/>
            <a:ext cx="2987748" cy="705362"/>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6">
                  <a:extLst>
                    <a:ext uri="{A12FA001-AC4F-418D-AE19-62706E023703}">
                      <ahyp:hlinkClr xmlns:ahyp="http://schemas.microsoft.com/office/drawing/2018/hyperlinkcolor" val="tx"/>
                    </a:ext>
                  </a:extLst>
                </a:hlinkClick>
              </a:rPr>
              <a:t>aka.ms/Copilot</a:t>
            </a: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rPr>
              <a:t>Analytics</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hlinkClick r:id="rId7">
                  <a:extLst>
                    <a:ext uri="{A12FA001-AC4F-418D-AE19-62706E023703}">
                      <ahyp:hlinkClr xmlns:ahyp="http://schemas.microsoft.com/office/drawing/2018/hyperlinkcolor" val="tx"/>
                    </a:ext>
                  </a:extLst>
                </a:hlinkClick>
              </a:rPr>
              <a:t>aka.ms/CopilotDashboard</a:t>
            </a:r>
            <a:endParaRPr kumimoji="0" lang="en-US" sz="1400" b="0" i="0" u="sng" strike="noStrike" kern="1200" cap="none" spc="0" normalizeH="0" baseline="0" noProof="0">
              <a:ln>
                <a:noFill/>
              </a:ln>
              <a:solidFill>
                <a:srgbClr val="0078D4"/>
              </a:solidFill>
              <a:effectLst/>
              <a:uLnTx/>
              <a:uFillTx/>
              <a:latin typeface="Segoe Sans Text Semilight" pitchFamily="2" charset="0"/>
              <a:ea typeface="+mn-ea"/>
              <a:cs typeface="Segoe Sans Text Semilight" pitchFamily="2" charset="0"/>
            </a:endParaRP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8"/>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8"/>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1"/>
              </a:ext>
            </a:extLst>
          </p:cNvPr>
          <p:cNvSpPr/>
          <p:nvPr/>
        </p:nvSpPr>
        <p:spPr bwMode="auto">
          <a:xfrm>
            <a:off x="515498" y="5808120"/>
            <a:ext cx="2987748" cy="307777"/>
          </a:xfrm>
          <a:prstGeom prst="roundRect">
            <a:avLst>
              <a:gd name="adj" fmla="val 50000"/>
            </a:avLst>
          </a:prstGeom>
          <a:noFill/>
          <a:ln>
            <a:solidFill>
              <a:schemeClr val="bg2">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err="1">
                <a:ln>
                  <a:noFill/>
                </a:ln>
                <a:solidFill>
                  <a:srgbClr val="FFFFFF"/>
                </a:solidFill>
                <a:effectLst/>
                <a:uLnTx/>
                <a:uFillTx/>
                <a:latin typeface="Segoe Sans Text Semilight" pitchFamily="2" charset="0"/>
                <a:ea typeface="+mn-ea"/>
                <a:cs typeface="Segoe Sans Text Semilight" pitchFamily="2" charset="0"/>
                <a:hlinkClick r:id="rId7"/>
              </a:rPr>
              <a:t>CopilotCommunities</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2" grpId="0" animBg="1"/>
      <p:bldP spid="22" grpId="1" animBg="1"/>
      <p:bldP spid="24" grpId="0" animBg="1"/>
      <p:bldP spid="24" grpId="1" animBg="1"/>
      <p:bldP spid="23" grpId="0" animBg="1"/>
      <p:bldP spid="2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BC4B672-66B9-CE4B-35C4-4DF61CF33F83}"/>
              </a:ext>
              <a:ext uri="{C183D7F6-B498-43B3-948B-1728B52AA6E4}">
                <adec:decorative xmlns:adec="http://schemas.microsoft.com/office/drawing/2017/decorative" val="0"/>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11" name="TextBox 10">
            <a:extLst>
              <a:ext uri="{FF2B5EF4-FFF2-40B4-BE49-F238E27FC236}">
                <a16:creationId xmlns:a16="http://schemas.microsoft.com/office/drawing/2014/main" id="{95187F32-5B37-1144-CA72-E943437892D8}"/>
              </a:ext>
            </a:extLst>
          </p:cNvPr>
          <p:cNvSpPr txBox="1"/>
          <p:nvPr/>
        </p:nvSpPr>
        <p:spPr>
          <a:xfrm>
            <a:off x="256032" y="361736"/>
            <a:ext cx="73761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1</a:t>
            </a:r>
            <a:endParaRPr kumimoji="0" lang="en-GB" sz="54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itle 1">
            <a:extLst>
              <a:ext uri="{FF2B5EF4-FFF2-40B4-BE49-F238E27FC236}">
                <a16:creationId xmlns:a16="http://schemas.microsoft.com/office/drawing/2014/main" id="{20A51628-A3E5-523F-0A7C-E82B234D3D10}"/>
              </a:ext>
            </a:extLst>
          </p:cNvPr>
          <p:cNvSpPr txBox="1">
            <a:spLocks noGrp="1"/>
          </p:cNvSpPr>
          <p:nvPr>
            <p:ph type="title"/>
          </p:nvPr>
        </p:nvSpPr>
        <p:spPr>
          <a:xfrm>
            <a:off x="835201" y="76117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effectLst/>
                <a:uLnTx/>
                <a:uFillTx/>
                <a:latin typeface="+mj-lt"/>
                <a:ea typeface="+mj-ea"/>
                <a:cs typeface="+mj-cs"/>
              </a:rPr>
              <a:t>Get your culture AI ready, and leaders engaged</a:t>
            </a:r>
          </a:p>
        </p:txBody>
      </p:sp>
      <p:sp>
        <p:nvSpPr>
          <p:cNvPr id="17" name="Rectangle: Rounded Corners 16">
            <a:extLst>
              <a:ext uri="{FF2B5EF4-FFF2-40B4-BE49-F238E27FC236}">
                <a16:creationId xmlns:a16="http://schemas.microsoft.com/office/drawing/2014/main" id="{297F01E3-8435-B417-71AA-54CDD102C00A}"/>
              </a:ext>
              <a:ext uri="{C183D7F6-B498-43B3-948B-1728B52AA6E4}">
                <adec:decorative xmlns:adec="http://schemas.microsoft.com/office/drawing/2017/decorative" val="1"/>
              </a:ext>
            </a:extLst>
          </p:cNvPr>
          <p:cNvSpPr/>
          <p:nvPr/>
        </p:nvSpPr>
        <p:spPr>
          <a:xfrm>
            <a:off x="420334"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55" name="Picture 54">
            <a:extLst>
              <a:ext uri="{FF2B5EF4-FFF2-40B4-BE49-F238E27FC236}">
                <a16:creationId xmlns:a16="http://schemas.microsoft.com/office/drawing/2014/main" id="{AE2A07F3-DEF3-E409-6511-BC34D0B115AA}"/>
              </a:ext>
              <a:ext uri="{C183D7F6-B498-43B3-948B-1728B52AA6E4}">
                <adec:decorative xmlns:adec="http://schemas.microsoft.com/office/drawing/2017/decorative" val="1"/>
              </a:ext>
            </a:extLst>
          </p:cNvPr>
          <p:cNvPicPr>
            <a:picLocks noChangeAspect="1"/>
          </p:cNvPicPr>
          <p:nvPr/>
        </p:nvPicPr>
        <p:blipFill>
          <a:blip r:embed="rId2"/>
          <a:srcRect l="15470" t="15334" r="51197" b="50723"/>
          <a:stretch/>
        </p:blipFill>
        <p:spPr>
          <a:xfrm>
            <a:off x="533119" y="2353799"/>
            <a:ext cx="2061208" cy="1181538"/>
          </a:xfrm>
          <a:prstGeom prst="roundRect">
            <a:avLst>
              <a:gd name="adj" fmla="val 12368"/>
            </a:avLst>
          </a:prstGeom>
        </p:spPr>
      </p:pic>
      <p:sp>
        <p:nvSpPr>
          <p:cNvPr id="63" name="TextBox 62">
            <a:extLst>
              <a:ext uri="{FF2B5EF4-FFF2-40B4-BE49-F238E27FC236}">
                <a16:creationId xmlns:a16="http://schemas.microsoft.com/office/drawing/2014/main" id="{8DA358DA-C84C-6C43-BE3D-99D7362B5F3F}"/>
              </a:ext>
            </a:extLst>
          </p:cNvPr>
          <p:cNvSpPr txBox="1"/>
          <p:nvPr/>
        </p:nvSpPr>
        <p:spPr>
          <a:xfrm>
            <a:off x="580069" y="1630578"/>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AI colleagues assemble</a:t>
            </a:r>
          </a:p>
        </p:txBody>
      </p:sp>
      <p:sp>
        <p:nvSpPr>
          <p:cNvPr id="19" name="TextBox 18">
            <a:extLst>
              <a:ext uri="{FF2B5EF4-FFF2-40B4-BE49-F238E27FC236}">
                <a16:creationId xmlns:a16="http://schemas.microsoft.com/office/drawing/2014/main" id="{75F217B6-AC43-6D5A-E7FB-E118BFCED85E}"/>
              </a:ext>
            </a:extLst>
          </p:cNvPr>
          <p:cNvSpPr txBox="1"/>
          <p:nvPr/>
        </p:nvSpPr>
        <p:spPr>
          <a:xfrm>
            <a:off x="500982"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Gather everyone together</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61AE4D01-CCD7-5F02-E7FA-997251D7AB11}"/>
              </a:ext>
            </a:extLst>
          </p:cNvPr>
          <p:cNvSpPr txBox="1"/>
          <p:nvPr/>
        </p:nvSpPr>
        <p:spPr>
          <a:xfrm>
            <a:off x="533827" y="4166891"/>
            <a:ext cx="2071206" cy="900246"/>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Deploy Copilot community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Users automatically join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Share ideas &amp; successes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One place to find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8" name="Rectangle: Rounded Corners 1">
            <a:extLst>
              <a:ext uri="{FF2B5EF4-FFF2-40B4-BE49-F238E27FC236}">
                <a16:creationId xmlns:a16="http://schemas.microsoft.com/office/drawing/2014/main" id="{2BF70950-7CD9-C5D5-FC3D-5BA3EF6CB2CC}"/>
              </a:ext>
              <a:ext uri="{C183D7F6-B498-43B3-948B-1728B52AA6E4}">
                <adec:decorative xmlns:adec="http://schemas.microsoft.com/office/drawing/2017/decorative" val="1"/>
              </a:ext>
            </a:extLst>
          </p:cNvPr>
          <p:cNvSpPr/>
          <p:nvPr/>
        </p:nvSpPr>
        <p:spPr bwMode="auto">
          <a:xfrm>
            <a:off x="533119" y="5534841"/>
            <a:ext cx="14839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err="1">
                <a:ln>
                  <a:noFill/>
                </a:ln>
                <a:solidFill>
                  <a:srgbClr val="FFFFFF"/>
                </a:solidFill>
                <a:effectLst/>
                <a:uLnTx/>
                <a:uFillTx/>
                <a:latin typeface="Segoe UI Semibold"/>
                <a:ea typeface="+mn-ea"/>
                <a:cs typeface="Segoe UI" panose="020B0502040204020203" pitchFamily="34" charset="0"/>
              </a:rPr>
              <a:t>Micrsooft</a:t>
            </a: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365 Copilot</a:t>
            </a:r>
          </a:p>
        </p:txBody>
      </p:sp>
      <p:pic>
        <p:nvPicPr>
          <p:cNvPr id="27" name="Graphic 26">
            <a:extLst>
              <a:ext uri="{FF2B5EF4-FFF2-40B4-BE49-F238E27FC236}">
                <a16:creationId xmlns:a16="http://schemas.microsoft.com/office/drawing/2014/main" id="{9B9C99DC-511A-E2CB-248C-7BEC54704CB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656625" y="2736501"/>
            <a:ext cx="784062" cy="784062"/>
          </a:xfrm>
          <a:prstGeom prst="rect">
            <a:avLst/>
          </a:prstGeom>
        </p:spPr>
      </p:pic>
      <p:sp>
        <p:nvSpPr>
          <p:cNvPr id="62" name="TextBox 61">
            <a:extLst>
              <a:ext uri="{FF2B5EF4-FFF2-40B4-BE49-F238E27FC236}">
                <a16:creationId xmlns:a16="http://schemas.microsoft.com/office/drawing/2014/main" id="{9DD8F81B-3CFB-8512-5F84-EB8DB9834BEF}"/>
              </a:ext>
            </a:extLst>
          </p:cNvPr>
          <p:cNvSpPr txBox="1"/>
          <p:nvPr/>
        </p:nvSpPr>
        <p:spPr>
          <a:xfrm>
            <a:off x="3561268" y="1630579"/>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Lead your AI journey</a:t>
            </a:r>
          </a:p>
        </p:txBody>
      </p:sp>
      <p:sp>
        <p:nvSpPr>
          <p:cNvPr id="12" name="Rectangle: Rounded Corners 11">
            <a:extLst>
              <a:ext uri="{FF2B5EF4-FFF2-40B4-BE49-F238E27FC236}">
                <a16:creationId xmlns:a16="http://schemas.microsoft.com/office/drawing/2014/main" id="{55F4AEF8-6410-C606-E60F-871987A2F5DE}"/>
              </a:ext>
              <a:ext uri="{C183D7F6-B498-43B3-948B-1728B52AA6E4}">
                <adec:decorative xmlns:adec="http://schemas.microsoft.com/office/drawing/2017/decorative" val="1"/>
              </a:ext>
            </a:extLst>
          </p:cNvPr>
          <p:cNvSpPr/>
          <p:nvPr/>
        </p:nvSpPr>
        <p:spPr>
          <a:xfrm>
            <a:off x="3380668"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6" name="Picture 15">
            <a:extLst>
              <a:ext uri="{FF2B5EF4-FFF2-40B4-BE49-F238E27FC236}">
                <a16:creationId xmlns:a16="http://schemas.microsoft.com/office/drawing/2014/main" id="{1CF4658A-0129-1BD0-E560-C9F803D95A9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94161" y="2378601"/>
            <a:ext cx="2065620" cy="1161911"/>
          </a:xfrm>
          <a:prstGeom prst="roundRect">
            <a:avLst>
              <a:gd name="adj" fmla="val 9322"/>
            </a:avLst>
          </a:prstGeom>
        </p:spPr>
      </p:pic>
      <p:sp>
        <p:nvSpPr>
          <p:cNvPr id="14" name="TextBox 13">
            <a:extLst>
              <a:ext uri="{FF2B5EF4-FFF2-40B4-BE49-F238E27FC236}">
                <a16:creationId xmlns:a16="http://schemas.microsoft.com/office/drawing/2014/main" id="{4C28D721-7545-97A4-0AEB-3324E7BAE50D}"/>
              </a:ext>
            </a:extLst>
          </p:cNvPr>
          <p:cNvSpPr txBox="1"/>
          <p:nvPr/>
        </p:nvSpPr>
        <p:spPr>
          <a:xfrm>
            <a:off x="3461316"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Identify Leaders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5372078D-DC86-7EA5-215B-EE59F37086D9}"/>
              </a:ext>
            </a:extLst>
          </p:cNvPr>
          <p:cNvSpPr txBox="1"/>
          <p:nvPr/>
        </p:nvSpPr>
        <p:spPr>
          <a:xfrm>
            <a:off x="3494160" y="4166891"/>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Who will drive your AI journey?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Create Leaders in Viva Engage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Amplify leader messages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Drive engagement</a:t>
            </a:r>
          </a:p>
        </p:txBody>
      </p:sp>
      <p:sp>
        <p:nvSpPr>
          <p:cNvPr id="15" name="Rectangle: Rounded Corners 1">
            <a:extLst>
              <a:ext uri="{FF2B5EF4-FFF2-40B4-BE49-F238E27FC236}">
                <a16:creationId xmlns:a16="http://schemas.microsoft.com/office/drawing/2014/main" id="{3FACCE67-9911-FC9E-AEEA-A367C02B9565}"/>
              </a:ext>
              <a:ext uri="{C183D7F6-B498-43B3-948B-1728B52AA6E4}">
                <adec:decorative xmlns:adec="http://schemas.microsoft.com/office/drawing/2017/decorative" val="0"/>
              </a:ext>
            </a:extLst>
          </p:cNvPr>
          <p:cNvSpPr/>
          <p:nvPr/>
        </p:nvSpPr>
        <p:spPr bwMode="auto">
          <a:xfrm>
            <a:off x="3494161" y="5534841"/>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Engage Premium</a:t>
            </a:r>
          </a:p>
        </p:txBody>
      </p:sp>
      <p:pic>
        <p:nvPicPr>
          <p:cNvPr id="53" name="Graphic 52">
            <a:extLst>
              <a:ext uri="{FF2B5EF4-FFF2-40B4-BE49-F238E27FC236}">
                <a16:creationId xmlns:a16="http://schemas.microsoft.com/office/drawing/2014/main" id="{9545CAE9-2150-2E31-1812-DBAC4CF6AA6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612547" y="2738517"/>
            <a:ext cx="784062" cy="784062"/>
          </a:xfrm>
          <a:prstGeom prst="rect">
            <a:avLst/>
          </a:prstGeom>
        </p:spPr>
      </p:pic>
      <p:sp>
        <p:nvSpPr>
          <p:cNvPr id="65" name="TextBox 64">
            <a:extLst>
              <a:ext uri="{FF2B5EF4-FFF2-40B4-BE49-F238E27FC236}">
                <a16:creationId xmlns:a16="http://schemas.microsoft.com/office/drawing/2014/main" id="{65E197C6-0680-6F84-741A-26CD20B51916}"/>
              </a:ext>
            </a:extLst>
          </p:cNvPr>
          <p:cNvSpPr txBox="1"/>
          <p:nvPr/>
        </p:nvSpPr>
        <p:spPr>
          <a:xfrm>
            <a:off x="6507972" y="1628997"/>
            <a:ext cx="1931405" cy="646331"/>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Deliver planned &amp; effective comms</a:t>
            </a:r>
          </a:p>
        </p:txBody>
      </p:sp>
      <p:sp>
        <p:nvSpPr>
          <p:cNvPr id="43" name="Rectangle: Rounded Corners 42">
            <a:extLst>
              <a:ext uri="{FF2B5EF4-FFF2-40B4-BE49-F238E27FC236}">
                <a16:creationId xmlns:a16="http://schemas.microsoft.com/office/drawing/2014/main" id="{F137B5C5-5F35-7C5F-0331-11970AB7098B}"/>
              </a:ext>
              <a:ext uri="{C183D7F6-B498-43B3-948B-1728B52AA6E4}">
                <adec:decorative xmlns:adec="http://schemas.microsoft.com/office/drawing/2017/decorative" val="1"/>
              </a:ext>
            </a:extLst>
          </p:cNvPr>
          <p:cNvSpPr/>
          <p:nvPr/>
        </p:nvSpPr>
        <p:spPr>
          <a:xfrm>
            <a:off x="6341002"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18116B6B-C643-740A-AEE5-B0C0BF47D119}"/>
              </a:ext>
              <a:ext uri="{C183D7F6-B498-43B3-948B-1728B52AA6E4}">
                <adec:decorative xmlns:adec="http://schemas.microsoft.com/office/drawing/2017/decorative" val="1"/>
              </a:ext>
            </a:extLst>
          </p:cNvPr>
          <p:cNvPicPr>
            <a:picLocks noChangeAspect="1"/>
          </p:cNvPicPr>
          <p:nvPr/>
        </p:nvPicPr>
        <p:blipFill>
          <a:blip r:embed="rId6"/>
          <a:srcRect l="11762" b="22971"/>
          <a:stretch/>
        </p:blipFill>
        <p:spPr>
          <a:xfrm>
            <a:off x="6523013" y="2346212"/>
            <a:ext cx="1934170" cy="1272925"/>
          </a:xfrm>
          <a:prstGeom prst="roundRect">
            <a:avLst>
              <a:gd name="adj" fmla="val 16115"/>
            </a:avLst>
          </a:prstGeom>
        </p:spPr>
      </p:pic>
      <p:sp>
        <p:nvSpPr>
          <p:cNvPr id="44" name="TextBox 43">
            <a:extLst>
              <a:ext uri="{FF2B5EF4-FFF2-40B4-BE49-F238E27FC236}">
                <a16:creationId xmlns:a16="http://schemas.microsoft.com/office/drawing/2014/main" id="{B55C6687-D774-AE82-E127-D0696A067902}"/>
              </a:ext>
            </a:extLst>
          </p:cNvPr>
          <p:cNvSpPr txBox="1"/>
          <p:nvPr/>
        </p:nvSpPr>
        <p:spPr>
          <a:xfrm>
            <a:off x="6421650"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Get the message out</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0C9703DB-CCDE-7F33-471B-EF8CFF21DDEE}"/>
              </a:ext>
            </a:extLst>
          </p:cNvPr>
          <p:cNvSpPr txBox="1"/>
          <p:nvPr/>
        </p:nvSpPr>
        <p:spPr>
          <a:xfrm>
            <a:off x="6454494" y="4166891"/>
            <a:ext cx="2184699" cy="738664"/>
          </a:xfrm>
          <a:prstGeom prst="rect">
            <a:avLst/>
          </a:prstGeom>
          <a:noFill/>
        </p:spPr>
        <p:txBody>
          <a:bodyPr wrap="square" lIns="0" rIns="3600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Pre-built AI comms kit (Amplify)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Use #hashtags (Engage)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Host </a:t>
            </a:r>
            <a:r>
              <a:rPr kumimoji="0" lang="en-GB" sz="1050" b="0" i="0" u="none" strike="noStrike" kern="1200" cap="none" spc="0" normalizeH="0" baseline="0" noProof="0" err="1">
                <a:ln>
                  <a:noFill/>
                </a:ln>
                <a:solidFill>
                  <a:prstClr val="black">
                    <a:lumMod val="75000"/>
                    <a:lumOff val="25000"/>
                  </a:prstClr>
                </a:solidFill>
                <a:effectLst/>
                <a:uLnTx/>
                <a:uFillTx/>
                <a:latin typeface="Segoe UI"/>
                <a:ea typeface="+mn-ea"/>
                <a:cs typeface="+mn-cs"/>
              </a:rPr>
              <a:t>AskMeAnything</a:t>
            </a: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 events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Promote purpose &amp; timings</a:t>
            </a:r>
          </a:p>
        </p:txBody>
      </p:sp>
      <p:sp>
        <p:nvSpPr>
          <p:cNvPr id="56" name="Rectangle: Rounded Corners 1">
            <a:extLst>
              <a:ext uri="{FF2B5EF4-FFF2-40B4-BE49-F238E27FC236}">
                <a16:creationId xmlns:a16="http://schemas.microsoft.com/office/drawing/2014/main" id="{711B3A52-1752-8B8D-FFD0-2D821A32DD2C}"/>
              </a:ext>
              <a:ext uri="{C183D7F6-B498-43B3-948B-1728B52AA6E4}">
                <adec:decorative xmlns:adec="http://schemas.microsoft.com/office/drawing/2017/decorative" val="0"/>
              </a:ext>
            </a:extLst>
          </p:cNvPr>
          <p:cNvSpPr/>
          <p:nvPr/>
        </p:nvSpPr>
        <p:spPr bwMode="auto">
          <a:xfrm>
            <a:off x="6454495" y="5286090"/>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Amplify</a:t>
            </a:r>
          </a:p>
        </p:txBody>
      </p:sp>
      <p:sp>
        <p:nvSpPr>
          <p:cNvPr id="45" name="Rectangle: Rounded Corners 1">
            <a:extLst>
              <a:ext uri="{FF2B5EF4-FFF2-40B4-BE49-F238E27FC236}">
                <a16:creationId xmlns:a16="http://schemas.microsoft.com/office/drawing/2014/main" id="{B43D8F8A-5005-CB59-F8EF-C40D91D77C0C}"/>
              </a:ext>
              <a:ext uri="{C183D7F6-B498-43B3-948B-1728B52AA6E4}">
                <adec:decorative xmlns:adec="http://schemas.microsoft.com/office/drawing/2017/decorative" val="0"/>
              </a:ext>
            </a:extLst>
          </p:cNvPr>
          <p:cNvSpPr/>
          <p:nvPr/>
        </p:nvSpPr>
        <p:spPr bwMode="auto">
          <a:xfrm>
            <a:off x="6454495" y="5534841"/>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Engage Premium</a:t>
            </a:r>
          </a:p>
        </p:txBody>
      </p:sp>
      <p:pic>
        <p:nvPicPr>
          <p:cNvPr id="54" name="Graphic 53">
            <a:extLst>
              <a:ext uri="{FF2B5EF4-FFF2-40B4-BE49-F238E27FC236}">
                <a16:creationId xmlns:a16="http://schemas.microsoft.com/office/drawing/2014/main" id="{DEAC0A65-BF24-4F4F-FC36-127138279F0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568469" y="2740533"/>
            <a:ext cx="784062" cy="784062"/>
          </a:xfrm>
          <a:prstGeom prst="rect">
            <a:avLst/>
          </a:prstGeom>
        </p:spPr>
      </p:pic>
      <p:sp>
        <p:nvSpPr>
          <p:cNvPr id="66" name="TextBox 65">
            <a:extLst>
              <a:ext uri="{FF2B5EF4-FFF2-40B4-BE49-F238E27FC236}">
                <a16:creationId xmlns:a16="http://schemas.microsoft.com/office/drawing/2014/main" id="{A9F7CC56-5BC9-57BC-BEE7-85AE969FA316}"/>
              </a:ext>
            </a:extLst>
          </p:cNvPr>
          <p:cNvSpPr txBox="1"/>
          <p:nvPr/>
        </p:nvSpPr>
        <p:spPr>
          <a:xfrm>
            <a:off x="9301336" y="1627415"/>
            <a:ext cx="2298192" cy="64633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Support AI enabled colleagues</a:t>
            </a:r>
          </a:p>
        </p:txBody>
      </p:sp>
      <p:sp>
        <p:nvSpPr>
          <p:cNvPr id="48" name="Rectangle: Rounded Corners 47">
            <a:extLst>
              <a:ext uri="{FF2B5EF4-FFF2-40B4-BE49-F238E27FC236}">
                <a16:creationId xmlns:a16="http://schemas.microsoft.com/office/drawing/2014/main" id="{096E6FF4-ABEC-DB76-26B2-6119D47C73C8}"/>
              </a:ext>
              <a:ext uri="{C183D7F6-B498-43B3-948B-1728B52AA6E4}">
                <adec:decorative xmlns:adec="http://schemas.microsoft.com/office/drawing/2017/decorative" val="1"/>
              </a:ext>
            </a:extLst>
          </p:cNvPr>
          <p:cNvSpPr/>
          <p:nvPr/>
        </p:nvSpPr>
        <p:spPr>
          <a:xfrm>
            <a:off x="9301336"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67" name="Picture 66">
            <a:extLst>
              <a:ext uri="{FF2B5EF4-FFF2-40B4-BE49-F238E27FC236}">
                <a16:creationId xmlns:a16="http://schemas.microsoft.com/office/drawing/2014/main" id="{63D39D68-EE42-4FB1-B7A1-0A09D9F2CABB}"/>
              </a:ext>
              <a:ext uri="{C183D7F6-B498-43B3-948B-1728B52AA6E4}">
                <adec:decorative xmlns:adec="http://schemas.microsoft.com/office/drawing/2017/decorative" val="1"/>
              </a:ext>
            </a:extLst>
          </p:cNvPr>
          <p:cNvPicPr>
            <a:picLocks noChangeAspect="1"/>
          </p:cNvPicPr>
          <p:nvPr/>
        </p:nvPicPr>
        <p:blipFill rotWithShape="1">
          <a:blip r:embed="rId7"/>
          <a:srcRect l="7968" t="38199" r="44154" b="31166"/>
          <a:stretch/>
        </p:blipFill>
        <p:spPr>
          <a:xfrm>
            <a:off x="9407822" y="2466930"/>
            <a:ext cx="2080347" cy="968109"/>
          </a:xfrm>
          <a:prstGeom prst="roundRect">
            <a:avLst>
              <a:gd name="adj" fmla="val 10670"/>
            </a:avLst>
          </a:prstGeom>
        </p:spPr>
      </p:pic>
      <p:sp>
        <p:nvSpPr>
          <p:cNvPr id="49" name="TextBox 48">
            <a:extLst>
              <a:ext uri="{FF2B5EF4-FFF2-40B4-BE49-F238E27FC236}">
                <a16:creationId xmlns:a16="http://schemas.microsoft.com/office/drawing/2014/main" id="{111C4F86-C462-CDE1-B3C2-ABA1D04F22AE}"/>
              </a:ext>
            </a:extLst>
          </p:cNvPr>
          <p:cNvSpPr txBox="1"/>
          <p:nvPr/>
        </p:nvSpPr>
        <p:spPr>
          <a:xfrm>
            <a:off x="9381984"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Answer questions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8F59018A-89FF-995F-DCBC-A6C8FF0D0693}"/>
              </a:ext>
            </a:extLst>
          </p:cNvPr>
          <p:cNvSpPr txBox="1"/>
          <p:nvPr/>
        </p:nvSpPr>
        <p:spPr>
          <a:xfrm>
            <a:off x="9414828" y="4166891"/>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AI powered answers engine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Pre-load FAQs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Crowd-sourced Q&amp;A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Amplify early adopters' voices</a:t>
            </a:r>
          </a:p>
        </p:txBody>
      </p:sp>
      <p:sp>
        <p:nvSpPr>
          <p:cNvPr id="50" name="Rectangle: Rounded Corners 1">
            <a:extLst>
              <a:ext uri="{FF2B5EF4-FFF2-40B4-BE49-F238E27FC236}">
                <a16:creationId xmlns:a16="http://schemas.microsoft.com/office/drawing/2014/main" id="{09091089-39EB-9E36-4D86-43CC3941FFF7}"/>
              </a:ext>
              <a:ext uri="{C183D7F6-B498-43B3-948B-1728B52AA6E4}">
                <adec:decorative xmlns:adec="http://schemas.microsoft.com/office/drawing/2017/decorative" val="0"/>
              </a:ext>
            </a:extLst>
          </p:cNvPr>
          <p:cNvSpPr/>
          <p:nvPr/>
        </p:nvSpPr>
        <p:spPr bwMode="auto">
          <a:xfrm>
            <a:off x="9414829" y="5534841"/>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Answers in Viva</a:t>
            </a:r>
          </a:p>
        </p:txBody>
      </p:sp>
      <p:sp>
        <p:nvSpPr>
          <p:cNvPr id="7" name="TextBox 6">
            <a:extLst>
              <a:ext uri="{FF2B5EF4-FFF2-40B4-BE49-F238E27FC236}">
                <a16:creationId xmlns:a16="http://schemas.microsoft.com/office/drawing/2014/main" id="{3F177EF4-8590-30D8-ECE3-F2220BBB2C35}"/>
              </a:ext>
              <a:ext uri="{C183D7F6-B498-43B3-948B-1728B52AA6E4}">
                <adec:decorative xmlns:adec="http://schemas.microsoft.com/office/drawing/2017/decorative" val="1"/>
              </a:ext>
            </a:extLst>
          </p:cNvPr>
          <p:cNvSpPr txBox="1"/>
          <p:nvPr/>
        </p:nvSpPr>
        <p:spPr>
          <a:xfrm>
            <a:off x="587304"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your Microsoft 365 Copilot license</a:t>
            </a:r>
          </a:p>
        </p:txBody>
      </p:sp>
      <p:grpSp>
        <p:nvGrpSpPr>
          <p:cNvPr id="4" name="Group 3">
            <a:extLst>
              <a:ext uri="{FF2B5EF4-FFF2-40B4-BE49-F238E27FC236}">
                <a16:creationId xmlns:a16="http://schemas.microsoft.com/office/drawing/2014/main" id="{C9FB85C7-1DA9-BB66-04F2-56A171E75DC0}"/>
              </a:ext>
              <a:ext uri="{C183D7F6-B498-43B3-948B-1728B52AA6E4}">
                <adec:decorative xmlns:adec="http://schemas.microsoft.com/office/drawing/2017/decorative" val="1"/>
              </a:ext>
            </a:extLst>
          </p:cNvPr>
          <p:cNvGrpSpPr/>
          <p:nvPr/>
        </p:nvGrpSpPr>
        <p:grpSpPr>
          <a:xfrm>
            <a:off x="2883592" y="6177456"/>
            <a:ext cx="330129" cy="237687"/>
            <a:chOff x="2883592" y="6177456"/>
            <a:chExt cx="330129" cy="237687"/>
          </a:xfrm>
        </p:grpSpPr>
        <p:sp>
          <p:nvSpPr>
            <p:cNvPr id="13" name="Isosceles Triangle 12">
              <a:extLst>
                <a:ext uri="{FF2B5EF4-FFF2-40B4-BE49-F238E27FC236}">
                  <a16:creationId xmlns:a16="http://schemas.microsoft.com/office/drawing/2014/main" id="{247D0B06-130D-3FA6-1DBF-E27A069B6FFC}"/>
                </a:ext>
                <a:ext uri="{C183D7F6-B498-43B3-948B-1728B52AA6E4}">
                  <adec:decorative xmlns:adec="http://schemas.microsoft.com/office/drawing/2017/decorative" val="0"/>
                </a:ext>
              </a:extLst>
            </p:cNvPr>
            <p:cNvSpPr/>
            <p:nvPr/>
          </p:nvSpPr>
          <p:spPr>
            <a:xfrm rot="5400000">
              <a:off x="3036463" y="6237884"/>
              <a:ext cx="237684"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8" name="Isosceles Triangle 17">
              <a:extLst>
                <a:ext uri="{FF2B5EF4-FFF2-40B4-BE49-F238E27FC236}">
                  <a16:creationId xmlns:a16="http://schemas.microsoft.com/office/drawing/2014/main" id="{7ABB14E5-3137-CD3E-7F89-259322D91E9B}"/>
                </a:ext>
                <a:ext uri="{C183D7F6-B498-43B3-948B-1728B52AA6E4}">
                  <adec:decorative xmlns:adec="http://schemas.microsoft.com/office/drawing/2017/decorative" val="0"/>
                </a:ext>
              </a:extLst>
            </p:cNvPr>
            <p:cNvSpPr/>
            <p:nvPr/>
          </p:nvSpPr>
          <p:spPr>
            <a:xfrm rot="16200000" flipH="1">
              <a:off x="2823166" y="6237882"/>
              <a:ext cx="237685"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1" name="TextBox 20">
            <a:extLst>
              <a:ext uri="{FF2B5EF4-FFF2-40B4-BE49-F238E27FC236}">
                <a16:creationId xmlns:a16="http://schemas.microsoft.com/office/drawing/2014/main" id="{2F1B6BFA-F8D7-E818-77C7-930A86DA1FC2}"/>
              </a:ext>
              <a:ext uri="{C183D7F6-B498-43B3-948B-1728B52AA6E4}">
                <adec:decorative xmlns:adec="http://schemas.microsoft.com/office/drawing/2017/decorative" val="1"/>
              </a:ext>
            </a:extLst>
          </p:cNvPr>
          <p:cNvSpPr txBox="1"/>
          <p:nvPr/>
        </p:nvSpPr>
        <p:spPr>
          <a:xfrm>
            <a:off x="3547638"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Microsoft Viva licences</a:t>
            </a:r>
          </a:p>
        </p:txBody>
      </p:sp>
    </p:spTree>
    <p:extLst>
      <p:ext uri="{BB962C8B-B14F-4D97-AF65-F5344CB8AC3E}">
        <p14:creationId xmlns:p14="http://schemas.microsoft.com/office/powerpoint/2010/main" val="130452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18028D42-77D2-4E30-AB8C-FB8003902BD4}"/>
              </a:ext>
              <a:ext uri="{C183D7F6-B498-43B3-948B-1728B52AA6E4}">
                <adec:decorative xmlns:adec="http://schemas.microsoft.com/office/drawing/2017/decorative" val="0"/>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11" name="TextBox 10">
            <a:extLst>
              <a:ext uri="{FF2B5EF4-FFF2-40B4-BE49-F238E27FC236}">
                <a16:creationId xmlns:a16="http://schemas.microsoft.com/office/drawing/2014/main" id="{95187F32-5B37-1144-CA72-E943437892D8}"/>
              </a:ext>
            </a:extLst>
          </p:cNvPr>
          <p:cNvSpPr txBox="1"/>
          <p:nvPr/>
        </p:nvSpPr>
        <p:spPr>
          <a:xfrm>
            <a:off x="256032" y="341640"/>
            <a:ext cx="73761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2</a:t>
            </a:r>
            <a:endParaRPr kumimoji="0" lang="en-GB" sz="54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itle 1">
            <a:extLst>
              <a:ext uri="{FF2B5EF4-FFF2-40B4-BE49-F238E27FC236}">
                <a16:creationId xmlns:a16="http://schemas.microsoft.com/office/drawing/2014/main" id="{20A51628-A3E5-523F-0A7C-E82B234D3D10}"/>
              </a:ext>
            </a:extLst>
          </p:cNvPr>
          <p:cNvSpPr txBox="1">
            <a:spLocks noGrp="1"/>
          </p:cNvSpPr>
          <p:nvPr>
            <p:ph type="title"/>
          </p:nvPr>
        </p:nvSpPr>
        <p:spPr>
          <a:xfrm>
            <a:off x="1115311" y="80893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effectLst/>
                <a:uLnTx/>
                <a:uFillTx/>
                <a:latin typeface="Segoe UI Semibold" panose="020B0702040204020203" pitchFamily="34" charset="0"/>
                <a:ea typeface="+mj-ea"/>
                <a:cs typeface="Segoe UI Semibold" panose="020B0702040204020203" pitchFamily="34" charset="0"/>
              </a:rPr>
              <a:t>Measure impact, realize AI value</a:t>
            </a:r>
            <a:endParaRPr kumimoji="0" lang="en-US" sz="3600" b="0" i="0" u="none" strike="noStrike" kern="1200" cap="none" spc="0" normalizeH="0" baseline="0" noProof="0">
              <a:ln>
                <a:noFill/>
              </a:ln>
              <a:effectLst/>
              <a:uLnTx/>
              <a:uFillTx/>
              <a:latin typeface="+mj-lt"/>
              <a:ea typeface="+mj-ea"/>
              <a:cs typeface="+mj-cs"/>
            </a:endParaRPr>
          </a:p>
        </p:txBody>
      </p:sp>
      <p:sp>
        <p:nvSpPr>
          <p:cNvPr id="63" name="TextBox 62">
            <a:extLst>
              <a:ext uri="{FF2B5EF4-FFF2-40B4-BE49-F238E27FC236}">
                <a16:creationId xmlns:a16="http://schemas.microsoft.com/office/drawing/2014/main" id="{8DA358DA-C84C-6C43-BE3D-99D7362B5F3F}"/>
              </a:ext>
            </a:extLst>
          </p:cNvPr>
          <p:cNvSpPr txBox="1"/>
          <p:nvPr/>
        </p:nvSpPr>
        <p:spPr>
          <a:xfrm>
            <a:off x="580069" y="1610486"/>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Plan &amp; monitor your deployment</a:t>
            </a:r>
          </a:p>
        </p:txBody>
      </p:sp>
      <p:sp>
        <p:nvSpPr>
          <p:cNvPr id="17" name="Rectangle: Rounded Corners 16">
            <a:extLst>
              <a:ext uri="{FF2B5EF4-FFF2-40B4-BE49-F238E27FC236}">
                <a16:creationId xmlns:a16="http://schemas.microsoft.com/office/drawing/2014/main" id="{297F01E3-8435-B417-71AA-54CDD102C00A}"/>
              </a:ext>
              <a:ext uri="{C183D7F6-B498-43B3-948B-1728B52AA6E4}">
                <adec:decorative xmlns:adec="http://schemas.microsoft.com/office/drawing/2017/decorative" val="1"/>
              </a:ext>
            </a:extLst>
          </p:cNvPr>
          <p:cNvSpPr/>
          <p:nvPr/>
        </p:nvSpPr>
        <p:spPr>
          <a:xfrm>
            <a:off x="420334"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6" name="Picture 25">
            <a:extLst>
              <a:ext uri="{FF2B5EF4-FFF2-40B4-BE49-F238E27FC236}">
                <a16:creationId xmlns:a16="http://schemas.microsoft.com/office/drawing/2014/main" id="{0D0DE54B-ED57-9AFA-2BFA-D2529281E302}"/>
              </a:ext>
              <a:ext uri="{C183D7F6-B498-43B3-948B-1728B52AA6E4}">
                <adec:decorative xmlns:adec="http://schemas.microsoft.com/office/drawing/2017/decorative" val="1"/>
              </a:ext>
            </a:extLst>
          </p:cNvPr>
          <p:cNvPicPr>
            <a:picLocks noChangeAspect="1"/>
          </p:cNvPicPr>
          <p:nvPr/>
        </p:nvPicPr>
        <p:blipFill rotWithShape="1">
          <a:blip r:embed="rId3"/>
          <a:srcRect r="41889"/>
          <a:stretch/>
        </p:blipFill>
        <p:spPr>
          <a:xfrm>
            <a:off x="512413" y="2357982"/>
            <a:ext cx="2113063" cy="1184358"/>
          </a:xfrm>
          <a:prstGeom prst="rect">
            <a:avLst/>
          </a:prstGeom>
          <a:ln>
            <a:solidFill>
              <a:schemeClr val="bg1">
                <a:lumMod val="95000"/>
              </a:schemeClr>
            </a:solidFill>
          </a:ln>
        </p:spPr>
      </p:pic>
      <p:sp>
        <p:nvSpPr>
          <p:cNvPr id="19" name="TextBox 18">
            <a:extLst>
              <a:ext uri="{FF2B5EF4-FFF2-40B4-BE49-F238E27FC236}">
                <a16:creationId xmlns:a16="http://schemas.microsoft.com/office/drawing/2014/main" id="{75F217B6-AC43-6D5A-E7FB-E118BFCED85E}"/>
              </a:ext>
            </a:extLst>
          </p:cNvPr>
          <p:cNvSpPr txBox="1"/>
          <p:nvPr/>
        </p:nvSpPr>
        <p:spPr>
          <a:xfrm>
            <a:off x="500982"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Core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61AE4D01-CCD7-5F02-E7FA-997251D7AB11}"/>
              </a:ext>
            </a:extLst>
          </p:cNvPr>
          <p:cNvSpPr txBox="1"/>
          <p:nvPr/>
        </p:nvSpPr>
        <p:spPr>
          <a:xfrm>
            <a:off x="533827" y="4166891"/>
            <a:ext cx="2071206" cy="900246"/>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usage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impact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Slice by org structure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Make informed decisions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8" name="Rectangle: Rounded Corners 1">
            <a:extLst>
              <a:ext uri="{FF2B5EF4-FFF2-40B4-BE49-F238E27FC236}">
                <a16:creationId xmlns:a16="http://schemas.microsoft.com/office/drawing/2014/main" id="{223ED3B9-A409-D6F2-5FA2-8E7F4DAF3269}"/>
              </a:ext>
              <a:ext uri="{C183D7F6-B498-43B3-948B-1728B52AA6E4}">
                <adec:decorative xmlns:adec="http://schemas.microsoft.com/office/drawing/2017/decorative" val="0"/>
              </a:ext>
            </a:extLst>
          </p:cNvPr>
          <p:cNvSpPr/>
          <p:nvPr/>
        </p:nvSpPr>
        <p:spPr bwMode="auto">
          <a:xfrm>
            <a:off x="512413" y="5534838"/>
            <a:ext cx="14839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365 Copilot</a:t>
            </a:r>
          </a:p>
        </p:txBody>
      </p:sp>
      <p:pic>
        <p:nvPicPr>
          <p:cNvPr id="27" name="Graphic 26">
            <a:extLst>
              <a:ext uri="{FF2B5EF4-FFF2-40B4-BE49-F238E27FC236}">
                <a16:creationId xmlns:a16="http://schemas.microsoft.com/office/drawing/2014/main" id="{9B9C99DC-511A-E2CB-248C-7BEC54704CB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2656625" y="2736501"/>
            <a:ext cx="784062" cy="784062"/>
          </a:xfrm>
          <a:prstGeom prst="rect">
            <a:avLst/>
          </a:prstGeom>
        </p:spPr>
      </p:pic>
      <p:sp>
        <p:nvSpPr>
          <p:cNvPr id="62" name="TextBox 61">
            <a:extLst>
              <a:ext uri="{FF2B5EF4-FFF2-40B4-BE49-F238E27FC236}">
                <a16:creationId xmlns:a16="http://schemas.microsoft.com/office/drawing/2014/main" id="{9DD8F81B-3CFB-8512-5F84-EB8DB9834BEF}"/>
              </a:ext>
            </a:extLst>
          </p:cNvPr>
          <p:cNvSpPr txBox="1"/>
          <p:nvPr/>
        </p:nvSpPr>
        <p:spPr>
          <a:xfrm>
            <a:off x="3561268" y="1610487"/>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&amp; </a:t>
            </a:r>
            <a:r>
              <a:rPr kumimoji="0" lang="en-GB" sz="1800" b="0" i="0" u="none" strike="noStrike" kern="1200" cap="none" spc="0" normalizeH="0" baseline="0" noProof="0" err="1">
                <a:ln>
                  <a:noFill/>
                </a:ln>
                <a:solidFill>
                  <a:prstClr val="black">
                    <a:lumMod val="75000"/>
                    <a:lumOff val="25000"/>
                  </a:prstClr>
                </a:solidFill>
                <a:effectLst/>
                <a:uLnTx/>
                <a:uFillTx/>
                <a:latin typeface="Segoe UI"/>
                <a:ea typeface="+mn-ea"/>
                <a:cs typeface="+mn-cs"/>
              </a:rPr>
              <a:t>analyze</a:t>
            </a:r>
            <a:endPar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12" name="Rectangle: Rounded Corners 11">
            <a:extLst>
              <a:ext uri="{FF2B5EF4-FFF2-40B4-BE49-F238E27FC236}">
                <a16:creationId xmlns:a16="http://schemas.microsoft.com/office/drawing/2014/main" id="{55F4AEF8-6410-C606-E60F-871987A2F5DE}"/>
              </a:ext>
              <a:ext uri="{C183D7F6-B498-43B3-948B-1728B52AA6E4}">
                <adec:decorative xmlns:adec="http://schemas.microsoft.com/office/drawing/2017/decorative" val="1"/>
              </a:ext>
            </a:extLst>
          </p:cNvPr>
          <p:cNvSpPr/>
          <p:nvPr/>
        </p:nvSpPr>
        <p:spPr>
          <a:xfrm>
            <a:off x="3380668"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D49D65F7-6C48-B7F2-1391-69CA0D66F40C}"/>
              </a:ext>
              <a:ext uri="{C183D7F6-B498-43B3-948B-1728B52AA6E4}">
                <adec:decorative xmlns:adec="http://schemas.microsoft.com/office/drawing/2017/decorative" val="1"/>
              </a:ext>
            </a:extLst>
          </p:cNvPr>
          <p:cNvPicPr>
            <a:picLocks noChangeAspect="1"/>
          </p:cNvPicPr>
          <p:nvPr/>
        </p:nvPicPr>
        <p:blipFill>
          <a:blip r:embed="rId6"/>
          <a:srcRect l="4414" t="36933" r="42036" b="9825"/>
          <a:stretch/>
        </p:blipFill>
        <p:spPr>
          <a:xfrm>
            <a:off x="3482992" y="2357982"/>
            <a:ext cx="2082375" cy="1164597"/>
          </a:xfrm>
          <a:prstGeom prst="rect">
            <a:avLst/>
          </a:prstGeom>
          <a:ln>
            <a:solidFill>
              <a:schemeClr val="bg1">
                <a:lumMod val="95000"/>
              </a:schemeClr>
            </a:solidFill>
          </a:ln>
        </p:spPr>
      </p:pic>
      <p:sp>
        <p:nvSpPr>
          <p:cNvPr id="14" name="TextBox 13">
            <a:extLst>
              <a:ext uri="{FF2B5EF4-FFF2-40B4-BE49-F238E27FC236}">
                <a16:creationId xmlns:a16="http://schemas.microsoft.com/office/drawing/2014/main" id="{4C28D721-7545-97A4-0AEB-3324E7BAE50D}"/>
              </a:ext>
            </a:extLst>
          </p:cNvPr>
          <p:cNvSpPr txBox="1"/>
          <p:nvPr/>
        </p:nvSpPr>
        <p:spPr>
          <a:xfrm>
            <a:off x="3461316"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Extended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5372078D-DC86-7EA5-215B-EE59F37086D9}"/>
              </a:ext>
            </a:extLst>
          </p:cNvPr>
          <p:cNvSpPr txBox="1"/>
          <p:nvPr/>
        </p:nvSpPr>
        <p:spPr>
          <a:xfrm>
            <a:off x="3494160" y="4166891"/>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Pre-built report templates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Enhanced metrics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Deeper org-structure insights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Dynamic date slicing</a:t>
            </a:r>
          </a:p>
        </p:txBody>
      </p:sp>
      <p:sp>
        <p:nvSpPr>
          <p:cNvPr id="4" name="Rectangle: Rounded Corners 1">
            <a:extLst>
              <a:ext uri="{FF2B5EF4-FFF2-40B4-BE49-F238E27FC236}">
                <a16:creationId xmlns:a16="http://schemas.microsoft.com/office/drawing/2014/main" id="{B2DC0546-1FC2-1C2C-53D8-E39D9D305C50}"/>
              </a:ext>
              <a:ext uri="{C183D7F6-B498-43B3-948B-1728B52AA6E4}">
                <adec:decorative xmlns:adec="http://schemas.microsoft.com/office/drawing/2017/decorative" val="0"/>
              </a:ext>
            </a:extLst>
          </p:cNvPr>
          <p:cNvSpPr/>
          <p:nvPr/>
        </p:nvSpPr>
        <p:spPr bwMode="auto">
          <a:xfrm>
            <a:off x="3494161" y="5534840"/>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Insights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Premium</a:t>
            </a:r>
            <a:endPar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53" name="Graphic 52">
            <a:extLst>
              <a:ext uri="{FF2B5EF4-FFF2-40B4-BE49-F238E27FC236}">
                <a16:creationId xmlns:a16="http://schemas.microsoft.com/office/drawing/2014/main" id="{9545CAE9-2150-2E31-1812-DBAC4CF6AA63}"/>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612547" y="2738517"/>
            <a:ext cx="784062" cy="784062"/>
          </a:xfrm>
          <a:prstGeom prst="rect">
            <a:avLst/>
          </a:prstGeom>
        </p:spPr>
      </p:pic>
      <p:sp>
        <p:nvSpPr>
          <p:cNvPr id="65" name="TextBox 64">
            <a:extLst>
              <a:ext uri="{FF2B5EF4-FFF2-40B4-BE49-F238E27FC236}">
                <a16:creationId xmlns:a16="http://schemas.microsoft.com/office/drawing/2014/main" id="{65E197C6-0680-6F84-741A-26CD20B51916}"/>
              </a:ext>
            </a:extLst>
          </p:cNvPr>
          <p:cNvSpPr txBox="1"/>
          <p:nvPr/>
        </p:nvSpPr>
        <p:spPr>
          <a:xfrm>
            <a:off x="6507972" y="1608905"/>
            <a:ext cx="1931405" cy="646331"/>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Combine usage &amp; outcome data</a:t>
            </a:r>
          </a:p>
        </p:txBody>
      </p:sp>
      <p:sp>
        <p:nvSpPr>
          <p:cNvPr id="43" name="Rectangle: Rounded Corners 42">
            <a:extLst>
              <a:ext uri="{FF2B5EF4-FFF2-40B4-BE49-F238E27FC236}">
                <a16:creationId xmlns:a16="http://schemas.microsoft.com/office/drawing/2014/main" id="{F137B5C5-5F35-7C5F-0331-11970AB7098B}"/>
              </a:ext>
              <a:ext uri="{C183D7F6-B498-43B3-948B-1728B52AA6E4}">
                <adec:decorative xmlns:adec="http://schemas.microsoft.com/office/drawing/2017/decorative" val="1"/>
              </a:ext>
            </a:extLst>
          </p:cNvPr>
          <p:cNvSpPr/>
          <p:nvPr/>
        </p:nvSpPr>
        <p:spPr>
          <a:xfrm>
            <a:off x="6341002"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6D00E372-7E21-1D0E-9216-CFD78A316F1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449833" y="2365444"/>
            <a:ext cx="2082375" cy="1165228"/>
          </a:xfrm>
          <a:prstGeom prst="rect">
            <a:avLst/>
          </a:prstGeom>
          <a:ln>
            <a:solidFill>
              <a:schemeClr val="bg1">
                <a:lumMod val="95000"/>
              </a:schemeClr>
            </a:solidFill>
          </a:ln>
        </p:spPr>
      </p:pic>
      <p:sp>
        <p:nvSpPr>
          <p:cNvPr id="44" name="TextBox 43">
            <a:extLst>
              <a:ext uri="{FF2B5EF4-FFF2-40B4-BE49-F238E27FC236}">
                <a16:creationId xmlns:a16="http://schemas.microsoft.com/office/drawing/2014/main" id="{B55C6687-D774-AE82-E127-D0696A067902}"/>
              </a:ext>
            </a:extLst>
          </p:cNvPr>
          <p:cNvSpPr txBox="1"/>
          <p:nvPr/>
        </p:nvSpPr>
        <p:spPr>
          <a:xfrm>
            <a:off x="6421650"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Custom analysis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0C9703DB-CCDE-7F33-471B-EF8CFF21DDEE}"/>
              </a:ext>
            </a:extLst>
          </p:cNvPr>
          <p:cNvSpPr txBox="1"/>
          <p:nvPr/>
        </p:nvSpPr>
        <p:spPr>
          <a:xfrm>
            <a:off x="6454494" y="4166891"/>
            <a:ext cx="2104051" cy="738664"/>
          </a:xfrm>
          <a:prstGeom prst="rect">
            <a:avLst/>
          </a:prstGeom>
          <a:noFill/>
        </p:spPr>
        <p:txBody>
          <a:bodyPr wrap="square" lIns="0" rIns="3600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Build custom ROI analysis dashboards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Integrate with org outcome data e.g. customer service</a:t>
            </a:r>
          </a:p>
        </p:txBody>
      </p:sp>
      <p:sp>
        <p:nvSpPr>
          <p:cNvPr id="13" name="Rectangle: Rounded Corners 1">
            <a:extLst>
              <a:ext uri="{FF2B5EF4-FFF2-40B4-BE49-F238E27FC236}">
                <a16:creationId xmlns:a16="http://schemas.microsoft.com/office/drawing/2014/main" id="{0DAD1A10-9E82-9A79-7D73-952240C94562}"/>
              </a:ext>
              <a:ext uri="{C183D7F6-B498-43B3-948B-1728B52AA6E4}">
                <adec:decorative xmlns:adec="http://schemas.microsoft.com/office/drawing/2017/decorative" val="0"/>
              </a:ext>
            </a:extLst>
          </p:cNvPr>
          <p:cNvSpPr/>
          <p:nvPr/>
        </p:nvSpPr>
        <p:spPr bwMode="auto">
          <a:xfrm>
            <a:off x="6421650" y="5534992"/>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Insights </a:t>
            </a:r>
            <a:r>
              <a:rPr kumimoji="0" lang="en-US" sz="8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Premium</a:t>
            </a:r>
            <a:endPar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54" name="Graphic 53">
            <a:extLst>
              <a:ext uri="{FF2B5EF4-FFF2-40B4-BE49-F238E27FC236}">
                <a16:creationId xmlns:a16="http://schemas.microsoft.com/office/drawing/2014/main" id="{DEAC0A65-BF24-4F4F-FC36-127138279F01}"/>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8568469" y="2740533"/>
            <a:ext cx="784062" cy="784062"/>
          </a:xfrm>
          <a:prstGeom prst="rect">
            <a:avLst/>
          </a:prstGeom>
        </p:spPr>
      </p:pic>
      <p:sp>
        <p:nvSpPr>
          <p:cNvPr id="66" name="TextBox 65">
            <a:extLst>
              <a:ext uri="{FF2B5EF4-FFF2-40B4-BE49-F238E27FC236}">
                <a16:creationId xmlns:a16="http://schemas.microsoft.com/office/drawing/2014/main" id="{A9F7CC56-5BC9-57BC-BEE7-85AE969FA316}"/>
              </a:ext>
            </a:extLst>
          </p:cNvPr>
          <p:cNvSpPr txBox="1"/>
          <p:nvPr/>
        </p:nvSpPr>
        <p:spPr>
          <a:xfrm>
            <a:off x="9301336" y="1607323"/>
            <a:ext cx="2298192" cy="64633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Human stories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real-world impact</a:t>
            </a:r>
          </a:p>
        </p:txBody>
      </p:sp>
      <p:sp>
        <p:nvSpPr>
          <p:cNvPr id="48" name="Rectangle: Rounded Corners 47">
            <a:extLst>
              <a:ext uri="{FF2B5EF4-FFF2-40B4-BE49-F238E27FC236}">
                <a16:creationId xmlns:a16="http://schemas.microsoft.com/office/drawing/2014/main" id="{096E6FF4-ABEC-DB76-26B2-6119D47C73C8}"/>
              </a:ext>
              <a:ext uri="{C183D7F6-B498-43B3-948B-1728B52AA6E4}">
                <adec:decorative xmlns:adec="http://schemas.microsoft.com/office/drawing/2017/decorative" val="1"/>
              </a:ext>
            </a:extLst>
          </p:cNvPr>
          <p:cNvSpPr/>
          <p:nvPr/>
        </p:nvSpPr>
        <p:spPr>
          <a:xfrm>
            <a:off x="9301336" y="2276979"/>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2" name="Picture 21">
            <a:extLst>
              <a:ext uri="{FF2B5EF4-FFF2-40B4-BE49-F238E27FC236}">
                <a16:creationId xmlns:a16="http://schemas.microsoft.com/office/drawing/2014/main" id="{BA7A3357-83AE-0534-38E4-6913BFB14ADA}"/>
              </a:ext>
              <a:ext uri="{C183D7F6-B498-43B3-948B-1728B52AA6E4}">
                <adec:decorative xmlns:adec="http://schemas.microsoft.com/office/drawing/2017/decorative" val="1"/>
              </a:ext>
            </a:extLst>
          </p:cNvPr>
          <p:cNvPicPr>
            <a:picLocks noChangeAspect="1"/>
          </p:cNvPicPr>
          <p:nvPr/>
        </p:nvPicPr>
        <p:blipFill>
          <a:blip r:embed="rId8"/>
          <a:srcRect b="7173"/>
          <a:stretch/>
        </p:blipFill>
        <p:spPr>
          <a:xfrm>
            <a:off x="9414828" y="2338465"/>
            <a:ext cx="2081912" cy="1160233"/>
          </a:xfrm>
          <a:prstGeom prst="roundRect">
            <a:avLst>
              <a:gd name="adj" fmla="val 3612"/>
            </a:avLst>
          </a:prstGeom>
          <a:ln>
            <a:solidFill>
              <a:schemeClr val="bg1">
                <a:lumMod val="95000"/>
              </a:schemeClr>
            </a:solidFill>
          </a:ln>
        </p:spPr>
      </p:pic>
      <p:sp>
        <p:nvSpPr>
          <p:cNvPr id="49" name="TextBox 48">
            <a:extLst>
              <a:ext uri="{FF2B5EF4-FFF2-40B4-BE49-F238E27FC236}">
                <a16:creationId xmlns:a16="http://schemas.microsoft.com/office/drawing/2014/main" id="{111C4F86-C462-CDE1-B3C2-ABA1D04F22AE}"/>
              </a:ext>
            </a:extLst>
          </p:cNvPr>
          <p:cNvSpPr txBox="1"/>
          <p:nvPr/>
        </p:nvSpPr>
        <p:spPr>
          <a:xfrm>
            <a:off x="9381984" y="3619137"/>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Gather stories &amp; sentiment</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8F59018A-89FF-995F-DCBC-A6C8FF0D0693}"/>
              </a:ext>
            </a:extLst>
          </p:cNvPr>
          <p:cNvSpPr txBox="1"/>
          <p:nvPr/>
        </p:nvSpPr>
        <p:spPr>
          <a:xfrm>
            <a:off x="9414828" y="4166891"/>
            <a:ext cx="2184699" cy="1061829"/>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Gather feedback on the Copilot experience across the org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Collect use cases relevant to your business case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Track feedback &amp; sentiment over time</a:t>
            </a:r>
          </a:p>
        </p:txBody>
      </p:sp>
      <p:sp>
        <p:nvSpPr>
          <p:cNvPr id="50" name="Rectangle: Rounded Corners 1">
            <a:extLst>
              <a:ext uri="{FF2B5EF4-FFF2-40B4-BE49-F238E27FC236}">
                <a16:creationId xmlns:a16="http://schemas.microsoft.com/office/drawing/2014/main" id="{09091089-39EB-9E36-4D86-43CC3941FFF7}"/>
              </a:ext>
              <a:ext uri="{C183D7F6-B498-43B3-948B-1728B52AA6E4}">
                <adec:decorative xmlns:adec="http://schemas.microsoft.com/office/drawing/2017/decorative" val="0"/>
              </a:ext>
            </a:extLst>
          </p:cNvPr>
          <p:cNvSpPr/>
          <p:nvPr/>
        </p:nvSpPr>
        <p:spPr bwMode="auto">
          <a:xfrm>
            <a:off x="9414829" y="5534841"/>
            <a:ext cx="97455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Glint</a:t>
            </a:r>
          </a:p>
        </p:txBody>
      </p:sp>
      <p:sp>
        <p:nvSpPr>
          <p:cNvPr id="23" name="Rectangle: Rounded Corners 1">
            <a:extLst>
              <a:ext uri="{FF2B5EF4-FFF2-40B4-BE49-F238E27FC236}">
                <a16:creationId xmlns:a16="http://schemas.microsoft.com/office/drawing/2014/main" id="{3620A222-D253-AB72-7CFB-22639C7FE39C}"/>
              </a:ext>
              <a:ext uri="{C183D7F6-B498-43B3-948B-1728B52AA6E4}">
                <adec:decorative xmlns:adec="http://schemas.microsoft.com/office/drawing/2017/decorative" val="0"/>
              </a:ext>
            </a:extLst>
          </p:cNvPr>
          <p:cNvSpPr/>
          <p:nvPr/>
        </p:nvSpPr>
        <p:spPr bwMode="auto">
          <a:xfrm>
            <a:off x="10434009" y="5534839"/>
            <a:ext cx="9745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Pulse</a:t>
            </a:r>
          </a:p>
        </p:txBody>
      </p:sp>
      <p:sp>
        <p:nvSpPr>
          <p:cNvPr id="15" name="TextBox 14">
            <a:extLst>
              <a:ext uri="{FF2B5EF4-FFF2-40B4-BE49-F238E27FC236}">
                <a16:creationId xmlns:a16="http://schemas.microsoft.com/office/drawing/2014/main" id="{DFD2FA77-65F1-F17E-BD1B-612FABF4B0E6}"/>
              </a:ext>
              <a:ext uri="{C183D7F6-B498-43B3-948B-1728B52AA6E4}">
                <adec:decorative xmlns:adec="http://schemas.microsoft.com/office/drawing/2017/decorative" val="1"/>
              </a:ext>
            </a:extLst>
          </p:cNvPr>
          <p:cNvSpPr txBox="1"/>
          <p:nvPr/>
        </p:nvSpPr>
        <p:spPr>
          <a:xfrm>
            <a:off x="587304"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your Microsoft 365 Copilot license</a:t>
            </a:r>
          </a:p>
        </p:txBody>
      </p:sp>
      <p:grpSp>
        <p:nvGrpSpPr>
          <p:cNvPr id="7" name="Group 6">
            <a:extLst>
              <a:ext uri="{FF2B5EF4-FFF2-40B4-BE49-F238E27FC236}">
                <a16:creationId xmlns:a16="http://schemas.microsoft.com/office/drawing/2014/main" id="{46258DBC-DD45-33A5-6887-B00B004D0FDA}"/>
              </a:ext>
              <a:ext uri="{C183D7F6-B498-43B3-948B-1728B52AA6E4}">
                <adec:decorative xmlns:adec="http://schemas.microsoft.com/office/drawing/2017/decorative" val="1"/>
              </a:ext>
            </a:extLst>
          </p:cNvPr>
          <p:cNvGrpSpPr/>
          <p:nvPr/>
        </p:nvGrpSpPr>
        <p:grpSpPr>
          <a:xfrm>
            <a:off x="2883592" y="6177456"/>
            <a:ext cx="330129" cy="237687"/>
            <a:chOff x="2883592" y="6177456"/>
            <a:chExt cx="330129" cy="237687"/>
          </a:xfrm>
        </p:grpSpPr>
        <p:sp>
          <p:nvSpPr>
            <p:cNvPr id="2" name="Isosceles Triangle 1">
              <a:extLst>
                <a:ext uri="{FF2B5EF4-FFF2-40B4-BE49-F238E27FC236}">
                  <a16:creationId xmlns:a16="http://schemas.microsoft.com/office/drawing/2014/main" id="{04D66320-B225-1324-C9FB-4BD9B6D971FC}"/>
                </a:ext>
                <a:ext uri="{C183D7F6-B498-43B3-948B-1728B52AA6E4}">
                  <adec:decorative xmlns:adec="http://schemas.microsoft.com/office/drawing/2017/decorative" val="0"/>
                </a:ext>
              </a:extLst>
            </p:cNvPr>
            <p:cNvSpPr/>
            <p:nvPr/>
          </p:nvSpPr>
          <p:spPr>
            <a:xfrm rot="5400000">
              <a:off x="3036463" y="6237884"/>
              <a:ext cx="237684"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5" name="Isosceles Triangle 4">
              <a:extLst>
                <a:ext uri="{FF2B5EF4-FFF2-40B4-BE49-F238E27FC236}">
                  <a16:creationId xmlns:a16="http://schemas.microsoft.com/office/drawing/2014/main" id="{53FFD616-AEBA-06DD-FF27-163435F26F03}"/>
                </a:ext>
                <a:ext uri="{C183D7F6-B498-43B3-948B-1728B52AA6E4}">
                  <adec:decorative xmlns:adec="http://schemas.microsoft.com/office/drawing/2017/decorative" val="0"/>
                </a:ext>
              </a:extLst>
            </p:cNvPr>
            <p:cNvSpPr/>
            <p:nvPr/>
          </p:nvSpPr>
          <p:spPr>
            <a:xfrm rot="16200000" flipH="1">
              <a:off x="2823166" y="6237882"/>
              <a:ext cx="237685"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21" name="TextBox 20">
            <a:extLst>
              <a:ext uri="{FF2B5EF4-FFF2-40B4-BE49-F238E27FC236}">
                <a16:creationId xmlns:a16="http://schemas.microsoft.com/office/drawing/2014/main" id="{7BE47FB0-8A0E-1902-604B-F2D66FE75522}"/>
              </a:ext>
              <a:ext uri="{C183D7F6-B498-43B3-948B-1728B52AA6E4}">
                <adec:decorative xmlns:adec="http://schemas.microsoft.com/office/drawing/2017/decorative" val="1"/>
              </a:ext>
            </a:extLst>
          </p:cNvPr>
          <p:cNvSpPr txBox="1"/>
          <p:nvPr/>
        </p:nvSpPr>
        <p:spPr>
          <a:xfrm>
            <a:off x="3541847"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Segoe UI"/>
                <a:ea typeface="+mn-ea"/>
                <a:cs typeface="+mn-cs"/>
              </a:rPr>
              <a:t>Available with Microsoft Viva licences</a:t>
            </a:r>
          </a:p>
        </p:txBody>
      </p:sp>
    </p:spTree>
    <p:extLst>
      <p:ext uri="{BB962C8B-B14F-4D97-AF65-F5344CB8AC3E}">
        <p14:creationId xmlns:p14="http://schemas.microsoft.com/office/powerpoint/2010/main" val="184689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4BA0134E-F953-1843-202D-9A00C25B31AB}"/>
              </a:ext>
              <a:ext uri="{C183D7F6-B498-43B3-948B-1728B52AA6E4}">
                <adec:decorative xmlns:adec="http://schemas.microsoft.com/office/drawing/2017/decorative" val="0"/>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11" name="TextBox 10">
            <a:extLst>
              <a:ext uri="{FF2B5EF4-FFF2-40B4-BE49-F238E27FC236}">
                <a16:creationId xmlns:a16="http://schemas.microsoft.com/office/drawing/2014/main" id="{95187F32-5B37-1144-CA72-E943437892D8}"/>
              </a:ext>
            </a:extLst>
          </p:cNvPr>
          <p:cNvSpPr txBox="1"/>
          <p:nvPr/>
        </p:nvSpPr>
        <p:spPr>
          <a:xfrm>
            <a:off x="256032" y="411981"/>
            <a:ext cx="73761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rPr>
              <a:t>3</a:t>
            </a:r>
            <a:endParaRPr kumimoji="0" lang="en-GB" sz="5400" b="0" i="0" u="none" strike="noStrike" kern="1200" cap="none" spc="0" normalizeH="0" baseline="0" noProof="0">
              <a:ln>
                <a:noFill/>
              </a:ln>
              <a:solidFill>
                <a:prstClr val="black"/>
              </a:solidFill>
              <a:effectLst/>
              <a:uLnTx/>
              <a:uFillTx/>
              <a:latin typeface="Segoe UI"/>
              <a:ea typeface="+mn-ea"/>
              <a:cs typeface="+mn-cs"/>
            </a:endParaRPr>
          </a:p>
        </p:txBody>
      </p:sp>
      <p:sp>
        <p:nvSpPr>
          <p:cNvPr id="10" name="Title 1">
            <a:extLst>
              <a:ext uri="{FF2B5EF4-FFF2-40B4-BE49-F238E27FC236}">
                <a16:creationId xmlns:a16="http://schemas.microsoft.com/office/drawing/2014/main" id="{20A51628-A3E5-523F-0A7C-E82B234D3D10}"/>
              </a:ext>
            </a:extLst>
          </p:cNvPr>
          <p:cNvSpPr txBox="1">
            <a:spLocks noGrp="1"/>
          </p:cNvSpPr>
          <p:nvPr>
            <p:ph type="title"/>
          </p:nvPr>
        </p:nvSpPr>
        <p:spPr>
          <a:xfrm>
            <a:off x="1016255" y="837550"/>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effectLst/>
                <a:uLnTx/>
                <a:uFillTx/>
                <a:latin typeface="Segoe UI Semibold" panose="020B0702040204020203" pitchFamily="34" charset="0"/>
                <a:ea typeface="+mj-ea"/>
                <a:cs typeface="Segoe UI Semibold" panose="020B0702040204020203" pitchFamily="34" charset="0"/>
              </a:rPr>
              <a:t>Continually update &amp; improve your AI readiness and skills</a:t>
            </a:r>
          </a:p>
        </p:txBody>
      </p:sp>
      <p:sp>
        <p:nvSpPr>
          <p:cNvPr id="63" name="TextBox 62">
            <a:extLst>
              <a:ext uri="{FF2B5EF4-FFF2-40B4-BE49-F238E27FC236}">
                <a16:creationId xmlns:a16="http://schemas.microsoft.com/office/drawing/2014/main" id="{8DA358DA-C84C-6C43-BE3D-99D7362B5F3F}"/>
              </a:ext>
            </a:extLst>
          </p:cNvPr>
          <p:cNvSpPr txBox="1"/>
          <p:nvPr/>
        </p:nvSpPr>
        <p:spPr>
          <a:xfrm>
            <a:off x="434532" y="1688396"/>
            <a:ext cx="22839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Centralise your core AI learning</a:t>
            </a:r>
          </a:p>
        </p:txBody>
      </p:sp>
      <p:sp>
        <p:nvSpPr>
          <p:cNvPr id="17" name="Rectangle: Rounded Corners 16">
            <a:extLst>
              <a:ext uri="{FF2B5EF4-FFF2-40B4-BE49-F238E27FC236}">
                <a16:creationId xmlns:a16="http://schemas.microsoft.com/office/drawing/2014/main" id="{297F01E3-8435-B417-71AA-54CDD102C00A}"/>
              </a:ext>
              <a:ext uri="{C183D7F6-B498-43B3-948B-1728B52AA6E4}">
                <adec:decorative xmlns:adec="http://schemas.microsoft.com/office/drawing/2017/decorative" val="1"/>
              </a:ext>
            </a:extLst>
          </p:cNvPr>
          <p:cNvSpPr/>
          <p:nvPr/>
        </p:nvSpPr>
        <p:spPr>
          <a:xfrm>
            <a:off x="420334" y="2364937"/>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8" name="Picture 27">
            <a:extLst>
              <a:ext uri="{FF2B5EF4-FFF2-40B4-BE49-F238E27FC236}">
                <a16:creationId xmlns:a16="http://schemas.microsoft.com/office/drawing/2014/main" id="{6412B779-A059-A88C-1918-3352A78E434A}"/>
              </a:ext>
              <a:ext uri="{C183D7F6-B498-43B3-948B-1728B52AA6E4}">
                <adec:decorative xmlns:adec="http://schemas.microsoft.com/office/drawing/2017/decorative" val="1"/>
              </a:ext>
            </a:extLst>
          </p:cNvPr>
          <p:cNvPicPr>
            <a:picLocks noChangeAspect="1"/>
          </p:cNvPicPr>
          <p:nvPr/>
        </p:nvPicPr>
        <p:blipFill>
          <a:blip r:embed="rId2"/>
          <a:srcRect l="8127" t="32556" r="49075" b="51802"/>
          <a:stretch/>
        </p:blipFill>
        <p:spPr>
          <a:xfrm>
            <a:off x="533827" y="2459514"/>
            <a:ext cx="2085404" cy="1080221"/>
          </a:xfrm>
          <a:prstGeom prst="rect">
            <a:avLst/>
          </a:prstGeom>
          <a:ln>
            <a:solidFill>
              <a:schemeClr val="bg1">
                <a:lumMod val="95000"/>
              </a:schemeClr>
            </a:solidFill>
          </a:ln>
        </p:spPr>
      </p:pic>
      <p:sp>
        <p:nvSpPr>
          <p:cNvPr id="19" name="TextBox 18">
            <a:extLst>
              <a:ext uri="{FF2B5EF4-FFF2-40B4-BE49-F238E27FC236}">
                <a16:creationId xmlns:a16="http://schemas.microsoft.com/office/drawing/2014/main" id="{75F217B6-AC43-6D5A-E7FB-E118BFCED85E}"/>
              </a:ext>
            </a:extLst>
          </p:cNvPr>
          <p:cNvSpPr txBox="1"/>
          <p:nvPr/>
        </p:nvSpPr>
        <p:spPr>
          <a:xfrm>
            <a:off x="500982" y="3707095"/>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Develop your AI skills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61AE4D01-CCD7-5F02-E7FA-997251D7AB11}"/>
              </a:ext>
            </a:extLst>
          </p:cNvPr>
          <p:cNvSpPr txBox="1"/>
          <p:nvPr/>
        </p:nvSpPr>
        <p:spPr>
          <a:xfrm>
            <a:off x="533827" y="4254849"/>
            <a:ext cx="2071206" cy="900246"/>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Curated AI learning paths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Hands-on prompt guidance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Pre-loaded &amp; ready to go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Integrated into Teams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endParaRPr>
          </a:p>
        </p:txBody>
      </p:sp>
      <p:sp>
        <p:nvSpPr>
          <p:cNvPr id="20" name="Rectangle: Rounded Corners 1">
            <a:extLst>
              <a:ext uri="{FF2B5EF4-FFF2-40B4-BE49-F238E27FC236}">
                <a16:creationId xmlns:a16="http://schemas.microsoft.com/office/drawing/2014/main" id="{2B963023-2B9A-76EA-A308-7F7CB5C4396E}"/>
              </a:ext>
              <a:ext uri="{C183D7F6-B498-43B3-948B-1728B52AA6E4}">
                <adec:decorative xmlns:adec="http://schemas.microsoft.com/office/drawing/2017/decorative" val="0"/>
              </a:ext>
            </a:extLst>
          </p:cNvPr>
          <p:cNvSpPr/>
          <p:nvPr/>
        </p:nvSpPr>
        <p:spPr bwMode="auto">
          <a:xfrm>
            <a:off x="533827" y="5622799"/>
            <a:ext cx="1483949"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Microsoft 365 Copilot</a:t>
            </a:r>
          </a:p>
        </p:txBody>
      </p:sp>
      <p:pic>
        <p:nvPicPr>
          <p:cNvPr id="27" name="Graphic 26">
            <a:extLst>
              <a:ext uri="{FF2B5EF4-FFF2-40B4-BE49-F238E27FC236}">
                <a16:creationId xmlns:a16="http://schemas.microsoft.com/office/drawing/2014/main" id="{9B9C99DC-511A-E2CB-248C-7BEC54704CB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2656625" y="2824459"/>
            <a:ext cx="784062" cy="784062"/>
          </a:xfrm>
          <a:prstGeom prst="rect">
            <a:avLst/>
          </a:prstGeom>
        </p:spPr>
      </p:pic>
      <p:sp>
        <p:nvSpPr>
          <p:cNvPr id="62" name="TextBox 61">
            <a:extLst>
              <a:ext uri="{FF2B5EF4-FFF2-40B4-BE49-F238E27FC236}">
                <a16:creationId xmlns:a16="http://schemas.microsoft.com/office/drawing/2014/main" id="{9DD8F81B-3CFB-8512-5F84-EB8DB9834BEF}"/>
              </a:ext>
            </a:extLst>
          </p:cNvPr>
          <p:cNvSpPr txBox="1"/>
          <p:nvPr/>
        </p:nvSpPr>
        <p:spPr>
          <a:xfrm>
            <a:off x="3561268" y="1688397"/>
            <a:ext cx="193140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Get to the right learning, fast</a:t>
            </a:r>
          </a:p>
        </p:txBody>
      </p:sp>
      <p:sp>
        <p:nvSpPr>
          <p:cNvPr id="12" name="Rectangle: Rounded Corners 11">
            <a:extLst>
              <a:ext uri="{FF2B5EF4-FFF2-40B4-BE49-F238E27FC236}">
                <a16:creationId xmlns:a16="http://schemas.microsoft.com/office/drawing/2014/main" id="{55F4AEF8-6410-C606-E60F-871987A2F5DE}"/>
              </a:ext>
              <a:ext uri="{C183D7F6-B498-43B3-948B-1728B52AA6E4}">
                <adec:decorative xmlns:adec="http://schemas.microsoft.com/office/drawing/2017/decorative" val="1"/>
              </a:ext>
            </a:extLst>
          </p:cNvPr>
          <p:cNvSpPr/>
          <p:nvPr/>
        </p:nvSpPr>
        <p:spPr>
          <a:xfrm>
            <a:off x="3380668" y="2364937"/>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1026" name="Picture 2">
            <a:extLst>
              <a:ext uri="{FF2B5EF4-FFF2-40B4-BE49-F238E27FC236}">
                <a16:creationId xmlns:a16="http://schemas.microsoft.com/office/drawing/2014/main" id="{E625C251-8326-8F09-7BAD-9D700FB44917}"/>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1061" t="5385" r="719" b="70645"/>
          <a:stretch/>
        </p:blipFill>
        <p:spPr bwMode="auto">
          <a:xfrm>
            <a:off x="3486242" y="2447991"/>
            <a:ext cx="2081455" cy="1080221"/>
          </a:xfrm>
          <a:prstGeom prst="roundRect">
            <a:avLst>
              <a:gd name="adj" fmla="val 9270"/>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C28D721-7545-97A4-0AEB-3324E7BAE50D}"/>
              </a:ext>
            </a:extLst>
          </p:cNvPr>
          <p:cNvSpPr txBox="1"/>
          <p:nvPr/>
        </p:nvSpPr>
        <p:spPr>
          <a:xfrm>
            <a:off x="3461316" y="3707095"/>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AI powered personalization</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5372078D-DC86-7EA5-215B-EE59F37086D9}"/>
              </a:ext>
            </a:extLst>
          </p:cNvPr>
          <p:cNvSpPr txBox="1"/>
          <p:nvPr/>
        </p:nvSpPr>
        <p:spPr>
          <a:xfrm>
            <a:off x="3494160" y="4254849"/>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Ask for the training you need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AI powered responses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Create personal learning paths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Get to the right learning, fast</a:t>
            </a:r>
          </a:p>
        </p:txBody>
      </p:sp>
      <p:sp>
        <p:nvSpPr>
          <p:cNvPr id="15" name="Rectangle: Rounded Corners 1">
            <a:extLst>
              <a:ext uri="{FF2B5EF4-FFF2-40B4-BE49-F238E27FC236}">
                <a16:creationId xmlns:a16="http://schemas.microsoft.com/office/drawing/2014/main" id="{3FACCE67-9911-FC9E-AEEA-A367C02B9565}"/>
              </a:ext>
              <a:ext uri="{C183D7F6-B498-43B3-948B-1728B52AA6E4}">
                <adec:decorative xmlns:adec="http://schemas.microsoft.com/office/drawing/2017/decorative" val="0"/>
              </a:ext>
            </a:extLst>
          </p:cNvPr>
          <p:cNvSpPr/>
          <p:nvPr/>
        </p:nvSpPr>
        <p:spPr bwMode="auto">
          <a:xfrm>
            <a:off x="3494160" y="5622799"/>
            <a:ext cx="1620383"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Viva Learning Premium</a:t>
            </a:r>
          </a:p>
        </p:txBody>
      </p:sp>
      <p:pic>
        <p:nvPicPr>
          <p:cNvPr id="53" name="Graphic 52">
            <a:extLst>
              <a:ext uri="{FF2B5EF4-FFF2-40B4-BE49-F238E27FC236}">
                <a16:creationId xmlns:a16="http://schemas.microsoft.com/office/drawing/2014/main" id="{9545CAE9-2150-2E31-1812-DBAC4CF6AA6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612547" y="2826475"/>
            <a:ext cx="784062" cy="784062"/>
          </a:xfrm>
          <a:prstGeom prst="rect">
            <a:avLst/>
          </a:prstGeom>
        </p:spPr>
      </p:pic>
      <p:sp>
        <p:nvSpPr>
          <p:cNvPr id="66" name="TextBox 65">
            <a:extLst>
              <a:ext uri="{FF2B5EF4-FFF2-40B4-BE49-F238E27FC236}">
                <a16:creationId xmlns:a16="http://schemas.microsoft.com/office/drawing/2014/main" id="{A9F7CC56-5BC9-57BC-BEE7-85AE969FA316}"/>
              </a:ext>
            </a:extLst>
          </p:cNvPr>
          <p:cNvSpPr txBox="1"/>
          <p:nvPr/>
        </p:nvSpPr>
        <p:spPr>
          <a:xfrm>
            <a:off x="6341002" y="1685233"/>
            <a:ext cx="2298192" cy="646331"/>
          </a:xfrm>
          <a:prstGeom prst="rect">
            <a:avLst/>
          </a:prstGeom>
          <a:noFill/>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Skills in the flow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of work</a:t>
            </a:r>
          </a:p>
        </p:txBody>
      </p:sp>
      <p:sp>
        <p:nvSpPr>
          <p:cNvPr id="48" name="Rectangle: Rounded Corners 47">
            <a:extLst>
              <a:ext uri="{FF2B5EF4-FFF2-40B4-BE49-F238E27FC236}">
                <a16:creationId xmlns:a16="http://schemas.microsoft.com/office/drawing/2014/main" id="{096E6FF4-ABEC-DB76-26B2-6119D47C73C8}"/>
              </a:ext>
              <a:ext uri="{C183D7F6-B498-43B3-948B-1728B52AA6E4}">
                <adec:decorative xmlns:adec="http://schemas.microsoft.com/office/drawing/2017/decorative" val="1"/>
              </a:ext>
            </a:extLst>
          </p:cNvPr>
          <p:cNvSpPr/>
          <p:nvPr/>
        </p:nvSpPr>
        <p:spPr>
          <a:xfrm>
            <a:off x="6341002" y="2364937"/>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A68D34B0-F732-A88A-2296-B3862F91F88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44105" y="2481262"/>
            <a:ext cx="2091986" cy="1063084"/>
          </a:xfrm>
          <a:prstGeom prst="roundRect">
            <a:avLst>
              <a:gd name="adj" fmla="val 8639"/>
            </a:avLst>
          </a:prstGeom>
          <a:ln>
            <a:solidFill>
              <a:schemeClr val="bg1">
                <a:lumMod val="95000"/>
              </a:schemeClr>
            </a:solidFill>
          </a:ln>
        </p:spPr>
      </p:pic>
      <p:sp>
        <p:nvSpPr>
          <p:cNvPr id="49" name="TextBox 48">
            <a:extLst>
              <a:ext uri="{FF2B5EF4-FFF2-40B4-BE49-F238E27FC236}">
                <a16:creationId xmlns:a16="http://schemas.microsoft.com/office/drawing/2014/main" id="{111C4F86-C462-CDE1-B3C2-ABA1D04F22AE}"/>
              </a:ext>
            </a:extLst>
          </p:cNvPr>
          <p:cNvSpPr txBox="1"/>
          <p:nvPr/>
        </p:nvSpPr>
        <p:spPr>
          <a:xfrm>
            <a:off x="6421650" y="3707095"/>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AI powered Skills profiles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52" name="TextBox 51">
            <a:extLst>
              <a:ext uri="{FF2B5EF4-FFF2-40B4-BE49-F238E27FC236}">
                <a16:creationId xmlns:a16="http://schemas.microsoft.com/office/drawing/2014/main" id="{8F59018A-89FF-995F-DCBC-A6C8FF0D0693}"/>
              </a:ext>
            </a:extLst>
          </p:cNvPr>
          <p:cNvSpPr txBox="1"/>
          <p:nvPr/>
        </p:nvSpPr>
        <p:spPr>
          <a:xfrm>
            <a:off x="6454494" y="4254849"/>
            <a:ext cx="2184699" cy="738664"/>
          </a:xfrm>
          <a:prstGeom prst="rect">
            <a:avLst/>
          </a:prstGeom>
          <a:noFill/>
        </p:spPr>
        <p:txBody>
          <a:bodyPr wrap="square" l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Inferred AI skills suggestions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Personal skills profile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Find people based on skills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Develop skills plans </a:t>
            </a:r>
          </a:p>
        </p:txBody>
      </p:sp>
      <p:sp>
        <p:nvSpPr>
          <p:cNvPr id="50" name="Rectangle: Rounded Corners 1">
            <a:extLst>
              <a:ext uri="{FF2B5EF4-FFF2-40B4-BE49-F238E27FC236}">
                <a16:creationId xmlns:a16="http://schemas.microsoft.com/office/drawing/2014/main" id="{09091089-39EB-9E36-4D86-43CC3941FFF7}"/>
              </a:ext>
              <a:ext uri="{C183D7F6-B498-43B3-948B-1728B52AA6E4}">
                <adec:decorative xmlns:adec="http://schemas.microsoft.com/office/drawing/2017/decorative" val="0"/>
              </a:ext>
            </a:extLst>
          </p:cNvPr>
          <p:cNvSpPr/>
          <p:nvPr/>
        </p:nvSpPr>
        <p:spPr bwMode="auto">
          <a:xfrm>
            <a:off x="6454495" y="5622799"/>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Skills in Viva*</a:t>
            </a:r>
          </a:p>
        </p:txBody>
      </p:sp>
      <p:pic>
        <p:nvPicPr>
          <p:cNvPr id="54" name="Graphic 53">
            <a:extLst>
              <a:ext uri="{FF2B5EF4-FFF2-40B4-BE49-F238E27FC236}">
                <a16:creationId xmlns:a16="http://schemas.microsoft.com/office/drawing/2014/main" id="{DEAC0A65-BF24-4F4F-FC36-127138279F0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568469" y="2828491"/>
            <a:ext cx="784062" cy="784062"/>
          </a:xfrm>
          <a:prstGeom prst="rect">
            <a:avLst/>
          </a:prstGeom>
        </p:spPr>
      </p:pic>
      <p:sp>
        <p:nvSpPr>
          <p:cNvPr id="65" name="TextBox 64">
            <a:extLst>
              <a:ext uri="{FF2B5EF4-FFF2-40B4-BE49-F238E27FC236}">
                <a16:creationId xmlns:a16="http://schemas.microsoft.com/office/drawing/2014/main" id="{65E197C6-0680-6F84-741A-26CD20B51916}"/>
              </a:ext>
            </a:extLst>
          </p:cNvPr>
          <p:cNvSpPr txBox="1"/>
          <p:nvPr/>
        </p:nvSpPr>
        <p:spPr>
          <a:xfrm>
            <a:off x="9468306" y="1686815"/>
            <a:ext cx="1931405" cy="646331"/>
          </a:xfrm>
          <a:prstGeom prst="rect">
            <a:avLst/>
          </a:prstGeom>
          <a:noFill/>
        </p:spPr>
        <p:txBody>
          <a:bodyPr wrap="square" lIns="36000" r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lumMod val="75000"/>
                    <a:lumOff val="25000"/>
                  </a:prstClr>
                </a:solidFill>
                <a:effectLst/>
                <a:uLnTx/>
                <a:uFillTx/>
                <a:latin typeface="Segoe UI"/>
                <a:ea typeface="+mn-ea"/>
                <a:cs typeface="+mn-cs"/>
              </a:rPr>
              <a:t>Measure &amp; monitor AI skills</a:t>
            </a:r>
          </a:p>
        </p:txBody>
      </p:sp>
      <p:sp>
        <p:nvSpPr>
          <p:cNvPr id="43" name="Rectangle: Rounded Corners 42">
            <a:extLst>
              <a:ext uri="{FF2B5EF4-FFF2-40B4-BE49-F238E27FC236}">
                <a16:creationId xmlns:a16="http://schemas.microsoft.com/office/drawing/2014/main" id="{F137B5C5-5F35-7C5F-0331-11970AB7098B}"/>
              </a:ext>
              <a:ext uri="{C183D7F6-B498-43B3-948B-1728B52AA6E4}">
                <adec:decorative xmlns:adec="http://schemas.microsoft.com/office/drawing/2017/decorative" val="1"/>
              </a:ext>
            </a:extLst>
          </p:cNvPr>
          <p:cNvSpPr/>
          <p:nvPr/>
        </p:nvSpPr>
        <p:spPr>
          <a:xfrm>
            <a:off x="9301336" y="2364937"/>
            <a:ext cx="2298192" cy="3580094"/>
          </a:xfrm>
          <a:prstGeom prst="roundRect">
            <a:avLst>
              <a:gd name="adj" fmla="val 3404"/>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DD4EAC4A-E49A-FAAF-C88C-1822F454A3AB}"/>
              </a:ext>
              <a:ext uri="{C183D7F6-B498-43B3-948B-1728B52AA6E4}">
                <adec:decorative xmlns:adec="http://schemas.microsoft.com/office/drawing/2017/decorative" val="1"/>
              </a:ext>
            </a:extLst>
          </p:cNvPr>
          <p:cNvPicPr>
            <a:picLocks noChangeAspect="1"/>
          </p:cNvPicPr>
          <p:nvPr/>
        </p:nvPicPr>
        <p:blipFill>
          <a:blip r:embed="rId7"/>
          <a:srcRect t="12150"/>
          <a:stretch/>
        </p:blipFill>
        <p:spPr>
          <a:xfrm>
            <a:off x="9394045" y="2481262"/>
            <a:ext cx="2079925" cy="1080221"/>
          </a:xfrm>
          <a:prstGeom prst="roundRect">
            <a:avLst>
              <a:gd name="adj" fmla="val 5380"/>
            </a:avLst>
          </a:prstGeom>
          <a:ln>
            <a:solidFill>
              <a:schemeClr val="bg1">
                <a:lumMod val="95000"/>
              </a:schemeClr>
            </a:solidFill>
          </a:ln>
        </p:spPr>
      </p:pic>
      <p:sp>
        <p:nvSpPr>
          <p:cNvPr id="44" name="TextBox 43">
            <a:extLst>
              <a:ext uri="{FF2B5EF4-FFF2-40B4-BE49-F238E27FC236}">
                <a16:creationId xmlns:a16="http://schemas.microsoft.com/office/drawing/2014/main" id="{B55C6687-D774-AE82-E127-D0696A067902}"/>
              </a:ext>
            </a:extLst>
          </p:cNvPr>
          <p:cNvSpPr txBox="1"/>
          <p:nvPr/>
        </p:nvSpPr>
        <p:spPr>
          <a:xfrm>
            <a:off x="9381984" y="3707095"/>
            <a:ext cx="2104051" cy="334900"/>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Segoe UI"/>
                <a:ea typeface="+mn-ea"/>
                <a:cs typeface="+mn-cs"/>
              </a:rPr>
              <a:t>Talent &amp; skills insights</a:t>
            </a:r>
            <a:endParaRPr kumimoji="0" lang="en-GB" sz="1050" b="1" i="0" u="none" strike="noStrike" kern="1200" cap="none" spc="0" normalizeH="0" baseline="0" noProof="0">
              <a:ln>
                <a:noFill/>
              </a:ln>
              <a:solidFill>
                <a:prstClr val="black"/>
              </a:solidFill>
              <a:effectLst/>
              <a:uLnTx/>
              <a:uFillTx/>
              <a:latin typeface="Segoe UI"/>
              <a:ea typeface="+mn-ea"/>
              <a:cs typeface="+mn-cs"/>
            </a:endParaRPr>
          </a:p>
        </p:txBody>
      </p:sp>
      <p:sp>
        <p:nvSpPr>
          <p:cNvPr id="47" name="TextBox 46">
            <a:extLst>
              <a:ext uri="{FF2B5EF4-FFF2-40B4-BE49-F238E27FC236}">
                <a16:creationId xmlns:a16="http://schemas.microsoft.com/office/drawing/2014/main" id="{0C9703DB-CCDE-7F33-471B-EF8CFF21DDEE}"/>
              </a:ext>
            </a:extLst>
          </p:cNvPr>
          <p:cNvSpPr txBox="1"/>
          <p:nvPr/>
        </p:nvSpPr>
        <p:spPr>
          <a:xfrm>
            <a:off x="9414828" y="4254849"/>
            <a:ext cx="2184699" cy="738664"/>
          </a:xfrm>
          <a:prstGeom prst="rect">
            <a:avLst/>
          </a:prstGeom>
          <a:noFill/>
        </p:spPr>
        <p:txBody>
          <a:bodyPr wrap="square" lIns="0" rIns="3600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Visualise org skills insights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Make data-driven decisions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Refocus resources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050" b="0" i="0" u="none" strike="noStrike" kern="1200" cap="none" spc="0" normalizeH="0" baseline="0" noProof="0">
                <a:ln>
                  <a:noFill/>
                </a:ln>
                <a:solidFill>
                  <a:prstClr val="black">
                    <a:lumMod val="75000"/>
                    <a:lumOff val="25000"/>
                  </a:prstClr>
                </a:solidFill>
                <a:effectLst/>
                <a:uLnTx/>
                <a:uFillTx/>
                <a:latin typeface="Segoe UI"/>
                <a:ea typeface="+mn-ea"/>
                <a:cs typeface="+mn-cs"/>
              </a:rPr>
              <a:t>Identify skills gaps</a:t>
            </a:r>
          </a:p>
        </p:txBody>
      </p:sp>
      <p:sp>
        <p:nvSpPr>
          <p:cNvPr id="45" name="Rectangle: Rounded Corners 1">
            <a:extLst>
              <a:ext uri="{FF2B5EF4-FFF2-40B4-BE49-F238E27FC236}">
                <a16:creationId xmlns:a16="http://schemas.microsoft.com/office/drawing/2014/main" id="{B43D8F8A-5005-CB59-F8EF-C40D91D77C0C}"/>
              </a:ext>
              <a:ext uri="{C183D7F6-B498-43B3-948B-1728B52AA6E4}">
                <adec:decorative xmlns:adec="http://schemas.microsoft.com/office/drawing/2017/decorative" val="0"/>
              </a:ext>
            </a:extLst>
          </p:cNvPr>
          <p:cNvSpPr/>
          <p:nvPr/>
        </p:nvSpPr>
        <p:spPr bwMode="auto">
          <a:xfrm>
            <a:off x="9414829" y="5622799"/>
            <a:ext cx="1485900" cy="201643"/>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Skills in Viva*</a:t>
            </a:r>
          </a:p>
        </p:txBody>
      </p:sp>
      <p:sp>
        <p:nvSpPr>
          <p:cNvPr id="2" name="TextBox 1">
            <a:extLst>
              <a:ext uri="{FF2B5EF4-FFF2-40B4-BE49-F238E27FC236}">
                <a16:creationId xmlns:a16="http://schemas.microsoft.com/office/drawing/2014/main" id="{25F6AB31-A55A-AF3E-0655-1897B366DDAE}"/>
              </a:ext>
              <a:ext uri="{C183D7F6-B498-43B3-948B-1728B52AA6E4}">
                <adec:decorative xmlns:adec="http://schemas.microsoft.com/office/drawing/2017/decorative" val="1"/>
              </a:ext>
            </a:extLst>
          </p:cNvPr>
          <p:cNvSpPr txBox="1"/>
          <p:nvPr/>
        </p:nvSpPr>
        <p:spPr>
          <a:xfrm>
            <a:off x="787120"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Segoe UI"/>
                <a:ea typeface="+mn-ea"/>
                <a:cs typeface="+mn-cs"/>
              </a:rPr>
              <a:t>Available with your Microsoft 365 Copilot license</a:t>
            </a:r>
          </a:p>
        </p:txBody>
      </p:sp>
      <p:grpSp>
        <p:nvGrpSpPr>
          <p:cNvPr id="4" name="Group 3">
            <a:extLst>
              <a:ext uri="{FF2B5EF4-FFF2-40B4-BE49-F238E27FC236}">
                <a16:creationId xmlns:a16="http://schemas.microsoft.com/office/drawing/2014/main" id="{6480A581-D241-8E7F-067B-EEAA1565985B}"/>
              </a:ext>
              <a:ext uri="{C183D7F6-B498-43B3-948B-1728B52AA6E4}">
                <adec:decorative xmlns:adec="http://schemas.microsoft.com/office/drawing/2017/decorative" val="1"/>
              </a:ext>
            </a:extLst>
          </p:cNvPr>
          <p:cNvGrpSpPr/>
          <p:nvPr/>
        </p:nvGrpSpPr>
        <p:grpSpPr>
          <a:xfrm>
            <a:off x="2883592" y="6177456"/>
            <a:ext cx="330129" cy="237687"/>
            <a:chOff x="2883592" y="6177456"/>
            <a:chExt cx="330129" cy="237687"/>
          </a:xfrm>
        </p:grpSpPr>
        <p:sp>
          <p:nvSpPr>
            <p:cNvPr id="8" name="Isosceles Triangle 7">
              <a:extLst>
                <a:ext uri="{FF2B5EF4-FFF2-40B4-BE49-F238E27FC236}">
                  <a16:creationId xmlns:a16="http://schemas.microsoft.com/office/drawing/2014/main" id="{1B9654F1-D892-1E70-3D5B-1028ED789D00}"/>
                </a:ext>
                <a:ext uri="{C183D7F6-B498-43B3-948B-1728B52AA6E4}">
                  <adec:decorative xmlns:adec="http://schemas.microsoft.com/office/drawing/2017/decorative" val="1"/>
                </a:ext>
              </a:extLst>
            </p:cNvPr>
            <p:cNvSpPr/>
            <p:nvPr/>
          </p:nvSpPr>
          <p:spPr>
            <a:xfrm rot="5400000">
              <a:off x="3036463" y="6237884"/>
              <a:ext cx="237684"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Isosceles Triangle 15">
              <a:extLst>
                <a:ext uri="{FF2B5EF4-FFF2-40B4-BE49-F238E27FC236}">
                  <a16:creationId xmlns:a16="http://schemas.microsoft.com/office/drawing/2014/main" id="{238C3E63-6A20-1506-39F0-15A5C2651E97}"/>
                </a:ext>
                <a:ext uri="{C183D7F6-B498-43B3-948B-1728B52AA6E4}">
                  <adec:decorative xmlns:adec="http://schemas.microsoft.com/office/drawing/2017/decorative" val="1"/>
                </a:ext>
              </a:extLst>
            </p:cNvPr>
            <p:cNvSpPr/>
            <p:nvPr/>
          </p:nvSpPr>
          <p:spPr>
            <a:xfrm rot="16200000" flipH="1">
              <a:off x="2823166" y="6237882"/>
              <a:ext cx="237685" cy="116833"/>
            </a:xfrm>
            <a:prstGeom prst="triangl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6" name="TextBox 5">
            <a:extLst>
              <a:ext uri="{FF2B5EF4-FFF2-40B4-BE49-F238E27FC236}">
                <a16:creationId xmlns:a16="http://schemas.microsoft.com/office/drawing/2014/main" id="{2BF87619-47EF-ABB6-2ED0-CF56C031D360}"/>
              </a:ext>
              <a:ext uri="{C183D7F6-B498-43B3-948B-1728B52AA6E4}">
                <adec:decorative xmlns:adec="http://schemas.microsoft.com/office/drawing/2017/decorative" val="1"/>
              </a:ext>
            </a:extLst>
          </p:cNvPr>
          <p:cNvSpPr txBox="1"/>
          <p:nvPr/>
        </p:nvSpPr>
        <p:spPr>
          <a:xfrm>
            <a:off x="3378788" y="6139671"/>
            <a:ext cx="193140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Segoe UI"/>
                <a:ea typeface="+mn-ea"/>
                <a:cs typeface="+mn-cs"/>
              </a:rPr>
              <a:t>Available with Microsoft Viva licences</a:t>
            </a:r>
          </a:p>
        </p:txBody>
      </p:sp>
      <p:sp>
        <p:nvSpPr>
          <p:cNvPr id="13" name="TextBox 12">
            <a:extLst>
              <a:ext uri="{FF2B5EF4-FFF2-40B4-BE49-F238E27FC236}">
                <a16:creationId xmlns:a16="http://schemas.microsoft.com/office/drawing/2014/main" id="{5A8A3220-09CE-F22C-1FED-4871D4913685}"/>
              </a:ext>
            </a:extLst>
          </p:cNvPr>
          <p:cNvSpPr txBox="1"/>
          <p:nvPr/>
        </p:nvSpPr>
        <p:spPr>
          <a:xfrm>
            <a:off x="10570834" y="6202573"/>
            <a:ext cx="1562688" cy="274306"/>
          </a:xfrm>
          <a:prstGeom prst="rect">
            <a:avLst/>
          </a:prstGeom>
          <a:noFill/>
        </p:spPr>
        <p:txBody>
          <a:bodyPr wrap="square" lIns="36000" rIns="3600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Segoe UI"/>
                <a:ea typeface="+mn-ea"/>
                <a:cs typeface="+mn-cs"/>
              </a:rPr>
              <a:t>*Skills in Viva coming soon</a:t>
            </a:r>
            <a:endParaRPr kumimoji="0" lang="en-GB" sz="7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1983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B81277C-91D1-72DA-0569-5977E395C6CE}"/>
              </a:ext>
              <a:ext uri="{C183D7F6-B498-43B3-948B-1728B52AA6E4}">
                <adec:decorative xmlns:adec="http://schemas.microsoft.com/office/drawing/2017/decorative" val="1"/>
              </a:ext>
            </a:extLst>
          </p:cNvPr>
          <p:cNvSpPr/>
          <p:nvPr/>
        </p:nvSpPr>
        <p:spPr bwMode="auto">
          <a:xfrm>
            <a:off x="495300" y="1052186"/>
            <a:ext cx="11206955" cy="5091238"/>
          </a:xfrm>
          <a:prstGeom prst="roundRect">
            <a:avLst>
              <a:gd name="adj" fmla="val 1623"/>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10" name="Title 1">
            <a:extLst>
              <a:ext uri="{FF2B5EF4-FFF2-40B4-BE49-F238E27FC236}">
                <a16:creationId xmlns:a16="http://schemas.microsoft.com/office/drawing/2014/main" id="{C1A21C86-5DCE-8ACD-67E5-D507929F2A12}"/>
              </a:ext>
            </a:extLst>
          </p:cNvPr>
          <p:cNvSpPr txBox="1">
            <a:spLocks noGrp="1"/>
          </p:cNvSpPr>
          <p:nvPr>
            <p:ph type="title"/>
          </p:nvPr>
        </p:nvSpPr>
        <p:spPr>
          <a:xfrm>
            <a:off x="426424" y="440495"/>
            <a:ext cx="1133603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ctr" defTabSz="932742" rtl="0" eaLnBrk="1" latinLnBrk="0" hangingPunct="1">
              <a:lnSpc>
                <a:spcPct val="100000"/>
              </a:lnSpc>
              <a:spcBef>
                <a:spcPts val="0"/>
              </a:spcBef>
              <a:buNone/>
              <a:defRPr lang="en-US" sz="3200" b="0" kern="1200" cap="none" spc="-100" baseline="0" dirty="0" smtClean="0">
                <a:ln>
                  <a:noFill/>
                </a:ln>
                <a:solidFill>
                  <a:prstClr val="black"/>
                </a:solidFill>
                <a:effectLst/>
                <a:latin typeface="Segoe UI Semibold" panose="020B0702040204020203" pitchFamily="34" charset="0"/>
                <a:ea typeface="+mn-ea"/>
                <a:cs typeface="Segoe UI Semibold" panose="020B07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10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Leverage your existing Viva capabilities or Viva licensed features</a:t>
            </a:r>
          </a:p>
        </p:txBody>
      </p:sp>
      <p:sp>
        <p:nvSpPr>
          <p:cNvPr id="3" name="Footer Placeholder 5">
            <a:extLst>
              <a:ext uri="{FF2B5EF4-FFF2-40B4-BE49-F238E27FC236}">
                <a16:creationId xmlns:a16="http://schemas.microsoft.com/office/drawing/2014/main" id="{2EB5E9AD-02FA-4274-A7BA-72A46B3CD798}"/>
              </a:ext>
            </a:extLst>
          </p:cNvPr>
          <p:cNvSpPr>
            <a:spLocks noGrp="1"/>
          </p:cNvSpPr>
          <p:nvPr>
            <p:ph type="ftr" sz="quarter" idx="4294967295"/>
          </p:nvPr>
        </p:nvSpPr>
        <p:spPr>
          <a:xfrm>
            <a:off x="495300" y="6549501"/>
            <a:ext cx="4114800" cy="193675"/>
          </a:xfrm>
        </p:spPr>
        <p:txBody>
          <a:bodyPr/>
          <a:lstStyle/>
          <a:p>
            <a:pPr algn="l"/>
            <a:r>
              <a:rPr lang="en-US" sz="900">
                <a:solidFill>
                  <a:schemeClr val="tx1"/>
                </a:solidFill>
              </a:rPr>
              <a:t>* Currently in public preview</a:t>
            </a:r>
          </a:p>
          <a:p>
            <a:pPr algn="l"/>
            <a:r>
              <a:rPr lang="en-US" sz="900">
                <a:solidFill>
                  <a:schemeClr val="tx1"/>
                </a:solidFill>
              </a:rPr>
              <a:t>** Currently in private preview</a:t>
            </a:r>
          </a:p>
        </p:txBody>
      </p:sp>
      <p:graphicFrame>
        <p:nvGraphicFramePr>
          <p:cNvPr id="15" name="Table 14">
            <a:extLst>
              <a:ext uri="{FF2B5EF4-FFF2-40B4-BE49-F238E27FC236}">
                <a16:creationId xmlns:a16="http://schemas.microsoft.com/office/drawing/2014/main" id="{72DFFACF-6C7B-2D26-4CED-AD96D063EFE0}"/>
              </a:ext>
            </a:extLst>
          </p:cNvPr>
          <p:cNvGraphicFramePr>
            <a:graphicFrameLocks noGrp="1"/>
          </p:cNvGraphicFramePr>
          <p:nvPr>
            <p:extLst>
              <p:ext uri="{D42A27DB-BD31-4B8C-83A1-F6EECF244321}">
                <p14:modId xmlns:p14="http://schemas.microsoft.com/office/powerpoint/2010/main" val="1169176457"/>
              </p:ext>
            </p:extLst>
          </p:nvPr>
        </p:nvGraphicFramePr>
        <p:xfrm>
          <a:off x="677691" y="1127236"/>
          <a:ext cx="10972031" cy="5016188"/>
        </p:xfrm>
        <a:graphic>
          <a:graphicData uri="http://schemas.openxmlformats.org/drawingml/2006/table">
            <a:tbl>
              <a:tblPr firstRow="1" bandRow="1"/>
              <a:tblGrid>
                <a:gridCol w="1463482">
                  <a:extLst>
                    <a:ext uri="{9D8B030D-6E8A-4147-A177-3AD203B41FA5}">
                      <a16:colId xmlns:a16="http://schemas.microsoft.com/office/drawing/2014/main" val="3361479064"/>
                    </a:ext>
                  </a:extLst>
                </a:gridCol>
                <a:gridCol w="1188720">
                  <a:extLst>
                    <a:ext uri="{9D8B030D-6E8A-4147-A177-3AD203B41FA5}">
                      <a16:colId xmlns:a16="http://schemas.microsoft.com/office/drawing/2014/main" val="3880206177"/>
                    </a:ext>
                  </a:extLst>
                </a:gridCol>
                <a:gridCol w="4630171">
                  <a:extLst>
                    <a:ext uri="{9D8B030D-6E8A-4147-A177-3AD203B41FA5}">
                      <a16:colId xmlns:a16="http://schemas.microsoft.com/office/drawing/2014/main" val="3948632929"/>
                    </a:ext>
                  </a:extLst>
                </a:gridCol>
                <a:gridCol w="1229886">
                  <a:extLst>
                    <a:ext uri="{9D8B030D-6E8A-4147-A177-3AD203B41FA5}">
                      <a16:colId xmlns:a16="http://schemas.microsoft.com/office/drawing/2014/main" val="1192799952"/>
                    </a:ext>
                  </a:extLst>
                </a:gridCol>
                <a:gridCol w="1229886">
                  <a:extLst>
                    <a:ext uri="{9D8B030D-6E8A-4147-A177-3AD203B41FA5}">
                      <a16:colId xmlns:a16="http://schemas.microsoft.com/office/drawing/2014/main" val="3232721736"/>
                    </a:ext>
                  </a:extLst>
                </a:gridCol>
                <a:gridCol w="1229886">
                  <a:extLst>
                    <a:ext uri="{9D8B030D-6E8A-4147-A177-3AD203B41FA5}">
                      <a16:colId xmlns:a16="http://schemas.microsoft.com/office/drawing/2014/main" val="2078782174"/>
                    </a:ext>
                  </a:extLst>
                </a:gridCol>
              </a:tblGrid>
              <a:tr h="239623">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lvl="0" indent="0" algn="l" defTabSz="914400" rtl="0" eaLnBrk="1" latinLnBrk="0" hangingPunct="1">
                        <a:lnSpc>
                          <a:spcPct val="100000"/>
                        </a:lnSpc>
                        <a:spcBef>
                          <a:spcPts val="0"/>
                        </a:spcBef>
                        <a:spcAft>
                          <a:spcPts val="0"/>
                        </a:spcAft>
                        <a:buNone/>
                      </a:pPr>
                      <a:r>
                        <a:rPr lang="en-US" sz="1000" b="1" i="0" kern="1200" dirty="0">
                          <a:solidFill>
                            <a:schemeClr val="accent2"/>
                          </a:solidFill>
                          <a:latin typeface="Segoe UI Semibold"/>
                          <a:ea typeface="+mn-ea"/>
                          <a:cs typeface="Segoe UI Semibold"/>
                        </a:rPr>
                        <a:t>Experience areas</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marR="0" lvl="0" indent="0" algn="l" defTabSz="914400" rtl="0" eaLnBrk="1" latinLnBrk="0" hangingPunct="1">
                        <a:lnSpc>
                          <a:spcPct val="100000"/>
                        </a:lnSpc>
                        <a:spcBef>
                          <a:spcPts val="0"/>
                        </a:spcBef>
                        <a:spcAft>
                          <a:spcPts val="0"/>
                        </a:spcAft>
                        <a:buNone/>
                        <a:tabLst/>
                        <a:defRPr/>
                      </a:pPr>
                      <a:r>
                        <a:rPr lang="en-US" sz="1000" b="1" i="0" kern="1200" dirty="0">
                          <a:solidFill>
                            <a:schemeClr val="accent2"/>
                          </a:solidFill>
                          <a:latin typeface="Segoe UI Semibold"/>
                          <a:ea typeface="+mn-ea"/>
                          <a:cs typeface="Segoe UI Semibold"/>
                        </a:rPr>
                        <a:t>Viva apps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b="1" kern="1200">
                          <a:solidFill>
                            <a:schemeClr val="bg1"/>
                          </a:solidFill>
                          <a:latin typeface="Segoe UI"/>
                        </a:defRPr>
                      </a:lvl1pPr>
                      <a:lvl2pPr marL="466371" algn="l" defTabSz="932742" rtl="0" eaLnBrk="1" latinLnBrk="0" hangingPunct="1">
                        <a:defRPr sz="1800" b="1" kern="1200">
                          <a:solidFill>
                            <a:schemeClr val="bg1"/>
                          </a:solidFill>
                          <a:latin typeface="Segoe UI"/>
                        </a:defRPr>
                      </a:lvl2pPr>
                      <a:lvl3pPr marL="932742" algn="l" defTabSz="932742" rtl="0" eaLnBrk="1" latinLnBrk="0" hangingPunct="1">
                        <a:defRPr sz="1800" b="1" kern="1200">
                          <a:solidFill>
                            <a:schemeClr val="bg1"/>
                          </a:solidFill>
                          <a:latin typeface="Segoe UI"/>
                        </a:defRPr>
                      </a:lvl3pPr>
                      <a:lvl4pPr marL="1399113" algn="l" defTabSz="932742" rtl="0" eaLnBrk="1" latinLnBrk="0" hangingPunct="1">
                        <a:defRPr sz="1800" b="1" kern="1200">
                          <a:solidFill>
                            <a:schemeClr val="bg1"/>
                          </a:solidFill>
                          <a:latin typeface="Segoe UI"/>
                        </a:defRPr>
                      </a:lvl4pPr>
                      <a:lvl5pPr marL="1865484" algn="l" defTabSz="932742" rtl="0" eaLnBrk="1" latinLnBrk="0" hangingPunct="1">
                        <a:defRPr sz="1800" b="1" kern="1200">
                          <a:solidFill>
                            <a:schemeClr val="bg1"/>
                          </a:solidFill>
                          <a:latin typeface="Segoe UI"/>
                        </a:defRPr>
                      </a:lvl5pPr>
                      <a:lvl6pPr marL="2331856" algn="l" defTabSz="932742" rtl="0" eaLnBrk="1" latinLnBrk="0" hangingPunct="1">
                        <a:defRPr sz="1800" b="1" kern="1200">
                          <a:solidFill>
                            <a:schemeClr val="bg1"/>
                          </a:solidFill>
                          <a:latin typeface="Segoe UI"/>
                        </a:defRPr>
                      </a:lvl6pPr>
                      <a:lvl7pPr marL="2798226" algn="l" defTabSz="932742" rtl="0" eaLnBrk="1" latinLnBrk="0" hangingPunct="1">
                        <a:defRPr sz="1800" b="1" kern="1200">
                          <a:solidFill>
                            <a:schemeClr val="bg1"/>
                          </a:solidFill>
                          <a:latin typeface="Segoe UI"/>
                        </a:defRPr>
                      </a:lvl7pPr>
                      <a:lvl8pPr marL="3264597" algn="l" defTabSz="932742" rtl="0" eaLnBrk="1" latinLnBrk="0" hangingPunct="1">
                        <a:defRPr sz="1800" b="1" kern="1200">
                          <a:solidFill>
                            <a:schemeClr val="bg1"/>
                          </a:solidFill>
                          <a:latin typeface="Segoe UI"/>
                        </a:defRPr>
                      </a:lvl8pPr>
                      <a:lvl9pPr marL="3730969" algn="l" defTabSz="932742" rtl="0" eaLnBrk="1" latinLnBrk="0" hangingPunct="1">
                        <a:defRPr sz="1800" b="1" kern="1200">
                          <a:solidFill>
                            <a:schemeClr val="bg1"/>
                          </a:solidFill>
                          <a:latin typeface="Segoe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Features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rtl="0" eaLnBrk="1" fontAlgn="auto" latinLnBrk="0" hangingPunct="1">
                        <a:lnSpc>
                          <a:spcPct val="100000"/>
                        </a:lnSpc>
                        <a:spcBef>
                          <a:spcPts val="0"/>
                        </a:spcBef>
                        <a:spcAft>
                          <a:spcPts val="0"/>
                        </a:spcAft>
                        <a:buClrTx/>
                        <a:buSzTx/>
                        <a:buFontTx/>
                        <a:buNone/>
                      </a:pPr>
                      <a:r>
                        <a:rPr lang="en-US" sz="1000" b="1" i="0" kern="1200" dirty="0">
                          <a:solidFill>
                            <a:schemeClr val="accent2"/>
                          </a:solidFill>
                          <a:latin typeface="Segoe UI Semibold"/>
                          <a:ea typeface="+mn-ea"/>
                          <a:cs typeface="Segoe UI Semibold"/>
                        </a:rPr>
                        <a:t>Included with </a:t>
                      </a:r>
                      <a:endParaRPr lang="en-US" sz="1000" b="1" i="0" kern="1200" dirty="0">
                        <a:solidFill>
                          <a:schemeClr val="accent2"/>
                        </a:solidFill>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Microsoft 365</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Included with Microsoft 365 Copilot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rtl="0" eaLnBrk="1" fontAlgn="auto" latinLnBrk="0" hangingPunct="1">
                        <a:lnSpc>
                          <a:spcPct val="100000"/>
                        </a:lnSpc>
                        <a:spcBef>
                          <a:spcPts val="0"/>
                        </a:spcBef>
                        <a:spcAft>
                          <a:spcPts val="0"/>
                        </a:spcAft>
                        <a:buClrTx/>
                        <a:buSzTx/>
                        <a:buFontTx/>
                        <a:buNone/>
                      </a:pPr>
                      <a:r>
                        <a:rPr lang="en-US" sz="1000" b="1" i="0" kern="1200" dirty="0">
                          <a:solidFill>
                            <a:schemeClr val="accent2"/>
                          </a:solidFill>
                          <a:latin typeface="Segoe UI Semibold"/>
                          <a:ea typeface="+mn-ea"/>
                          <a:cs typeface="Segoe UI Semibold"/>
                        </a:rPr>
                        <a:t>Included with </a:t>
                      </a:r>
                      <a:endParaRPr lang="en-US" sz="1000" b="1" i="0" kern="1200" dirty="0">
                        <a:solidFill>
                          <a:schemeClr val="accent2"/>
                        </a:solidFill>
                        <a:latin typeface="Segoe UI Semibold" panose="020B0502040204020203" pitchFamily="34" charset="0"/>
                        <a:ea typeface="+mn-ea"/>
                        <a:cs typeface="Segoe UI Semibold"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accent2"/>
                          </a:solidFill>
                          <a:latin typeface="Segoe UI Semibold"/>
                          <a:ea typeface="+mn-ea"/>
                          <a:cs typeface="Segoe UI Semibold"/>
                        </a:rPr>
                        <a:t>Viva license</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7098092"/>
                  </a:ext>
                </a:extLst>
              </a:tr>
              <a:tr h="200345">
                <a:tc rowSpan="7">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1000" dirty="0">
                          <a:solidFill>
                            <a:schemeClr val="tx1"/>
                          </a:solidFill>
                          <a:latin typeface="+mj-lt"/>
                        </a:rPr>
                        <a:t>Communication</a:t>
                      </a:r>
                      <a:endParaRPr lang="en-US" sz="2400" dirty="0">
                        <a:solidFill>
                          <a:schemeClr val="tx1"/>
                        </a:solidFill>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solidFill>
                            <a:schemeClr val="tx1"/>
                          </a:solidFill>
                          <a:latin typeface="+mn-lt"/>
                        </a:rPr>
                        <a:t>Viva Connections</a:t>
                      </a:r>
                    </a:p>
                  </a:txBody>
                  <a:tcPr marL="274320"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latin typeface="+mn-lt"/>
                        </a:rPr>
                        <a:t>Viva Connections Dashboard, Feed, Resources, and Teams app</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dirty="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dirty="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3846546"/>
                  </a:ext>
                </a:extLst>
              </a:tr>
              <a:tr h="200345">
                <a:tc vMerge="1">
                  <a:txBody>
                    <a:bodyPr/>
                    <a:lstStyle/>
                    <a:p>
                      <a:endParaRPr lang="en-US"/>
                    </a:p>
                  </a:txBody>
                  <a:tcPr/>
                </a:tc>
                <a:tc vMerge="1">
                  <a:txBody>
                    <a:bodyPr/>
                    <a:lstStyle/>
                    <a:p>
                      <a:pPr lvl="0" algn="ctr">
                        <a:lnSpc>
                          <a:spcPct val="100000"/>
                        </a:lnSpc>
                        <a:spcBef>
                          <a:spcPts val="0"/>
                        </a:spcBef>
                        <a:spcAft>
                          <a:spcPts val="0"/>
                        </a:spcAft>
                        <a:buNone/>
                      </a:pPr>
                      <a:endParaRPr lang="en-US" sz="1400">
                        <a:solidFill>
                          <a:srgbClr val="225B62"/>
                        </a:solidFill>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dirty="0">
                          <a:latin typeface="+mn-lt"/>
                        </a:rPr>
                        <a:t>Multi-instance support (up to 10 instances)</a:t>
                      </a: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599829824"/>
                  </a:ext>
                </a:extLst>
              </a:tr>
              <a:tr h="162329">
                <a:tc vMerge="1">
                  <a:txBody>
                    <a:bodyPr/>
                    <a:lstStyle/>
                    <a:p>
                      <a:pPr lvl="0" algn="ctr">
                        <a:lnSpc>
                          <a:spcPct val="100000"/>
                        </a:lnSpc>
                        <a:spcBef>
                          <a:spcPts val="0"/>
                        </a:spcBef>
                        <a:spcAft>
                          <a:spcPts val="0"/>
                        </a:spcAft>
                        <a:buNone/>
                      </a:pPr>
                      <a:endParaRPr lang="en-US" sz="600">
                        <a:solidFill>
                          <a:srgbClr val="225B62"/>
                        </a:solidFill>
                      </a:endParaRPr>
                    </a:p>
                  </a:txBody>
                  <a:tcPr marL="36565" marR="36565" marT="36565" marB="3656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rowSpan="3">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Viva Engage</a:t>
                      </a:r>
                    </a:p>
                  </a:txBody>
                  <a:tcPr marL="274320"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ClrTx/>
                        <a:buSzTx/>
                        <a:buFontTx/>
                        <a:buNone/>
                      </a:pPr>
                      <a:r>
                        <a:rPr lang="en-US" sz="900" b="0" i="0" u="none" strike="noStrike" dirty="0">
                          <a:solidFill>
                            <a:schemeClr val="tx1">
                              <a:lumMod val="90000"/>
                              <a:lumOff val="10000"/>
                            </a:schemeClr>
                          </a:solidFill>
                          <a:effectLst/>
                          <a:latin typeface="+mn-lt"/>
                        </a:rPr>
                        <a:t>Communities, Conversations, Storyline, Live events </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r>
                        <a:rPr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800" dirty="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1245695"/>
                  </a:ext>
                </a:extLst>
              </a:tr>
              <a:tr h="162329">
                <a:tc vMerge="1">
                  <a:txBody>
                    <a:bodyPr/>
                    <a:lstStyle/>
                    <a:p>
                      <a:endParaRPr lang="en-US"/>
                    </a:p>
                  </a:txBody>
                  <a:tcPr/>
                </a:tc>
                <a:tc vMerge="1">
                  <a:txBody>
                    <a:bodyPr/>
                    <a:lstStyle/>
                    <a:p>
                      <a:endParaRPr lang="en-US"/>
                    </a:p>
                  </a:txBody>
                  <a:tcPr marL="274320" marR="37293" marT="18648" marB="18648" anchor="ctr">
                    <a:lnL w="0">
                      <a:noFill/>
                    </a:lnL>
                    <a:lnR w="0">
                      <a:noFill/>
                    </a:lnR>
                    <a:lnT w="12700">
                      <a:solidFill>
                        <a:schemeClr val="bg1">
                          <a:lumMod val="75000"/>
                        </a:schemeClr>
                      </a:solidFill>
                    </a:lnT>
                    <a:lnB w="12700">
                      <a:solidFill>
                        <a:schemeClr val="bg1">
                          <a:lumMod val="75000"/>
                        </a:schemeClr>
                      </a:solidFill>
                    </a:lnB>
                    <a:lnTlToBr w="0">
                      <a:noFill/>
                    </a:lnTlToBr>
                    <a:lnBlToTr w="0">
                      <a:noFill/>
                    </a:lnBlToTr>
                    <a:noFill/>
                  </a:tcPr>
                </a:tc>
                <a:tc>
                  <a:txBody>
                    <a:bodyPr/>
                    <a:lstStyle/>
                    <a:p>
                      <a:pPr marL="0" lvl="0" indent="0" algn="l">
                        <a:lnSpc>
                          <a:spcPct val="100000"/>
                        </a:lnSpc>
                        <a:spcBef>
                          <a:spcPts val="0"/>
                        </a:spcBef>
                        <a:spcAft>
                          <a:spcPts val="0"/>
                        </a:spcAft>
                        <a:buNone/>
                      </a:pPr>
                      <a:r>
                        <a:rPr lang="en-US" sz="900" b="0" i="0" u="none" strike="noStrike" dirty="0">
                          <a:solidFill>
                            <a:schemeClr val="tx1">
                              <a:lumMod val="90000"/>
                              <a:lumOff val="10000"/>
                            </a:schemeClr>
                          </a:solidFill>
                          <a:effectLst/>
                          <a:latin typeface="+mn-lt"/>
                        </a:rPr>
                        <a:t>Copilot Communities</a:t>
                      </a: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mn-cs"/>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r>
                        <a:rPr lang="en-US" sz="800" b="0" i="0" u="none" strike="noStrike" noProof="0" dirty="0">
                          <a:solidFill>
                            <a:srgbClr val="1A1A1A"/>
                          </a:solidFill>
                          <a:latin typeface="Wingdings"/>
                          <a:sym typeface="Wingdings"/>
                        </a:rPr>
                        <a:t></a:t>
                      </a:r>
                      <a:endParaRPr kumimoji="0" lang="en-US" dirty="0">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tc>
                  <a:txBody>
                    <a:bodyPr/>
                    <a:lstStyle/>
                    <a:p>
                      <a:pPr marL="0" lvl="0" indent="0" algn="ctr" defTabSz="914400">
                        <a:lnSpc>
                          <a:spcPct val="100000"/>
                        </a:lnSpc>
                        <a:spcBef>
                          <a:spcPts val="0"/>
                        </a:spcBef>
                        <a:spcAft>
                          <a:spcPts val="0"/>
                        </a:spcAft>
                        <a:buNone/>
                        <a:tabLst/>
                        <a:defRPr/>
                      </a:pPr>
                      <a:r>
                        <a:rPr lang="en-US" sz="800" b="0" i="0" u="none" strike="noStrike" kern="1200" cap="none" spc="0" normalizeH="0" baseline="0" noProof="0" dirty="0">
                          <a:ln>
                            <a:noFill/>
                          </a:ln>
                          <a:solidFill>
                            <a:srgbClr val="1A1A1A"/>
                          </a:solidFill>
                          <a:effectLst/>
                          <a:uLnTx/>
                          <a:uFillTx/>
                          <a:latin typeface="Wingdings"/>
                          <a:sym typeface="Wingdings"/>
                        </a:rPr>
                        <a:t></a:t>
                      </a:r>
                      <a:endParaRPr kumimoji="0" lang="en-US" dirty="0">
                        <a:sym typeface="Wingdings" panose="05000000000000000000" pitchFamily="2" charset="2"/>
                      </a:endParaRPr>
                    </a:p>
                  </a:txBody>
                  <a:tcPr marL="37293" marR="37293" marT="18648" marB="18648" anchor="ctr">
                    <a:lnL w="0">
                      <a:noFill/>
                    </a:lnL>
                    <a:lnR w="0">
                      <a:noFill/>
                    </a:lnR>
                    <a:lnT w="6350" cap="flat" cmpd="sng" algn="ctr">
                      <a:solidFill>
                        <a:schemeClr val="bg1">
                          <a:lumMod val="75000"/>
                        </a:schemeClr>
                      </a:solidFill>
                      <a:prstDash val="sysDash"/>
                      <a:round/>
                      <a:headEnd type="none" w="med" len="med"/>
                      <a:tailEnd type="none" w="med" len="med"/>
                    </a:lnT>
                    <a:lnB w="6350">
                      <a:solidFill>
                        <a:schemeClr val="bg1">
                          <a:lumMod val="75000"/>
                        </a:schemeClr>
                      </a:solidFill>
                    </a:lnB>
                    <a:lnTlToBr w="0">
                      <a:noFill/>
                    </a:lnTlToBr>
                    <a:lnBlToTr w="0">
                      <a:noFill/>
                    </a:lnBlToTr>
                    <a:noFill/>
                  </a:tcPr>
                </a:tc>
                <a:extLst>
                  <a:ext uri="{0D108BD9-81ED-4DB2-BD59-A6C34878D82A}">
                    <a16:rowId xmlns:a16="http://schemas.microsoft.com/office/drawing/2014/main" val="2033305448"/>
                  </a:ext>
                </a:extLst>
              </a:tr>
              <a:tr h="162329">
                <a:tc vMerge="1">
                  <a:txBody>
                    <a:bodyPr/>
                    <a:lstStyle/>
                    <a:p>
                      <a:pPr lvl="0" algn="ctr">
                        <a:lnSpc>
                          <a:spcPct val="100000"/>
                        </a:lnSpc>
                        <a:spcBef>
                          <a:spcPts val="0"/>
                        </a:spcBef>
                        <a:spcAft>
                          <a:spcPts val="0"/>
                        </a:spcAft>
                        <a:buNone/>
                      </a:pPr>
                      <a:endParaRPr lang="en-US" sz="600">
                        <a:solidFill>
                          <a:srgbClr val="225B62"/>
                        </a:solidFill>
                      </a:endParaRPr>
                    </a:p>
                  </a:txBody>
                  <a:tcPr marL="36565" marR="36565" marT="36565" marB="36565">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vMerge="1">
                  <a:txBody>
                    <a:bodyPr/>
                    <a:lstStyle/>
                    <a:p>
                      <a:pPr marL="0" marR="0" lvl="0" indent="0" algn="ctr" rtl="0">
                        <a:lnSpc>
                          <a:spcPct val="100000"/>
                        </a:lnSpc>
                        <a:spcBef>
                          <a:spcPts val="0"/>
                        </a:spcBef>
                        <a:spcAft>
                          <a:spcPts val="0"/>
                        </a:spcAft>
                        <a:buClrTx/>
                        <a:buSzTx/>
                        <a:buFontTx/>
                        <a:buNone/>
                      </a:pPr>
                      <a:endParaRPr lang="en-US" sz="1400">
                        <a:solidFill>
                          <a:srgbClr val="225B62"/>
                        </a:solidFill>
                      </a:endParaRPr>
                    </a:p>
                  </a:txBody>
                  <a:tcPr marL="36565" marR="36565" marT="18285" marB="1828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rgbClr val="FFFFFF">
                          <a:lumMod val="75000"/>
                        </a:srgb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ClrTx/>
                        <a:buSzTx/>
                        <a:buFontTx/>
                        <a:buNone/>
                      </a:pPr>
                      <a:r>
                        <a:rPr lang="en-US" sz="900" dirty="0">
                          <a:latin typeface="+mn-lt"/>
                        </a:rPr>
                        <a:t>Copilot, Leadership Corner, Campaigns, AMAs, Storyline delegate posting, advanced analytics, Multitenant Organization, Answers </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327047"/>
                  </a:ext>
                </a:extLst>
              </a:tr>
              <a:tr h="203122">
                <a:tc vMerge="1">
                  <a:txBody>
                    <a:bodyPr/>
                    <a:lstStyle/>
                    <a:p>
                      <a:pPr lvl="0" algn="ctr">
                        <a:lnSpc>
                          <a:spcPct val="100000"/>
                        </a:lnSpc>
                        <a:spcBef>
                          <a:spcPts val="0"/>
                        </a:spcBef>
                        <a:spcAft>
                          <a:spcPts val="0"/>
                        </a:spcAft>
                        <a:buNone/>
                      </a:pPr>
                      <a:endParaRPr lang="en-US" sz="1400">
                        <a:solidFill>
                          <a:srgbClr val="225B62"/>
                        </a:solidFill>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row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Viva Amplify</a:t>
                      </a:r>
                      <a:endParaRPr kumimoji="0" lang="en-US" sz="900" b="0" i="0" u="none" strike="noStrike" kern="1200" cap="none" spc="0" normalizeH="0" baseline="30000" noProof="0" dirty="0">
                        <a:ln>
                          <a:noFill/>
                        </a:ln>
                        <a:solidFill>
                          <a:schemeClr val="tx1"/>
                        </a:solidFill>
                        <a:effectLst/>
                        <a:uLnTx/>
                        <a:uFillTx/>
                        <a:latin typeface="+mn-lt"/>
                        <a:ea typeface="+mn-ea"/>
                        <a:cs typeface="+mn-cs"/>
                      </a:endParaRPr>
                    </a:p>
                  </a:txBody>
                  <a:tcPr marL="274320"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spcBef>
                          <a:spcPts val="300"/>
                        </a:spcBef>
                      </a:pPr>
                      <a:r>
                        <a:rPr lang="en-US" sz="900" kern="1200" dirty="0">
                          <a:solidFill>
                            <a:schemeClr val="tx1"/>
                          </a:solidFill>
                          <a:effectLst/>
                          <a:latin typeface="+mn-lt"/>
                          <a:ea typeface="+mn-ea"/>
                          <a:cs typeface="+mn-cs"/>
                        </a:rPr>
                        <a:t>Campaign management, multi-channel publishing, advanced analytics</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255688791"/>
                  </a:ext>
                </a:extLst>
              </a:tr>
              <a:tr h="0">
                <a:tc vMerge="1">
                  <a:txBody>
                    <a:bodyPr/>
                    <a:lstStyle/>
                    <a:p>
                      <a:pPr lvl="0" algn="l">
                        <a:lnSpc>
                          <a:spcPct val="100000"/>
                        </a:lnSpc>
                        <a:spcBef>
                          <a:spcPts val="0"/>
                        </a:spcBef>
                        <a:spcAft>
                          <a:spcPts val="0"/>
                        </a:spcAft>
                        <a:buNone/>
                      </a:pPr>
                      <a:endParaRPr lang="en-US" sz="2400">
                        <a:solidFill>
                          <a:schemeClr val="tx1"/>
                        </a:solidFill>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lvl="0" indent="0" algn="l" defTabSz="93238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30000" noProof="0">
                        <a:ln>
                          <a:noFill/>
                        </a:ln>
                        <a:solidFill>
                          <a:schemeClr val="tx1"/>
                        </a:solidFill>
                        <a:effectLst/>
                        <a:uLnTx/>
                        <a:uFillTx/>
                        <a:latin typeface="+mn-lt"/>
                        <a:ea typeface="+mn-ea"/>
                        <a:cs typeface="+mn-cs"/>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US" sz="900" kern="1200" dirty="0">
                          <a:solidFill>
                            <a:schemeClr val="tx1"/>
                          </a:solidFill>
                          <a:effectLst/>
                          <a:latin typeface="+mn-lt"/>
                          <a:ea typeface="+mn-ea"/>
                          <a:cs typeface="+mn-cs"/>
                        </a:rPr>
                        <a:t>Copilot Deployment Kit to </a:t>
                      </a:r>
                      <a:r>
                        <a:rPr lang="en-US" sz="900" kern="1200" noProof="0" dirty="0" err="1">
                          <a:solidFill>
                            <a:schemeClr val="tx1"/>
                          </a:solidFill>
                          <a:effectLst/>
                          <a:latin typeface="+mn-lt"/>
                          <a:ea typeface="+mn-ea"/>
                          <a:cs typeface="+mn-cs"/>
                        </a:rPr>
                        <a:t>to</a:t>
                      </a:r>
                      <a:r>
                        <a:rPr lang="en-US" sz="900" kern="1200" noProof="0" dirty="0">
                          <a:solidFill>
                            <a:schemeClr val="tx1"/>
                          </a:solidFill>
                          <a:effectLst/>
                          <a:latin typeface="+mn-lt"/>
                          <a:ea typeface="+mn-ea"/>
                          <a:cs typeface="+mn-cs"/>
                        </a:rPr>
                        <a:t> onboard Copilot users.</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a:lnSpc>
                          <a:spcPct val="100000"/>
                        </a:lnSpc>
                        <a:spcBef>
                          <a:spcPts val="0"/>
                        </a:spcBef>
                        <a:spcAft>
                          <a:spcPts val="0"/>
                        </a:spcAft>
                        <a:buClrTx/>
                        <a:buSzTx/>
                        <a:buFontTx/>
                        <a:buNone/>
                        <a:tabLst/>
                        <a:defRPr/>
                      </a:pPr>
                      <a:endParaRPr kumimoji="0" lang="en-US" sz="800">
                        <a:latin typeface="+mn-lt"/>
                        <a:sym typeface="Wingdings" panose="05000000000000000000" pitchFamily="2" charset="2"/>
                      </a:endParaRP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p>
                  </a:txBody>
                  <a:tcPr marL="37293" marR="37293" marT="18649" marB="1864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461432521"/>
                  </a:ext>
                </a:extLst>
              </a:tr>
              <a:tr h="200347">
                <a:tc rowSpan="4">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r>
                        <a:rPr lang="en-US" sz="1000" b="0" i="0" u="none" strike="noStrike" kern="1200" noProof="0" dirty="0">
                          <a:solidFill>
                            <a:schemeClr val="tx1"/>
                          </a:solidFill>
                          <a:latin typeface="Segoe UI Semibold"/>
                        </a:rPr>
                        <a:t>Skilling</a:t>
                      </a:r>
                      <a:endParaRPr lang="en-US" sz="2400" dirty="0">
                        <a:solidFill>
                          <a:schemeClr val="tx1"/>
                        </a:solidFill>
                      </a:endParaRPr>
                    </a:p>
                  </a:txBody>
                  <a:tcPr marL="0" marR="324000"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FontTx/>
                        <a:buNone/>
                      </a:pPr>
                      <a:r>
                        <a:rPr lang="en-US" sz="900" b="0" kern="1200" dirty="0">
                          <a:solidFill>
                            <a:schemeClr val="tx1"/>
                          </a:solidFill>
                          <a:latin typeface="+mn-lt"/>
                          <a:ea typeface="+mn-ea"/>
                          <a:cs typeface="+mn-cs"/>
                        </a:rPr>
                        <a:t>Viva Learning</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ctr" latinLnBrk="0" hangingPunct="1">
                        <a:lnSpc>
                          <a:spcPct val="100000"/>
                        </a:lnSpc>
                        <a:spcBef>
                          <a:spcPts val="0"/>
                        </a:spcBef>
                        <a:spcAft>
                          <a:spcPts val="0"/>
                        </a:spcAft>
                        <a:buClrTx/>
                        <a:buSzTx/>
                        <a:buFontTx/>
                        <a:buNone/>
                        <a:tabLst/>
                        <a:defRPr/>
                      </a:pPr>
                      <a:r>
                        <a:rPr lang="en-US" sz="900" b="0" i="0" u="none" strike="noStrike" kern="1200" spc="0" dirty="0">
                          <a:solidFill>
                            <a:srgbClr val="1A1A1A"/>
                          </a:solidFill>
                          <a:effectLst/>
                          <a:latin typeface="+mn-lt"/>
                          <a:ea typeface="+mn-ea"/>
                          <a:cs typeface="Segoe UI"/>
                        </a:rPr>
                        <a:t>Viva Learning app in Teams with access to MS Learn and 300+ LinkedIn Learning courses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395620"/>
                  </a:ext>
                </a:extLst>
              </a:tr>
              <a:tr h="200347">
                <a:tc vMerge="1">
                  <a:txBody>
                    <a:bodyPr/>
                    <a:lstStyle/>
                    <a:p>
                      <a:endParaRPr lang="en-US"/>
                    </a:p>
                  </a:txBody>
                  <a:tcPr>
                    <a:lnT w="19050" cap="flat" cmpd="sng" algn="ctr">
                      <a:solidFill>
                        <a:schemeClr val="bg1">
                          <a:lumMod val="85000"/>
                        </a:schemeClr>
                      </a:solidFill>
                      <a:prstDash val="solid"/>
                      <a:round/>
                      <a:headEnd type="none" w="med" len="med"/>
                      <a:tailEnd type="none" w="med" len="med"/>
                    </a:lnT>
                  </a:tcPr>
                </a:tc>
                <a:tc vMerge="1">
                  <a:txBody>
                    <a:bodyPr/>
                    <a:lstStyle/>
                    <a:p>
                      <a:endParaRPr lang="en-US"/>
                    </a:p>
                  </a:txBody>
                  <a:tcPr>
                    <a:lnT w="19050" cap="flat" cmpd="sng" algn="ctr">
                      <a:solidFill>
                        <a:schemeClr val="bg1">
                          <a:lumMod val="85000"/>
                        </a:schemeClr>
                      </a:solidFill>
                      <a:prstDash val="solid"/>
                      <a:round/>
                      <a:headEnd type="none" w="med" len="med"/>
                      <a:tailEnd type="none" w="med" len="med"/>
                    </a:lnT>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ctr" latinLnBrk="0" hangingPunct="1">
                        <a:lnSpc>
                          <a:spcPct val="100000"/>
                        </a:lnSpc>
                        <a:spcBef>
                          <a:spcPts val="0"/>
                        </a:spcBef>
                        <a:spcAft>
                          <a:spcPts val="0"/>
                        </a:spcAft>
                        <a:buClrTx/>
                        <a:buSzTx/>
                        <a:buFontTx/>
                        <a:buNone/>
                        <a:tabLst/>
                        <a:defRPr/>
                      </a:pPr>
                      <a:r>
                        <a:rPr lang="en-US" sz="900" b="0" i="0" u="none" strike="noStrike" spc="-10" baseline="0" dirty="0">
                          <a:solidFill>
                            <a:srgbClr val="1A1A1A"/>
                          </a:solidFill>
                          <a:effectLst/>
                          <a:latin typeface="+mn-lt"/>
                          <a:cs typeface="Segoe UI"/>
                        </a:rPr>
                        <a:t>Copilot </a:t>
                      </a:r>
                      <a:r>
                        <a:rPr lang="en-US" sz="900" b="0" i="0" u="none" strike="noStrike" kern="1200" spc="-10" baseline="0" dirty="0">
                          <a:solidFill>
                            <a:srgbClr val="1A1A1A"/>
                          </a:solidFill>
                          <a:effectLst/>
                          <a:latin typeface="+mn-lt"/>
                          <a:ea typeface="+mn-ea"/>
                          <a:cs typeface="Segoe UI"/>
                        </a:rPr>
                        <a:t>Academy to develop the skills to utilize Copilot experiences effectively</a:t>
                      </a:r>
                    </a:p>
                  </a:txBody>
                  <a:tcPr marL="37294" marR="37294" marT="37294" marB="37294" anchor="ctr">
                    <a:lnL w="12700" cmpd="sng">
                      <a:noFill/>
                      <a:prstDash val="soli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80776969"/>
                  </a:ext>
                </a:extLst>
              </a:tr>
              <a:tr h="200347">
                <a:tc vMerge="1">
                  <a:txBody>
                    <a:bodyPr/>
                    <a:lstStyle/>
                    <a:p>
                      <a:endParaRPr lang="en-US"/>
                    </a:p>
                  </a:txBody>
                  <a:tcPr/>
                </a:tc>
                <a:tc vMerge="1">
                  <a:txBody>
                    <a:bodyPr/>
                    <a:lstStyle/>
                    <a:p>
                      <a:endParaRPr lang="en-US"/>
                    </a:p>
                  </a:txBody>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900" b="0" i="0" u="none" strike="noStrike" kern="1200" spc="-10" baseline="0" dirty="0">
                          <a:solidFill>
                            <a:schemeClr val="tx1"/>
                          </a:solidFill>
                          <a:effectLst/>
                          <a:latin typeface="+mn-lt"/>
                          <a:ea typeface="+mn-ea"/>
                          <a:cs typeface="+mn-cs"/>
                        </a:rPr>
                        <a:t>LMS and 3P learning provider integration, collections, learning paths, academies, add to calendar, Copilot in Viva Learning</a:t>
                      </a:r>
                      <a:endParaRPr lang="en-US" sz="900" b="0" i="0" u="none" strike="noStrike" spc="-10" baseline="0" dirty="0">
                        <a:solidFill>
                          <a:srgbClr val="1A1A1A"/>
                        </a:solidFill>
                        <a:effectLst/>
                        <a:latin typeface="+mn-lt"/>
                        <a:cs typeface="Segoe UI"/>
                      </a:endParaRPr>
                    </a:p>
                  </a:txBody>
                  <a:tcPr marL="37294" marR="37294" marT="37294" marB="37294" anchor="ctr">
                    <a:lnL w="12700" cmpd="sng">
                      <a:noFill/>
                      <a:prstDash val="soli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749352824"/>
                  </a:ext>
                </a:extLst>
              </a:tr>
              <a:tr h="200347">
                <a:tc vMerge="1">
                  <a:txBody>
                    <a:bodyPr/>
                    <a:lstStyle/>
                    <a:p>
                      <a:pPr marL="0" lvl="0" indent="0" algn="l">
                        <a:lnSpc>
                          <a:spcPct val="100000"/>
                        </a:lnSpc>
                        <a:spcBef>
                          <a:spcPts val="0"/>
                        </a:spcBef>
                        <a:spcAft>
                          <a:spcPts val="0"/>
                        </a:spcAft>
                        <a:buNone/>
                      </a:pPr>
                      <a:endParaRPr lang="en-US" sz="1000" b="0" kern="1200">
                        <a:solidFill>
                          <a:schemeClr val="tx1"/>
                        </a:solidFill>
                        <a:latin typeface="+mj-lt"/>
                        <a:ea typeface="+mn-ea"/>
                        <a:cs typeface="+mn-cs"/>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FontTx/>
                        <a:buNone/>
                      </a:pPr>
                      <a:endParaRPr lang="en-US" sz="900" b="0" kern="1200">
                        <a:solidFill>
                          <a:schemeClr val="tx1"/>
                        </a:solidFill>
                        <a:latin typeface="+mn-lt"/>
                        <a:ea typeface="+mn-ea"/>
                        <a:cs typeface="+mn-cs"/>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fontAlgn="ctr">
                        <a:lnSpc>
                          <a:spcPct val="100000"/>
                        </a:lnSpc>
                        <a:spcBef>
                          <a:spcPts val="0"/>
                        </a:spcBef>
                        <a:spcAft>
                          <a:spcPts val="0"/>
                        </a:spcAft>
                      </a:pPr>
                      <a:r>
                        <a:rPr lang="en-US" sz="900" b="0" i="0" u="none" strike="noStrike" spc="-10" baseline="0" dirty="0">
                          <a:solidFill>
                            <a:srgbClr val="1A1A1A"/>
                          </a:solidFill>
                          <a:effectLst/>
                          <a:latin typeface="+mn-lt"/>
                          <a:cs typeface="Segoe UI"/>
                        </a:rPr>
                        <a:t>Skills in Viva**</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793630688"/>
                  </a:ext>
                </a:extLst>
              </a:tr>
              <a:tr h="220972">
                <a:tc rowSpan="7">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r>
                        <a:rPr lang="en-US" sz="1000" b="0" kern="1200" dirty="0">
                          <a:solidFill>
                            <a:schemeClr val="tx1"/>
                          </a:solidFill>
                          <a:latin typeface="+mj-lt"/>
                          <a:ea typeface="+mn-ea"/>
                          <a:cs typeface="+mn-cs"/>
                        </a:rPr>
                        <a:t>Measurement</a:t>
                      </a: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rtl="0" eaLnBrk="1" fontAlgn="auto" latinLnBrk="0" hangingPunct="1">
                        <a:lnSpc>
                          <a:spcPct val="100000"/>
                        </a:lnSpc>
                        <a:spcBef>
                          <a:spcPts val="0"/>
                        </a:spcBef>
                        <a:spcAft>
                          <a:spcPts val="0"/>
                        </a:spcAft>
                        <a:buFontTx/>
                        <a:buNone/>
                      </a:pPr>
                      <a:r>
                        <a:rPr lang="en-US" sz="900" b="0" kern="1200" dirty="0">
                          <a:solidFill>
                            <a:schemeClr val="tx1"/>
                          </a:solidFill>
                          <a:latin typeface="+mn-lt"/>
                          <a:ea typeface="+mn-ea"/>
                          <a:cs typeface="+mn-cs"/>
                        </a:rPr>
                        <a:t>Viva Insights</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900" kern="1200" spc="0" dirty="0">
                          <a:solidFill>
                            <a:srgbClr val="1A1A1A"/>
                          </a:solidFill>
                          <a:latin typeface="+mn-lt"/>
                          <a:ea typeface="+mn-ea"/>
                          <a:cs typeface="+mn-cs"/>
                        </a:rPr>
                        <a:t>Viva Insights app in Teams with personal insights and experiences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1A1A1A"/>
                          </a:solidFill>
                          <a:effectLst/>
                          <a:uLnTx/>
                          <a:uFillTx/>
                          <a:latin typeface="Windings"/>
                          <a:ea typeface="+mn-ea"/>
                          <a:cs typeface="+mn-cs"/>
                          <a:sym typeface="Wingdings"/>
                        </a:rPr>
                        <a:t></a:t>
                      </a:r>
                      <a:endParaRPr lang="en-US" sz="800" b="0" dirty="0">
                        <a:solidFill>
                          <a:srgbClr val="1A1A1A"/>
                        </a:solidFill>
                        <a:latin typeface="Win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a:lnSpc>
                          <a:spcPct val="100000"/>
                        </a:lnSpc>
                        <a:spcBef>
                          <a:spcPts val="0"/>
                        </a:spcBef>
                        <a:spcAft>
                          <a:spcPts val="0"/>
                        </a:spcAft>
                        <a:buClrTx/>
                        <a:buSzTx/>
                        <a:buFontTx/>
                        <a:buNone/>
                      </a:pPr>
                      <a:endParaRPr lang="en-US" sz="800" b="0">
                        <a:solidFill>
                          <a:srgbClr val="1A1A1A"/>
                        </a:solidFill>
                        <a:latin typeface="Win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633610258"/>
                  </a:ext>
                </a:extLst>
              </a:tr>
              <a:tr h="200347">
                <a:tc vMerge="1">
                  <a:txBody>
                    <a:bodyPr/>
                    <a:lstStyle/>
                    <a:p>
                      <a:endParaRPr lang="en-US"/>
                    </a:p>
                  </a:txBody>
                  <a:tcPr/>
                </a:tc>
                <a:tc vMerge="1">
                  <a:txBody>
                    <a:bodyPr/>
                    <a:lstStyle/>
                    <a:p>
                      <a:pPr marL="0" marR="0" lvl="0" indent="0" algn="ctr" rtl="0" eaLnBrk="1" fontAlgn="auto" latinLnBrk="0" hangingPunct="1">
                        <a:lnSpc>
                          <a:spcPct val="100000"/>
                        </a:lnSpc>
                        <a:spcBef>
                          <a:spcPts val="0"/>
                        </a:spcBef>
                        <a:spcAft>
                          <a:spcPts val="0"/>
                        </a:spcAft>
                        <a:buFontTx/>
                        <a:buNone/>
                      </a:pPr>
                      <a:r>
                        <a:rPr lang="en-US" sz="900" b="0" kern="1200">
                          <a:solidFill>
                            <a:schemeClr val="accent1"/>
                          </a:solidFill>
                          <a:latin typeface="+mj-lt"/>
                          <a:ea typeface="+mn-ea"/>
                          <a:cs typeface="+mn-cs"/>
                        </a:rPr>
                        <a:t>Viva Insights</a:t>
                      </a:r>
                    </a:p>
                  </a:txBody>
                  <a:tcPr marL="37304" marR="37304" marT="37304" marB="37304" anchor="ctr">
                    <a:lnR w="6350" cap="flat" cmpd="sng" algn="ctr">
                      <a:solidFill>
                        <a:schemeClr val="tx1">
                          <a:lumMod val="50000"/>
                          <a:lumOff val="50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384" rtl="0" eaLnBrk="1" fontAlgn="auto" latinLnBrk="0" hangingPunct="1">
                        <a:lnSpc>
                          <a:spcPct val="100000"/>
                        </a:lnSpc>
                        <a:spcBef>
                          <a:spcPts val="0"/>
                        </a:spcBef>
                        <a:spcAft>
                          <a:spcPts val="0"/>
                        </a:spcAft>
                        <a:buClrTx/>
                        <a:buSzTx/>
                        <a:buFontTx/>
                        <a:buNone/>
                        <a:tabLst/>
                        <a:defRPr/>
                      </a:pPr>
                      <a:r>
                        <a:rPr lang="en-US" sz="900" kern="1200" spc="0" dirty="0">
                          <a:solidFill>
                            <a:srgbClr val="1A1A1A"/>
                          </a:solidFill>
                          <a:latin typeface="+mn-lt"/>
                          <a:ea typeface="+mn-ea"/>
                          <a:cs typeface="+mn-cs"/>
                        </a:rPr>
                        <a:t>Copilot Dashboard to measure Copilot readiness, adoption, and impact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dirty="0">
                          <a:ln>
                            <a:noFill/>
                          </a:ln>
                          <a:solidFill>
                            <a:srgbClr val="1A1A1A"/>
                          </a:solidFill>
                          <a:effectLst/>
                          <a:uLnTx/>
                          <a:uFillTx/>
                          <a:latin typeface="+mn-lt"/>
                          <a:sym typeface="Wingdings" panose="05000000000000000000" pitchFamily="2" charset="2"/>
                        </a:rPr>
                        <a:t></a:t>
                      </a:r>
                      <a:endParaRPr kumimoji="0" lang="en-US" sz="800" b="0" i="0" u="none" strike="noStrike" kern="1200" cap="none" spc="0" normalizeH="0" baseline="0" noProof="0" dirty="0">
                        <a:ln>
                          <a:noFill/>
                        </a:ln>
                        <a:solidFill>
                          <a:srgbClr val="1A1A1A"/>
                        </a:solidFill>
                        <a:effectLst/>
                        <a:uLnTx/>
                        <a:uFillTx/>
                        <a:latin typeface="+mn-lt"/>
                        <a:ea typeface="+mn-ea"/>
                        <a:cs typeface="Segoe UI" panose="020B0502040204020203" pitchFamily="34" charset="0"/>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045386878"/>
                  </a:ext>
                </a:extLst>
              </a:tr>
              <a:tr h="0">
                <a:tc vMerge="1">
                  <a:txBody>
                    <a:bodyPr/>
                    <a:lstStyle/>
                    <a:p>
                      <a:endParaRPr lang="en-US"/>
                    </a:p>
                  </a:txBody>
                  <a:tcPr/>
                </a:tc>
                <a:tc vMerge="1">
                  <a:txBody>
                    <a:bodyPr/>
                    <a:lstStyle/>
                    <a:p>
                      <a:endParaRPr lang="en-US"/>
                    </a:p>
                  </a:txBody>
                  <a:tcPr/>
                </a:tc>
                <a:tc>
                  <a:txBody>
                    <a:bodyPr/>
                    <a:lstStyle/>
                    <a:p>
                      <a:pPr lvl="0" algn="l">
                        <a:lnSpc>
                          <a:spcPct val="100000"/>
                        </a:lnSpc>
                        <a:spcBef>
                          <a:spcPts val="0"/>
                        </a:spcBef>
                        <a:spcAft>
                          <a:spcPts val="0"/>
                        </a:spcAft>
                        <a:buNone/>
                      </a:pPr>
                      <a:r>
                        <a:rPr lang="en-US" sz="900" kern="1200" spc="0" dirty="0">
                          <a:solidFill>
                            <a:srgbClr val="1A1A1A"/>
                          </a:solidFill>
                          <a:latin typeface="+mn-lt"/>
                          <a:ea typeface="+mn-ea"/>
                          <a:cs typeface="+mn-cs"/>
                        </a:rPr>
                        <a:t>Advanced Copilot reporting capabilities to create to create custom reports and measure business impact*</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800" b="0" i="0" u="none" strike="noStrike" kern="1200" cap="none" spc="0" normalizeH="0" baseline="0" noProof="0" dirty="0">
                          <a:ln>
                            <a:noFill/>
                          </a:ln>
                          <a:solidFill>
                            <a:srgbClr val="1A1A1A"/>
                          </a:solidFill>
                          <a:effectLst/>
                          <a:uLnTx/>
                          <a:uFillTx/>
                          <a:latin typeface="Wingdings"/>
                          <a:sym typeface="Wingdings"/>
                        </a:rPr>
                        <a:t></a:t>
                      </a:r>
                      <a:endParaRPr lang="en-US" sz="800" b="0" i="0" u="none" strike="noStrike" kern="1200" cap="none" spc="0" normalizeH="0" baseline="0" noProof="0" dirty="0">
                        <a:ln>
                          <a:noFill/>
                        </a:ln>
                        <a:solidFill>
                          <a:srgbClr val="000000"/>
                        </a:solidFill>
                        <a:effectLst/>
                        <a:uLnTx/>
                        <a:uFillTx/>
                        <a:latin typeface="Wingdings"/>
                        <a:sym typeface="Wing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mn-lt"/>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6350" cap="flat" cmpd="sng" algn="ctr">
                      <a:solidFill>
                        <a:schemeClr val="bg1">
                          <a:lumMod val="75000"/>
                        </a:schemeClr>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25089941"/>
                  </a:ext>
                </a:extLst>
              </a:tr>
              <a:tr h="200347">
                <a:tc vMerge="1">
                  <a:txBody>
                    <a:bodyPr/>
                    <a:lstStyle/>
                    <a:p>
                      <a:endParaRPr lang="en-US"/>
                    </a:p>
                  </a:txBody>
                  <a:tcPr/>
                </a:tc>
                <a:tc vMerge="1">
                  <a:txBody>
                    <a:bodyPr/>
                    <a:lstStyle/>
                    <a:p>
                      <a:endParaRPr lang="en-US"/>
                    </a:p>
                  </a:txBody>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lvl="0" algn="l">
                        <a:lnSpc>
                          <a:spcPct val="100000"/>
                        </a:lnSpc>
                        <a:spcBef>
                          <a:spcPts val="0"/>
                        </a:spcBef>
                        <a:spcAft>
                          <a:spcPts val="0"/>
                        </a:spcAft>
                        <a:buNone/>
                      </a:pPr>
                      <a:r>
                        <a:rPr lang="en-US" sz="900" kern="1200" spc="0" dirty="0">
                          <a:solidFill>
                            <a:srgbClr val="1A1A1A"/>
                          </a:solidFill>
                          <a:latin typeface="+mn-lt"/>
                          <a:ea typeface="+mn-ea"/>
                          <a:cs typeface="+mn-cs"/>
                        </a:rPr>
                        <a:t>Analyst workbench to customize and tailor premium organizational reports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lnSpc>
                          <a:spcPct val="100000"/>
                        </a:lnSpc>
                        <a:spcBef>
                          <a:spcPts val="0"/>
                        </a:spcBef>
                        <a:spcAft>
                          <a:spcPts val="0"/>
                        </a:spcAft>
                        <a:buNone/>
                      </a:pPr>
                      <a:r>
                        <a:rPr lang="en-US" sz="800" b="0" i="0" u="none" strike="noStrike" kern="1200" cap="none" spc="0" normalizeH="0" baseline="0" noProof="0" dirty="0">
                          <a:ln>
                            <a:noFill/>
                          </a:ln>
                          <a:solidFill>
                            <a:srgbClr val="1A1A1A"/>
                          </a:solidFill>
                          <a:effectLst/>
                          <a:uLnTx/>
                          <a:uFillTx/>
                          <a:latin typeface="Wingdings"/>
                          <a:sym typeface="Wingdings"/>
                        </a:rPr>
                        <a:t></a:t>
                      </a:r>
                      <a:endParaRPr lang="en-US" sz="800" b="0" i="0" u="none" strike="noStrike" kern="1200" cap="none" spc="0" normalizeH="0" baseline="0" noProof="0" dirty="0">
                        <a:ln>
                          <a:noFill/>
                        </a:ln>
                        <a:solidFill>
                          <a:srgbClr val="000000"/>
                        </a:solidFill>
                        <a:effectLst/>
                        <a:uLnTx/>
                        <a:uFillTx/>
                        <a:latin typeface="Wingdings"/>
                        <a:sym typeface="Wingdings"/>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ysDash"/>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8338690"/>
                  </a:ext>
                </a:extLst>
              </a:tr>
              <a:tr h="200347">
                <a:tc vMerge="1">
                  <a:txBody>
                    <a:bodyPr/>
                    <a:lstStyle/>
                    <a:p>
                      <a:pPr marL="0" lvl="0" indent="0" algn="ctr">
                        <a:lnSpc>
                          <a:spcPct val="100000"/>
                        </a:lnSpc>
                        <a:spcBef>
                          <a:spcPts val="0"/>
                        </a:spcBef>
                        <a:spcAft>
                          <a:spcPts val="0"/>
                        </a:spcAft>
                        <a:buNone/>
                      </a:pPr>
                      <a:endParaRPr lang="en-US" sz="600" b="0" kern="1200">
                        <a:solidFill>
                          <a:srgbClr val="225B62"/>
                        </a:solidFill>
                        <a:latin typeface="+mj-lt"/>
                        <a:ea typeface="+mn-ea"/>
                        <a:cs typeface="+mn-cs"/>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b="0" kern="1200" dirty="0">
                          <a:solidFill>
                            <a:schemeClr val="tx1"/>
                          </a:solidFill>
                          <a:latin typeface="+mn-lt"/>
                          <a:ea typeface="+mn-ea"/>
                          <a:cs typeface="+mn-cs"/>
                        </a:rPr>
                        <a:t>Viva Pulse</a:t>
                      </a: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900" dirty="0">
                          <a:latin typeface="+mn-lt"/>
                        </a:rPr>
                        <a:t>Create, distribute, and customize team surveys, </a:t>
                      </a:r>
                      <a:r>
                        <a:rPr lang="en-US" sz="900" kern="1200" dirty="0">
                          <a:solidFill>
                            <a:schemeClr val="tx1"/>
                          </a:solidFill>
                          <a:latin typeface="+mn-lt"/>
                          <a:ea typeface="+mn-ea"/>
                          <a:cs typeface="+mn-cs"/>
                        </a:rPr>
                        <a:t>review reports &amp; initiate post survey actions</a:t>
                      </a: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800" b="0" i="0" u="none" strike="noStrike" kern="1200" cap="none" spc="0" normalizeH="0" baseline="0" noProof="0" dirty="0">
                          <a:ln>
                            <a:noFill/>
                          </a:ln>
                          <a:solidFill>
                            <a:srgbClr val="1A1A1A"/>
                          </a:solidFill>
                          <a:effectLst/>
                          <a:uLnTx/>
                          <a:uFillTx/>
                          <a:latin typeface="+mn-lt"/>
                          <a:ea typeface="+mn-ea"/>
                          <a:cs typeface="Segoe UI"/>
                        </a:rPr>
                        <a:t>Viva Pulse Copilot templates included </a:t>
                      </a:r>
                      <a:endParaRPr kumimoji="0" lang="en-US" sz="800" b="0" i="0" u="none" strike="noStrike" kern="1200" cap="none" spc="0" normalizeH="0" baseline="0" noProof="0" dirty="0">
                        <a:ln>
                          <a:noFill/>
                        </a:ln>
                        <a:solidFill>
                          <a:srgbClr val="1A1A1A"/>
                        </a:solidFill>
                        <a:effectLst/>
                        <a:uLnTx/>
                        <a:uFillTx/>
                        <a:latin typeface="+mn-lt"/>
                        <a:ea typeface="+mn-ea"/>
                        <a:cs typeface="Segoe UI"/>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140545313"/>
                  </a:ext>
                </a:extLst>
              </a:tr>
              <a:tr h="200347">
                <a:tc vMerge="1">
                  <a:txBody>
                    <a:bodyPr/>
                    <a:lstStyle/>
                    <a:p>
                      <a:pPr marL="0" lvl="0" indent="0" algn="ctr">
                        <a:lnSpc>
                          <a:spcPct val="100000"/>
                        </a:lnSpc>
                        <a:spcBef>
                          <a:spcPts val="0"/>
                        </a:spcBef>
                        <a:spcAft>
                          <a:spcPts val="0"/>
                        </a:spcAft>
                        <a:buNone/>
                      </a:pPr>
                      <a:endParaRPr lang="en-US" sz="600" b="0" kern="1200">
                        <a:solidFill>
                          <a:srgbClr val="225B62"/>
                        </a:solidFill>
                        <a:latin typeface="+mj-lt"/>
                        <a:ea typeface="+mn-ea"/>
                        <a:cs typeface="+mn-cs"/>
                      </a:endParaRPr>
                    </a:p>
                  </a:txBody>
                  <a:tcPr marL="36565" marR="36565" marT="36565" marB="36565"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dirty="0">
                          <a:solidFill>
                            <a:schemeClr val="tx1"/>
                          </a:solidFill>
                          <a:latin typeface="+mn-lt"/>
                        </a:rPr>
                        <a:t>Viva Glint</a:t>
                      </a:r>
                      <a:endParaRPr lang="en-US" sz="900" baseline="30000" dirty="0">
                        <a:solidFill>
                          <a:schemeClr val="tx1"/>
                        </a:solidFill>
                        <a:latin typeface="+mn-lt"/>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gn="l">
                        <a:lnSpc>
                          <a:spcPct val="100000"/>
                        </a:lnSpc>
                        <a:spcBef>
                          <a:spcPts val="0"/>
                        </a:spcBef>
                        <a:spcAft>
                          <a:spcPts val="0"/>
                        </a:spcAft>
                      </a:pPr>
                      <a:r>
                        <a:rPr lang="en-US" sz="900" kern="1200" dirty="0">
                          <a:solidFill>
                            <a:srgbClr val="1A1A1A"/>
                          </a:solidFill>
                          <a:latin typeface="+mn-lt"/>
                          <a:ea typeface="+mn-ea"/>
                          <a:cs typeface="+mn-cs"/>
                        </a:rPr>
                        <a:t>Employee engagement surveys, employee lifecycle surveys, customizable dashboards, benchmarks, actionable recommendations</a:t>
                      </a:r>
                      <a:endParaRPr lang="en-US" sz="900" dirty="0">
                        <a:latin typeface="+mn-lt"/>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1902973"/>
                  </a:ext>
                </a:extLst>
              </a:tr>
              <a:tr h="200347">
                <a:tc vMerge="1">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lvl="0" indent="0" algn="l">
                        <a:lnSpc>
                          <a:spcPct val="100000"/>
                        </a:lnSpc>
                        <a:spcBef>
                          <a:spcPts val="0"/>
                        </a:spcBef>
                        <a:spcAft>
                          <a:spcPts val="0"/>
                        </a:spcAft>
                        <a:buNone/>
                      </a:pPr>
                      <a:endParaRPr lang="en-US" sz="1000" b="0" kern="1200">
                        <a:solidFill>
                          <a:schemeClr val="tx1"/>
                        </a:solidFill>
                        <a:latin typeface="+mj-lt"/>
                        <a:ea typeface="+mn-ea"/>
                        <a:cs typeface="+mn-cs"/>
                      </a:endParaRPr>
                    </a:p>
                  </a:txBody>
                  <a:tcPr marL="37293" marR="324000" marT="37293" marB="3729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lumMod val="85000"/>
                        </a:schemeClr>
                      </a:solidFill>
                      <a:prstDash val="solid"/>
                      <a:round/>
                      <a:headEnd type="none" w="med" len="med"/>
                      <a:tailEnd type="none" w="med" len="med"/>
                    </a:lnT>
                    <a:lnB w="190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Viva Goals</a:t>
                      </a:r>
                      <a:endParaRPr lang="en-US" sz="900" b="0" kern="1200" baseline="30000" dirty="0">
                        <a:solidFill>
                          <a:schemeClr val="tx1"/>
                        </a:solidFill>
                        <a:latin typeface="+mn-lt"/>
                        <a:ea typeface="+mn-ea"/>
                        <a:cs typeface="+mn-cs"/>
                      </a:endParaRPr>
                    </a:p>
                  </a:txBody>
                  <a:tcPr marL="274320"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l" fontAlgn="base">
                        <a:lnSpc>
                          <a:spcPct val="100000"/>
                        </a:lnSpc>
                        <a:spcBef>
                          <a:spcPts val="0"/>
                        </a:spcBef>
                        <a:spcAft>
                          <a:spcPts val="0"/>
                        </a:spcAft>
                      </a:pPr>
                      <a:r>
                        <a:rPr lang="en-US" sz="900" kern="1200" spc="0" dirty="0">
                          <a:solidFill>
                            <a:srgbClr val="1A1A1A"/>
                          </a:solidFill>
                          <a:latin typeface="+mn-lt"/>
                          <a:ea typeface="+mn-ea"/>
                          <a:cs typeface="+mn-cs"/>
                        </a:rPr>
                        <a:t>Creation and management of Objectives and Key Results (OKRs), workflows and dashboard, Project and task integration, data integrations </a:t>
                      </a:r>
                    </a:p>
                  </a:txBody>
                  <a:tcPr marL="36566" marR="36566" marT="36566" marB="365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p>
                      <a:pPr>
                        <a:lnSpc>
                          <a:spcPct val="100000"/>
                        </a:lnSpc>
                        <a:spcBef>
                          <a:spcPts val="0"/>
                        </a:spcBef>
                        <a:spcAft>
                          <a:spcPts val="0"/>
                        </a:spcAft>
                      </a:pPr>
                      <a:endParaRPr lang="en-US" sz="800"/>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A1A1A"/>
                          </a:solidFill>
                          <a:effectLst/>
                          <a:uLnTx/>
                          <a:uFillTx/>
                          <a:latin typeface="Segoe UI"/>
                          <a:ea typeface="+mn-ea"/>
                          <a:cs typeface="+mn-cs"/>
                          <a:sym typeface="Wingdings" panose="05000000000000000000" pitchFamily="2" charset="2"/>
                        </a:rPr>
                        <a:t></a:t>
                      </a:r>
                      <a:endParaRPr kumimoji="0" lang="en-US" sz="2000" b="0" i="0" u="none" strike="noStrike" kern="1200" cap="none" spc="0" normalizeH="0" baseline="0" noProof="0" dirty="0">
                        <a:ln>
                          <a:noFill/>
                        </a:ln>
                        <a:solidFill>
                          <a:srgbClr val="000000"/>
                        </a:solidFill>
                        <a:effectLst/>
                        <a:uLnTx/>
                        <a:uFillTx/>
                        <a:latin typeface="Segoe UI"/>
                        <a:ea typeface="+mn-ea"/>
                        <a:cs typeface="+mn-cs"/>
                        <a:sym typeface="Wingdings" panose="05000000000000000000" pitchFamily="2" charset="2"/>
                      </a:endParaRPr>
                    </a:p>
                  </a:txBody>
                  <a:tcPr marL="37294" marR="37294" marT="37294" marB="372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79342780"/>
                  </a:ext>
                </a:extLst>
              </a:tr>
            </a:tbl>
          </a:graphicData>
        </a:graphic>
      </p:graphicFrame>
      <p:pic>
        <p:nvPicPr>
          <p:cNvPr id="6" name="Graphic 5">
            <a:extLst>
              <a:ext uri="{FF2B5EF4-FFF2-40B4-BE49-F238E27FC236}">
                <a16:creationId xmlns:a16="http://schemas.microsoft.com/office/drawing/2014/main" id="{DD94C92C-F75E-66B3-93D9-F89235805B25}"/>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93824" y="4428201"/>
            <a:ext cx="256032" cy="256032"/>
          </a:xfrm>
          <a:prstGeom prst="rect">
            <a:avLst/>
          </a:prstGeom>
        </p:spPr>
      </p:pic>
      <p:pic>
        <p:nvPicPr>
          <p:cNvPr id="7" name="Picture 8">
            <a:extLst>
              <a:ext uri="{FF2B5EF4-FFF2-40B4-BE49-F238E27FC236}">
                <a16:creationId xmlns:a16="http://schemas.microsoft.com/office/drawing/2014/main" id="{B99971ED-A0FC-AC7D-9A57-BC77EF77BAEA}"/>
              </a:ext>
              <a:ext uri="{C183D7F6-B498-43B3-948B-1728B52AA6E4}">
                <adec:decorative xmlns:adec="http://schemas.microsoft.com/office/drawing/2017/decorative" val="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381" y="5811383"/>
            <a:ext cx="222918" cy="222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a:extLst>
              <a:ext uri="{FF2B5EF4-FFF2-40B4-BE49-F238E27FC236}">
                <a16:creationId xmlns:a16="http://schemas.microsoft.com/office/drawing/2014/main" id="{0677D670-F690-AC05-A48B-8B3781A499C0}"/>
              </a:ext>
              <a:ext uri="{C183D7F6-B498-43B3-948B-1728B52AA6E4}">
                <adec:decorative xmlns:adec="http://schemas.microsoft.com/office/drawing/2017/decorative" val="1"/>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824" y="5125242"/>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C0019CAB-1C0D-5027-AEE6-18021E261453}"/>
              </a:ext>
              <a:ext uri="{C183D7F6-B498-43B3-948B-1728B52AA6E4}">
                <adec:decorative xmlns:adec="http://schemas.microsoft.com/office/drawing/2017/decorative" val="1"/>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7884" y="2292095"/>
            <a:ext cx="207912" cy="207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E3BDB2EC-6A41-9AAB-70A6-6141F1DBB5EA}"/>
              </a:ext>
              <a:ext uri="{C183D7F6-B498-43B3-948B-1728B52AA6E4}">
                <adec:decorative xmlns:adec="http://schemas.microsoft.com/office/drawing/2017/decorative" val="1"/>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174" y="3365790"/>
            <a:ext cx="227332" cy="227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AA28067-D6A9-E72E-6A35-D4B466A92D55}"/>
              </a:ext>
              <a:ext uri="{C183D7F6-B498-43B3-948B-1728B52AA6E4}">
                <adec:decorative xmlns:adec="http://schemas.microsoft.com/office/drawing/2017/decorative" val="1"/>
              </a:ext>
            </a:extLst>
          </p:cNvPr>
          <p:cNvPicPr>
            <a:picLocks/>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093824" y="2781132"/>
            <a:ext cx="256032" cy="256032"/>
          </a:xfrm>
          <a:prstGeom prst="rect">
            <a:avLst/>
          </a:prstGeom>
        </p:spPr>
      </p:pic>
      <p:pic>
        <p:nvPicPr>
          <p:cNvPr id="14" name="Picture 2">
            <a:extLst>
              <a:ext uri="{FF2B5EF4-FFF2-40B4-BE49-F238E27FC236}">
                <a16:creationId xmlns:a16="http://schemas.microsoft.com/office/drawing/2014/main" id="{94A1B6AF-B049-7905-B6C3-9696582B8D66}"/>
              </a:ext>
              <a:ext uri="{C183D7F6-B498-43B3-948B-1728B52AA6E4}">
                <adec:decorative xmlns:adec="http://schemas.microsoft.com/office/drawing/2017/decorative" val="1"/>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3824" y="5445568"/>
            <a:ext cx="256032" cy="256032"/>
          </a:xfrm>
          <a:prstGeom prst="rect">
            <a:avLst/>
          </a:prstGeom>
          <a:noFill/>
          <a:extLst>
            <a:ext uri="{909E8E84-426E-40DD-AFC4-6F175D3DCCD1}">
              <a14:hiddenFill xmlns:a14="http://schemas.microsoft.com/office/drawing/2010/main">
                <a:solidFill>
                  <a:srgbClr val="FFFFFF"/>
                </a:solidFill>
              </a14:hiddenFill>
            </a:ext>
          </a:extLst>
        </p:spPr>
      </p:pic>
      <p:pic>
        <p:nvPicPr>
          <p:cNvPr id="16" name="Graphic 15">
            <a:extLst>
              <a:ext uri="{FF2B5EF4-FFF2-40B4-BE49-F238E27FC236}">
                <a16:creationId xmlns:a16="http://schemas.microsoft.com/office/drawing/2014/main" id="{65049269-3F61-C148-549A-7916900FCE9A}"/>
              </a:ext>
              <a:ext uri="{C183D7F6-B498-43B3-948B-1728B52AA6E4}">
                <adec:decorative xmlns:adec="http://schemas.microsoft.com/office/drawing/2017/decorative" val="1"/>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2117884" y="1766110"/>
            <a:ext cx="207912" cy="207912"/>
          </a:xfrm>
          <a:prstGeom prst="rect">
            <a:avLst/>
          </a:prstGeom>
        </p:spPr>
      </p:pic>
    </p:spTree>
    <p:extLst>
      <p:ext uri="{BB962C8B-B14F-4D97-AF65-F5344CB8AC3E}">
        <p14:creationId xmlns:p14="http://schemas.microsoft.com/office/powerpoint/2010/main" val="15527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00DF-0741-BF22-9305-6F0E23F4C327}"/>
              </a:ext>
            </a:extLst>
          </p:cNvPr>
          <p:cNvSpPr>
            <a:spLocks noGrp="1"/>
          </p:cNvSpPr>
          <p:nvPr>
            <p:ph type="title"/>
          </p:nvPr>
        </p:nvSpPr>
        <p:spPr>
          <a:xfrm>
            <a:off x="403736" y="2680234"/>
            <a:ext cx="5082664" cy="1506756"/>
          </a:xfrm>
        </p:spPr>
        <p:txBody>
          <a:bodyPr>
            <a:noAutofit/>
          </a:bodyPr>
          <a:lstStyle/>
          <a:p>
            <a:r>
              <a:rPr lang="en-US">
                <a:solidFill>
                  <a:schemeClr val="tx1"/>
                </a:solidFill>
              </a:rPr>
              <a:t>Available with your Microsoft 365 Copilot license</a:t>
            </a:r>
          </a:p>
        </p:txBody>
      </p:sp>
    </p:spTree>
    <p:extLst>
      <p:ext uri="{BB962C8B-B14F-4D97-AF65-F5344CB8AC3E}">
        <p14:creationId xmlns:p14="http://schemas.microsoft.com/office/powerpoint/2010/main" val="4039777907"/>
      </p:ext>
    </p:extLst>
  </p:cSld>
  <p:clrMapOvr>
    <a:masterClrMapping/>
  </p:clrMapOvr>
</p:sld>
</file>

<file path=ppt/theme/theme1.xml><?xml version="1.0" encoding="utf-8"?>
<a:theme xmlns:a="http://schemas.openxmlformats.org/drawingml/2006/main" name="M365 Copilot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324d2b90-11f2-4fdf-990a-54fa46247cf8">
      <Terms xmlns="http://schemas.microsoft.com/office/infopath/2007/PartnerControls"/>
    </lcf76f155ced4ddcb4097134ff3c332f>
    <TaxCatchAll xmlns="b817b00b-f121-400f-976b-40959b1c7d14" xsi:nil="true"/>
    <SharedWithUsers xmlns="b817b00b-f121-400f-976b-40959b1c7d14">
      <UserInfo>
        <DisplayName>Leslie Overland</DisplayName>
        <AccountId>2687</AccountId>
        <AccountType/>
      </UserInfo>
      <UserInfo>
        <DisplayName>Cam Smith (HE/HIM)</DisplayName>
        <AccountId>3113</AccountId>
        <AccountType/>
      </UserInfo>
      <UserInfo>
        <DisplayName>Nammi Nadella</DisplayName>
        <AccountId>3080</AccountId>
        <AccountType/>
      </UserInfo>
      <UserInfo>
        <DisplayName>Samer Baroudi</DisplayName>
        <AccountId>73</AccountId>
        <AccountType/>
      </UserInfo>
      <UserInfo>
        <DisplayName>Giovanni Mezgec</DisplayName>
        <AccountId>620</AccountId>
        <AccountType/>
      </UserInfo>
      <UserInfo>
        <DisplayName>Nicole Lew</DisplayName>
        <AccountId>356</AccountId>
        <AccountType/>
      </UserInfo>
      <UserInfo>
        <DisplayName>Gaelle Thurau</DisplayName>
        <AccountId>621</AccountId>
        <AccountType/>
      </UserInfo>
      <UserInfo>
        <DisplayName>Gina Eisele</DisplayName>
        <AccountId>452</AccountId>
        <AccountType/>
      </UserInfo>
      <UserInfo>
        <DisplayName>Jenny Woodbury</DisplayName>
        <AccountId>1077</AccountId>
        <AccountType/>
      </UserInfo>
      <UserInfo>
        <DisplayName>Yana Terukhova</DisplayName>
        <AccountId>56</AccountId>
        <AccountType/>
      </UserInfo>
      <UserInfo>
        <DisplayName>TJ Devine</DisplayName>
        <AccountId>58</AccountId>
        <AccountType/>
      </UserInfo>
      <UserInfo>
        <DisplayName>Cynthia Johnson</DisplayName>
        <AccountId>13</AccountId>
        <AccountType/>
      </UserInfo>
      <UserInfo>
        <DisplayName>Sunita Khatri</DisplayName>
        <AccountId>3146</AccountId>
        <AccountType/>
      </UserInfo>
      <UserInfo>
        <DisplayName>Alina Fu</DisplayName>
        <AccountId>3147</AccountId>
        <AccountType/>
      </UserInfo>
      <UserInfo>
        <DisplayName>Seth Patton</DisplayName>
        <AccountId>3148</AccountId>
        <AccountType/>
      </UserInfo>
      <UserInfo>
        <DisplayName>Brad McCabe</DisplayName>
        <AccountId>3149</AccountId>
        <AccountType/>
      </UserInfo>
      <UserInfo>
        <DisplayName>John Mighell</DisplayName>
        <AccountId>2657</AccountId>
        <AccountType/>
      </UserInfo>
      <UserInfo>
        <DisplayName>Michael Holste</DisplayName>
        <AccountId>266</AccountId>
        <AccountType/>
      </UserInfo>
      <UserInfo>
        <DisplayName>Angela Viesse (VALOREM LLC)</DisplayName>
        <AccountId>3074</AccountId>
        <AccountType/>
      </UserInfo>
      <UserInfo>
        <DisplayName>Liz Hess (NAYAMODE INC.)</DisplayName>
        <AccountId>101</AccountId>
        <AccountType/>
      </UserInfo>
      <UserInfo>
        <DisplayName>Tranissa Creme</DisplayName>
        <AccountId>3222</AccountId>
        <AccountType/>
      </UserInfo>
    </SharedWithUsers>
    <MediaLengthInSeconds xmlns="324d2b90-11f2-4fdf-990a-54fa46247cf8" xsi:nil="true"/>
    <MCpostdate xmlns="324d2b90-11f2-4fdf-990a-54fa46247cf8" xsi:nil="true"/>
    <Recipients xmlns="324d2b90-11f2-4fdf-990a-54fa46247cf8" xsi:nil="true"/>
    <MCpostID xmlns="324d2b90-11f2-4fdf-990a-54fa46247c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9D8F61-8200-4D3F-A997-34C07A72ED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ADA02CE-6FF0-4155-9341-E607F213A048}">
  <ds:schemaRefs>
    <ds:schemaRef ds:uri="http://www.w3.org/XML/1998/namespace"/>
    <ds:schemaRef ds:uri="http://purl.org/dc/terms/"/>
    <ds:schemaRef ds:uri="http://purl.org/dc/elements/1.1/"/>
    <ds:schemaRef ds:uri="b817b00b-f121-400f-976b-40959b1c7d14"/>
    <ds:schemaRef ds:uri="http://schemas.microsoft.com/office/2006/metadata/properties"/>
    <ds:schemaRef ds:uri="http://schemas.microsoft.com/office/infopath/2007/PartnerControls"/>
    <ds:schemaRef ds:uri="http://schemas.microsoft.com/office/2006/documentManagement/types"/>
    <ds:schemaRef ds:uri="324d2b90-11f2-4fdf-990a-54fa46247cf8"/>
    <ds:schemaRef ds:uri="http://purl.org/dc/dcmitype/"/>
    <ds:schemaRef ds:uri="http://schemas.openxmlformats.org/package/2006/metadata/core-properties"/>
    <ds:schemaRef ds:uri="http://schemas.microsoft.com/sharepoint/v3"/>
  </ds:schemaRefs>
</ds:datastoreItem>
</file>

<file path=customXml/itemProps3.xml><?xml version="1.0" encoding="utf-8"?>
<ds:datastoreItem xmlns:ds="http://schemas.openxmlformats.org/officeDocument/2006/customXml" ds:itemID="{DDF2E5C6-D91B-4E1A-ACF9-AF48035A436B}">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13</TotalTime>
  <Words>3510</Words>
  <Application>Microsoft Office PowerPoint</Application>
  <PresentationFormat>Widescreen</PresentationFormat>
  <Paragraphs>477</Paragraphs>
  <Slides>24</Slides>
  <Notes>17</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24</vt:i4>
      </vt:variant>
    </vt:vector>
  </HeadingPairs>
  <TitlesOfParts>
    <vt:vector size="39" baseType="lpstr">
      <vt:lpstr>Aptos</vt:lpstr>
      <vt:lpstr>Arial</vt:lpstr>
      <vt:lpstr>Calibri</vt:lpstr>
      <vt:lpstr>Segoe</vt:lpstr>
      <vt:lpstr>Segoe Sans Text Semilight</vt:lpstr>
      <vt:lpstr>Segoe UI</vt:lpstr>
      <vt:lpstr>Segoe UI Semibold</vt:lpstr>
      <vt:lpstr>Segoe UI Semilight</vt:lpstr>
      <vt:lpstr>Segoe UI Variable Display Semib</vt:lpstr>
      <vt:lpstr>Symbol</vt:lpstr>
      <vt:lpstr>Windings</vt:lpstr>
      <vt:lpstr>Wingdings</vt:lpstr>
      <vt:lpstr>Wingdings,Sans-Serif</vt:lpstr>
      <vt:lpstr>M365 Copilot Theme</vt:lpstr>
      <vt:lpstr>3_White Template</vt:lpstr>
      <vt:lpstr>Accelerate Copilot enablement with Microsoft Viva</vt:lpstr>
      <vt:lpstr>Implementation overview</vt:lpstr>
      <vt:lpstr>Accelerate AI workforce transformation with Microsoft Viva </vt:lpstr>
      <vt:lpstr>Accelerate your AI workforce transformation</vt:lpstr>
      <vt:lpstr>Get your culture AI ready, and leaders engaged</vt:lpstr>
      <vt:lpstr>Measure impact, realize AI value</vt:lpstr>
      <vt:lpstr>Continually update &amp; improve your AI readiness and skills</vt:lpstr>
      <vt:lpstr>Leverage your existing Viva capabilities or Viva licensed features</vt:lpstr>
      <vt:lpstr>Available with your Microsoft 365 Copilot license</vt:lpstr>
      <vt:lpstr>Viva Connections</vt:lpstr>
      <vt:lpstr>Copilot Communities</vt:lpstr>
      <vt:lpstr>Copilot Academy</vt:lpstr>
      <vt:lpstr>Copilot Dashboard</vt:lpstr>
      <vt:lpstr>Available with a  Microsoft Viva license (All users that would access, experience  or be included in these features require  an applicable Viva license)</vt:lpstr>
      <vt:lpstr>Advanced Copilot reports from Viva Insights </vt:lpstr>
      <vt:lpstr>Supporting Microsoft 365 Copilot adoption  with Viva Glint</vt:lpstr>
      <vt:lpstr>Supporting Microsoft 365 Copilot adoption  with Viva Pulse</vt:lpstr>
      <vt:lpstr>Communicate and build skills with the Viva Amplify Copilot Deployment Kit</vt:lpstr>
      <vt:lpstr>Build a Community of Practice in Viva Engage</vt:lpstr>
      <vt:lpstr>Build a culture of learning with Viva Learning</vt:lpstr>
      <vt:lpstr>Microsoft 365 Copilot adoption with Viva Goals</vt:lpstr>
      <vt:lpstr>Microsoft investments to accelerate your time to value</vt:lpstr>
      <vt:lpstr>Links to learn more (1 of 2)</vt:lpstr>
      <vt:lpstr>Links to learn more (2 of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karuanag@microsoft.com;Cynthia.Johnson@microsoft.com;jhwang@microsoft.com</dc:creator>
  <cp:lastModifiedBy>Jessie Hwang (MCAG)</cp:lastModifiedBy>
  <cp:revision>19</cp:revision>
  <dcterms:created xsi:type="dcterms:W3CDTF">2024-02-01T17:18:39Z</dcterms:created>
  <dcterms:modified xsi:type="dcterms:W3CDTF">2025-04-17T18:22:00Z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0x010100CAB4D63BEF6CE74A98DE71B79A4EFA2E</vt:lpwstr>
  </property>
  <property fmtid="{D5CDD505-2E9C-101B-9397-08002B2CF9AE}" pid="4" name="Order">
    <vt:lpwstr>637500.000000000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ies>
</file>