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616" r:id="rId1"/>
  </p:sldMasterIdLst>
  <p:notesMasterIdLst>
    <p:notesMasterId r:id="rId25"/>
  </p:notesMasterIdLst>
  <p:handoutMasterIdLst>
    <p:handoutMasterId r:id="rId26"/>
  </p:handoutMasterIdLst>
  <p:sldIdLst>
    <p:sldId id="2076138237" r:id="rId2"/>
    <p:sldId id="269" r:id="rId3"/>
    <p:sldId id="2147481729" r:id="rId4"/>
    <p:sldId id="2147481725" r:id="rId5"/>
    <p:sldId id="2147481726" r:id="rId6"/>
    <p:sldId id="2147481727" r:id="rId7"/>
    <p:sldId id="291" r:id="rId8"/>
    <p:sldId id="282" r:id="rId9"/>
    <p:sldId id="299" r:id="rId10"/>
    <p:sldId id="290" r:id="rId11"/>
    <p:sldId id="2147481728" r:id="rId12"/>
    <p:sldId id="2147481711" r:id="rId13"/>
    <p:sldId id="257" r:id="rId14"/>
    <p:sldId id="2147481720" r:id="rId15"/>
    <p:sldId id="2134805603" r:id="rId16"/>
    <p:sldId id="2147479768" r:id="rId17"/>
    <p:sldId id="2134805612" r:id="rId18"/>
    <p:sldId id="2147479220" r:id="rId19"/>
    <p:sldId id="2147481721" r:id="rId20"/>
    <p:sldId id="2147479819" r:id="rId21"/>
    <p:sldId id="280" r:id="rId22"/>
    <p:sldId id="2147481709" r:id="rId23"/>
    <p:sldId id="2076138257" r:id="rId2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able of contents" id="{38B656EC-D568-4EF7-8842-9FA1AE1192C9}">
          <p14:sldIdLst>
            <p14:sldId id="2076138237"/>
            <p14:sldId id="269"/>
          </p14:sldIdLst>
        </p14:section>
        <p14:section name="Extensibility options" id="{1E22B3C0-263E-457E-9C15-C2909D0A44F4}">
          <p14:sldIdLst>
            <p14:sldId id="2147481729"/>
            <p14:sldId id="2147481725"/>
            <p14:sldId id="2147481726"/>
            <p14:sldId id="2147481727"/>
          </p14:sldIdLst>
        </p14:section>
        <p14:section name="Card designer" id="{7AB00F58-76B3-48F7-8D23-E1F958C6A4F6}">
          <p14:sldIdLst>
            <p14:sldId id="291"/>
            <p14:sldId id="282"/>
            <p14:sldId id="299"/>
            <p14:sldId id="290"/>
            <p14:sldId id="2147481728"/>
            <p14:sldId id="2147481711"/>
            <p14:sldId id="257"/>
          </p14:sldIdLst>
        </p14:section>
        <p14:section name="SharePoint framework ACEs" id="{D5067E2D-2E05-4982-85E6-19DB63C6956A}">
          <p14:sldIdLst>
            <p14:sldId id="2147481720"/>
            <p14:sldId id="2134805603"/>
            <p14:sldId id="2147479768"/>
            <p14:sldId id="2134805612"/>
            <p14:sldId id="2147479220"/>
            <p14:sldId id="2147481721"/>
            <p14:sldId id="2147479819"/>
          </p14:sldIdLst>
        </p14:section>
        <p14:section name="Next Steps" id="{87C07278-B536-49EF-AA4E-0904501D0B13}">
          <p14:sldIdLst>
            <p14:sldId id="280"/>
            <p14:sldId id="2147481709"/>
            <p14:sldId id="20761382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9AADF"/>
    <a:srgbClr val="050507"/>
    <a:srgbClr val="74C5A7"/>
    <a:srgbClr val="7DB199"/>
    <a:srgbClr val="091F2C"/>
    <a:srgbClr val="DAD9FF"/>
    <a:srgbClr val="C5B4E3"/>
    <a:srgbClr val="07641D"/>
    <a:srgbClr val="8DE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5" autoAdjust="0"/>
    <p:restoredTop sz="74879" autoAdjust="0"/>
  </p:normalViewPr>
  <p:slideViewPr>
    <p:cSldViewPr snapToGrid="0">
      <p:cViewPr varScale="1">
        <p:scale>
          <a:sx n="80" d="100"/>
          <a:sy n="80" d="100"/>
        </p:scale>
        <p:origin x="45" y="285"/>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7/30/2024 2:00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7/30/2024 2:00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ka.ms/sample/contoso/retai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7/30/2024 2:00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4844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Targets citizen developers / power users</a:t>
            </a: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Powered by SharePoint data</a:t>
            </a:r>
            <a:endParaRPr kumimoji="0" lang="en-US" b="0" i="0" u="none" strike="noStrike" kern="1200" cap="none" spc="0" normalizeH="0" baseline="0" noProof="0" dirty="0">
              <a:ln>
                <a:noFill/>
              </a:ln>
              <a:solidFill>
                <a:schemeClr val="tx1"/>
              </a:solidFill>
              <a:effectLst/>
              <a:uLnTx/>
              <a:uFillTx/>
              <a:latin typeface="Segoe UI" panose="020B0502040204020203"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Powered by Microsoft Graph</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Supports full admin governance</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0" dirty="0">
                <a:gradFill>
                  <a:gsLst>
                    <a:gs pos="2913">
                      <a:srgbClr val="FFFFFF"/>
                    </a:gs>
                    <a:gs pos="28775">
                      <a:srgbClr val="FFFFFF"/>
                    </a:gs>
                  </a:gsLst>
                  <a:lin ang="5400000" scaled="1"/>
                </a:gradFill>
                <a:latin typeface="Segoe UI Semibold"/>
                <a:cs typeface="Segoe UI" panose="020B0502040204020203" pitchFamily="34" charset="0"/>
              </a:rPr>
              <a:t>Enhanced authoring experience</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0" dirty="0">
                <a:gradFill>
                  <a:gsLst>
                    <a:gs pos="2913">
                      <a:srgbClr val="FFFFFF"/>
                    </a:gs>
                    <a:gs pos="28775">
                      <a:srgbClr val="FFFFFF"/>
                    </a:gs>
                  </a:gsLst>
                  <a:lin ang="5400000" scaled="1"/>
                </a:gradFill>
                <a:latin typeface="Segoe UI Semibold"/>
                <a:cs typeface="Segoe UI" panose="020B0502040204020203" pitchFamily="34" charset="0"/>
              </a:rPr>
              <a:t>Foundation for future integrations</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66979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Brings existing </a:t>
            </a: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 bots in Viva Connections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0" dirty="0">
                <a:gradFill>
                  <a:gsLst>
                    <a:gs pos="2913">
                      <a:srgbClr val="FFFFFF"/>
                    </a:gs>
                    <a:gs pos="28775">
                      <a:srgbClr val="FFFFFF"/>
                    </a:gs>
                  </a:gsLst>
                  <a:lin ang="5400000" scaled="1"/>
                </a:gradFill>
                <a:latin typeface="Segoe UI Semibold"/>
                <a:cs typeface="Segoe UI" panose="020B0502040204020203" pitchFamily="34" charset="0"/>
              </a:rPr>
              <a:t>Leverages Teams manifest and package</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One solution, multiple canvases</a:t>
            </a: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Supports SSO and 3</a:t>
            </a:r>
            <a:r>
              <a:rPr kumimoji="0" lang="en-US" sz="900" b="0" i="0" u="none" strike="noStrike" kern="0" cap="none" spc="0" normalizeH="0" baseline="3000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rd</a:t>
            </a: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 party IdPs</a:t>
            </a: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Available </a:t>
            </a:r>
            <a:r>
              <a:rPr lang="en-US" sz="900" kern="0" dirty="0">
                <a:gradFill>
                  <a:gsLst>
                    <a:gs pos="2913">
                      <a:srgbClr val="FFFFFF"/>
                    </a:gs>
                    <a:gs pos="28775">
                      <a:srgbClr val="FFFFFF"/>
                    </a:gs>
                  </a:gsLst>
                  <a:lin ang="5400000" scaled="1"/>
                </a:gradFill>
                <a:latin typeface="Segoe UI Semibold"/>
                <a:cs typeface="Segoe UI" panose="020B0502040204020203" pitchFamily="34" charset="0"/>
              </a:rPr>
              <a:t>in desktop, mobile, web</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0" dirty="0">
                <a:gradFill>
                  <a:gsLst>
                    <a:gs pos="2913">
                      <a:srgbClr val="FFFFFF"/>
                    </a:gs>
                    <a:gs pos="28775">
                      <a:srgbClr val="FFFFFF"/>
                    </a:gs>
                  </a:gsLst>
                  <a:lin ang="5400000" scaled="1"/>
                </a:gradFill>
                <a:latin typeface="Segoe UI Semibold"/>
                <a:cs typeface="Segoe UI" panose="020B0502040204020203" pitchFamily="34" charset="0"/>
              </a:rPr>
              <a:t>Powered by Microsoft Bot Framework</a:t>
            </a:r>
            <a:endParaRPr kumimoji="0" lang="en-US" sz="900"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95560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2:00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678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50" normalizeH="0" baseline="0" noProof="0" dirty="0">
                <a:ln w="3175">
                  <a:noFill/>
                </a:ln>
                <a:solidFill>
                  <a:prstClr val="white"/>
                </a:solidFill>
                <a:effectLst/>
                <a:uLnTx/>
                <a:uFillTx/>
                <a:latin typeface="Calibri Light" panose="020F0302020204030204"/>
                <a:ea typeface="+mn-ea"/>
                <a:cs typeface="Segoe UI" pitchFamily="34" charset="0"/>
              </a:rPr>
              <a:t>SharePoint Framework</a:t>
            </a:r>
            <a:br>
              <a:rPr kumimoji="0" lang="en-US" sz="900" b="0" i="0" u="none" strike="noStrike" kern="1200" cap="none" spc="-50" normalizeH="0" baseline="0" noProof="0" dirty="0">
                <a:ln w="3175">
                  <a:noFill/>
                </a:ln>
                <a:solidFill>
                  <a:prstClr val="white"/>
                </a:solidFill>
                <a:effectLst/>
                <a:uLnTx/>
                <a:uFillTx/>
                <a:latin typeface="Calibri Light" panose="020F0302020204030204"/>
                <a:ea typeface="+mn-ea"/>
                <a:cs typeface="Segoe UI" pitchFamily="34" charset="0"/>
              </a:rPr>
            </a:br>
            <a:r>
              <a:rPr kumimoji="0" lang="en-US" sz="900" b="0" i="0" u="none" strike="noStrike" kern="1200" cap="none" spc="-50" normalizeH="0" baseline="0" noProof="0" dirty="0">
                <a:ln w="3175">
                  <a:noFill/>
                </a:ln>
                <a:solidFill>
                  <a:prstClr val="white"/>
                </a:solidFill>
                <a:effectLst/>
                <a:uLnTx/>
                <a:uFillTx/>
                <a:latin typeface="Calibri Light" panose="020F0302020204030204"/>
                <a:ea typeface="+mn-ea"/>
                <a:cs typeface="Segoe UI"/>
              </a:rPr>
              <a:t>The easiest way to build your enterprise solutions for Microsoft 365</a:t>
            </a:r>
          </a:p>
          <a:p>
            <a:r>
              <a:rPr lang="en-US" dirty="0"/>
              <a:t>Automatic Single Sign On</a:t>
            </a:r>
          </a:p>
          <a:p>
            <a:r>
              <a:rPr lang="en-US" dirty="0"/>
              <a:t>Automatic hosting</a:t>
            </a:r>
          </a:p>
          <a:p>
            <a:r>
              <a:rPr lang="en-US" dirty="0"/>
              <a:t>Consistent dev experience</a:t>
            </a:r>
          </a:p>
          <a:p>
            <a:r>
              <a:rPr lang="en-US" dirty="0"/>
              <a:t>Industry standard tooling</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430746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Here is a modern toolkit for creating responsive and engaging components and user experiences for SharePoint, Teams, Viva Connections, Office Apps, and third-party apps and services. Microsoft Teams includes personal apps, Teams tabs, Meeting apps, Messaging extensions, and Cards. Outlook and </a:t>
            </a:r>
            <a:r>
              <a:rPr lang="en-US" sz="1800" dirty="0" err="1">
                <a:effectLst/>
                <a:latin typeface="Aptos" panose="020B0004020202020204" pitchFamily="34" charset="0"/>
                <a:ea typeface="Aptos" panose="020B0004020202020204" pitchFamily="34" charset="0"/>
                <a:cs typeface="Times New Roman" panose="02020603050405020304" pitchFamily="18" charset="0"/>
              </a:rPr>
              <a:t>Micrososft</a:t>
            </a:r>
            <a:r>
              <a:rPr lang="en-US" sz="1800" dirty="0">
                <a:effectLst/>
                <a:latin typeface="Aptos" panose="020B0004020202020204" pitchFamily="34" charset="0"/>
                <a:ea typeface="Aptos" panose="020B0004020202020204" pitchFamily="34" charset="0"/>
                <a:cs typeface="Times New Roman" panose="02020603050405020304" pitchFamily="18" charset="0"/>
              </a:rPr>
              <a:t> 365 includes personal apps. Microsoft Viva includes Cards, Web parts, and extensions. SharePoint includes web parts, extensions, and app pages.</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2:00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937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card markup comprises of synergies between Microsoft Graph and SharePoint Framework. The SharePoint Framework is an orchestration between adaptive cards and APIs.</a:t>
            </a:r>
            <a:endParaRPr lang="en-FI"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52045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15340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770072-F687-43E6-B66B-C6CC1E8C8BF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1870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dirty="0">
                <a:solidFill>
                  <a:srgbClr val="000000"/>
                </a:solidFill>
                <a:effectLst/>
                <a:highlight>
                  <a:srgbClr val="FFFFFF"/>
                </a:highlight>
                <a:latin typeface="SegoeUI"/>
              </a:rPr>
              <a:t>This is a sample end-to-end application, based on demo sample data, that shows you how to create a Microsoft Teams personal app with SharePoint Framework, hosting the solution also in Outlook.com and in the Office portal as a Microsoft 365 app. The solution also provides a sample Adaptive Card Extension (ACE) for Microsoft Viva Connection, still built with SharePoint Framework. The sample illustrates how to connect the ACE with the Teams personal app, providing custom arguments to the Teams personal app via deep links defined in the ACE. Last but not least, the solution illustrates how to create a Teams Message Extension for Search using Microsoft Teams Toolkit. Explore more here: </a:t>
            </a:r>
            <a:r>
              <a:rPr kumimoji="0" lang="en-US" sz="9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https://aka.ms/sample/contoso/retail</a:t>
            </a:r>
            <a:endParaRPr kumimoji="0" lang="en-US" sz="9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endParaRPr>
          </a:p>
          <a:p>
            <a:pPr algn="l"/>
            <a:endParaRPr lang="en-US" b="0" i="0" dirty="0">
              <a:solidFill>
                <a:srgbClr val="000000"/>
              </a:solidFill>
              <a:effectLst/>
              <a:highlight>
                <a:srgbClr val="FFFFFF"/>
              </a:highlight>
              <a:latin typeface="Segoe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4190076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87295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770072-F687-43E6-B66B-C6CC1E8C8BF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715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the </a:t>
            </a:r>
            <a:r>
              <a:rPr lang="en-US"/>
              <a:t>Sample Solution </a:t>
            </a:r>
            <a:r>
              <a:rPr lang="en-US" dirty="0"/>
              <a:t>Gallery here: https://aka.ms/community/samples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6793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cards are designed to enable quick task completion by interacting with a card directly or by opening a quick view. In this example you can select Quick Schedule or Open Time Off within a Viva Connections card. You can explore adaptive cards on the web or via the Teams app.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11926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implement 3 models of card implementation – including no code, low code, and pro dev. No code includes cards acquired from the store.</a:t>
            </a:r>
          </a:p>
          <a:p>
            <a:endParaRPr lang="en-FI"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49363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solidFill>
                <a:srgbClr val="171717"/>
              </a:solidFill>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02ED5-35F4-754C-828C-BD5953D28E46}" type="slidenum">
              <a:rPr kumimoji="0" lang="en-US" sz="24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17021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2:00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1015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make a great impression with various templates – including default, value, image, or illustration. Some examples include café menus for dining, shifts, and employee awards.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57015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views within Viva Connections include examples such as Time off, Events, Office 365, Inventory, Holidays, and Food.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50219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explore these clickable links to learn more about design guidelines for UX guidance, adaptive cards designer for customization, and card designer for designing.</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2:00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7638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19683"/>
            <a:ext cx="4167887" cy="1231106"/>
          </a:xfrm>
        </p:spPr>
        <p:txBody>
          <a:bodyPr wrap="square" anchor="b" anchorCtr="0">
            <a:spAutoFit/>
          </a:bodyPr>
          <a:lstStyle>
            <a:lvl1pPr marL="0" algn="l" defTabSz="932742" rtl="0" eaLnBrk="1" latinLnBrk="0" hangingPunct="1">
              <a:lnSpc>
                <a:spcPct val="100000"/>
              </a:lnSpc>
              <a:spcBef>
                <a:spcPct val="0"/>
              </a:spcBef>
              <a:buNone/>
              <a:defRPr lang="en-US" sz="40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49734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270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8973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055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256265037"/>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5461082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5630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1805840"/>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65579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79414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595347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720725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10448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019275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0608094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451196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883083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5482707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227961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842882253"/>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506639"/>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2807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830814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6981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08190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64418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61284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881904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26008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203393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14216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831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28099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976860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64062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3471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40661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52175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11483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28711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42852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52907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190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32418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mj-lt"/>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375707"/>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285536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894322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574836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Segoe UI" panose="020B0502040204020203" pitchFamily="34" charset="0"/>
                <a:cs typeface="Segoe UI" panose="020B0502040204020203" pitchFamily="34"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909687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Segoe UI" panose="020B0502040204020203" pitchFamily="34" charset="0"/>
                <a:cs typeface="Segoe UI" panose="020B0502040204020203" pitchFamily="34"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814983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Segoe UI" panose="020B0502040204020203" pitchFamily="34" charset="0"/>
                <a:cs typeface="Segoe UI" panose="020B0502040204020203" pitchFamily="34"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660068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1554636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79950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76840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Walking Content">
    <p:spTree>
      <p:nvGrpSpPr>
        <p:cNvPr id="1" name=""/>
        <p:cNvGrpSpPr/>
        <p:nvPr/>
      </p:nvGrpSpPr>
      <p:grpSpPr>
        <a:xfrm>
          <a:off x="0" y="0"/>
          <a:ext cx="0" cy="0"/>
          <a:chOff x="0" y="0"/>
          <a:chExt cx="0" cy="0"/>
        </a:xfrm>
      </p:grpSpPr>
      <p:sp>
        <p:nvSpPr>
          <p:cNvPr id="2" name="btfpLayoutConfig" hidden="1">
            <a:extLst>
              <a:ext uri="{FF2B5EF4-FFF2-40B4-BE49-F238E27FC236}">
                <a16:creationId xmlns:a16="http://schemas.microsoft.com/office/drawing/2014/main" id="{6780586B-55DC-4FE6-BF06-C9BE4D0C4F7C}"/>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overall_0_132242796415514822 columns_1_132242796415514822 </a:t>
            </a:r>
            <a:endParaRPr lang="en-US" sz="100" err="1">
              <a:gradFill flip="none" rotWithShape="1">
                <a:gsLst>
                  <a:gs pos="2917">
                    <a:srgbClr val="FFFFFF">
                      <a:alpha val="0"/>
                    </a:srgbClr>
                  </a:gs>
                  <a:gs pos="30000">
                    <a:schemeClr val="tx1">
                      <a:alpha val="0"/>
                    </a:schemeClr>
                  </a:gs>
                </a:gsLst>
                <a:lin ang="5400000" scaled="0"/>
                <a:tileRect/>
              </a:gradFill>
            </a:endParaRPr>
          </a:p>
        </p:txBody>
      </p:sp>
      <p:sp>
        <p:nvSpPr>
          <p:cNvPr id="3" name="TextBox 2">
            <a:extLst>
              <a:ext uri="{FF2B5EF4-FFF2-40B4-BE49-F238E27FC236}">
                <a16:creationId xmlns:a16="http://schemas.microsoft.com/office/drawing/2014/main" id="{E3AAF601-7020-1647-A319-75D911DEF0AA}"/>
              </a:ext>
            </a:extLst>
          </p:cNvPr>
          <p:cNvSpPr txBox="1"/>
          <p:nvPr userDrawn="1"/>
        </p:nvSpPr>
        <p:spPr>
          <a:xfrm>
            <a:off x="9999233" y="1290918"/>
            <a:ext cx="65" cy="307777"/>
          </a:xfrm>
          <a:prstGeom prst="rect">
            <a:avLst/>
          </a:prstGeom>
          <a:noFill/>
        </p:spPr>
        <p:txBody>
          <a:bodyPr wrap="none" lIns="0" tIns="0" rIns="0" bIns="0" rtlCol="0">
            <a:spAutoFit/>
          </a:bodyPr>
          <a:lstStyle/>
          <a:p>
            <a:pPr algn="l"/>
            <a:endParaRPr lang="en-US" sz="2000" err="1">
              <a:gradFill>
                <a:gsLst>
                  <a:gs pos="2917">
                    <a:schemeClr val="tx1"/>
                  </a:gs>
                  <a:gs pos="30000">
                    <a:schemeClr val="tx1"/>
                  </a:gs>
                </a:gsLst>
                <a:lin ang="5400000" scaled="0"/>
              </a:gradFill>
            </a:endParaRPr>
          </a:p>
        </p:txBody>
      </p:sp>
      <p:sp>
        <p:nvSpPr>
          <p:cNvPr id="4" name="TextBox 3">
            <a:extLst>
              <a:ext uri="{FF2B5EF4-FFF2-40B4-BE49-F238E27FC236}">
                <a16:creationId xmlns:a16="http://schemas.microsoft.com/office/drawing/2014/main" id="{3BDCDA31-9C0C-A546-BDA3-674BABE685E8}"/>
              </a:ext>
            </a:extLst>
          </p:cNvPr>
          <p:cNvSpPr txBox="1"/>
          <p:nvPr userDrawn="1"/>
        </p:nvSpPr>
        <p:spPr>
          <a:xfrm>
            <a:off x="5922169" y="8015288"/>
            <a:ext cx="65" cy="307777"/>
          </a:xfrm>
          <a:prstGeom prst="rect">
            <a:avLst/>
          </a:prstGeom>
          <a:noFill/>
        </p:spPr>
        <p:txBody>
          <a:bodyPr wrap="none" lIns="0" tIns="0" rIns="0" bIns="0" rtlCol="0">
            <a:spAutoFit/>
          </a:bodyPr>
          <a:lstStyle/>
          <a:p>
            <a:pPr algn="l"/>
            <a:endParaRPr lang="en-US" sz="2000" err="1">
              <a:gradFill>
                <a:gsLst>
                  <a:gs pos="2917">
                    <a:schemeClr val="tx1"/>
                  </a:gs>
                  <a:gs pos="30000">
                    <a:schemeClr val="tx1"/>
                  </a:gs>
                </a:gsLst>
                <a:lin ang="5400000" scaled="0"/>
              </a:gradFill>
            </a:endParaRPr>
          </a:p>
        </p:txBody>
      </p:sp>
      <p:sp>
        <p:nvSpPr>
          <p:cNvPr id="8" name="Event Name">
            <a:extLst>
              <a:ext uri="{FF2B5EF4-FFF2-40B4-BE49-F238E27FC236}">
                <a16:creationId xmlns:a16="http://schemas.microsoft.com/office/drawing/2014/main" id="{FAF61019-FFBB-4660-AE06-220BA034DA48}"/>
              </a:ext>
            </a:extLst>
          </p:cNvPr>
          <p:cNvSpPr>
            <a:spLocks noGrp="1"/>
          </p:cNvSpPr>
          <p:nvPr>
            <p:ph type="title" hasCustomPrompt="1"/>
          </p:nvPr>
        </p:nvSpPr>
        <p:spPr>
          <a:xfrm>
            <a:off x="838200" y="429143"/>
            <a:ext cx="8555737" cy="1015663"/>
          </a:xfrm>
          <a:prstGeom prst="rect">
            <a:avLst/>
          </a:prstGeom>
        </p:spPr>
        <p:txBody>
          <a:bodyPr wrap="square" lIns="0" rIns="0" anchor="b" anchorCtr="0">
            <a:spAutoFit/>
          </a:bodyPr>
          <a:lstStyle>
            <a:lvl1pPr>
              <a:defRPr sz="6000" baseline="0">
                <a:solidFill>
                  <a:schemeClr val="tx1"/>
                </a:solidFill>
              </a:defRPr>
            </a:lvl1pPr>
          </a:lstStyle>
          <a:p>
            <a:r>
              <a:rPr lang="en-US"/>
              <a:t>MVP Global Summit</a:t>
            </a:r>
          </a:p>
        </p:txBody>
      </p:sp>
      <p:sp>
        <p:nvSpPr>
          <p:cNvPr id="11" name="Content Placeholder 2">
            <a:extLst>
              <a:ext uri="{FF2B5EF4-FFF2-40B4-BE49-F238E27FC236}">
                <a16:creationId xmlns:a16="http://schemas.microsoft.com/office/drawing/2014/main" id="{550981A4-330D-A481-3311-FFC1ABE9E196}"/>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221532"/>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8186547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33400" y="205976"/>
            <a:ext cx="11125200" cy="677108"/>
          </a:xfrm>
          <a:noFill/>
        </p:spPr>
        <p:txBody>
          <a:bodyPr vert="horz" wrap="square" lIns="0" tIns="0" rIns="0" bIns="0" rtlCol="0" anchor="b" anchorCtr="0">
            <a:spAutoFit/>
          </a:bodyPr>
          <a:lstStyle>
            <a:lvl1pPr algn="l">
              <a:defRPr lang="en-US" sz="4400" b="0" cap="none" spc="-150" baseline="0">
                <a:ln w="3175">
                  <a:noFill/>
                </a:ln>
                <a:gradFill flip="none" rotWithShape="1">
                  <a:gsLst>
                    <a:gs pos="0">
                      <a:srgbClr val="7B83EB"/>
                    </a:gs>
                    <a:gs pos="50000">
                      <a:srgbClr val="28A8EA"/>
                    </a:gs>
                    <a:gs pos="100000">
                      <a:srgbClr val="37C6D0"/>
                    </a:gs>
                  </a:gsLst>
                  <a:lin ang="2700000" scaled="0"/>
                  <a:tileRect/>
                </a:gradFill>
                <a:effectLst/>
                <a:latin typeface="Segoe UI" panose="020B0502040204020203" pitchFamily="34" charset="0"/>
                <a:ea typeface="+mn-ea"/>
                <a:cs typeface="Segoe UI" panose="020B0502040204020203" pitchFamily="34" charset="0"/>
              </a:defRPr>
            </a:lvl1pPr>
          </a:lstStyle>
          <a:p>
            <a:pPr marL="0" lvl="0" algn="ctr" defTabSz="932742">
              <a:lnSpc>
                <a:spcPct val="100000"/>
              </a:lnSpc>
            </a:pPr>
            <a:r>
              <a:rPr lang="en-US"/>
              <a:t>Click to edit Master title style</a:t>
            </a:r>
          </a:p>
        </p:txBody>
      </p:sp>
    </p:spTree>
    <p:extLst>
      <p:ext uri="{BB962C8B-B14F-4D97-AF65-F5344CB8AC3E}">
        <p14:creationId xmlns:p14="http://schemas.microsoft.com/office/powerpoint/2010/main" val="19021659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688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3210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029447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42739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36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12179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0435194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 id="2147485628" r:id="rId12"/>
    <p:sldLayoutId id="2147485629" r:id="rId13"/>
    <p:sldLayoutId id="2147485630" r:id="rId14"/>
    <p:sldLayoutId id="2147485631" r:id="rId15"/>
    <p:sldLayoutId id="2147485632" r:id="rId16"/>
    <p:sldLayoutId id="2147485633" r:id="rId17"/>
    <p:sldLayoutId id="2147485634" r:id="rId18"/>
    <p:sldLayoutId id="2147485635" r:id="rId19"/>
    <p:sldLayoutId id="2147485636" r:id="rId20"/>
    <p:sldLayoutId id="2147485637" r:id="rId21"/>
    <p:sldLayoutId id="2147485638" r:id="rId22"/>
    <p:sldLayoutId id="2147485639" r:id="rId23"/>
    <p:sldLayoutId id="2147485640" r:id="rId24"/>
    <p:sldLayoutId id="2147485641" r:id="rId25"/>
    <p:sldLayoutId id="2147485642" r:id="rId26"/>
    <p:sldLayoutId id="2147485643" r:id="rId27"/>
    <p:sldLayoutId id="2147485644" r:id="rId28"/>
    <p:sldLayoutId id="2147485645" r:id="rId29"/>
    <p:sldLayoutId id="2147485646" r:id="rId30"/>
    <p:sldLayoutId id="2147485647" r:id="rId31"/>
    <p:sldLayoutId id="2147485648" r:id="rId32"/>
    <p:sldLayoutId id="2147485649" r:id="rId33"/>
    <p:sldLayoutId id="2147485650" r:id="rId34"/>
    <p:sldLayoutId id="2147485651" r:id="rId35"/>
    <p:sldLayoutId id="2147485652" r:id="rId36"/>
    <p:sldLayoutId id="2147485653" r:id="rId37"/>
    <p:sldLayoutId id="2147485654" r:id="rId38"/>
    <p:sldLayoutId id="2147485655" r:id="rId39"/>
    <p:sldLayoutId id="2147485656" r:id="rId40"/>
    <p:sldLayoutId id="2147485657" r:id="rId41"/>
    <p:sldLayoutId id="2147485658" r:id="rId42"/>
    <p:sldLayoutId id="2147485659" r:id="rId43"/>
    <p:sldLayoutId id="2147485660" r:id="rId44"/>
    <p:sldLayoutId id="2147485661" r:id="rId45"/>
    <p:sldLayoutId id="2147485662" r:id="rId46"/>
    <p:sldLayoutId id="2147485663" r:id="rId47"/>
    <p:sldLayoutId id="2147485664" r:id="rId48"/>
    <p:sldLayoutId id="2147485665" r:id="rId49"/>
    <p:sldLayoutId id="2147485666" r:id="rId50"/>
    <p:sldLayoutId id="2147485667" r:id="rId51"/>
    <p:sldLayoutId id="2147485668" r:id="rId52"/>
    <p:sldLayoutId id="2147485669" r:id="rId53"/>
    <p:sldLayoutId id="2147485670" r:id="rId54"/>
    <p:sldLayoutId id="2147485671" r:id="rId55"/>
    <p:sldLayoutId id="2147485672" r:id="rId56"/>
    <p:sldLayoutId id="2147485673" r:id="rId57"/>
    <p:sldLayoutId id="2147485674" r:id="rId58"/>
    <p:sldLayoutId id="2147485833" r:id="rId59"/>
    <p:sldLayoutId id="2147485702" r:id="rId60"/>
    <p:sldLayoutId id="2147485704" r:id="rId61"/>
    <p:sldLayoutId id="2147485705" r:id="rId62"/>
    <p:sldLayoutId id="2147485710" r:id="rId63"/>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Semilight" panose="020B04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8.png"/><Relationship Id="rId3" Type="http://schemas.openxmlformats.org/officeDocument/2006/relationships/hyperlink" Target="aka.ms/Viva/Connections/DesignGuidelines" TargetMode="External"/><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hyperlink" Target="aka.ms/Viva/Connections/CardDesigner" TargetMode="External"/><Relationship Id="rId10" Type="http://schemas.microsoft.com/office/2007/relationships/hdphoto" Target="../media/hdphoto1.wdp"/><Relationship Id="rId4" Type="http://schemas.openxmlformats.org/officeDocument/2006/relationships/hyperlink" Target="http://www.adaptivecards.io/Designer/" TargetMode="External"/><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svg"/><Relationship Id="rId50" Type="http://schemas.openxmlformats.org/officeDocument/2006/relationships/image" Target="../media/image106.png"/><Relationship Id="rId55" Type="http://schemas.openxmlformats.org/officeDocument/2006/relationships/image" Target="../media/image111.svg"/><Relationship Id="rId63" Type="http://schemas.openxmlformats.org/officeDocument/2006/relationships/image" Target="../media/image118.png"/><Relationship Id="rId7" Type="http://schemas.openxmlformats.org/officeDocument/2006/relationships/image" Target="../media/image63.svg"/><Relationship Id="rId2" Type="http://schemas.openxmlformats.org/officeDocument/2006/relationships/notesSlide" Target="../notesSlides/notesSlide10.xml"/><Relationship Id="rId16" Type="http://schemas.openxmlformats.org/officeDocument/2006/relationships/image" Target="../media/image72.png"/><Relationship Id="rId29" Type="http://schemas.openxmlformats.org/officeDocument/2006/relationships/image" Target="../media/image85.sv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45" Type="http://schemas.openxmlformats.org/officeDocument/2006/relationships/image" Target="../media/image101.svg"/><Relationship Id="rId53" Type="http://schemas.openxmlformats.org/officeDocument/2006/relationships/image" Target="../media/image109.png"/><Relationship Id="rId58" Type="http://schemas.openxmlformats.org/officeDocument/2006/relationships/image" Target="../media/image114.png"/><Relationship Id="rId66" Type="http://schemas.openxmlformats.org/officeDocument/2006/relationships/image" Target="../media/image120.png"/><Relationship Id="rId5" Type="http://schemas.openxmlformats.org/officeDocument/2006/relationships/image" Target="../media/image61.svg"/><Relationship Id="rId61" Type="http://schemas.openxmlformats.org/officeDocument/2006/relationships/image" Target="../media/image117.png"/><Relationship Id="rId19" Type="http://schemas.openxmlformats.org/officeDocument/2006/relationships/image" Target="../media/image7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48" Type="http://schemas.openxmlformats.org/officeDocument/2006/relationships/image" Target="../media/image104.png"/><Relationship Id="rId56" Type="http://schemas.openxmlformats.org/officeDocument/2006/relationships/image" Target="../media/image112.png"/><Relationship Id="rId64" Type="http://schemas.microsoft.com/office/2007/relationships/hdphoto" Target="../media/hdphoto3.wdp"/><Relationship Id="rId8" Type="http://schemas.openxmlformats.org/officeDocument/2006/relationships/image" Target="../media/image64.png"/><Relationship Id="rId51" Type="http://schemas.openxmlformats.org/officeDocument/2006/relationships/image" Target="../media/image107.png"/><Relationship Id="rId3" Type="http://schemas.openxmlformats.org/officeDocument/2006/relationships/image" Target="../media/image59.pn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15.png"/><Relationship Id="rId67" Type="http://schemas.openxmlformats.org/officeDocument/2006/relationships/hyperlink" Target="https://es.vikidia.org/wiki/Microsoft_Office" TargetMode="External"/><Relationship Id="rId20" Type="http://schemas.openxmlformats.org/officeDocument/2006/relationships/image" Target="../media/image76.png"/><Relationship Id="rId41" Type="http://schemas.openxmlformats.org/officeDocument/2006/relationships/image" Target="../media/image97.svg"/><Relationship Id="rId54" Type="http://schemas.openxmlformats.org/officeDocument/2006/relationships/image" Target="../media/image110.png"/><Relationship Id="rId62" Type="http://schemas.microsoft.com/office/2007/relationships/hdphoto" Target="../media/hdphoto2.wdp"/><Relationship Id="rId1" Type="http://schemas.openxmlformats.org/officeDocument/2006/relationships/slideLayout" Target="../slideLayouts/slideLayout29.xml"/><Relationship Id="rId6" Type="http://schemas.openxmlformats.org/officeDocument/2006/relationships/image" Target="../media/image62.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5.svg"/><Relationship Id="rId57" Type="http://schemas.openxmlformats.org/officeDocument/2006/relationships/image" Target="../media/image113.svg"/><Relationship Id="rId10" Type="http://schemas.openxmlformats.org/officeDocument/2006/relationships/image" Target="../media/image66.png"/><Relationship Id="rId31" Type="http://schemas.openxmlformats.org/officeDocument/2006/relationships/image" Target="../media/image87.sv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6.svg"/><Relationship Id="rId65" Type="http://schemas.openxmlformats.org/officeDocument/2006/relationships/image" Target="../media/image119.png"/><Relationship Id="rId4" Type="http://schemas.openxmlformats.org/officeDocument/2006/relationships/image" Target="../media/image60.png"/><Relationship Id="rId9" Type="http://schemas.openxmlformats.org/officeDocument/2006/relationships/image" Target="../media/image65.svg"/><Relationship Id="rId13" Type="http://schemas.openxmlformats.org/officeDocument/2006/relationships/image" Target="../media/image69.svg"/><Relationship Id="rId18" Type="http://schemas.openxmlformats.org/officeDocument/2006/relationships/image" Target="../media/image74.png"/><Relationship Id="rId39" Type="http://schemas.openxmlformats.org/officeDocument/2006/relationships/image" Target="../media/image95.svg"/></Relationships>
</file>

<file path=ppt/slides/_rels/slide13.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svg"/><Relationship Id="rId50" Type="http://schemas.openxmlformats.org/officeDocument/2006/relationships/image" Target="../media/image106.png"/><Relationship Id="rId55" Type="http://schemas.openxmlformats.org/officeDocument/2006/relationships/image" Target="../media/image111.svg"/><Relationship Id="rId63" Type="http://schemas.microsoft.com/office/2007/relationships/hdphoto" Target="../media/hdphoto4.wdp"/><Relationship Id="rId7" Type="http://schemas.openxmlformats.org/officeDocument/2006/relationships/image" Target="../media/image63.svg"/><Relationship Id="rId2" Type="http://schemas.openxmlformats.org/officeDocument/2006/relationships/notesSlide" Target="../notesSlides/notesSlide11.xml"/><Relationship Id="rId16" Type="http://schemas.openxmlformats.org/officeDocument/2006/relationships/image" Target="../media/image72.png"/><Relationship Id="rId29" Type="http://schemas.openxmlformats.org/officeDocument/2006/relationships/image" Target="../media/image85.sv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45" Type="http://schemas.openxmlformats.org/officeDocument/2006/relationships/image" Target="../media/image101.svg"/><Relationship Id="rId53" Type="http://schemas.openxmlformats.org/officeDocument/2006/relationships/image" Target="../media/image109.png"/><Relationship Id="rId58" Type="http://schemas.openxmlformats.org/officeDocument/2006/relationships/image" Target="../media/image121.png"/><Relationship Id="rId66" Type="http://schemas.openxmlformats.org/officeDocument/2006/relationships/image" Target="../media/image119.png"/><Relationship Id="rId5" Type="http://schemas.openxmlformats.org/officeDocument/2006/relationships/image" Target="../media/image61.svg"/><Relationship Id="rId61" Type="http://schemas.openxmlformats.org/officeDocument/2006/relationships/image" Target="../media/image116.svg"/><Relationship Id="rId19" Type="http://schemas.openxmlformats.org/officeDocument/2006/relationships/image" Target="../media/image7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48" Type="http://schemas.openxmlformats.org/officeDocument/2006/relationships/image" Target="../media/image104.png"/><Relationship Id="rId56" Type="http://schemas.openxmlformats.org/officeDocument/2006/relationships/image" Target="../media/image112.png"/><Relationship Id="rId64" Type="http://schemas.openxmlformats.org/officeDocument/2006/relationships/image" Target="../media/image124.png"/><Relationship Id="rId8" Type="http://schemas.openxmlformats.org/officeDocument/2006/relationships/image" Target="../media/image64.png"/><Relationship Id="rId51" Type="http://schemas.openxmlformats.org/officeDocument/2006/relationships/image" Target="../media/image107.png"/><Relationship Id="rId3" Type="http://schemas.openxmlformats.org/officeDocument/2006/relationships/image" Target="../media/image59.pn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22.svg"/><Relationship Id="rId67" Type="http://schemas.openxmlformats.org/officeDocument/2006/relationships/image" Target="../media/image125.png"/><Relationship Id="rId20" Type="http://schemas.openxmlformats.org/officeDocument/2006/relationships/image" Target="../media/image76.png"/><Relationship Id="rId41" Type="http://schemas.openxmlformats.org/officeDocument/2006/relationships/image" Target="../media/image97.svg"/><Relationship Id="rId54" Type="http://schemas.openxmlformats.org/officeDocument/2006/relationships/image" Target="../media/image110.png"/><Relationship Id="rId62" Type="http://schemas.openxmlformats.org/officeDocument/2006/relationships/image" Target="../media/image123.png"/><Relationship Id="rId1" Type="http://schemas.openxmlformats.org/officeDocument/2006/relationships/slideLayout" Target="../slideLayouts/slideLayout29.xml"/><Relationship Id="rId6" Type="http://schemas.openxmlformats.org/officeDocument/2006/relationships/image" Target="../media/image62.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5.svg"/><Relationship Id="rId57" Type="http://schemas.openxmlformats.org/officeDocument/2006/relationships/image" Target="../media/image113.svg"/><Relationship Id="rId10" Type="http://schemas.openxmlformats.org/officeDocument/2006/relationships/image" Target="../media/image66.png"/><Relationship Id="rId31" Type="http://schemas.openxmlformats.org/officeDocument/2006/relationships/image" Target="../media/image87.sv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5.png"/><Relationship Id="rId65" Type="http://schemas.microsoft.com/office/2007/relationships/hdphoto" Target="../media/hdphoto5.wdp"/><Relationship Id="rId4" Type="http://schemas.openxmlformats.org/officeDocument/2006/relationships/image" Target="../media/image60.png"/><Relationship Id="rId9" Type="http://schemas.openxmlformats.org/officeDocument/2006/relationships/image" Target="../media/image65.svg"/><Relationship Id="rId13" Type="http://schemas.openxmlformats.org/officeDocument/2006/relationships/image" Target="../media/image69.svg"/><Relationship Id="rId18" Type="http://schemas.openxmlformats.org/officeDocument/2006/relationships/image" Target="../media/image74.png"/><Relationship Id="rId39" Type="http://schemas.openxmlformats.org/officeDocument/2006/relationships/image" Target="../media/image9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3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14.xml"/><Relationship Id="rId16" Type="http://schemas.openxmlformats.org/officeDocument/2006/relationships/image" Target="../media/image142.png"/><Relationship Id="rId1" Type="http://schemas.openxmlformats.org/officeDocument/2006/relationships/slideLayout" Target="../slideLayouts/slideLayout26.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27.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1.png"/><Relationship Id="rId9" Type="http://schemas.openxmlformats.org/officeDocument/2006/relationships/image" Target="../media/image135.png"/><Relationship Id="rId14" Type="http://schemas.openxmlformats.org/officeDocument/2006/relationships/image" Target="../media/image140.png"/></Relationships>
</file>

<file path=ppt/slides/_rels/slide17.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55.png"/><Relationship Id="rId3" Type="http://schemas.openxmlformats.org/officeDocument/2006/relationships/hyperlink" Target="https://aka.ms/sample/contoso/retail" TargetMode="External"/><Relationship Id="rId7" Type="http://schemas.openxmlformats.org/officeDocument/2006/relationships/image" Target="../media/image144.png"/><Relationship Id="rId12"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43.png"/><Relationship Id="rId11" Type="http://schemas.openxmlformats.org/officeDocument/2006/relationships/image" Target="../media/image153.png"/><Relationship Id="rId5" Type="http://schemas.openxmlformats.org/officeDocument/2006/relationships/image" Target="../media/image142.png"/><Relationship Id="rId10" Type="http://schemas.openxmlformats.org/officeDocument/2006/relationships/image" Target="../media/image152.png"/><Relationship Id="rId4" Type="http://schemas.openxmlformats.org/officeDocument/2006/relationships/image" Target="../media/image139.png"/><Relationship Id="rId9" Type="http://schemas.openxmlformats.org/officeDocument/2006/relationships/image" Target="../media/image141.png"/></Relationships>
</file>

<file path=ppt/slides/_rels/slide21.xml.rels><?xml version="1.0" encoding="UTF-8" standalone="yes"?>
<Relationships xmlns="http://schemas.openxmlformats.org/package/2006/relationships"><Relationship Id="rId8" Type="http://schemas.openxmlformats.org/officeDocument/2006/relationships/hyperlink" Target="https://aka.ms/Viva/Connections/Platform" TargetMode="External"/><Relationship Id="rId13" Type="http://schemas.openxmlformats.org/officeDocument/2006/relationships/hyperlink" Target="https://aka.ms/Viva/Connections/Teams/StageView" TargetMode="External"/><Relationship Id="rId3" Type="http://schemas.openxmlformats.org/officeDocument/2006/relationships/image" Target="../media/image156.jpeg"/><Relationship Id="rId7" Type="http://schemas.openxmlformats.org/officeDocument/2006/relationships/hyperlink" Target="https://aka.ms/Viva/Connections/GettingStarted" TargetMode="External"/><Relationship Id="rId12" Type="http://schemas.openxmlformats.org/officeDocument/2006/relationships/hyperlink" Target="https://aka.ms/Viva/Connections/Teams/MessagingExtensions" TargetMode="External"/><Relationship Id="rId17" Type="http://schemas.openxmlformats.org/officeDocument/2006/relationships/hyperlink" Target="https://adoption.microsoft.com/viva" TargetMode="External"/><Relationship Id="rId2" Type="http://schemas.openxmlformats.org/officeDocument/2006/relationships/notesSlide" Target="../notesSlides/notesSlide19.xml"/><Relationship Id="rId16" Type="http://schemas.openxmlformats.org/officeDocument/2006/relationships/hyperlink" Target="https://aka.ms/M365PnP" TargetMode="External"/><Relationship Id="rId1" Type="http://schemas.openxmlformats.org/officeDocument/2006/relationships/slideLayout" Target="../slideLayouts/slideLayout16.xml"/><Relationship Id="rId6" Type="http://schemas.openxmlformats.org/officeDocument/2006/relationships/image" Target="../media/image159.png"/><Relationship Id="rId11" Type="http://schemas.openxmlformats.org/officeDocument/2006/relationships/hyperlink" Target="https://aka.ms/Viva/Connections/Teams/SSO" TargetMode="External"/><Relationship Id="rId5" Type="http://schemas.openxmlformats.org/officeDocument/2006/relationships/image" Target="../media/image158.png"/><Relationship Id="rId15" Type="http://schemas.openxmlformats.org/officeDocument/2006/relationships/hyperlink" Target="https://aka.ms/Viva/Connections/Samples" TargetMode="External"/><Relationship Id="rId10" Type="http://schemas.openxmlformats.org/officeDocument/2006/relationships/hyperlink" Target="https://aka.ms/Viva/Connections/Teams/DeepLinks" TargetMode="External"/><Relationship Id="rId4" Type="http://schemas.openxmlformats.org/officeDocument/2006/relationships/image" Target="../media/image157.png"/><Relationship Id="rId9" Type="http://schemas.openxmlformats.org/officeDocument/2006/relationships/hyperlink" Target="https://aka.ms/Viva/Connections/DesignGuidelines" TargetMode="External"/><Relationship Id="rId14" Type="http://schemas.openxmlformats.org/officeDocument/2006/relationships/hyperlink" Target="https://aka.ms/Viva/Connections/Platform/Train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ka.ms/Viva/Connections/DesignGuidelines" TargetMode="Externa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3184" y="3208486"/>
            <a:ext cx="9204688" cy="1107996"/>
          </a:xfrm>
        </p:spPr>
        <p:txBody>
          <a:bodyPr/>
          <a:lstStyle/>
          <a:p>
            <a:r>
              <a:rPr lang="en-US" sz="3600" dirty="0"/>
              <a:t>Build cutting edge Viva Connections cards </a:t>
            </a:r>
            <a:br>
              <a:rPr lang="en-US" sz="3600" dirty="0"/>
            </a:br>
            <a:r>
              <a:rPr lang="en-US" sz="3600" dirty="0"/>
              <a:t>with virtually any platform</a:t>
            </a:r>
            <a:endParaRPr lang="en-US" sz="4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592182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497CA-79FF-E0D3-E112-25D5647E80D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445930"/>
            <a:ext cx="12192000" cy="4412070"/>
          </a:xfrm>
          <a:prstGeom prst="rect">
            <a:avLst/>
          </a:prstGeom>
        </p:spPr>
      </p:pic>
      <p:sp>
        <p:nvSpPr>
          <p:cNvPr id="5" name="Rectangle 4">
            <a:extLst>
              <a:ext uri="{FF2B5EF4-FFF2-40B4-BE49-F238E27FC236}">
                <a16:creationId xmlns:a16="http://schemas.microsoft.com/office/drawing/2014/main" id="{7AD32AB6-3E97-F338-B076-0FFDB8DF1BB8}"/>
              </a:ext>
              <a:ext uri="{C183D7F6-B498-43B3-948B-1728B52AA6E4}">
                <adec:decorative xmlns:adec="http://schemas.microsoft.com/office/drawing/2017/decorative" val="1"/>
              </a:ext>
            </a:extLst>
          </p:cNvPr>
          <p:cNvSpPr/>
          <p:nvPr/>
        </p:nvSpPr>
        <p:spPr bwMode="auto">
          <a:xfrm rot="5400000">
            <a:off x="4168003" y="-1722073"/>
            <a:ext cx="3855996" cy="12192002"/>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C70A3A49-0966-9D40-9037-F17FC8363A99}"/>
              </a:ext>
            </a:extLst>
          </p:cNvPr>
          <p:cNvSpPr>
            <a:spLocks noGrp="1"/>
          </p:cNvSpPr>
          <p:nvPr>
            <p:ph type="title"/>
          </p:nvPr>
        </p:nvSpPr>
        <p:spPr>
          <a:xfrm>
            <a:off x="588263" y="457200"/>
            <a:ext cx="11018520" cy="492443"/>
          </a:xfrm>
        </p:spPr>
        <p:txBody>
          <a:bodyPr/>
          <a:lstStyle/>
          <a:p>
            <a:r>
              <a:rPr lang="en-US" dirty="0"/>
              <a:t>Quick views</a:t>
            </a:r>
          </a:p>
        </p:txBody>
      </p:sp>
      <p:pic>
        <p:nvPicPr>
          <p:cNvPr id="13" name="Picture 12">
            <a:extLst>
              <a:ext uri="{FF2B5EF4-FFF2-40B4-BE49-F238E27FC236}">
                <a16:creationId xmlns:a16="http://schemas.microsoft.com/office/drawing/2014/main" id="{5AFE3D6A-DB28-DC5B-CD39-032E453F26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26389" y="1155479"/>
            <a:ext cx="9355841" cy="5369711"/>
          </a:xfrm>
          <a:prstGeom prst="rect">
            <a:avLst/>
          </a:prstGeom>
        </p:spPr>
      </p:pic>
    </p:spTree>
    <p:extLst>
      <p:ext uri="{BB962C8B-B14F-4D97-AF65-F5344CB8AC3E}">
        <p14:creationId xmlns:p14="http://schemas.microsoft.com/office/powerpoint/2010/main" val="27414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D9F25D4-EA08-C14E-7C7D-CBC10E0D0E33}"/>
              </a:ext>
            </a:extLst>
          </p:cNvPr>
          <p:cNvSpPr>
            <a:spLocks noGrp="1"/>
          </p:cNvSpPr>
          <p:nvPr>
            <p:ph type="title"/>
          </p:nvPr>
        </p:nvSpPr>
        <p:spPr>
          <a:xfrm>
            <a:off x="588263" y="463024"/>
            <a:ext cx="11018520" cy="492443"/>
          </a:xfrm>
        </p:spPr>
        <p:txBody>
          <a:bodyPr/>
          <a:lstStyle/>
          <a:p>
            <a:r>
              <a:rPr lang="en-US" dirty="0"/>
              <a:t>Guidance + card designer</a:t>
            </a:r>
          </a:p>
        </p:txBody>
      </p:sp>
      <p:sp>
        <p:nvSpPr>
          <p:cNvPr id="28" name="Text Placeholder 3">
            <a:extLst>
              <a:ext uri="{FF2B5EF4-FFF2-40B4-BE49-F238E27FC236}">
                <a16:creationId xmlns:a16="http://schemas.microsoft.com/office/drawing/2014/main" id="{D85789E7-6289-1069-EE12-50A6BFE7C005}"/>
              </a:ext>
            </a:extLst>
          </p:cNvPr>
          <p:cNvSpPr txBox="1">
            <a:spLocks/>
          </p:cNvSpPr>
          <p:nvPr/>
        </p:nvSpPr>
        <p:spPr>
          <a:xfrm>
            <a:off x="584910" y="1457081"/>
            <a:ext cx="343718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rgbClr val="0078D4"/>
                </a:solidFill>
                <a:latin typeface="+mj-lt"/>
                <a:cs typeface="Segoe UI"/>
              </a:rPr>
              <a:t>UX Guidance</a:t>
            </a:r>
          </a:p>
        </p:txBody>
      </p:sp>
      <p:sp>
        <p:nvSpPr>
          <p:cNvPr id="11" name="Text Placeholder 3">
            <a:extLst>
              <a:ext uri="{FF2B5EF4-FFF2-40B4-BE49-F238E27FC236}">
                <a16:creationId xmlns:a16="http://schemas.microsoft.com/office/drawing/2014/main" id="{FF063F37-F74A-3B2E-F96F-419D45ADDDE5}"/>
              </a:ext>
            </a:extLst>
          </p:cNvPr>
          <p:cNvSpPr txBox="1">
            <a:spLocks/>
          </p:cNvSpPr>
          <p:nvPr/>
        </p:nvSpPr>
        <p:spPr>
          <a:xfrm>
            <a:off x="584910" y="5724419"/>
            <a:ext cx="3437180" cy="4580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latin typeface="+mj-lt"/>
                <a:cs typeface="Segoe UI"/>
              </a:rPr>
              <a:t>Design Guidelines</a:t>
            </a:r>
          </a:p>
          <a:p>
            <a:pPr marL="0" indent="0" algn="ctr">
              <a:buNone/>
            </a:pPr>
            <a:r>
              <a:rPr lang="en-US" sz="1400" u="sng" dirty="0">
                <a:cs typeface="Segoe UI"/>
                <a:hlinkClick r:id="rId3">
                  <a:extLst>
                    <a:ext uri="{A12FA001-AC4F-418D-AE19-62706E023703}">
                      <ahyp:hlinkClr xmlns:ahyp="http://schemas.microsoft.com/office/drawing/2018/hyperlinkcolor" val="tx"/>
                    </a:ext>
                  </a:extLst>
                </a:hlinkClick>
              </a:rPr>
              <a:t>aka.ms/Viva/Connections/</a:t>
            </a:r>
            <a:r>
              <a:rPr lang="en-US" sz="1400" u="sng" dirty="0" err="1">
                <a:cs typeface="Segoe UI"/>
                <a:hlinkClick r:id="rId3">
                  <a:extLst>
                    <a:ext uri="{A12FA001-AC4F-418D-AE19-62706E023703}">
                      <ahyp:hlinkClr xmlns:ahyp="http://schemas.microsoft.com/office/drawing/2018/hyperlinkcolor" val="tx"/>
                    </a:ext>
                  </a:extLst>
                </a:hlinkClick>
              </a:rPr>
              <a:t>DesignGuidelines</a:t>
            </a:r>
            <a:r>
              <a:rPr lang="en-US" sz="1400" dirty="0">
                <a:cs typeface="Segoe UI"/>
              </a:rPr>
              <a:t> </a:t>
            </a:r>
          </a:p>
        </p:txBody>
      </p:sp>
      <p:sp>
        <p:nvSpPr>
          <p:cNvPr id="30" name="Text Placeholder 3">
            <a:extLst>
              <a:ext uri="{FF2B5EF4-FFF2-40B4-BE49-F238E27FC236}">
                <a16:creationId xmlns:a16="http://schemas.microsoft.com/office/drawing/2014/main" id="{6FB15F1A-B516-BA9E-1C49-7ECF25A713B3}"/>
              </a:ext>
            </a:extLst>
          </p:cNvPr>
          <p:cNvSpPr txBox="1">
            <a:spLocks/>
          </p:cNvSpPr>
          <p:nvPr/>
        </p:nvSpPr>
        <p:spPr>
          <a:xfrm>
            <a:off x="4378021" y="1457081"/>
            <a:ext cx="343718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rgbClr val="0078D4"/>
                </a:solidFill>
                <a:latin typeface="+mj-lt"/>
                <a:cs typeface="Segoe UI"/>
              </a:rPr>
              <a:t>Customize</a:t>
            </a:r>
          </a:p>
        </p:txBody>
      </p:sp>
      <p:sp>
        <p:nvSpPr>
          <p:cNvPr id="13" name="Text Placeholder 3">
            <a:extLst>
              <a:ext uri="{FF2B5EF4-FFF2-40B4-BE49-F238E27FC236}">
                <a16:creationId xmlns:a16="http://schemas.microsoft.com/office/drawing/2014/main" id="{0FA246C7-502D-AD5B-E176-D04EF3E78E9F}"/>
              </a:ext>
            </a:extLst>
          </p:cNvPr>
          <p:cNvSpPr txBox="1">
            <a:spLocks/>
          </p:cNvSpPr>
          <p:nvPr/>
        </p:nvSpPr>
        <p:spPr>
          <a:xfrm>
            <a:off x="4355260" y="5724419"/>
            <a:ext cx="3437180" cy="4580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latin typeface="+mj-lt"/>
                <a:cs typeface="Segoe UI"/>
              </a:rPr>
              <a:t>Adaptive Cards Designer</a:t>
            </a:r>
          </a:p>
          <a:p>
            <a:pPr marL="0" indent="0" algn="ctr">
              <a:buNone/>
            </a:pPr>
            <a:r>
              <a:rPr lang="en-US" sz="1400">
                <a:cs typeface="Segoe UI"/>
                <a:hlinkClick r:id="rId4">
                  <a:extLst>
                    <a:ext uri="{A12FA001-AC4F-418D-AE19-62706E023703}">
                      <ahyp:hlinkClr xmlns:ahyp="http://schemas.microsoft.com/office/drawing/2018/hyperlinkcolor" val="tx"/>
                    </a:ext>
                  </a:extLst>
                </a:hlinkClick>
              </a:rPr>
              <a:t>www.Adaptivecards.io/Designer/</a:t>
            </a:r>
            <a:r>
              <a:rPr lang="en-US" sz="1400">
                <a:cs typeface="Segoe UI"/>
              </a:rPr>
              <a:t> </a:t>
            </a:r>
          </a:p>
        </p:txBody>
      </p:sp>
      <p:sp>
        <p:nvSpPr>
          <p:cNvPr id="29" name="Text Placeholder 3">
            <a:extLst>
              <a:ext uri="{FF2B5EF4-FFF2-40B4-BE49-F238E27FC236}">
                <a16:creationId xmlns:a16="http://schemas.microsoft.com/office/drawing/2014/main" id="{16845F8B-CE7D-23AF-E8FD-561597684618}"/>
              </a:ext>
            </a:extLst>
          </p:cNvPr>
          <p:cNvSpPr txBox="1">
            <a:spLocks/>
          </p:cNvSpPr>
          <p:nvPr/>
        </p:nvSpPr>
        <p:spPr>
          <a:xfrm>
            <a:off x="8125610" y="1457081"/>
            <a:ext cx="343718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rgbClr val="0078D4"/>
                </a:solidFill>
                <a:latin typeface="+mj-lt"/>
                <a:cs typeface="Segoe UI"/>
              </a:rPr>
              <a:t>Try it!</a:t>
            </a:r>
          </a:p>
        </p:txBody>
      </p:sp>
      <p:sp>
        <p:nvSpPr>
          <p:cNvPr id="12" name="Text Placeholder 3">
            <a:extLst>
              <a:ext uri="{FF2B5EF4-FFF2-40B4-BE49-F238E27FC236}">
                <a16:creationId xmlns:a16="http://schemas.microsoft.com/office/drawing/2014/main" id="{430C4F14-ED13-2A6D-90EB-A8F9F2B88E03}"/>
              </a:ext>
            </a:extLst>
          </p:cNvPr>
          <p:cNvSpPr txBox="1">
            <a:spLocks/>
          </p:cNvSpPr>
          <p:nvPr/>
        </p:nvSpPr>
        <p:spPr>
          <a:xfrm>
            <a:off x="8125610" y="5724419"/>
            <a:ext cx="3437180" cy="4580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latin typeface="+mj-lt"/>
                <a:cs typeface="Segoe UI"/>
              </a:rPr>
              <a:t>Card Designer</a:t>
            </a:r>
          </a:p>
          <a:p>
            <a:pPr marL="0" indent="0" algn="ctr">
              <a:buNone/>
            </a:pPr>
            <a:r>
              <a:rPr lang="en-US" sz="1400">
                <a:cs typeface="Segoe UI"/>
                <a:hlinkClick r:id="rId5">
                  <a:extLst>
                    <a:ext uri="{A12FA001-AC4F-418D-AE19-62706E023703}">
                      <ahyp:hlinkClr xmlns:ahyp="http://schemas.microsoft.com/office/drawing/2018/hyperlinkcolor" val="tx"/>
                    </a:ext>
                  </a:extLst>
                </a:hlinkClick>
              </a:rPr>
              <a:t>aka.ms/Viva/Connections/</a:t>
            </a:r>
            <a:r>
              <a:rPr lang="en-US" sz="1400" err="1">
                <a:cs typeface="Segoe UI"/>
                <a:hlinkClick r:id="rId5">
                  <a:extLst>
                    <a:ext uri="{A12FA001-AC4F-418D-AE19-62706E023703}">
                      <ahyp:hlinkClr xmlns:ahyp="http://schemas.microsoft.com/office/drawing/2018/hyperlinkcolor" val="tx"/>
                    </a:ext>
                  </a:extLst>
                </a:hlinkClick>
              </a:rPr>
              <a:t>CardDesigner</a:t>
            </a:r>
            <a:endParaRPr lang="en-US" sz="1400">
              <a:cs typeface="Segoe UI"/>
            </a:endParaRPr>
          </a:p>
        </p:txBody>
      </p:sp>
      <p:sp>
        <p:nvSpPr>
          <p:cNvPr id="3" name="Text Placeholder 2">
            <a:extLst>
              <a:ext uri="{FF2B5EF4-FFF2-40B4-BE49-F238E27FC236}">
                <a16:creationId xmlns:a16="http://schemas.microsoft.com/office/drawing/2014/main" id="{F122E84D-1FD2-8124-B91F-1544617295F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2EF114A4-370A-A1BE-647B-70A1EC52AF5C}"/>
              </a:ext>
              <a:ext uri="{C183D7F6-B498-43B3-948B-1728B52AA6E4}">
                <adec:decorative xmlns:adec="http://schemas.microsoft.com/office/drawing/2017/decorative" val="1"/>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375040FC-65D5-264E-C93F-5CC1F6F809EE}"/>
              </a:ext>
              <a:ext uri="{C183D7F6-B498-43B3-948B-1728B52AA6E4}">
                <adec:decorative xmlns:adec="http://schemas.microsoft.com/office/drawing/2017/decorative" val="1"/>
              </a:ext>
            </a:extLst>
          </p:cNvPr>
          <p:cNvSpPr>
            <a:spLocks noGrp="1"/>
          </p:cNvSpPr>
          <p:nvPr>
            <p:ph type="body" sz="quarter" idx="21"/>
          </p:nvPr>
        </p:nvSpPr>
        <p:spPr/>
        <p:txBody>
          <a:bodyPr/>
          <a:lstStyle/>
          <a:p>
            <a:endParaRPr lang="en-US"/>
          </a:p>
        </p:txBody>
      </p:sp>
      <p:sp>
        <p:nvSpPr>
          <p:cNvPr id="22" name="Rectangle: Rounded Corners 21">
            <a:extLst>
              <a:ext uri="{FF2B5EF4-FFF2-40B4-BE49-F238E27FC236}">
                <a16:creationId xmlns:a16="http://schemas.microsoft.com/office/drawing/2014/main" id="{CFEDF329-47F7-2B23-62F3-5658E0CA3D9F}"/>
              </a:ext>
              <a:ext uri="{C183D7F6-B498-43B3-948B-1728B52AA6E4}">
                <adec:decorative xmlns:adec="http://schemas.microsoft.com/office/drawing/2017/decorative" val="1"/>
              </a:ext>
            </a:extLst>
          </p:cNvPr>
          <p:cNvSpPr/>
          <p:nvPr/>
        </p:nvSpPr>
        <p:spPr bwMode="auto">
          <a:xfrm>
            <a:off x="481692" y="1771724"/>
            <a:ext cx="3644371" cy="3782782"/>
          </a:xfrm>
          <a:prstGeom prst="roundRect">
            <a:avLst>
              <a:gd name="adj" fmla="val 3628"/>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3" name="Picture 32">
            <a:extLst>
              <a:ext uri="{FF2B5EF4-FFF2-40B4-BE49-F238E27FC236}">
                <a16:creationId xmlns:a16="http://schemas.microsoft.com/office/drawing/2014/main" id="{E448F547-2471-E6CB-69B0-136DEDD6D90D}"/>
              </a:ext>
              <a:ext uri="{C183D7F6-B498-43B3-948B-1728B52AA6E4}">
                <adec:decorative xmlns:adec="http://schemas.microsoft.com/office/drawing/2017/decorative" val="1"/>
              </a:ext>
            </a:extLst>
          </p:cNvPr>
          <p:cNvPicPr>
            <a:picLocks noChangeAspect="1"/>
          </p:cNvPicPr>
          <p:nvPr/>
        </p:nvPicPr>
        <p:blipFill rotWithShape="1">
          <a:blip r:embed="rId6"/>
          <a:srcRect b="6713"/>
          <a:stretch/>
        </p:blipFill>
        <p:spPr>
          <a:xfrm>
            <a:off x="584910" y="1868329"/>
            <a:ext cx="3437934" cy="3399209"/>
          </a:xfrm>
          <a:prstGeom prst="rect">
            <a:avLst/>
          </a:prstGeom>
        </p:spPr>
      </p:pic>
      <p:sp>
        <p:nvSpPr>
          <p:cNvPr id="24" name="Rectangle: Rounded Corners 23">
            <a:extLst>
              <a:ext uri="{FF2B5EF4-FFF2-40B4-BE49-F238E27FC236}">
                <a16:creationId xmlns:a16="http://schemas.microsoft.com/office/drawing/2014/main" id="{53E4B2D0-0BC3-7FC9-21CF-35EF9996A500}"/>
              </a:ext>
              <a:ext uri="{C183D7F6-B498-43B3-948B-1728B52AA6E4}">
                <adec:decorative xmlns:adec="http://schemas.microsoft.com/office/drawing/2017/decorative" val="1"/>
              </a:ext>
            </a:extLst>
          </p:cNvPr>
          <p:cNvSpPr/>
          <p:nvPr/>
        </p:nvSpPr>
        <p:spPr bwMode="auto">
          <a:xfrm>
            <a:off x="4274804" y="1771724"/>
            <a:ext cx="3644371" cy="3782782"/>
          </a:xfrm>
          <a:prstGeom prst="roundRect">
            <a:avLst>
              <a:gd name="adj" fmla="val 3628"/>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5" name="Picture 24">
            <a:extLst>
              <a:ext uri="{FF2B5EF4-FFF2-40B4-BE49-F238E27FC236}">
                <a16:creationId xmlns:a16="http://schemas.microsoft.com/office/drawing/2014/main" id="{22CEC4C6-7CB8-0801-1E56-72D7AA5F79F5}"/>
              </a:ext>
              <a:ext uri="{C183D7F6-B498-43B3-948B-1728B52AA6E4}">
                <adec:decorative xmlns:adec="http://schemas.microsoft.com/office/drawing/2017/decorative" val="1"/>
              </a:ext>
            </a:extLst>
          </p:cNvPr>
          <p:cNvPicPr>
            <a:picLocks noChangeAspect="1"/>
          </p:cNvPicPr>
          <p:nvPr/>
        </p:nvPicPr>
        <p:blipFill rotWithShape="1">
          <a:blip r:embed="rId7"/>
          <a:srcRect t="9077" b="23486"/>
          <a:stretch/>
        </p:blipFill>
        <p:spPr>
          <a:xfrm>
            <a:off x="4378021" y="1868328"/>
            <a:ext cx="3437934" cy="2465140"/>
          </a:xfrm>
          <a:prstGeom prst="rect">
            <a:avLst/>
          </a:prstGeom>
        </p:spPr>
      </p:pic>
      <p:sp>
        <p:nvSpPr>
          <p:cNvPr id="26" name="Rectangle: Rounded Corners 25">
            <a:extLst>
              <a:ext uri="{FF2B5EF4-FFF2-40B4-BE49-F238E27FC236}">
                <a16:creationId xmlns:a16="http://schemas.microsoft.com/office/drawing/2014/main" id="{08609D40-5592-8CDF-647D-9D132F0385EF}"/>
              </a:ext>
              <a:ext uri="{C183D7F6-B498-43B3-948B-1728B52AA6E4}">
                <adec:decorative xmlns:adec="http://schemas.microsoft.com/office/drawing/2017/decorative" val="1"/>
              </a:ext>
            </a:extLst>
          </p:cNvPr>
          <p:cNvSpPr/>
          <p:nvPr/>
        </p:nvSpPr>
        <p:spPr bwMode="auto">
          <a:xfrm>
            <a:off x="8022392" y="1771724"/>
            <a:ext cx="3644371" cy="3782782"/>
          </a:xfrm>
          <a:prstGeom prst="roundRect">
            <a:avLst>
              <a:gd name="adj" fmla="val 3628"/>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7" name="Picture 26">
            <a:extLst>
              <a:ext uri="{FF2B5EF4-FFF2-40B4-BE49-F238E27FC236}">
                <a16:creationId xmlns:a16="http://schemas.microsoft.com/office/drawing/2014/main" id="{AF83C91E-40C5-7A90-D8C3-38357A4C1795}"/>
              </a:ext>
              <a:ext uri="{C183D7F6-B498-43B3-948B-1728B52AA6E4}">
                <adec:decorative xmlns:adec="http://schemas.microsoft.com/office/drawing/2017/decorative" val="1"/>
              </a:ext>
            </a:extLst>
          </p:cNvPr>
          <p:cNvPicPr>
            <a:picLocks noChangeAspect="1"/>
          </p:cNvPicPr>
          <p:nvPr/>
        </p:nvPicPr>
        <p:blipFill rotWithShape="1">
          <a:blip r:embed="rId8"/>
          <a:srcRect b="14370"/>
          <a:stretch/>
        </p:blipFill>
        <p:spPr>
          <a:xfrm>
            <a:off x="8125610" y="1868328"/>
            <a:ext cx="3437934" cy="2465140"/>
          </a:xfrm>
          <a:prstGeom prst="rect">
            <a:avLst/>
          </a:prstGeom>
        </p:spPr>
      </p:pic>
      <p:pic>
        <p:nvPicPr>
          <p:cNvPr id="34" name="Picture 33">
            <a:extLst>
              <a:ext uri="{FF2B5EF4-FFF2-40B4-BE49-F238E27FC236}">
                <a16:creationId xmlns:a16="http://schemas.microsoft.com/office/drawing/2014/main" id="{B0A48448-68B7-347C-EA73-A532C650E47E}"/>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4378021" y="1868328"/>
            <a:ext cx="3437934" cy="3399209"/>
          </a:xfrm>
          <a:prstGeom prst="rect">
            <a:avLst/>
          </a:prstGeom>
        </p:spPr>
      </p:pic>
      <p:pic>
        <p:nvPicPr>
          <p:cNvPr id="2" name="Picture 1">
            <a:extLst>
              <a:ext uri="{FF2B5EF4-FFF2-40B4-BE49-F238E27FC236}">
                <a16:creationId xmlns:a16="http://schemas.microsoft.com/office/drawing/2014/main" id="{893D898F-014B-90BA-57B9-125A3F56E881}"/>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84910" y="1868329"/>
            <a:ext cx="3402962" cy="3547999"/>
          </a:xfrm>
          <a:prstGeom prst="rect">
            <a:avLst/>
          </a:prstGeom>
        </p:spPr>
      </p:pic>
      <p:pic>
        <p:nvPicPr>
          <p:cNvPr id="14" name="Picture 13">
            <a:extLst>
              <a:ext uri="{FF2B5EF4-FFF2-40B4-BE49-F238E27FC236}">
                <a16:creationId xmlns:a16="http://schemas.microsoft.com/office/drawing/2014/main" id="{EABF5913-D9EA-B1ED-7864-F9F613C4F30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378021" y="1868328"/>
            <a:ext cx="3449090" cy="3547999"/>
          </a:xfrm>
          <a:prstGeom prst="rect">
            <a:avLst/>
          </a:prstGeom>
        </p:spPr>
      </p:pic>
      <p:pic>
        <p:nvPicPr>
          <p:cNvPr id="15" name="Picture 14">
            <a:extLst>
              <a:ext uri="{FF2B5EF4-FFF2-40B4-BE49-F238E27FC236}">
                <a16:creationId xmlns:a16="http://schemas.microsoft.com/office/drawing/2014/main" id="{B72AEDC9-B7FD-86C2-AB54-DC6CBC6F4847}"/>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8125611" y="1868328"/>
            <a:ext cx="3437180" cy="3547999"/>
          </a:xfrm>
          <a:prstGeom prst="rect">
            <a:avLst/>
          </a:prstGeom>
        </p:spPr>
      </p:pic>
    </p:spTree>
    <p:extLst>
      <p:ext uri="{BB962C8B-B14F-4D97-AF65-F5344CB8AC3E}">
        <p14:creationId xmlns:p14="http://schemas.microsoft.com/office/powerpoint/2010/main" val="230062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9E3842-27F6-E82F-351F-3DC2EA0BDA37}"/>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97474" y="1472612"/>
            <a:ext cx="4481660" cy="4316147"/>
          </a:xfrm>
          <a:custGeom>
            <a:avLst/>
            <a:gdLst>
              <a:gd name="connsiteX0" fmla="*/ 3808459 w 4852837"/>
              <a:gd name="connsiteY0" fmla="*/ 3657981 h 4852837"/>
              <a:gd name="connsiteX1" fmla="*/ 3596681 w 4852837"/>
              <a:gd name="connsiteY1" fmla="*/ 3869754 h 4852837"/>
              <a:gd name="connsiteX2" fmla="*/ 3808459 w 4852837"/>
              <a:gd name="connsiteY2" fmla="*/ 4081527 h 4852837"/>
              <a:gd name="connsiteX3" fmla="*/ 4020237 w 4852837"/>
              <a:gd name="connsiteY3" fmla="*/ 3869754 h 4852837"/>
              <a:gd name="connsiteX4" fmla="*/ 3808459 w 4852837"/>
              <a:gd name="connsiteY4" fmla="*/ 3657981 h 4852837"/>
              <a:gd name="connsiteX5" fmla="*/ 988858 w 4852837"/>
              <a:gd name="connsiteY5" fmla="*/ 3614242 h 4852837"/>
              <a:gd name="connsiteX6" fmla="*/ 777080 w 4852837"/>
              <a:gd name="connsiteY6" fmla="*/ 3826015 h 4852837"/>
              <a:gd name="connsiteX7" fmla="*/ 988858 w 4852837"/>
              <a:gd name="connsiteY7" fmla="*/ 4037788 h 4852837"/>
              <a:gd name="connsiteX8" fmla="*/ 1200636 w 4852837"/>
              <a:gd name="connsiteY8" fmla="*/ 3826015 h 4852837"/>
              <a:gd name="connsiteX9" fmla="*/ 988858 w 4852837"/>
              <a:gd name="connsiteY9" fmla="*/ 3614242 h 4852837"/>
              <a:gd name="connsiteX10" fmla="*/ 4414950 w 4852837"/>
              <a:gd name="connsiteY10" fmla="*/ 3602579 h 4852837"/>
              <a:gd name="connsiteX11" fmla="*/ 4203172 w 4852837"/>
              <a:gd name="connsiteY11" fmla="*/ 3814352 h 4852837"/>
              <a:gd name="connsiteX12" fmla="*/ 4414950 w 4852837"/>
              <a:gd name="connsiteY12" fmla="*/ 4026125 h 4852837"/>
              <a:gd name="connsiteX13" fmla="*/ 4626728 w 4852837"/>
              <a:gd name="connsiteY13" fmla="*/ 3814352 h 4852837"/>
              <a:gd name="connsiteX14" fmla="*/ 4414950 w 4852837"/>
              <a:gd name="connsiteY14" fmla="*/ 3602579 h 4852837"/>
              <a:gd name="connsiteX15" fmla="*/ 391114 w 4852837"/>
              <a:gd name="connsiteY15" fmla="*/ 3538431 h 4852837"/>
              <a:gd name="connsiteX16" fmla="*/ 179336 w 4852837"/>
              <a:gd name="connsiteY16" fmla="*/ 3750204 h 4852837"/>
              <a:gd name="connsiteX17" fmla="*/ 391114 w 4852837"/>
              <a:gd name="connsiteY17" fmla="*/ 3961977 h 4852837"/>
              <a:gd name="connsiteX18" fmla="*/ 602892 w 4852837"/>
              <a:gd name="connsiteY18" fmla="*/ 3750204 h 4852837"/>
              <a:gd name="connsiteX19" fmla="*/ 391114 w 4852837"/>
              <a:gd name="connsiteY19" fmla="*/ 3538431 h 4852837"/>
              <a:gd name="connsiteX20" fmla="*/ 4257497 w 4852837"/>
              <a:gd name="connsiteY20" fmla="*/ 3025247 h 4852837"/>
              <a:gd name="connsiteX21" fmla="*/ 4045719 w 4852837"/>
              <a:gd name="connsiteY21" fmla="*/ 3237020 h 4852837"/>
              <a:gd name="connsiteX22" fmla="*/ 4257497 w 4852837"/>
              <a:gd name="connsiteY22" fmla="*/ 3448793 h 4852837"/>
              <a:gd name="connsiteX23" fmla="*/ 4469275 w 4852837"/>
              <a:gd name="connsiteY23" fmla="*/ 3237020 h 4852837"/>
              <a:gd name="connsiteX24" fmla="*/ 4257497 w 4852837"/>
              <a:gd name="connsiteY24" fmla="*/ 3025247 h 4852837"/>
              <a:gd name="connsiteX25" fmla="*/ 577731 w 4852837"/>
              <a:gd name="connsiteY25" fmla="*/ 2996088 h 4852837"/>
              <a:gd name="connsiteX26" fmla="*/ 365953 w 4852837"/>
              <a:gd name="connsiteY26" fmla="*/ 3207861 h 4852837"/>
              <a:gd name="connsiteX27" fmla="*/ 577731 w 4852837"/>
              <a:gd name="connsiteY27" fmla="*/ 3419634 h 4852837"/>
              <a:gd name="connsiteX28" fmla="*/ 789509 w 4852837"/>
              <a:gd name="connsiteY28" fmla="*/ 3207861 h 4852837"/>
              <a:gd name="connsiteX29" fmla="*/ 577731 w 4852837"/>
              <a:gd name="connsiteY29" fmla="*/ 2996088 h 4852837"/>
              <a:gd name="connsiteX30" fmla="*/ 4417866 w 4852837"/>
              <a:gd name="connsiteY30" fmla="*/ 2246721 h 4852837"/>
              <a:gd name="connsiteX31" fmla="*/ 4206088 w 4852837"/>
              <a:gd name="connsiteY31" fmla="*/ 2458494 h 4852837"/>
              <a:gd name="connsiteX32" fmla="*/ 4417866 w 4852837"/>
              <a:gd name="connsiteY32" fmla="*/ 2670267 h 4852837"/>
              <a:gd name="connsiteX33" fmla="*/ 4629644 w 4852837"/>
              <a:gd name="connsiteY33" fmla="*/ 2458494 h 4852837"/>
              <a:gd name="connsiteX34" fmla="*/ 4417866 w 4852837"/>
              <a:gd name="connsiteY34" fmla="*/ 2246721 h 4852837"/>
              <a:gd name="connsiteX35" fmla="*/ 426105 w 4852837"/>
              <a:gd name="connsiteY35" fmla="*/ 2214647 h 4852837"/>
              <a:gd name="connsiteX36" fmla="*/ 214327 w 4852837"/>
              <a:gd name="connsiteY36" fmla="*/ 2426420 h 4852837"/>
              <a:gd name="connsiteX37" fmla="*/ 426105 w 4852837"/>
              <a:gd name="connsiteY37" fmla="*/ 2638193 h 4852837"/>
              <a:gd name="connsiteX38" fmla="*/ 637883 w 4852837"/>
              <a:gd name="connsiteY38" fmla="*/ 2426420 h 4852837"/>
              <a:gd name="connsiteX39" fmla="*/ 426105 w 4852837"/>
              <a:gd name="connsiteY39" fmla="*/ 2214647 h 4852837"/>
              <a:gd name="connsiteX40" fmla="*/ 4271347 w 4852837"/>
              <a:gd name="connsiteY40" fmla="*/ 1474757 h 4852837"/>
              <a:gd name="connsiteX41" fmla="*/ 4059569 w 4852837"/>
              <a:gd name="connsiteY41" fmla="*/ 1686530 h 4852837"/>
              <a:gd name="connsiteX42" fmla="*/ 4271347 w 4852837"/>
              <a:gd name="connsiteY42" fmla="*/ 1898303 h 4852837"/>
              <a:gd name="connsiteX43" fmla="*/ 4483125 w 4852837"/>
              <a:gd name="connsiteY43" fmla="*/ 1686530 h 4852837"/>
              <a:gd name="connsiteX44" fmla="*/ 4271347 w 4852837"/>
              <a:gd name="connsiteY44" fmla="*/ 1474757 h 4852837"/>
              <a:gd name="connsiteX45" fmla="*/ 589391 w 4852837"/>
              <a:gd name="connsiteY45" fmla="*/ 1450703 h 4852837"/>
              <a:gd name="connsiteX46" fmla="*/ 377613 w 4852837"/>
              <a:gd name="connsiteY46" fmla="*/ 1662476 h 4852837"/>
              <a:gd name="connsiteX47" fmla="*/ 589391 w 4852837"/>
              <a:gd name="connsiteY47" fmla="*/ 1874249 h 4852837"/>
              <a:gd name="connsiteX48" fmla="*/ 801169 w 4852837"/>
              <a:gd name="connsiteY48" fmla="*/ 1662476 h 4852837"/>
              <a:gd name="connsiteX49" fmla="*/ 589391 w 4852837"/>
              <a:gd name="connsiteY49" fmla="*/ 1450703 h 4852837"/>
              <a:gd name="connsiteX50" fmla="*/ 4435360 w 4852837"/>
              <a:gd name="connsiteY50" fmla="*/ 890863 h 4852837"/>
              <a:gd name="connsiteX51" fmla="*/ 4223582 w 4852837"/>
              <a:gd name="connsiteY51" fmla="*/ 1102636 h 4852837"/>
              <a:gd name="connsiteX52" fmla="*/ 4435360 w 4852837"/>
              <a:gd name="connsiteY52" fmla="*/ 1314409 h 4852837"/>
              <a:gd name="connsiteX53" fmla="*/ 4647138 w 4852837"/>
              <a:gd name="connsiteY53" fmla="*/ 1102636 h 4852837"/>
              <a:gd name="connsiteX54" fmla="*/ 4435360 w 4852837"/>
              <a:gd name="connsiteY54" fmla="*/ 890863 h 4852837"/>
              <a:gd name="connsiteX55" fmla="*/ 440685 w 4852837"/>
              <a:gd name="connsiteY55" fmla="*/ 832548 h 4852837"/>
              <a:gd name="connsiteX56" fmla="*/ 228907 w 4852837"/>
              <a:gd name="connsiteY56" fmla="*/ 1044321 h 4852837"/>
              <a:gd name="connsiteX57" fmla="*/ 440685 w 4852837"/>
              <a:gd name="connsiteY57" fmla="*/ 1256094 h 4852837"/>
              <a:gd name="connsiteX58" fmla="*/ 652463 w 4852837"/>
              <a:gd name="connsiteY58" fmla="*/ 1044321 h 4852837"/>
              <a:gd name="connsiteX59" fmla="*/ 440685 w 4852837"/>
              <a:gd name="connsiteY59" fmla="*/ 832548 h 4852837"/>
              <a:gd name="connsiteX60" fmla="*/ 3842721 w 4852837"/>
              <a:gd name="connsiteY60" fmla="*/ 831819 h 4852837"/>
              <a:gd name="connsiteX61" fmla="*/ 3630943 w 4852837"/>
              <a:gd name="connsiteY61" fmla="*/ 1043592 h 4852837"/>
              <a:gd name="connsiteX62" fmla="*/ 3842721 w 4852837"/>
              <a:gd name="connsiteY62" fmla="*/ 1255365 h 4852837"/>
              <a:gd name="connsiteX63" fmla="*/ 4054499 w 4852837"/>
              <a:gd name="connsiteY63" fmla="*/ 1043592 h 4852837"/>
              <a:gd name="connsiteX64" fmla="*/ 3842721 w 4852837"/>
              <a:gd name="connsiteY64" fmla="*/ 831819 h 4852837"/>
              <a:gd name="connsiteX65" fmla="*/ 1026772 w 4852837"/>
              <a:gd name="connsiteY65" fmla="*/ 800475 h 4852837"/>
              <a:gd name="connsiteX66" fmla="*/ 814994 w 4852837"/>
              <a:gd name="connsiteY66" fmla="*/ 1012248 h 4852837"/>
              <a:gd name="connsiteX67" fmla="*/ 1026772 w 4852837"/>
              <a:gd name="connsiteY67" fmla="*/ 1224021 h 4852837"/>
              <a:gd name="connsiteX68" fmla="*/ 1238550 w 4852837"/>
              <a:gd name="connsiteY68" fmla="*/ 1012248 h 4852837"/>
              <a:gd name="connsiteX69" fmla="*/ 1026772 w 4852837"/>
              <a:gd name="connsiteY69" fmla="*/ 800475 h 4852837"/>
              <a:gd name="connsiteX70" fmla="*/ 3177915 w 4852837"/>
              <a:gd name="connsiteY70" fmla="*/ 379137 h 4852837"/>
              <a:gd name="connsiteX71" fmla="*/ 2966137 w 4852837"/>
              <a:gd name="connsiteY71" fmla="*/ 590910 h 4852837"/>
              <a:gd name="connsiteX72" fmla="*/ 3177915 w 4852837"/>
              <a:gd name="connsiteY72" fmla="*/ 802683 h 4852837"/>
              <a:gd name="connsiteX73" fmla="*/ 3389693 w 4852837"/>
              <a:gd name="connsiteY73" fmla="*/ 590910 h 4852837"/>
              <a:gd name="connsiteX74" fmla="*/ 3177915 w 4852837"/>
              <a:gd name="connsiteY74" fmla="*/ 379137 h 4852837"/>
              <a:gd name="connsiteX75" fmla="*/ 1668246 w 4852837"/>
              <a:gd name="connsiteY75" fmla="*/ 374763 h 4852837"/>
              <a:gd name="connsiteX76" fmla="*/ 1456468 w 4852837"/>
              <a:gd name="connsiteY76" fmla="*/ 586536 h 4852837"/>
              <a:gd name="connsiteX77" fmla="*/ 1668246 w 4852837"/>
              <a:gd name="connsiteY77" fmla="*/ 798309 h 4852837"/>
              <a:gd name="connsiteX78" fmla="*/ 1880024 w 4852837"/>
              <a:gd name="connsiteY78" fmla="*/ 586536 h 4852837"/>
              <a:gd name="connsiteX79" fmla="*/ 1668246 w 4852837"/>
              <a:gd name="connsiteY79" fmla="*/ 374763 h 4852837"/>
              <a:gd name="connsiteX80" fmla="*/ 3796795 w 4852837"/>
              <a:gd name="connsiteY80" fmla="*/ 236989 h 4852837"/>
              <a:gd name="connsiteX81" fmla="*/ 3585017 w 4852837"/>
              <a:gd name="connsiteY81" fmla="*/ 448762 h 4852837"/>
              <a:gd name="connsiteX82" fmla="*/ 3796795 w 4852837"/>
              <a:gd name="connsiteY82" fmla="*/ 660535 h 4852837"/>
              <a:gd name="connsiteX83" fmla="*/ 4008573 w 4852837"/>
              <a:gd name="connsiteY83" fmla="*/ 448762 h 4852837"/>
              <a:gd name="connsiteX84" fmla="*/ 3796795 w 4852837"/>
              <a:gd name="connsiteY84" fmla="*/ 236989 h 4852837"/>
              <a:gd name="connsiteX85" fmla="*/ 2418721 w 4852837"/>
              <a:gd name="connsiteY85" fmla="*/ 221480 h 4852837"/>
              <a:gd name="connsiteX86" fmla="*/ 2206943 w 4852837"/>
              <a:gd name="connsiteY86" fmla="*/ 433253 h 4852837"/>
              <a:gd name="connsiteX87" fmla="*/ 2418721 w 4852837"/>
              <a:gd name="connsiteY87" fmla="*/ 645026 h 4852837"/>
              <a:gd name="connsiteX88" fmla="*/ 2630499 w 4852837"/>
              <a:gd name="connsiteY88" fmla="*/ 433253 h 4852837"/>
              <a:gd name="connsiteX89" fmla="*/ 2418721 w 4852837"/>
              <a:gd name="connsiteY89" fmla="*/ 221480 h 4852837"/>
              <a:gd name="connsiteX90" fmla="*/ 1105491 w 4852837"/>
              <a:gd name="connsiteY90" fmla="*/ 199814 h 4852837"/>
              <a:gd name="connsiteX91" fmla="*/ 893713 w 4852837"/>
              <a:gd name="connsiteY91" fmla="*/ 411587 h 4852837"/>
              <a:gd name="connsiteX92" fmla="*/ 1105491 w 4852837"/>
              <a:gd name="connsiteY92" fmla="*/ 623360 h 4852837"/>
              <a:gd name="connsiteX93" fmla="*/ 1317269 w 4852837"/>
              <a:gd name="connsiteY93" fmla="*/ 411587 h 4852837"/>
              <a:gd name="connsiteX94" fmla="*/ 1105491 w 4852837"/>
              <a:gd name="connsiteY94" fmla="*/ 199814 h 4852837"/>
              <a:gd name="connsiteX95" fmla="*/ 0 w 4852837"/>
              <a:gd name="connsiteY95" fmla="*/ 0 h 4852837"/>
              <a:gd name="connsiteX96" fmla="*/ 1801084 w 4852837"/>
              <a:gd name="connsiteY96" fmla="*/ 0 h 4852837"/>
              <a:gd name="connsiteX97" fmla="*/ 1796089 w 4852837"/>
              <a:gd name="connsiteY97" fmla="*/ 16092 h 4852837"/>
              <a:gd name="connsiteX98" fmla="*/ 1791786 w 4852837"/>
              <a:gd name="connsiteY98" fmla="*/ 58772 h 4852837"/>
              <a:gd name="connsiteX99" fmla="*/ 2003564 w 4852837"/>
              <a:gd name="connsiteY99" fmla="*/ 270545 h 4852837"/>
              <a:gd name="connsiteX100" fmla="*/ 2215342 w 4852837"/>
              <a:gd name="connsiteY100" fmla="*/ 58772 h 4852837"/>
              <a:gd name="connsiteX101" fmla="*/ 2211040 w 4852837"/>
              <a:gd name="connsiteY101" fmla="*/ 16092 h 4852837"/>
              <a:gd name="connsiteX102" fmla="*/ 2206044 w 4852837"/>
              <a:gd name="connsiteY102" fmla="*/ 0 h 4852837"/>
              <a:gd name="connsiteX103" fmla="*/ 2726607 w 4852837"/>
              <a:gd name="connsiteY103" fmla="*/ 0 h 4852837"/>
              <a:gd name="connsiteX104" fmla="*/ 2718218 w 4852837"/>
              <a:gd name="connsiteY104" fmla="*/ 27026 h 4852837"/>
              <a:gd name="connsiteX105" fmla="*/ 2713915 w 4852837"/>
              <a:gd name="connsiteY105" fmla="*/ 69706 h 4852837"/>
              <a:gd name="connsiteX106" fmla="*/ 2925693 w 4852837"/>
              <a:gd name="connsiteY106" fmla="*/ 281479 h 4852837"/>
              <a:gd name="connsiteX107" fmla="*/ 3137471 w 4852837"/>
              <a:gd name="connsiteY107" fmla="*/ 69706 h 4852837"/>
              <a:gd name="connsiteX108" fmla="*/ 3133169 w 4852837"/>
              <a:gd name="connsiteY108" fmla="*/ 27026 h 4852837"/>
              <a:gd name="connsiteX109" fmla="*/ 3124779 w 4852837"/>
              <a:gd name="connsiteY109" fmla="*/ 0 h 4852837"/>
              <a:gd name="connsiteX110" fmla="*/ 4852837 w 4852837"/>
              <a:gd name="connsiteY110" fmla="*/ 0 h 4852837"/>
              <a:gd name="connsiteX111" fmla="*/ 4852837 w 4852837"/>
              <a:gd name="connsiteY111" fmla="*/ 1765349 h 4852837"/>
              <a:gd name="connsiteX112" fmla="*/ 4832314 w 4852837"/>
              <a:gd name="connsiteY112" fmla="*/ 1758979 h 4852837"/>
              <a:gd name="connsiteX113" fmla="*/ 4789633 w 4852837"/>
              <a:gd name="connsiteY113" fmla="*/ 1754676 h 4852837"/>
              <a:gd name="connsiteX114" fmla="*/ 4577855 w 4852837"/>
              <a:gd name="connsiteY114" fmla="*/ 1966449 h 4852837"/>
              <a:gd name="connsiteX115" fmla="*/ 4789633 w 4852837"/>
              <a:gd name="connsiteY115" fmla="*/ 2178222 h 4852837"/>
              <a:gd name="connsiteX116" fmla="*/ 4832314 w 4852837"/>
              <a:gd name="connsiteY116" fmla="*/ 2173920 h 4852837"/>
              <a:gd name="connsiteX117" fmla="*/ 4852837 w 4852837"/>
              <a:gd name="connsiteY117" fmla="*/ 2167549 h 4852837"/>
              <a:gd name="connsiteX118" fmla="*/ 4852837 w 4852837"/>
              <a:gd name="connsiteY118" fmla="*/ 2738957 h 4852837"/>
              <a:gd name="connsiteX119" fmla="*/ 4830858 w 4852837"/>
              <a:gd name="connsiteY119" fmla="*/ 2732135 h 4852837"/>
              <a:gd name="connsiteX120" fmla="*/ 4788177 w 4852837"/>
              <a:gd name="connsiteY120" fmla="*/ 2727832 h 4852837"/>
              <a:gd name="connsiteX121" fmla="*/ 4576399 w 4852837"/>
              <a:gd name="connsiteY121" fmla="*/ 2939605 h 4852837"/>
              <a:gd name="connsiteX122" fmla="*/ 4788177 w 4852837"/>
              <a:gd name="connsiteY122" fmla="*/ 3151378 h 4852837"/>
              <a:gd name="connsiteX123" fmla="*/ 4830858 w 4852837"/>
              <a:gd name="connsiteY123" fmla="*/ 3147076 h 4852837"/>
              <a:gd name="connsiteX124" fmla="*/ 4852837 w 4852837"/>
              <a:gd name="connsiteY124" fmla="*/ 3140253 h 4852837"/>
              <a:gd name="connsiteX125" fmla="*/ 4852837 w 4852837"/>
              <a:gd name="connsiteY125" fmla="*/ 4852837 h 4852837"/>
              <a:gd name="connsiteX126" fmla="*/ 3901460 w 4852837"/>
              <a:gd name="connsiteY126" fmla="*/ 4852837 h 4852837"/>
              <a:gd name="connsiteX127" fmla="*/ 3798630 w 4852837"/>
              <a:gd name="connsiteY127" fmla="*/ 4661903 h 4852837"/>
              <a:gd name="connsiteX128" fmla="*/ 3815081 w 4852837"/>
              <a:gd name="connsiteY128" fmla="*/ 4656796 h 4852837"/>
              <a:gd name="connsiteX129" fmla="*/ 3944425 w 4852837"/>
              <a:gd name="connsiteY129" fmla="*/ 4461665 h 4852837"/>
              <a:gd name="connsiteX130" fmla="*/ 3732647 w 4852837"/>
              <a:gd name="connsiteY130" fmla="*/ 4249892 h 4852837"/>
              <a:gd name="connsiteX131" fmla="*/ 3525172 w 4852837"/>
              <a:gd name="connsiteY131" fmla="*/ 4418986 h 4852837"/>
              <a:gd name="connsiteX132" fmla="*/ 3522655 w 4852837"/>
              <a:gd name="connsiteY132" fmla="*/ 4443955 h 4852837"/>
              <a:gd name="connsiteX133" fmla="*/ 3289724 w 4852837"/>
              <a:gd name="connsiteY133" fmla="*/ 4443955 h 4852837"/>
              <a:gd name="connsiteX134" fmla="*/ 3313813 w 4852837"/>
              <a:gd name="connsiteY134" fmla="*/ 4427714 h 4852837"/>
              <a:gd name="connsiteX135" fmla="*/ 3375841 w 4852837"/>
              <a:gd name="connsiteY135" fmla="*/ 4277968 h 4852837"/>
              <a:gd name="connsiteX136" fmla="*/ 3164063 w 4852837"/>
              <a:gd name="connsiteY136" fmla="*/ 4066195 h 4852837"/>
              <a:gd name="connsiteX137" fmla="*/ 2952285 w 4852837"/>
              <a:gd name="connsiteY137" fmla="*/ 4277968 h 4852837"/>
              <a:gd name="connsiteX138" fmla="*/ 3014313 w 4852837"/>
              <a:gd name="connsiteY138" fmla="*/ 4427714 h 4852837"/>
              <a:gd name="connsiteX139" fmla="*/ 3038402 w 4852837"/>
              <a:gd name="connsiteY139" fmla="*/ 4443955 h 4852837"/>
              <a:gd name="connsiteX140" fmla="*/ 2628463 w 4852837"/>
              <a:gd name="connsiteY140" fmla="*/ 4443955 h 4852837"/>
              <a:gd name="connsiteX141" fmla="*/ 2630499 w 4852837"/>
              <a:gd name="connsiteY141" fmla="*/ 4423759 h 4852837"/>
              <a:gd name="connsiteX142" fmla="*/ 2418721 w 4852837"/>
              <a:gd name="connsiteY142" fmla="*/ 4211986 h 4852837"/>
              <a:gd name="connsiteX143" fmla="*/ 2206943 w 4852837"/>
              <a:gd name="connsiteY143" fmla="*/ 4423759 h 4852837"/>
              <a:gd name="connsiteX144" fmla="*/ 2208979 w 4852837"/>
              <a:gd name="connsiteY144" fmla="*/ 4443955 h 4852837"/>
              <a:gd name="connsiteX145" fmla="*/ 1767763 w 4852837"/>
              <a:gd name="connsiteY145" fmla="*/ 4443955 h 4852837"/>
              <a:gd name="connsiteX146" fmla="*/ 1800501 w 4852837"/>
              <a:gd name="connsiteY146" fmla="*/ 4421883 h 4852837"/>
              <a:gd name="connsiteX147" fmla="*/ 1862529 w 4852837"/>
              <a:gd name="connsiteY147" fmla="*/ 4272137 h 4852837"/>
              <a:gd name="connsiteX148" fmla="*/ 1650751 w 4852837"/>
              <a:gd name="connsiteY148" fmla="*/ 4060364 h 4852837"/>
              <a:gd name="connsiteX149" fmla="*/ 1438973 w 4852837"/>
              <a:gd name="connsiteY149" fmla="*/ 4272137 h 4852837"/>
              <a:gd name="connsiteX150" fmla="*/ 1501002 w 4852837"/>
              <a:gd name="connsiteY150" fmla="*/ 4421883 h 4852837"/>
              <a:gd name="connsiteX151" fmla="*/ 1533739 w 4852837"/>
              <a:gd name="connsiteY151" fmla="*/ 4443955 h 4852837"/>
              <a:gd name="connsiteX152" fmla="*/ 1284880 w 4852837"/>
              <a:gd name="connsiteY152" fmla="*/ 4443955 h 4852837"/>
              <a:gd name="connsiteX153" fmla="*/ 1280893 w 4852837"/>
              <a:gd name="connsiteY153" fmla="*/ 4404407 h 4852837"/>
              <a:gd name="connsiteX154" fmla="*/ 1073417 w 4852837"/>
              <a:gd name="connsiteY154" fmla="*/ 4235313 h 4852837"/>
              <a:gd name="connsiteX155" fmla="*/ 861639 w 4852837"/>
              <a:gd name="connsiteY155" fmla="*/ 4447086 h 4852837"/>
              <a:gd name="connsiteX156" fmla="*/ 1030737 w 4852837"/>
              <a:gd name="connsiteY156" fmla="*/ 4654557 h 4852837"/>
              <a:gd name="connsiteX157" fmla="*/ 1042147 w 4852837"/>
              <a:gd name="connsiteY157" fmla="*/ 4655707 h 4852837"/>
              <a:gd name="connsiteX158" fmla="*/ 935981 w 4852837"/>
              <a:gd name="connsiteY158" fmla="*/ 4852837 h 4852837"/>
              <a:gd name="connsiteX159" fmla="*/ 0 w 4852837"/>
              <a:gd name="connsiteY159" fmla="*/ 4852837 h 4852837"/>
              <a:gd name="connsiteX160" fmla="*/ 0 w 4852837"/>
              <a:gd name="connsiteY160" fmla="*/ 3136068 h 4852837"/>
              <a:gd name="connsiteX161" fmla="*/ 7284 w 4852837"/>
              <a:gd name="connsiteY161" fmla="*/ 3138329 h 4852837"/>
              <a:gd name="connsiteX162" fmla="*/ 49964 w 4852837"/>
              <a:gd name="connsiteY162" fmla="*/ 3142631 h 4852837"/>
              <a:gd name="connsiteX163" fmla="*/ 261742 w 4852837"/>
              <a:gd name="connsiteY163" fmla="*/ 2930858 h 4852837"/>
              <a:gd name="connsiteX164" fmla="*/ 49964 w 4852837"/>
              <a:gd name="connsiteY164" fmla="*/ 2719085 h 4852837"/>
              <a:gd name="connsiteX165" fmla="*/ 7284 w 4852837"/>
              <a:gd name="connsiteY165" fmla="*/ 2723388 h 4852837"/>
              <a:gd name="connsiteX166" fmla="*/ 0 w 4852837"/>
              <a:gd name="connsiteY166" fmla="*/ 2725648 h 4852837"/>
              <a:gd name="connsiteX167" fmla="*/ 0 w 4852837"/>
              <a:gd name="connsiteY167" fmla="*/ 2133225 h 4852837"/>
              <a:gd name="connsiteX168" fmla="*/ 16030 w 4852837"/>
              <a:gd name="connsiteY168" fmla="*/ 2138201 h 4852837"/>
              <a:gd name="connsiteX169" fmla="*/ 58711 w 4852837"/>
              <a:gd name="connsiteY169" fmla="*/ 2142503 h 4852837"/>
              <a:gd name="connsiteX170" fmla="*/ 270489 w 4852837"/>
              <a:gd name="connsiteY170" fmla="*/ 1930730 h 4852837"/>
              <a:gd name="connsiteX171" fmla="*/ 58711 w 4852837"/>
              <a:gd name="connsiteY171" fmla="*/ 1718957 h 4852837"/>
              <a:gd name="connsiteX172" fmla="*/ 16030 w 4852837"/>
              <a:gd name="connsiteY172" fmla="*/ 1723260 h 4852837"/>
              <a:gd name="connsiteX173" fmla="*/ 0 w 4852837"/>
              <a:gd name="connsiteY173" fmla="*/ 1728236 h 485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852837" h="4852837">
                <a:moveTo>
                  <a:pt x="3808459" y="3657981"/>
                </a:moveTo>
                <a:cubicBezTo>
                  <a:pt x="3691497" y="3657981"/>
                  <a:pt x="3596681" y="3752795"/>
                  <a:pt x="3596681" y="3869754"/>
                </a:cubicBezTo>
                <a:cubicBezTo>
                  <a:pt x="3596681" y="3986713"/>
                  <a:pt x="3691497" y="4081527"/>
                  <a:pt x="3808459" y="4081527"/>
                </a:cubicBezTo>
                <a:cubicBezTo>
                  <a:pt x="3925421" y="4081527"/>
                  <a:pt x="4020237" y="3986713"/>
                  <a:pt x="4020237" y="3869754"/>
                </a:cubicBezTo>
                <a:cubicBezTo>
                  <a:pt x="4020237" y="3752795"/>
                  <a:pt x="3925421" y="3657981"/>
                  <a:pt x="3808459" y="3657981"/>
                </a:cubicBezTo>
                <a:close/>
                <a:moveTo>
                  <a:pt x="988858" y="3614242"/>
                </a:moveTo>
                <a:cubicBezTo>
                  <a:pt x="871896" y="3614242"/>
                  <a:pt x="777080" y="3709056"/>
                  <a:pt x="777080" y="3826015"/>
                </a:cubicBezTo>
                <a:cubicBezTo>
                  <a:pt x="777080" y="3942974"/>
                  <a:pt x="871896" y="4037788"/>
                  <a:pt x="988858" y="4037788"/>
                </a:cubicBezTo>
                <a:cubicBezTo>
                  <a:pt x="1105820" y="4037788"/>
                  <a:pt x="1200636" y="3942974"/>
                  <a:pt x="1200636" y="3826015"/>
                </a:cubicBezTo>
                <a:cubicBezTo>
                  <a:pt x="1200636" y="3709056"/>
                  <a:pt x="1105820" y="3614242"/>
                  <a:pt x="988858" y="3614242"/>
                </a:cubicBezTo>
                <a:close/>
                <a:moveTo>
                  <a:pt x="4414950" y="3602579"/>
                </a:moveTo>
                <a:cubicBezTo>
                  <a:pt x="4297988" y="3602579"/>
                  <a:pt x="4203172" y="3697393"/>
                  <a:pt x="4203172" y="3814352"/>
                </a:cubicBezTo>
                <a:cubicBezTo>
                  <a:pt x="4203172" y="3931311"/>
                  <a:pt x="4297988" y="4026125"/>
                  <a:pt x="4414950" y="4026125"/>
                </a:cubicBezTo>
                <a:cubicBezTo>
                  <a:pt x="4531912" y="4026125"/>
                  <a:pt x="4626728" y="3931311"/>
                  <a:pt x="4626728" y="3814352"/>
                </a:cubicBezTo>
                <a:cubicBezTo>
                  <a:pt x="4626728" y="3697393"/>
                  <a:pt x="4531912" y="3602579"/>
                  <a:pt x="4414950" y="3602579"/>
                </a:cubicBezTo>
                <a:close/>
                <a:moveTo>
                  <a:pt x="391114" y="3538431"/>
                </a:moveTo>
                <a:cubicBezTo>
                  <a:pt x="274152" y="3538431"/>
                  <a:pt x="179336" y="3633245"/>
                  <a:pt x="179336" y="3750204"/>
                </a:cubicBezTo>
                <a:cubicBezTo>
                  <a:pt x="179336" y="3867163"/>
                  <a:pt x="274152" y="3961977"/>
                  <a:pt x="391114" y="3961977"/>
                </a:cubicBezTo>
                <a:cubicBezTo>
                  <a:pt x="508076" y="3961977"/>
                  <a:pt x="602892" y="3867163"/>
                  <a:pt x="602892" y="3750204"/>
                </a:cubicBezTo>
                <a:cubicBezTo>
                  <a:pt x="602892" y="3633245"/>
                  <a:pt x="508076" y="3538431"/>
                  <a:pt x="391114" y="3538431"/>
                </a:cubicBezTo>
                <a:close/>
                <a:moveTo>
                  <a:pt x="4257497" y="3025247"/>
                </a:moveTo>
                <a:cubicBezTo>
                  <a:pt x="4140535" y="3025247"/>
                  <a:pt x="4045719" y="3120061"/>
                  <a:pt x="4045719" y="3237020"/>
                </a:cubicBezTo>
                <a:cubicBezTo>
                  <a:pt x="4045719" y="3353979"/>
                  <a:pt x="4140535" y="3448793"/>
                  <a:pt x="4257497" y="3448793"/>
                </a:cubicBezTo>
                <a:cubicBezTo>
                  <a:pt x="4374459" y="3448793"/>
                  <a:pt x="4469275" y="3353979"/>
                  <a:pt x="4469275" y="3237020"/>
                </a:cubicBezTo>
                <a:cubicBezTo>
                  <a:pt x="4469275" y="3120061"/>
                  <a:pt x="4374459" y="3025247"/>
                  <a:pt x="4257497" y="3025247"/>
                </a:cubicBezTo>
                <a:close/>
                <a:moveTo>
                  <a:pt x="577731" y="2996088"/>
                </a:moveTo>
                <a:cubicBezTo>
                  <a:pt x="460769" y="2996088"/>
                  <a:pt x="365953" y="3090902"/>
                  <a:pt x="365953" y="3207861"/>
                </a:cubicBezTo>
                <a:cubicBezTo>
                  <a:pt x="365953" y="3324820"/>
                  <a:pt x="460769" y="3419634"/>
                  <a:pt x="577731" y="3419634"/>
                </a:cubicBezTo>
                <a:cubicBezTo>
                  <a:pt x="694693" y="3419634"/>
                  <a:pt x="789509" y="3324820"/>
                  <a:pt x="789509" y="3207861"/>
                </a:cubicBezTo>
                <a:cubicBezTo>
                  <a:pt x="789509" y="3090902"/>
                  <a:pt x="694693" y="2996088"/>
                  <a:pt x="577731" y="2996088"/>
                </a:cubicBezTo>
                <a:close/>
                <a:moveTo>
                  <a:pt x="4417866" y="2246721"/>
                </a:moveTo>
                <a:cubicBezTo>
                  <a:pt x="4300904" y="2246721"/>
                  <a:pt x="4206088" y="2341535"/>
                  <a:pt x="4206088" y="2458494"/>
                </a:cubicBezTo>
                <a:cubicBezTo>
                  <a:pt x="4206088" y="2575453"/>
                  <a:pt x="4300904" y="2670267"/>
                  <a:pt x="4417866" y="2670267"/>
                </a:cubicBezTo>
                <a:cubicBezTo>
                  <a:pt x="4534828" y="2670267"/>
                  <a:pt x="4629644" y="2575453"/>
                  <a:pt x="4629644" y="2458494"/>
                </a:cubicBezTo>
                <a:cubicBezTo>
                  <a:pt x="4629644" y="2341535"/>
                  <a:pt x="4534828" y="2246721"/>
                  <a:pt x="4417866" y="2246721"/>
                </a:cubicBezTo>
                <a:close/>
                <a:moveTo>
                  <a:pt x="426105" y="2214647"/>
                </a:moveTo>
                <a:cubicBezTo>
                  <a:pt x="309143" y="2214647"/>
                  <a:pt x="214327" y="2309461"/>
                  <a:pt x="214327" y="2426420"/>
                </a:cubicBezTo>
                <a:cubicBezTo>
                  <a:pt x="214327" y="2543379"/>
                  <a:pt x="309143" y="2638193"/>
                  <a:pt x="426105" y="2638193"/>
                </a:cubicBezTo>
                <a:cubicBezTo>
                  <a:pt x="543067" y="2638193"/>
                  <a:pt x="637883" y="2543379"/>
                  <a:pt x="637883" y="2426420"/>
                </a:cubicBezTo>
                <a:cubicBezTo>
                  <a:pt x="637883" y="2309461"/>
                  <a:pt x="543067" y="2214647"/>
                  <a:pt x="426105" y="2214647"/>
                </a:cubicBezTo>
                <a:close/>
                <a:moveTo>
                  <a:pt x="4271347" y="1474757"/>
                </a:moveTo>
                <a:cubicBezTo>
                  <a:pt x="4154385" y="1474757"/>
                  <a:pt x="4059569" y="1569571"/>
                  <a:pt x="4059569" y="1686530"/>
                </a:cubicBezTo>
                <a:cubicBezTo>
                  <a:pt x="4059569" y="1803489"/>
                  <a:pt x="4154385" y="1898303"/>
                  <a:pt x="4271347" y="1898303"/>
                </a:cubicBezTo>
                <a:cubicBezTo>
                  <a:pt x="4388309" y="1898303"/>
                  <a:pt x="4483125" y="1803489"/>
                  <a:pt x="4483125" y="1686530"/>
                </a:cubicBezTo>
                <a:cubicBezTo>
                  <a:pt x="4483125" y="1569571"/>
                  <a:pt x="4388309" y="1474757"/>
                  <a:pt x="4271347" y="1474757"/>
                </a:cubicBezTo>
                <a:close/>
                <a:moveTo>
                  <a:pt x="589391" y="1450703"/>
                </a:moveTo>
                <a:cubicBezTo>
                  <a:pt x="472429" y="1450703"/>
                  <a:pt x="377613" y="1545517"/>
                  <a:pt x="377613" y="1662476"/>
                </a:cubicBezTo>
                <a:cubicBezTo>
                  <a:pt x="377613" y="1779435"/>
                  <a:pt x="472429" y="1874249"/>
                  <a:pt x="589391" y="1874249"/>
                </a:cubicBezTo>
                <a:cubicBezTo>
                  <a:pt x="706353" y="1874249"/>
                  <a:pt x="801169" y="1779435"/>
                  <a:pt x="801169" y="1662476"/>
                </a:cubicBezTo>
                <a:cubicBezTo>
                  <a:pt x="801169" y="1545517"/>
                  <a:pt x="706353" y="1450703"/>
                  <a:pt x="589391" y="1450703"/>
                </a:cubicBezTo>
                <a:close/>
                <a:moveTo>
                  <a:pt x="4435360" y="890863"/>
                </a:moveTo>
                <a:cubicBezTo>
                  <a:pt x="4318398" y="890863"/>
                  <a:pt x="4223582" y="985677"/>
                  <a:pt x="4223582" y="1102636"/>
                </a:cubicBezTo>
                <a:cubicBezTo>
                  <a:pt x="4223582" y="1219595"/>
                  <a:pt x="4318398" y="1314409"/>
                  <a:pt x="4435360" y="1314409"/>
                </a:cubicBezTo>
                <a:cubicBezTo>
                  <a:pt x="4552322" y="1314409"/>
                  <a:pt x="4647138" y="1219595"/>
                  <a:pt x="4647138" y="1102636"/>
                </a:cubicBezTo>
                <a:cubicBezTo>
                  <a:pt x="4647138" y="985677"/>
                  <a:pt x="4552322" y="890863"/>
                  <a:pt x="4435360" y="890863"/>
                </a:cubicBezTo>
                <a:close/>
                <a:moveTo>
                  <a:pt x="440685" y="832548"/>
                </a:moveTo>
                <a:cubicBezTo>
                  <a:pt x="323723" y="832548"/>
                  <a:pt x="228907" y="927362"/>
                  <a:pt x="228907" y="1044321"/>
                </a:cubicBezTo>
                <a:cubicBezTo>
                  <a:pt x="228907" y="1161280"/>
                  <a:pt x="323723" y="1256094"/>
                  <a:pt x="440685" y="1256094"/>
                </a:cubicBezTo>
                <a:cubicBezTo>
                  <a:pt x="557647" y="1256094"/>
                  <a:pt x="652463" y="1161280"/>
                  <a:pt x="652463" y="1044321"/>
                </a:cubicBezTo>
                <a:cubicBezTo>
                  <a:pt x="652463" y="927362"/>
                  <a:pt x="557647" y="832548"/>
                  <a:pt x="440685" y="832548"/>
                </a:cubicBezTo>
                <a:close/>
                <a:moveTo>
                  <a:pt x="3842721" y="831819"/>
                </a:moveTo>
                <a:cubicBezTo>
                  <a:pt x="3725759" y="831819"/>
                  <a:pt x="3630943" y="926633"/>
                  <a:pt x="3630943" y="1043592"/>
                </a:cubicBezTo>
                <a:cubicBezTo>
                  <a:pt x="3630943" y="1160551"/>
                  <a:pt x="3725759" y="1255365"/>
                  <a:pt x="3842721" y="1255365"/>
                </a:cubicBezTo>
                <a:cubicBezTo>
                  <a:pt x="3959683" y="1255365"/>
                  <a:pt x="4054499" y="1160551"/>
                  <a:pt x="4054499" y="1043592"/>
                </a:cubicBezTo>
                <a:cubicBezTo>
                  <a:pt x="4054499" y="926633"/>
                  <a:pt x="3959683" y="831819"/>
                  <a:pt x="3842721" y="831819"/>
                </a:cubicBezTo>
                <a:close/>
                <a:moveTo>
                  <a:pt x="1026772" y="800475"/>
                </a:moveTo>
                <a:cubicBezTo>
                  <a:pt x="909810" y="800475"/>
                  <a:pt x="814994" y="895289"/>
                  <a:pt x="814994" y="1012248"/>
                </a:cubicBezTo>
                <a:cubicBezTo>
                  <a:pt x="814994" y="1129207"/>
                  <a:pt x="909810" y="1224021"/>
                  <a:pt x="1026772" y="1224021"/>
                </a:cubicBezTo>
                <a:cubicBezTo>
                  <a:pt x="1143734" y="1224021"/>
                  <a:pt x="1238550" y="1129207"/>
                  <a:pt x="1238550" y="1012248"/>
                </a:cubicBezTo>
                <a:cubicBezTo>
                  <a:pt x="1238550" y="895289"/>
                  <a:pt x="1143734" y="800475"/>
                  <a:pt x="1026772" y="800475"/>
                </a:cubicBezTo>
                <a:close/>
                <a:moveTo>
                  <a:pt x="3177915" y="379137"/>
                </a:moveTo>
                <a:cubicBezTo>
                  <a:pt x="3060953" y="379137"/>
                  <a:pt x="2966137" y="473951"/>
                  <a:pt x="2966137" y="590910"/>
                </a:cubicBezTo>
                <a:cubicBezTo>
                  <a:pt x="2966137" y="707869"/>
                  <a:pt x="3060953" y="802683"/>
                  <a:pt x="3177915" y="802683"/>
                </a:cubicBezTo>
                <a:cubicBezTo>
                  <a:pt x="3294877" y="802683"/>
                  <a:pt x="3389693" y="707869"/>
                  <a:pt x="3389693" y="590910"/>
                </a:cubicBezTo>
                <a:cubicBezTo>
                  <a:pt x="3389693" y="473951"/>
                  <a:pt x="3294877" y="379137"/>
                  <a:pt x="3177915" y="379137"/>
                </a:cubicBezTo>
                <a:close/>
                <a:moveTo>
                  <a:pt x="1668246" y="374763"/>
                </a:moveTo>
                <a:cubicBezTo>
                  <a:pt x="1551284" y="374763"/>
                  <a:pt x="1456468" y="469577"/>
                  <a:pt x="1456468" y="586536"/>
                </a:cubicBezTo>
                <a:cubicBezTo>
                  <a:pt x="1456468" y="703495"/>
                  <a:pt x="1551284" y="798309"/>
                  <a:pt x="1668246" y="798309"/>
                </a:cubicBezTo>
                <a:cubicBezTo>
                  <a:pt x="1785208" y="798309"/>
                  <a:pt x="1880024" y="703495"/>
                  <a:pt x="1880024" y="586536"/>
                </a:cubicBezTo>
                <a:cubicBezTo>
                  <a:pt x="1880024" y="469577"/>
                  <a:pt x="1785208" y="374763"/>
                  <a:pt x="1668246" y="374763"/>
                </a:cubicBezTo>
                <a:close/>
                <a:moveTo>
                  <a:pt x="3796795" y="236989"/>
                </a:moveTo>
                <a:cubicBezTo>
                  <a:pt x="3679833" y="236989"/>
                  <a:pt x="3585017" y="331803"/>
                  <a:pt x="3585017" y="448762"/>
                </a:cubicBezTo>
                <a:cubicBezTo>
                  <a:pt x="3585017" y="565721"/>
                  <a:pt x="3679833" y="660535"/>
                  <a:pt x="3796795" y="660535"/>
                </a:cubicBezTo>
                <a:cubicBezTo>
                  <a:pt x="3913757" y="660535"/>
                  <a:pt x="4008573" y="565721"/>
                  <a:pt x="4008573" y="448762"/>
                </a:cubicBezTo>
                <a:cubicBezTo>
                  <a:pt x="4008573" y="331803"/>
                  <a:pt x="3913757" y="236989"/>
                  <a:pt x="3796795" y="236989"/>
                </a:cubicBezTo>
                <a:close/>
                <a:moveTo>
                  <a:pt x="2418721" y="221480"/>
                </a:moveTo>
                <a:cubicBezTo>
                  <a:pt x="2301759" y="221480"/>
                  <a:pt x="2206943" y="316294"/>
                  <a:pt x="2206943" y="433253"/>
                </a:cubicBezTo>
                <a:cubicBezTo>
                  <a:pt x="2206943" y="550212"/>
                  <a:pt x="2301759" y="645026"/>
                  <a:pt x="2418721" y="645026"/>
                </a:cubicBezTo>
                <a:cubicBezTo>
                  <a:pt x="2535683" y="645026"/>
                  <a:pt x="2630499" y="550212"/>
                  <a:pt x="2630499" y="433253"/>
                </a:cubicBezTo>
                <a:cubicBezTo>
                  <a:pt x="2630499" y="316294"/>
                  <a:pt x="2535683" y="221480"/>
                  <a:pt x="2418721" y="221480"/>
                </a:cubicBezTo>
                <a:close/>
                <a:moveTo>
                  <a:pt x="1105491" y="199814"/>
                </a:moveTo>
                <a:cubicBezTo>
                  <a:pt x="988529" y="199814"/>
                  <a:pt x="893713" y="294628"/>
                  <a:pt x="893713" y="411587"/>
                </a:cubicBezTo>
                <a:cubicBezTo>
                  <a:pt x="893713" y="528546"/>
                  <a:pt x="988529" y="623360"/>
                  <a:pt x="1105491" y="623360"/>
                </a:cubicBezTo>
                <a:cubicBezTo>
                  <a:pt x="1222453" y="623360"/>
                  <a:pt x="1317269" y="528546"/>
                  <a:pt x="1317269" y="411587"/>
                </a:cubicBezTo>
                <a:cubicBezTo>
                  <a:pt x="1317269" y="294628"/>
                  <a:pt x="1222453" y="199814"/>
                  <a:pt x="1105491" y="199814"/>
                </a:cubicBezTo>
                <a:close/>
                <a:moveTo>
                  <a:pt x="0" y="0"/>
                </a:moveTo>
                <a:lnTo>
                  <a:pt x="1801084" y="0"/>
                </a:lnTo>
                <a:lnTo>
                  <a:pt x="1796089" y="16092"/>
                </a:lnTo>
                <a:cubicBezTo>
                  <a:pt x="1793268" y="29878"/>
                  <a:pt x="1791786" y="44152"/>
                  <a:pt x="1791786" y="58772"/>
                </a:cubicBezTo>
                <a:cubicBezTo>
                  <a:pt x="1791786" y="175731"/>
                  <a:pt x="1886602" y="270545"/>
                  <a:pt x="2003564" y="270545"/>
                </a:cubicBezTo>
                <a:cubicBezTo>
                  <a:pt x="2120526" y="270545"/>
                  <a:pt x="2215342" y="175731"/>
                  <a:pt x="2215342" y="58772"/>
                </a:cubicBezTo>
                <a:cubicBezTo>
                  <a:pt x="2215342" y="44152"/>
                  <a:pt x="2213861" y="29878"/>
                  <a:pt x="2211040" y="16092"/>
                </a:cubicBezTo>
                <a:lnTo>
                  <a:pt x="2206044" y="0"/>
                </a:lnTo>
                <a:lnTo>
                  <a:pt x="2726607" y="0"/>
                </a:lnTo>
                <a:lnTo>
                  <a:pt x="2718218" y="27026"/>
                </a:lnTo>
                <a:cubicBezTo>
                  <a:pt x="2715397" y="40812"/>
                  <a:pt x="2713915" y="55086"/>
                  <a:pt x="2713915" y="69706"/>
                </a:cubicBezTo>
                <a:cubicBezTo>
                  <a:pt x="2713915" y="186665"/>
                  <a:pt x="2808731" y="281479"/>
                  <a:pt x="2925693" y="281479"/>
                </a:cubicBezTo>
                <a:cubicBezTo>
                  <a:pt x="3042655" y="281479"/>
                  <a:pt x="3137471" y="186665"/>
                  <a:pt x="3137471" y="69706"/>
                </a:cubicBezTo>
                <a:cubicBezTo>
                  <a:pt x="3137471" y="55086"/>
                  <a:pt x="3135990" y="40812"/>
                  <a:pt x="3133169" y="27026"/>
                </a:cubicBezTo>
                <a:lnTo>
                  <a:pt x="3124779" y="0"/>
                </a:lnTo>
                <a:lnTo>
                  <a:pt x="4852837" y="0"/>
                </a:lnTo>
                <a:lnTo>
                  <a:pt x="4852837" y="1765349"/>
                </a:lnTo>
                <a:lnTo>
                  <a:pt x="4832314" y="1758979"/>
                </a:lnTo>
                <a:cubicBezTo>
                  <a:pt x="4818527" y="1756158"/>
                  <a:pt x="4804253" y="1754676"/>
                  <a:pt x="4789633" y="1754676"/>
                </a:cubicBezTo>
                <a:cubicBezTo>
                  <a:pt x="4672671" y="1754676"/>
                  <a:pt x="4577855" y="1849490"/>
                  <a:pt x="4577855" y="1966449"/>
                </a:cubicBezTo>
                <a:cubicBezTo>
                  <a:pt x="4577855" y="2083408"/>
                  <a:pt x="4672671" y="2178222"/>
                  <a:pt x="4789633" y="2178222"/>
                </a:cubicBezTo>
                <a:cubicBezTo>
                  <a:pt x="4804253" y="2178222"/>
                  <a:pt x="4818527" y="2176741"/>
                  <a:pt x="4832314" y="2173920"/>
                </a:cubicBezTo>
                <a:lnTo>
                  <a:pt x="4852837" y="2167549"/>
                </a:lnTo>
                <a:lnTo>
                  <a:pt x="4852837" y="2738957"/>
                </a:lnTo>
                <a:lnTo>
                  <a:pt x="4830858" y="2732135"/>
                </a:lnTo>
                <a:cubicBezTo>
                  <a:pt x="4817071" y="2729314"/>
                  <a:pt x="4802797" y="2727832"/>
                  <a:pt x="4788177" y="2727832"/>
                </a:cubicBezTo>
                <a:cubicBezTo>
                  <a:pt x="4671215" y="2727832"/>
                  <a:pt x="4576399" y="2822646"/>
                  <a:pt x="4576399" y="2939605"/>
                </a:cubicBezTo>
                <a:cubicBezTo>
                  <a:pt x="4576399" y="3056564"/>
                  <a:pt x="4671215" y="3151378"/>
                  <a:pt x="4788177" y="3151378"/>
                </a:cubicBezTo>
                <a:cubicBezTo>
                  <a:pt x="4802797" y="3151378"/>
                  <a:pt x="4817071" y="3149897"/>
                  <a:pt x="4830858" y="3147076"/>
                </a:cubicBezTo>
                <a:lnTo>
                  <a:pt x="4852837" y="3140253"/>
                </a:lnTo>
                <a:lnTo>
                  <a:pt x="4852837" y="4852837"/>
                </a:lnTo>
                <a:lnTo>
                  <a:pt x="3901460" y="4852837"/>
                </a:lnTo>
                <a:lnTo>
                  <a:pt x="3798630" y="4661903"/>
                </a:lnTo>
                <a:lnTo>
                  <a:pt x="3815081" y="4656796"/>
                </a:lnTo>
                <a:cubicBezTo>
                  <a:pt x="3891091" y="4624647"/>
                  <a:pt x="3944425" y="4549384"/>
                  <a:pt x="3944425" y="4461665"/>
                </a:cubicBezTo>
                <a:cubicBezTo>
                  <a:pt x="3944425" y="4344706"/>
                  <a:pt x="3849609" y="4249892"/>
                  <a:pt x="3732647" y="4249892"/>
                </a:cubicBezTo>
                <a:cubicBezTo>
                  <a:pt x="3630306" y="4249892"/>
                  <a:pt x="3544919" y="4322484"/>
                  <a:pt x="3525172" y="4418986"/>
                </a:cubicBezTo>
                <a:lnTo>
                  <a:pt x="3522655" y="4443955"/>
                </a:lnTo>
                <a:lnTo>
                  <a:pt x="3289724" y="4443955"/>
                </a:lnTo>
                <a:lnTo>
                  <a:pt x="3313813" y="4427714"/>
                </a:lnTo>
                <a:cubicBezTo>
                  <a:pt x="3352137" y="4389391"/>
                  <a:pt x="3375841" y="4336448"/>
                  <a:pt x="3375841" y="4277968"/>
                </a:cubicBezTo>
                <a:cubicBezTo>
                  <a:pt x="3375841" y="4161009"/>
                  <a:pt x="3281025" y="4066195"/>
                  <a:pt x="3164063" y="4066195"/>
                </a:cubicBezTo>
                <a:cubicBezTo>
                  <a:pt x="3047101" y="4066195"/>
                  <a:pt x="2952285" y="4161009"/>
                  <a:pt x="2952285" y="4277968"/>
                </a:cubicBezTo>
                <a:cubicBezTo>
                  <a:pt x="2952285" y="4336448"/>
                  <a:pt x="2975989" y="4389391"/>
                  <a:pt x="3014313" y="4427714"/>
                </a:cubicBezTo>
                <a:lnTo>
                  <a:pt x="3038402" y="4443955"/>
                </a:lnTo>
                <a:lnTo>
                  <a:pt x="2628463" y="4443955"/>
                </a:lnTo>
                <a:lnTo>
                  <a:pt x="2630499" y="4423759"/>
                </a:lnTo>
                <a:cubicBezTo>
                  <a:pt x="2630499" y="4306800"/>
                  <a:pt x="2535683" y="4211986"/>
                  <a:pt x="2418721" y="4211986"/>
                </a:cubicBezTo>
                <a:cubicBezTo>
                  <a:pt x="2301759" y="4211986"/>
                  <a:pt x="2206943" y="4306800"/>
                  <a:pt x="2206943" y="4423759"/>
                </a:cubicBezTo>
                <a:lnTo>
                  <a:pt x="2208979" y="4443955"/>
                </a:lnTo>
                <a:lnTo>
                  <a:pt x="1767763" y="4443955"/>
                </a:lnTo>
                <a:lnTo>
                  <a:pt x="1800501" y="4421883"/>
                </a:lnTo>
                <a:cubicBezTo>
                  <a:pt x="1838825" y="4383560"/>
                  <a:pt x="1862529" y="4330617"/>
                  <a:pt x="1862529" y="4272137"/>
                </a:cubicBezTo>
                <a:cubicBezTo>
                  <a:pt x="1862529" y="4155178"/>
                  <a:pt x="1767713" y="4060364"/>
                  <a:pt x="1650751" y="4060364"/>
                </a:cubicBezTo>
                <a:cubicBezTo>
                  <a:pt x="1533789" y="4060364"/>
                  <a:pt x="1438973" y="4155178"/>
                  <a:pt x="1438973" y="4272137"/>
                </a:cubicBezTo>
                <a:cubicBezTo>
                  <a:pt x="1438973" y="4330617"/>
                  <a:pt x="1462677" y="4383560"/>
                  <a:pt x="1501002" y="4421883"/>
                </a:cubicBezTo>
                <a:lnTo>
                  <a:pt x="1533739" y="4443955"/>
                </a:lnTo>
                <a:lnTo>
                  <a:pt x="1284880" y="4443955"/>
                </a:lnTo>
                <a:lnTo>
                  <a:pt x="1280893" y="4404407"/>
                </a:lnTo>
                <a:cubicBezTo>
                  <a:pt x="1261145" y="4307905"/>
                  <a:pt x="1175759" y="4235313"/>
                  <a:pt x="1073417" y="4235313"/>
                </a:cubicBezTo>
                <a:cubicBezTo>
                  <a:pt x="956455" y="4235313"/>
                  <a:pt x="861639" y="4330127"/>
                  <a:pt x="861639" y="4447086"/>
                </a:cubicBezTo>
                <a:cubicBezTo>
                  <a:pt x="861639" y="4549425"/>
                  <a:pt x="934233" y="4634810"/>
                  <a:pt x="1030737" y="4654557"/>
                </a:cubicBezTo>
                <a:lnTo>
                  <a:pt x="1042147" y="4655707"/>
                </a:lnTo>
                <a:lnTo>
                  <a:pt x="935981" y="4852837"/>
                </a:lnTo>
                <a:lnTo>
                  <a:pt x="0" y="4852837"/>
                </a:lnTo>
                <a:lnTo>
                  <a:pt x="0" y="3136068"/>
                </a:lnTo>
                <a:lnTo>
                  <a:pt x="7284" y="3138329"/>
                </a:lnTo>
                <a:cubicBezTo>
                  <a:pt x="21070" y="3141150"/>
                  <a:pt x="35344" y="3142631"/>
                  <a:pt x="49964" y="3142631"/>
                </a:cubicBezTo>
                <a:cubicBezTo>
                  <a:pt x="166926" y="3142631"/>
                  <a:pt x="261742" y="3047817"/>
                  <a:pt x="261742" y="2930858"/>
                </a:cubicBezTo>
                <a:cubicBezTo>
                  <a:pt x="261742" y="2813899"/>
                  <a:pt x="166926" y="2719085"/>
                  <a:pt x="49964" y="2719085"/>
                </a:cubicBezTo>
                <a:cubicBezTo>
                  <a:pt x="35344" y="2719085"/>
                  <a:pt x="21070" y="2720567"/>
                  <a:pt x="7284" y="2723388"/>
                </a:cubicBezTo>
                <a:lnTo>
                  <a:pt x="0" y="2725648"/>
                </a:lnTo>
                <a:lnTo>
                  <a:pt x="0" y="2133225"/>
                </a:lnTo>
                <a:lnTo>
                  <a:pt x="16030" y="2138201"/>
                </a:lnTo>
                <a:cubicBezTo>
                  <a:pt x="29817" y="2141022"/>
                  <a:pt x="44091" y="2142503"/>
                  <a:pt x="58711" y="2142503"/>
                </a:cubicBezTo>
                <a:cubicBezTo>
                  <a:pt x="175673" y="2142503"/>
                  <a:pt x="270489" y="2047689"/>
                  <a:pt x="270489" y="1930730"/>
                </a:cubicBezTo>
                <a:cubicBezTo>
                  <a:pt x="270489" y="1813771"/>
                  <a:pt x="175673" y="1718957"/>
                  <a:pt x="58711" y="1718957"/>
                </a:cubicBezTo>
                <a:cubicBezTo>
                  <a:pt x="44091" y="1718957"/>
                  <a:pt x="29817" y="1720439"/>
                  <a:pt x="16030" y="1723260"/>
                </a:cubicBezTo>
                <a:lnTo>
                  <a:pt x="0" y="1728236"/>
                </a:lnTo>
                <a:close/>
              </a:path>
            </a:pathLst>
          </a:custGeom>
        </p:spPr>
      </p:pic>
      <p:pic>
        <p:nvPicPr>
          <p:cNvPr id="11" name="Clipboard">
            <a:extLst>
              <a:ext uri="{FF2B5EF4-FFF2-40B4-BE49-F238E27FC236}">
                <a16:creationId xmlns:a16="http://schemas.microsoft.com/office/drawing/2014/main" id="{2677D785-B6D7-E26C-C009-7CDBB6C1830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0456" y="1819399"/>
            <a:ext cx="184037" cy="202560"/>
          </a:xfrm>
          <a:prstGeom prst="rect">
            <a:avLst/>
          </a:prstGeom>
        </p:spPr>
      </p:pic>
      <p:pic>
        <p:nvPicPr>
          <p:cNvPr id="12" name="Devices">
            <a:extLst>
              <a:ext uri="{FF2B5EF4-FFF2-40B4-BE49-F238E27FC236}">
                <a16:creationId xmlns:a16="http://schemas.microsoft.com/office/drawing/2014/main" id="{8DD89B78-27A7-67C7-C003-2F3B1CF2A96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7616" y="1702575"/>
            <a:ext cx="249763" cy="158250"/>
          </a:xfrm>
          <a:prstGeom prst="rect">
            <a:avLst/>
          </a:prstGeom>
        </p:spPr>
      </p:pic>
      <p:pic>
        <p:nvPicPr>
          <p:cNvPr id="13" name="Pen">
            <a:extLst>
              <a:ext uri="{FF2B5EF4-FFF2-40B4-BE49-F238E27FC236}">
                <a16:creationId xmlns:a16="http://schemas.microsoft.com/office/drawing/2014/main" id="{41C9A0EB-8922-C1D3-B693-F2CA322946E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3134" y="4163891"/>
            <a:ext cx="223472" cy="215219"/>
          </a:xfrm>
          <a:prstGeom prst="rect">
            <a:avLst/>
          </a:prstGeom>
        </p:spPr>
      </p:pic>
      <p:pic>
        <p:nvPicPr>
          <p:cNvPr id="14" name="Language">
            <a:extLst>
              <a:ext uri="{FF2B5EF4-FFF2-40B4-BE49-F238E27FC236}">
                <a16:creationId xmlns:a16="http://schemas.microsoft.com/office/drawing/2014/main" id="{EC95D50B-ED3D-410A-4741-2A5493ECBB2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6792" y="4750979"/>
            <a:ext cx="190609" cy="189899"/>
          </a:xfrm>
          <a:prstGeom prst="rect">
            <a:avLst/>
          </a:prstGeom>
        </p:spPr>
      </p:pic>
      <p:pic>
        <p:nvPicPr>
          <p:cNvPr id="15" name="Person">
            <a:extLst>
              <a:ext uri="{FF2B5EF4-FFF2-40B4-BE49-F238E27FC236}">
                <a16:creationId xmlns:a16="http://schemas.microsoft.com/office/drawing/2014/main" id="{5B5CA82B-75A9-EA31-495B-B22EB2384A1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8818" y="2212471"/>
            <a:ext cx="216900" cy="208888"/>
          </a:xfrm>
          <a:prstGeom prst="rect">
            <a:avLst/>
          </a:prstGeom>
        </p:spPr>
      </p:pic>
      <p:sp>
        <p:nvSpPr>
          <p:cNvPr id="3" name="Title 2">
            <a:extLst>
              <a:ext uri="{FF2B5EF4-FFF2-40B4-BE49-F238E27FC236}">
                <a16:creationId xmlns:a16="http://schemas.microsoft.com/office/drawing/2014/main" id="{F6FA74DA-CF19-8EE2-EB40-A8CB34107C21}"/>
              </a:ext>
            </a:extLst>
          </p:cNvPr>
          <p:cNvSpPr txBox="1">
            <a:spLocks noGrp="1"/>
          </p:cNvSpPr>
          <p:nvPr>
            <p:ph type="title" idx="4294967295"/>
          </p:nvPr>
        </p:nvSpPr>
        <p:spPr>
          <a:xfrm>
            <a:off x="733687" y="319302"/>
            <a:ext cx="681205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n-ea"/>
                <a:cs typeface="+mn-cs"/>
              </a:rPr>
              <a:t>Building low-code cards with card designer v2</a:t>
            </a:r>
          </a:p>
        </p:txBody>
      </p:sp>
      <p:pic>
        <p:nvPicPr>
          <p:cNvPr id="16" name="Graphic 15">
            <a:extLst>
              <a:ext uri="{FF2B5EF4-FFF2-40B4-BE49-F238E27FC236}">
                <a16:creationId xmlns:a16="http://schemas.microsoft.com/office/drawing/2014/main" id="{DF42EB05-9AE4-FAEB-6D53-5E0EA223A6F1}"/>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59060" y="2212471"/>
            <a:ext cx="246074" cy="236986"/>
          </a:xfrm>
          <a:prstGeom prst="rect">
            <a:avLst/>
          </a:prstGeom>
        </p:spPr>
      </p:pic>
      <p:pic>
        <p:nvPicPr>
          <p:cNvPr id="17" name="Graphic 16">
            <a:extLst>
              <a:ext uri="{FF2B5EF4-FFF2-40B4-BE49-F238E27FC236}">
                <a16:creationId xmlns:a16="http://schemas.microsoft.com/office/drawing/2014/main" id="{9EF37936-B373-8216-15C0-2D33637A1ABA}"/>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36198" y="2268098"/>
            <a:ext cx="246074" cy="236986"/>
          </a:xfrm>
          <a:prstGeom prst="rect">
            <a:avLst/>
          </a:prstGeom>
        </p:spPr>
      </p:pic>
      <p:pic>
        <p:nvPicPr>
          <p:cNvPr id="18" name="Graphic 17">
            <a:extLst>
              <a:ext uri="{FF2B5EF4-FFF2-40B4-BE49-F238E27FC236}">
                <a16:creationId xmlns:a16="http://schemas.microsoft.com/office/drawing/2014/main" id="{FB9FA7B0-5DB9-6A58-79B8-FD95BF947511}"/>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76783" y="2195194"/>
            <a:ext cx="246074" cy="236986"/>
          </a:xfrm>
          <a:prstGeom prst="rect">
            <a:avLst/>
          </a:prstGeom>
        </p:spPr>
      </p:pic>
      <p:pic>
        <p:nvPicPr>
          <p:cNvPr id="19" name="Graphic 18">
            <a:extLst>
              <a:ext uri="{FF2B5EF4-FFF2-40B4-BE49-F238E27FC236}">
                <a16:creationId xmlns:a16="http://schemas.microsoft.com/office/drawing/2014/main" id="{9DC22D9E-60B7-C97E-6142-4DA40CFE0FE9}"/>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15346" y="4695249"/>
            <a:ext cx="246074" cy="236986"/>
          </a:xfrm>
          <a:prstGeom prst="rect">
            <a:avLst/>
          </a:prstGeom>
        </p:spPr>
      </p:pic>
      <p:pic>
        <p:nvPicPr>
          <p:cNvPr id="20" name="Graphic 19">
            <a:extLst>
              <a:ext uri="{FF2B5EF4-FFF2-40B4-BE49-F238E27FC236}">
                <a16:creationId xmlns:a16="http://schemas.microsoft.com/office/drawing/2014/main" id="{3175D93B-F3F1-FF1D-6076-08375095EC6F}"/>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34604" y="5192095"/>
            <a:ext cx="246074" cy="236986"/>
          </a:xfrm>
          <a:prstGeom prst="rect">
            <a:avLst/>
          </a:prstGeom>
        </p:spPr>
      </p:pic>
      <p:pic>
        <p:nvPicPr>
          <p:cNvPr id="21" name="Graphic 20">
            <a:extLst>
              <a:ext uri="{FF2B5EF4-FFF2-40B4-BE49-F238E27FC236}">
                <a16:creationId xmlns:a16="http://schemas.microsoft.com/office/drawing/2014/main" id="{25A9ADC3-E27B-2C0E-1471-6B9ADFAE81BE}"/>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93226" y="4123283"/>
            <a:ext cx="246074" cy="236986"/>
          </a:xfrm>
          <a:prstGeom prst="rect">
            <a:avLst/>
          </a:prstGeom>
        </p:spPr>
      </p:pic>
      <p:pic>
        <p:nvPicPr>
          <p:cNvPr id="22" name="Graphic 21">
            <a:extLst>
              <a:ext uri="{FF2B5EF4-FFF2-40B4-BE49-F238E27FC236}">
                <a16:creationId xmlns:a16="http://schemas.microsoft.com/office/drawing/2014/main" id="{4CD7D4B6-B5EA-1501-F1C4-D85B2AEE02A6}"/>
              </a:ex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88065" y="5253157"/>
            <a:ext cx="246074" cy="236986"/>
          </a:xfrm>
          <a:prstGeom prst="rect">
            <a:avLst/>
          </a:prstGeom>
        </p:spPr>
      </p:pic>
      <p:pic>
        <p:nvPicPr>
          <p:cNvPr id="23" name="Graphic 22">
            <a:extLst>
              <a:ext uri="{FF2B5EF4-FFF2-40B4-BE49-F238E27FC236}">
                <a16:creationId xmlns:a16="http://schemas.microsoft.com/office/drawing/2014/main" id="{A9FA9CE4-3C56-E683-9274-6A011D681EE3}"/>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662362" y="2802963"/>
            <a:ext cx="246074" cy="236986"/>
          </a:xfrm>
          <a:prstGeom prst="rect">
            <a:avLst/>
          </a:prstGeom>
        </p:spPr>
      </p:pic>
      <p:pic>
        <p:nvPicPr>
          <p:cNvPr id="24" name="Graphic 23">
            <a:extLst>
              <a:ext uri="{FF2B5EF4-FFF2-40B4-BE49-F238E27FC236}">
                <a16:creationId xmlns:a16="http://schemas.microsoft.com/office/drawing/2014/main" id="{C591B371-D28D-C362-99AF-CC7ED0DC1CEB}"/>
              </a:ex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52422" y="3450958"/>
            <a:ext cx="246074" cy="236986"/>
          </a:xfrm>
          <a:prstGeom prst="rect">
            <a:avLst/>
          </a:prstGeom>
        </p:spPr>
      </p:pic>
      <p:pic>
        <p:nvPicPr>
          <p:cNvPr id="25" name="Graphic 24">
            <a:extLst>
              <a:ext uri="{FF2B5EF4-FFF2-40B4-BE49-F238E27FC236}">
                <a16:creationId xmlns:a16="http://schemas.microsoft.com/office/drawing/2014/main" id="{CBE6E51F-7743-5464-3014-F15196EA155A}"/>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802625" y="3456321"/>
            <a:ext cx="246074" cy="236986"/>
          </a:xfrm>
          <a:prstGeom prst="rect">
            <a:avLst/>
          </a:prstGeom>
        </p:spPr>
      </p:pic>
      <p:pic>
        <p:nvPicPr>
          <p:cNvPr id="26" name="Graphic 25">
            <a:extLst>
              <a:ext uri="{FF2B5EF4-FFF2-40B4-BE49-F238E27FC236}">
                <a16:creationId xmlns:a16="http://schemas.microsoft.com/office/drawing/2014/main" id="{00F96DAF-7781-B8BB-9061-C88087F65455}"/>
              </a:ext>
              <a:ext uri="{C183D7F6-B498-43B3-948B-1728B52AA6E4}">
                <adec:decorative xmlns:adec="http://schemas.microsoft.com/office/drawing/2017/decorative" val="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653285" y="1799537"/>
            <a:ext cx="246074" cy="236986"/>
          </a:xfrm>
          <a:prstGeom prst="rect">
            <a:avLst/>
          </a:prstGeom>
        </p:spPr>
      </p:pic>
      <p:pic>
        <p:nvPicPr>
          <p:cNvPr id="27" name="Graphic 26">
            <a:extLst>
              <a:ext uri="{FF2B5EF4-FFF2-40B4-BE49-F238E27FC236}">
                <a16:creationId xmlns:a16="http://schemas.microsoft.com/office/drawing/2014/main" id="{A701B5CF-E5E7-E98F-A66A-AD96E8B8F93C}"/>
              </a:ext>
              <a:ext uri="{C183D7F6-B498-43B3-948B-1728B52AA6E4}">
                <adec:decorative xmlns:adec="http://schemas.microsoft.com/office/drawing/2017/decorative" val="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275459" y="2728786"/>
            <a:ext cx="246074" cy="236986"/>
          </a:xfrm>
          <a:prstGeom prst="rect">
            <a:avLst/>
          </a:prstGeom>
        </p:spPr>
      </p:pic>
      <p:pic>
        <p:nvPicPr>
          <p:cNvPr id="28" name="Graphic 27">
            <a:extLst>
              <a:ext uri="{FF2B5EF4-FFF2-40B4-BE49-F238E27FC236}">
                <a16:creationId xmlns:a16="http://schemas.microsoft.com/office/drawing/2014/main" id="{1AF51B13-4982-CE5D-5D32-5B90A72BA102}"/>
              </a:ext>
              <a:ext uri="{C183D7F6-B498-43B3-948B-1728B52AA6E4}">
                <adec:decorative xmlns:adec="http://schemas.microsoft.com/office/drawing/2017/decorative" val="1"/>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91691" y="4632486"/>
            <a:ext cx="246074" cy="236986"/>
          </a:xfrm>
          <a:prstGeom prst="rect">
            <a:avLst/>
          </a:prstGeom>
        </p:spPr>
      </p:pic>
      <p:pic>
        <p:nvPicPr>
          <p:cNvPr id="29" name="Graphic 28">
            <a:extLst>
              <a:ext uri="{FF2B5EF4-FFF2-40B4-BE49-F238E27FC236}">
                <a16:creationId xmlns:a16="http://schemas.microsoft.com/office/drawing/2014/main" id="{A76F93E3-51FC-0948-8FB0-22061103780D}"/>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45299" y="3016755"/>
            <a:ext cx="246074" cy="236986"/>
          </a:xfrm>
          <a:prstGeom prst="rect">
            <a:avLst/>
          </a:prstGeom>
        </p:spPr>
      </p:pic>
      <p:pic>
        <p:nvPicPr>
          <p:cNvPr id="30" name="Graphic 29">
            <a:extLst>
              <a:ext uri="{FF2B5EF4-FFF2-40B4-BE49-F238E27FC236}">
                <a16:creationId xmlns:a16="http://schemas.microsoft.com/office/drawing/2014/main" id="{899B8A7B-2C1F-A9B6-5835-29904106F9D5}"/>
              </a:ext>
              <a:ext uri="{C183D7F6-B498-43B3-948B-1728B52AA6E4}">
                <adec:decorative xmlns:adec="http://schemas.microsoft.com/office/drawing/2017/decorative" val="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511329" y="1331661"/>
            <a:ext cx="246074" cy="236986"/>
          </a:xfrm>
          <a:prstGeom prst="rect">
            <a:avLst/>
          </a:prstGeom>
        </p:spPr>
      </p:pic>
      <p:pic>
        <p:nvPicPr>
          <p:cNvPr id="31" name="Graphic 30">
            <a:extLst>
              <a:ext uri="{FF2B5EF4-FFF2-40B4-BE49-F238E27FC236}">
                <a16:creationId xmlns:a16="http://schemas.microsoft.com/office/drawing/2014/main" id="{DAB43617-60B8-38C3-8648-CAE5DD540EEC}"/>
              </a:ext>
              <a:ext uri="{C183D7F6-B498-43B3-948B-1728B52AA6E4}">
                <adec:decorative xmlns:adec="http://schemas.microsoft.com/office/drawing/2017/decorative" val="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160482" y="3016755"/>
            <a:ext cx="246074" cy="236986"/>
          </a:xfrm>
          <a:prstGeom prst="rect">
            <a:avLst/>
          </a:prstGeom>
        </p:spPr>
      </p:pic>
      <p:pic>
        <p:nvPicPr>
          <p:cNvPr id="32" name="Graphic 31">
            <a:extLst>
              <a:ext uri="{FF2B5EF4-FFF2-40B4-BE49-F238E27FC236}">
                <a16:creationId xmlns:a16="http://schemas.microsoft.com/office/drawing/2014/main" id="{BDE0EA09-0910-E71F-B674-98B42980D83D}"/>
              </a:ext>
              <a:ext uri="{C183D7F6-B498-43B3-948B-1728B52AA6E4}">
                <adec:decorative xmlns:adec="http://schemas.microsoft.com/office/drawing/2017/decorative" val="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437179" y="1331661"/>
            <a:ext cx="246074" cy="236986"/>
          </a:xfrm>
          <a:prstGeom prst="rect">
            <a:avLst/>
          </a:prstGeom>
        </p:spPr>
      </p:pic>
      <p:pic>
        <p:nvPicPr>
          <p:cNvPr id="33" name="Graphic 32">
            <a:extLst>
              <a:ext uri="{FF2B5EF4-FFF2-40B4-BE49-F238E27FC236}">
                <a16:creationId xmlns:a16="http://schemas.microsoft.com/office/drawing/2014/main" id="{15DBDF77-D639-24CF-A045-316D84226EAC}"/>
              </a:ext>
              <a:ext uri="{C183D7F6-B498-43B3-948B-1728B52AA6E4}">
                <adec:decorative xmlns:adec="http://schemas.microsoft.com/office/drawing/2017/decorative" val="1"/>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676783" y="5253157"/>
            <a:ext cx="246074" cy="236986"/>
          </a:xfrm>
          <a:prstGeom prst="rect">
            <a:avLst/>
          </a:prstGeom>
        </p:spPr>
      </p:pic>
      <p:pic>
        <p:nvPicPr>
          <p:cNvPr id="34" name="Picture 33">
            <a:extLst>
              <a:ext uri="{FF2B5EF4-FFF2-40B4-BE49-F238E27FC236}">
                <a16:creationId xmlns:a16="http://schemas.microsoft.com/office/drawing/2014/main" id="{832889BC-D5CE-4AEB-59F3-D3FBB53F7569}"/>
              </a:ext>
              <a:ext uri="{C183D7F6-B498-43B3-948B-1728B52AA6E4}">
                <adec:decorative xmlns:adec="http://schemas.microsoft.com/office/drawing/2017/decorative" val="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33687" y="3955876"/>
            <a:ext cx="246074" cy="236986"/>
          </a:xfrm>
          <a:prstGeom prst="rect">
            <a:avLst/>
          </a:prstGeom>
        </p:spPr>
      </p:pic>
      <p:pic>
        <p:nvPicPr>
          <p:cNvPr id="35" name="Picture 34">
            <a:extLst>
              <a:ext uri="{FF2B5EF4-FFF2-40B4-BE49-F238E27FC236}">
                <a16:creationId xmlns:a16="http://schemas.microsoft.com/office/drawing/2014/main" id="{8457BA0D-62FE-3E2D-E53D-54559E2B6D1F}"/>
              </a:ext>
              <a:ext uri="{C183D7F6-B498-43B3-948B-1728B52AA6E4}">
                <adec:decorative xmlns:adec="http://schemas.microsoft.com/office/drawing/2017/decorative" val="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160482" y="3891642"/>
            <a:ext cx="246074" cy="236986"/>
          </a:xfrm>
          <a:prstGeom prst="rect">
            <a:avLst/>
          </a:prstGeom>
        </p:spPr>
      </p:pic>
      <p:pic>
        <p:nvPicPr>
          <p:cNvPr id="36" name="Picture 35">
            <a:extLst>
              <a:ext uri="{FF2B5EF4-FFF2-40B4-BE49-F238E27FC236}">
                <a16:creationId xmlns:a16="http://schemas.microsoft.com/office/drawing/2014/main" id="{F5941CB8-4306-89A4-4D54-7E18DF027CEA}"/>
              </a:ext>
              <a:ext uri="{C183D7F6-B498-43B3-948B-1728B52AA6E4}">
                <adec:decorative xmlns:adec="http://schemas.microsoft.com/office/drawing/2017/decorative" val="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249826" y="1654001"/>
            <a:ext cx="246074" cy="236986"/>
          </a:xfrm>
          <a:prstGeom prst="rect">
            <a:avLst/>
          </a:prstGeom>
        </p:spPr>
      </p:pic>
      <p:pic>
        <p:nvPicPr>
          <p:cNvPr id="37" name="Picture 36">
            <a:extLst>
              <a:ext uri="{FF2B5EF4-FFF2-40B4-BE49-F238E27FC236}">
                <a16:creationId xmlns:a16="http://schemas.microsoft.com/office/drawing/2014/main" id="{BD28F0BC-0B8D-78FD-3D2C-B98B45B0AE20}"/>
              </a:ext>
              <a:ext uri="{C183D7F6-B498-43B3-948B-1728B52AA6E4}">
                <adec:decorative xmlns:adec="http://schemas.microsoft.com/office/drawing/2017/decorative" val="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660435" y="1670602"/>
            <a:ext cx="246074" cy="236986"/>
          </a:xfrm>
          <a:prstGeom prst="rect">
            <a:avLst/>
          </a:prstGeom>
        </p:spPr>
      </p:pic>
      <p:pic>
        <p:nvPicPr>
          <p:cNvPr id="38" name="Graphic 37">
            <a:extLst>
              <a:ext uri="{FF2B5EF4-FFF2-40B4-BE49-F238E27FC236}">
                <a16:creationId xmlns:a16="http://schemas.microsoft.com/office/drawing/2014/main" id="{5DAE1469-23A2-B343-00DA-BFAE320FF1BF}"/>
              </a:ext>
              <a:ext uri="{C183D7F6-B498-43B3-948B-1728B52AA6E4}">
                <adec:decorative xmlns:adec="http://schemas.microsoft.com/office/drawing/2017/decorative" val="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624966" y="4644014"/>
            <a:ext cx="283289" cy="272827"/>
          </a:xfrm>
          <a:prstGeom prst="rect">
            <a:avLst/>
          </a:prstGeom>
        </p:spPr>
      </p:pic>
      <p:grpSp>
        <p:nvGrpSpPr>
          <p:cNvPr id="41" name="Modenr life">
            <a:extLst>
              <a:ext uri="{FF2B5EF4-FFF2-40B4-BE49-F238E27FC236}">
                <a16:creationId xmlns:a16="http://schemas.microsoft.com/office/drawing/2014/main" id="{C3CE2EDB-FB1A-641A-CEFA-89F46BED264A}"/>
              </a:ext>
              <a:ext uri="{C183D7F6-B498-43B3-948B-1728B52AA6E4}">
                <adec:decorative xmlns:adec="http://schemas.microsoft.com/office/drawing/2017/decorative" val="1"/>
              </a:ext>
            </a:extLst>
          </p:cNvPr>
          <p:cNvGrpSpPr/>
          <p:nvPr/>
        </p:nvGrpSpPr>
        <p:grpSpPr>
          <a:xfrm>
            <a:off x="6688876" y="4382471"/>
            <a:ext cx="4229400" cy="366363"/>
            <a:chOff x="6989218" y="2564652"/>
            <a:chExt cx="4229400" cy="366363"/>
          </a:xfrm>
        </p:grpSpPr>
        <p:sp>
          <p:nvSpPr>
            <p:cNvPr id="42" name="Rectangle 41">
              <a:extLst>
                <a:ext uri="{FF2B5EF4-FFF2-40B4-BE49-F238E27FC236}">
                  <a16:creationId xmlns:a16="http://schemas.microsoft.com/office/drawing/2014/main" id="{C1050D14-8C22-DA25-5EE9-8AD56A3C7499}"/>
                </a:ext>
              </a:extLst>
            </p:cNvPr>
            <p:cNvSpPr/>
            <p:nvPr/>
          </p:nvSpPr>
          <p:spPr bwMode="auto">
            <a:xfrm>
              <a:off x="7639646" y="2625620"/>
              <a:ext cx="3578972"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Enhanced authoring experience</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pic>
          <p:nvPicPr>
            <p:cNvPr id="43" name="Graphic 42" descr="Modern Life icon">
              <a:extLst>
                <a:ext uri="{FF2B5EF4-FFF2-40B4-BE49-F238E27FC236}">
                  <a16:creationId xmlns:a16="http://schemas.microsoft.com/office/drawing/2014/main" id="{ADA569EB-617F-645B-E1C1-847EF2D8FC7F}"/>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6989218" y="2564652"/>
              <a:ext cx="400980" cy="366363"/>
            </a:xfrm>
            <a:prstGeom prst="rect">
              <a:avLst/>
            </a:prstGeom>
          </p:spPr>
        </p:pic>
      </p:grpSp>
      <p:grpSp>
        <p:nvGrpSpPr>
          <p:cNvPr id="44" name="Modern workplace">
            <a:extLst>
              <a:ext uri="{FF2B5EF4-FFF2-40B4-BE49-F238E27FC236}">
                <a16:creationId xmlns:a16="http://schemas.microsoft.com/office/drawing/2014/main" id="{2124AEC6-6001-D004-9DAC-8F38D6F01CDA}"/>
              </a:ext>
              <a:ext uri="{C183D7F6-B498-43B3-948B-1728B52AA6E4}">
                <adec:decorative xmlns:adec="http://schemas.microsoft.com/office/drawing/2017/decorative" val="1"/>
              </a:ext>
            </a:extLst>
          </p:cNvPr>
          <p:cNvGrpSpPr/>
          <p:nvPr/>
        </p:nvGrpSpPr>
        <p:grpSpPr>
          <a:xfrm>
            <a:off x="6688876" y="2824209"/>
            <a:ext cx="4952147" cy="358822"/>
            <a:chOff x="6982820" y="3254962"/>
            <a:chExt cx="4952147" cy="358822"/>
          </a:xfrm>
        </p:grpSpPr>
        <p:sp>
          <p:nvSpPr>
            <p:cNvPr id="45" name="Rectangle 44">
              <a:extLst>
                <a:ext uri="{FF2B5EF4-FFF2-40B4-BE49-F238E27FC236}">
                  <a16:creationId xmlns:a16="http://schemas.microsoft.com/office/drawing/2014/main" id="{D6D436B2-2CCA-3E24-D9E2-8ACCA064CAEA}"/>
                </a:ext>
              </a:extLst>
            </p:cNvPr>
            <p:cNvSpPr/>
            <p:nvPr/>
          </p:nvSpPr>
          <p:spPr bwMode="auto">
            <a:xfrm>
              <a:off x="7639646" y="3312160"/>
              <a:ext cx="4295321"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Powered by Microsoft Graph</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pic>
          <p:nvPicPr>
            <p:cNvPr id="46" name="Graphic 45">
              <a:extLst>
                <a:ext uri="{FF2B5EF4-FFF2-40B4-BE49-F238E27FC236}">
                  <a16:creationId xmlns:a16="http://schemas.microsoft.com/office/drawing/2014/main" id="{D8DE4C70-5C89-F44A-743C-56B4A103963C}"/>
                </a:ext>
              </a:extLst>
            </p:cNvPr>
            <p:cNvPicPr>
              <a:picLocks noChangeAspect="1"/>
            </p:cNvPicPr>
            <p:nvPr/>
          </p:nvPicPr>
          <p:blipFill>
            <a:blip r:embed="rId58"/>
            <a:srcRect/>
            <a:stretch/>
          </p:blipFill>
          <p:spPr>
            <a:xfrm>
              <a:off x="6982820" y="3254962"/>
              <a:ext cx="413777" cy="358822"/>
            </a:xfrm>
            <a:prstGeom prst="rect">
              <a:avLst/>
            </a:prstGeom>
          </p:spPr>
        </p:pic>
      </p:grpSp>
      <p:grpSp>
        <p:nvGrpSpPr>
          <p:cNvPr id="47" name="Business applications">
            <a:extLst>
              <a:ext uri="{FF2B5EF4-FFF2-40B4-BE49-F238E27FC236}">
                <a16:creationId xmlns:a16="http://schemas.microsoft.com/office/drawing/2014/main" id="{540AF88B-2241-8B15-3E89-AE2B8CB4A6D4}"/>
              </a:ext>
              <a:ext uri="{C183D7F6-B498-43B3-948B-1728B52AA6E4}">
                <adec:decorative xmlns:adec="http://schemas.microsoft.com/office/drawing/2017/decorative" val="1"/>
              </a:ext>
            </a:extLst>
          </p:cNvPr>
          <p:cNvGrpSpPr/>
          <p:nvPr/>
        </p:nvGrpSpPr>
        <p:grpSpPr>
          <a:xfrm>
            <a:off x="6688876" y="1266324"/>
            <a:ext cx="5189940" cy="244426"/>
            <a:chOff x="7056341" y="3998700"/>
            <a:chExt cx="5189940" cy="244426"/>
          </a:xfrm>
        </p:grpSpPr>
        <p:sp>
          <p:nvSpPr>
            <p:cNvPr id="48" name="Rectangle 47">
              <a:extLst>
                <a:ext uri="{FF2B5EF4-FFF2-40B4-BE49-F238E27FC236}">
                  <a16:creationId xmlns:a16="http://schemas.microsoft.com/office/drawing/2014/main" id="{25C1CB82-AD38-570F-01F5-EBA3F9A1A6C6}"/>
                </a:ext>
              </a:extLst>
            </p:cNvPr>
            <p:cNvSpPr/>
            <p:nvPr/>
          </p:nvSpPr>
          <p:spPr bwMode="auto">
            <a:xfrm>
              <a:off x="7639646" y="3998700"/>
              <a:ext cx="4606635"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Targets citizen developers / power users</a:t>
              </a:r>
            </a:p>
          </p:txBody>
        </p:sp>
        <p:pic>
          <p:nvPicPr>
            <p:cNvPr id="49" name="Graphic 48" descr="Business applications icon&#10;">
              <a:extLst>
                <a:ext uri="{FF2B5EF4-FFF2-40B4-BE49-F238E27FC236}">
                  <a16:creationId xmlns:a16="http://schemas.microsoft.com/office/drawing/2014/main" id="{94183CAB-CD91-7312-E9F9-1E8084E9DBEA}"/>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056341" y="3999921"/>
              <a:ext cx="355185" cy="241984"/>
            </a:xfrm>
            <a:prstGeom prst="rect">
              <a:avLst/>
            </a:prstGeom>
          </p:spPr>
        </p:pic>
      </p:grpSp>
      <p:grpSp>
        <p:nvGrpSpPr>
          <p:cNvPr id="50" name="Group 49">
            <a:extLst>
              <a:ext uri="{FF2B5EF4-FFF2-40B4-BE49-F238E27FC236}">
                <a16:creationId xmlns:a16="http://schemas.microsoft.com/office/drawing/2014/main" id="{26837044-7EDD-8A3D-6375-6EC8E4EDAC04}"/>
              </a:ext>
              <a:ext uri="{C183D7F6-B498-43B3-948B-1728B52AA6E4}">
                <adec:decorative xmlns:adec="http://schemas.microsoft.com/office/drawing/2017/decorative" val="1"/>
              </a:ext>
            </a:extLst>
          </p:cNvPr>
          <p:cNvGrpSpPr/>
          <p:nvPr/>
        </p:nvGrpSpPr>
        <p:grpSpPr>
          <a:xfrm>
            <a:off x="6846590" y="3666956"/>
            <a:ext cx="3845902" cy="257361"/>
            <a:chOff x="7143103" y="4034732"/>
            <a:chExt cx="3845902" cy="257361"/>
          </a:xfrm>
        </p:grpSpPr>
        <p:sp>
          <p:nvSpPr>
            <p:cNvPr id="51" name="Freeform: Shape 50">
              <a:extLst>
                <a:ext uri="{FF2B5EF4-FFF2-40B4-BE49-F238E27FC236}">
                  <a16:creationId xmlns:a16="http://schemas.microsoft.com/office/drawing/2014/main" id="{F7BA941A-0B2C-F6B8-D377-0F8F5F566825}"/>
                </a:ext>
              </a:extLst>
            </p:cNvPr>
            <p:cNvSpPr/>
            <p:nvPr/>
          </p:nvSpPr>
          <p:spPr>
            <a:xfrm>
              <a:off x="7143103" y="4034732"/>
              <a:ext cx="50292" cy="67056"/>
            </a:xfrm>
            <a:custGeom>
              <a:avLst/>
              <a:gdLst>
                <a:gd name="connsiteX0" fmla="*/ 33528 w 50292"/>
                <a:gd name="connsiteY0" fmla="*/ 67056 h 67056"/>
                <a:gd name="connsiteX1" fmla="*/ 16764 w 50292"/>
                <a:gd name="connsiteY1" fmla="*/ 67056 h 67056"/>
                <a:gd name="connsiteX2" fmla="*/ 0 w 50292"/>
                <a:gd name="connsiteY2" fmla="*/ 50292 h 67056"/>
                <a:gd name="connsiteX3" fmla="*/ 0 w 50292"/>
                <a:gd name="connsiteY3" fmla="*/ 16764 h 67056"/>
                <a:gd name="connsiteX4" fmla="*/ 16764 w 50292"/>
                <a:gd name="connsiteY4" fmla="*/ 0 h 67056"/>
                <a:gd name="connsiteX5" fmla="*/ 33528 w 50292"/>
                <a:gd name="connsiteY5" fmla="*/ 0 h 67056"/>
                <a:gd name="connsiteX6" fmla="*/ 50292 w 50292"/>
                <a:gd name="connsiteY6" fmla="*/ 16764 h 67056"/>
                <a:gd name="connsiteX7" fmla="*/ 50292 w 50292"/>
                <a:gd name="connsiteY7" fmla="*/ 50292 h 67056"/>
                <a:gd name="connsiteX8" fmla="*/ 33528 w 50292"/>
                <a:gd name="connsiteY8" fmla="*/ 67056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2" h="67056">
                  <a:moveTo>
                    <a:pt x="33528" y="67056"/>
                  </a:moveTo>
                  <a:lnTo>
                    <a:pt x="16764" y="67056"/>
                  </a:lnTo>
                  <a:cubicBezTo>
                    <a:pt x="7544" y="67056"/>
                    <a:pt x="0" y="59512"/>
                    <a:pt x="0" y="50292"/>
                  </a:cubicBezTo>
                  <a:lnTo>
                    <a:pt x="0" y="16764"/>
                  </a:lnTo>
                  <a:cubicBezTo>
                    <a:pt x="0" y="7544"/>
                    <a:pt x="7544" y="0"/>
                    <a:pt x="16764" y="0"/>
                  </a:cubicBezTo>
                  <a:lnTo>
                    <a:pt x="33528" y="0"/>
                  </a:lnTo>
                  <a:cubicBezTo>
                    <a:pt x="42748" y="0"/>
                    <a:pt x="50292" y="7544"/>
                    <a:pt x="50292" y="16764"/>
                  </a:cubicBezTo>
                  <a:lnTo>
                    <a:pt x="50292" y="50292"/>
                  </a:lnTo>
                  <a:cubicBezTo>
                    <a:pt x="50292" y="59512"/>
                    <a:pt x="42748" y="67056"/>
                    <a:pt x="33528" y="67056"/>
                  </a:cubicBezTo>
                  <a:close/>
                </a:path>
              </a:pathLst>
            </a:custGeom>
            <a:solidFill>
              <a:srgbClr val="0F78D4"/>
            </a:solidFill>
            <a:ln w="4167" cap="flat">
              <a:noFill/>
              <a:prstDash val="solid"/>
              <a:miter/>
            </a:ln>
          </p:spPr>
          <p:txBody>
            <a:bodyPr rtlCol="0" anchor="ctr"/>
            <a:lstStyle/>
            <a:p>
              <a:endParaRPr lang="en-US"/>
            </a:p>
          </p:txBody>
        </p:sp>
        <p:sp>
          <p:nvSpPr>
            <p:cNvPr id="54" name="Rectangle 53">
              <a:extLst>
                <a:ext uri="{FF2B5EF4-FFF2-40B4-BE49-F238E27FC236}">
                  <a16:creationId xmlns:a16="http://schemas.microsoft.com/office/drawing/2014/main" id="{0030DAF1-7BB5-12D4-1AF3-F63FFD981CEF}"/>
                </a:ext>
                <a:ext uri="{C183D7F6-B498-43B3-948B-1728B52AA6E4}">
                  <adec:decorative xmlns:adec="http://schemas.microsoft.com/office/drawing/2017/decorative" val="1"/>
                </a:ext>
              </a:extLst>
            </p:cNvPr>
            <p:cNvSpPr/>
            <p:nvPr/>
          </p:nvSpPr>
          <p:spPr bwMode="auto">
            <a:xfrm>
              <a:off x="7639646" y="4047667"/>
              <a:ext cx="3349359"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Supports full admin governance</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grpSp>
      <p:sp>
        <p:nvSpPr>
          <p:cNvPr id="56" name="Rectangle 55">
            <a:extLst>
              <a:ext uri="{FF2B5EF4-FFF2-40B4-BE49-F238E27FC236}">
                <a16:creationId xmlns:a16="http://schemas.microsoft.com/office/drawing/2014/main" id="{D26DE1E2-6A02-D3E9-EB42-2C8501A7AE48}"/>
              </a:ext>
              <a:ext uri="{C183D7F6-B498-43B3-948B-1728B52AA6E4}">
                <adec:decorative xmlns:adec="http://schemas.microsoft.com/office/drawing/2017/decorative" val="1"/>
              </a:ext>
            </a:extLst>
          </p:cNvPr>
          <p:cNvSpPr/>
          <p:nvPr/>
        </p:nvSpPr>
        <p:spPr bwMode="auto">
          <a:xfrm>
            <a:off x="7326508" y="2058406"/>
            <a:ext cx="4453784"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Powered by SharePoint data</a:t>
            </a:r>
          </a:p>
        </p:txBody>
      </p:sp>
      <p:sp>
        <p:nvSpPr>
          <p:cNvPr id="59" name="Rectangle 58">
            <a:extLst>
              <a:ext uri="{FF2B5EF4-FFF2-40B4-BE49-F238E27FC236}">
                <a16:creationId xmlns:a16="http://schemas.microsoft.com/office/drawing/2014/main" id="{4D20C002-EDBA-D1ED-FE18-8C16CBFA6741}"/>
              </a:ext>
              <a:ext uri="{C183D7F6-B498-43B3-948B-1728B52AA6E4}">
                <adec:decorative xmlns:adec="http://schemas.microsoft.com/office/drawing/2017/decorative" val="1"/>
              </a:ext>
            </a:extLst>
          </p:cNvPr>
          <p:cNvSpPr/>
          <p:nvPr/>
        </p:nvSpPr>
        <p:spPr bwMode="auto">
          <a:xfrm>
            <a:off x="7326508" y="5189283"/>
            <a:ext cx="3981856"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sz="1765" kern="0" dirty="0">
                <a:gradFill>
                  <a:gsLst>
                    <a:gs pos="2913">
                      <a:srgbClr val="FFFFFF"/>
                    </a:gs>
                    <a:gs pos="28775">
                      <a:srgbClr val="FFFFFF"/>
                    </a:gs>
                  </a:gsLst>
                  <a:lin ang="5400000" scaled="1"/>
                </a:gradFill>
                <a:latin typeface="Segoe UI Semibold"/>
                <a:cs typeface="Segoe UI" panose="020B0502040204020203" pitchFamily="34" charset="0"/>
              </a:rPr>
              <a:t>Foundation for future integrations</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pic>
        <p:nvPicPr>
          <p:cNvPr id="1028" name="Picture 4">
            <a:extLst>
              <a:ext uri="{FF2B5EF4-FFF2-40B4-BE49-F238E27FC236}">
                <a16:creationId xmlns:a16="http://schemas.microsoft.com/office/drawing/2014/main" id="{3F2EDD00-CE61-E16F-9734-4E40BC72EADF}"/>
              </a:ext>
              <a:ext uri="{C183D7F6-B498-43B3-948B-1728B52AA6E4}">
                <adec:decorative xmlns:adec="http://schemas.microsoft.com/office/drawing/2017/decorative" val="1"/>
              </a:ext>
            </a:extLst>
          </p:cNvPr>
          <p:cNvPicPr>
            <a:picLocks noChangeAspect="1" noChangeArrowheads="1"/>
          </p:cNvPicPr>
          <p:nvPr/>
        </p:nvPicPr>
        <p:blipFill>
          <a:blip r:embed="rId61">
            <a:extLst>
              <a:ext uri="{BEBA8EAE-BF5A-486C-A8C5-ECC9F3942E4B}">
                <a14:imgProps xmlns:a14="http://schemas.microsoft.com/office/drawing/2010/main">
                  <a14:imgLayer r:embed="rId62">
                    <a14:imgEffect>
                      <a14:backgroundRemoval t="9961" b="90625" l="1855" r="98926">
                        <a14:foregroundMark x1="7324" y1="40430" x2="7324" y2="40430"/>
                        <a14:foregroundMark x1="7910" y1="37402" x2="7910" y2="37402"/>
                        <a14:foregroundMark x1="7715" y1="17871" x2="7715" y2="17871"/>
                        <a14:foregroundMark x1="89844" y1="20410" x2="89844" y2="20410"/>
                        <a14:foregroundMark x1="85645" y1="18945" x2="85645" y2="18945"/>
                        <a14:foregroundMark x1="93652" y1="23535" x2="93652" y2="23535"/>
                        <a14:foregroundMark x1="70410" y1="16406" x2="70410" y2="16406"/>
                        <a14:foregroundMark x1="75586" y1="65723" x2="75586" y2="65723"/>
                        <a14:foregroundMark x1="86426" y1="58301" x2="86426" y2="58301"/>
                        <a14:foregroundMark x1="96191" y1="62598" x2="96191" y2="62598"/>
                        <a14:foregroundMark x1="91504" y1="73535" x2="91504" y2="73535"/>
                        <a14:foregroundMark x1="92188" y1="71289" x2="92188" y2="71289"/>
                        <a14:foregroundMark x1="95215" y1="70508" x2="95215" y2="70508"/>
                        <a14:foregroundMark x1="85254" y1="77051" x2="85254" y2="77051"/>
                        <a14:foregroundMark x1="79980" y1="67188" x2="79980" y2="67188"/>
                        <a14:foregroundMark x1="86426" y1="57910" x2="86426" y2="57910"/>
                        <a14:foregroundMark x1="22461" y1="85156" x2="22461" y2="85156"/>
                        <a14:foregroundMark x1="7324" y1="80566" x2="7324" y2="80566"/>
                        <a14:foregroundMark x1="21680" y1="85352" x2="21680" y2="85352"/>
                        <a14:foregroundMark x1="20020" y1="74609" x2="20020" y2="74609"/>
                        <a14:foregroundMark x1="18262" y1="75879" x2="18262" y2="75879"/>
                        <a14:foregroundMark x1="11230" y1="69922" x2="11230" y2="69922"/>
                        <a14:foregroundMark x1="2832" y1="67871" x2="2832" y2="67871"/>
                        <a14:foregroundMark x1="8105" y1="58301" x2="8105" y2="58301"/>
                        <a14:foregroundMark x1="3613" y1="47754" x2="3613" y2="47754"/>
                        <a14:foregroundMark x1="34961" y1="88965" x2="34961" y2="88965"/>
                        <a14:foregroundMark x1="25098" y1="90039" x2="25098" y2="90039"/>
                        <a14:foregroundMark x1="25098" y1="90039" x2="25098" y2="90039"/>
                        <a14:foregroundMark x1="25098" y1="90039" x2="25098" y2="90039"/>
                        <a14:foregroundMark x1="36426" y1="90039" x2="36426" y2="90039"/>
                        <a14:foregroundMark x1="36426" y1="90039" x2="36426" y2="90039"/>
                        <a14:foregroundMark x1="36426" y1="90039" x2="36426" y2="90039"/>
                        <a14:foregroundMark x1="36426" y1="90039" x2="36426" y2="90039"/>
                        <a14:foregroundMark x1="34570" y1="88281" x2="31250" y2="87598"/>
                        <a14:foregroundMark x1="78809" y1="86523" x2="99121" y2="70996"/>
                        <a14:foregroundMark x1="99121" y1="70996" x2="78125" y2="81543"/>
                        <a14:foregroundMark x1="78125" y1="81543" x2="77441" y2="81055"/>
                        <a14:foregroundMark x1="78906" y1="86133" x2="54590" y2="90625"/>
                        <a14:foregroundMark x1="95801" y1="52832" x2="95117" y2="27344"/>
                        <a14:foregroundMark x1="95117" y1="27344" x2="73633" y2="14941"/>
                        <a14:foregroundMark x1="73633" y1="14941" x2="43164" y2="11914"/>
                        <a14:foregroundMark x1="43164" y1="11914" x2="1855" y2="35352"/>
                        <a14:foregroundMark x1="1855" y1="35352" x2="4102" y2="38281"/>
                      </a14:backgroundRemoval>
                    </a14:imgEffect>
                  </a14:imgLayer>
                </a14:imgProps>
              </a:ext>
            </a:extLst>
          </a:blip>
          <a:srcRect/>
          <a:stretch/>
        </p:blipFill>
        <p:spPr bwMode="auto">
          <a:xfrm>
            <a:off x="1898274" y="2330617"/>
            <a:ext cx="2360786" cy="236078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a:extLst>
              <a:ext uri="{FF2B5EF4-FFF2-40B4-BE49-F238E27FC236}">
                <a16:creationId xmlns:a16="http://schemas.microsoft.com/office/drawing/2014/main" id="{8E12C73A-FFBB-FCF8-6EB5-8A361A162016}"/>
              </a:ext>
              <a:ext uri="{C183D7F6-B498-43B3-948B-1728B52AA6E4}">
                <adec:decorative xmlns:adec="http://schemas.microsoft.com/office/drawing/2017/decorative" val="1"/>
              </a:ext>
            </a:extLst>
          </p:cNvPr>
          <p:cNvPicPr>
            <a:picLocks noChangeAspect="1" noChangeArrowheads="1"/>
          </p:cNvPicPr>
          <p:nvPr/>
        </p:nvPicPr>
        <p:blipFill>
          <a:blip r:embed="rId63">
            <a:extLst>
              <a:ext uri="{BEBA8EAE-BF5A-486C-A8C5-ECC9F3942E4B}">
                <a14:imgProps xmlns:a14="http://schemas.microsoft.com/office/drawing/2010/main">
                  <a14:imgLayer r:embed="rId64">
                    <a14:imgEffect>
                      <a14:artisticWatercolorSponge/>
                    </a14:imgEffect>
                  </a14:imgLayer>
                </a14:imgProps>
              </a:ext>
            </a:extLst>
          </a:blip>
          <a:srcRect/>
          <a:stretch/>
        </p:blipFill>
        <p:spPr bwMode="auto">
          <a:xfrm>
            <a:off x="6743261" y="5098395"/>
            <a:ext cx="357045" cy="3570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a:extLst>
              <a:ext uri="{FF2B5EF4-FFF2-40B4-BE49-F238E27FC236}">
                <a16:creationId xmlns:a16="http://schemas.microsoft.com/office/drawing/2014/main" id="{263D5F09-04E6-6EB5-EDB2-80E63D2C6E2C}"/>
              </a:ext>
              <a:ext uri="{C183D7F6-B498-43B3-948B-1728B52AA6E4}">
                <adec:decorative xmlns:adec="http://schemas.microsoft.com/office/drawing/2017/decorative" val="1"/>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flipH="1">
            <a:off x="6633297" y="3554395"/>
            <a:ext cx="478515" cy="478515"/>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4">
            <a:extLst>
              <a:ext uri="{FF2B5EF4-FFF2-40B4-BE49-F238E27FC236}">
                <a16:creationId xmlns:a16="http://schemas.microsoft.com/office/drawing/2014/main" id="{CF80D25F-52CC-B95F-2819-20581268D03B}"/>
              </a:ext>
              <a:ext uri="{C183D7F6-B498-43B3-948B-1728B52AA6E4}">
                <adec:decorative xmlns:adec="http://schemas.microsoft.com/office/drawing/2017/decorative" val="1"/>
              </a:ext>
            </a:extLst>
          </p:cNvPr>
          <p:cNvPicPr>
            <a:picLocks noChangeAspect="1" noChangeArrowheads="1"/>
          </p:cNvPicPr>
          <p:nvPr/>
        </p:nvPicPr>
        <p:blipFill>
          <a:blip r:embed="rId66">
            <a:extLst>
              <a:ext uri="{837473B0-CC2E-450A-ABE3-18F120FF3D39}">
                <a1611:picAttrSrcUrl xmlns:a1611="http://schemas.microsoft.com/office/drawing/2016/11/main" r:id="rId67"/>
              </a:ext>
            </a:extLst>
          </a:blip>
          <a:srcRect/>
          <a:stretch/>
        </p:blipFill>
        <p:spPr bwMode="auto">
          <a:xfrm>
            <a:off x="6720148" y="1988281"/>
            <a:ext cx="403273" cy="39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65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nodeType="withEffect">
                                  <p:stCondLst>
                                    <p:cond delay="100"/>
                                  </p:stCondLst>
                                  <p:childTnLst>
                                    <p:animMotion origin="layout" path="M 6.25E-7 0 L 6.25E-7 0.03542 " pathEditMode="relative" rAng="0" ptsTypes="AA">
                                      <p:cBhvr>
                                        <p:cTn id="9" dur="700" spd="-100000" fill="hold"/>
                                        <p:tgtEl>
                                          <p:spTgt spid="41"/>
                                        </p:tgtEl>
                                        <p:attrNameLst>
                                          <p:attrName>ppt_x</p:attrName>
                                          <p:attrName>ppt_y</p:attrName>
                                        </p:attrNameLst>
                                      </p:cBhvr>
                                      <p:rCtr x="0" y="1759"/>
                                    </p:animMotion>
                                  </p:childTnLst>
                                </p:cTn>
                              </p:par>
                              <p:par>
                                <p:cTn id="10" presetID="10" presetClass="entr" presetSubtype="0" fill="hold" nodeType="withEffect">
                                  <p:stCondLst>
                                    <p:cond delay="15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42" presetClass="path" presetSubtype="0" decel="100000" fill="hold" nodeType="withEffect">
                                  <p:stCondLst>
                                    <p:cond delay="150"/>
                                  </p:stCondLst>
                                  <p:childTnLst>
                                    <p:animMotion origin="layout" path="M 6.25E-7 0 L 6.25E-7 0.03542 " pathEditMode="relative" rAng="0" ptsTypes="AA">
                                      <p:cBhvr>
                                        <p:cTn id="14" dur="700" spd="-100000" fill="hold"/>
                                        <p:tgtEl>
                                          <p:spTgt spid="44"/>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200"/>
                                  </p:stCondLst>
                                  <p:childTnLst>
                                    <p:animMotion origin="layout" path="M 6.25E-7 0 L 6.25E-7 0.03542 " pathEditMode="relative" rAng="0" ptsTypes="AA">
                                      <p:cBhvr>
                                        <p:cTn id="19" dur="700" spd="-100000" fill="hold"/>
                                        <p:tgtEl>
                                          <p:spTgt spid="4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9E3842-27F6-E82F-351F-3DC2EA0BDA37}"/>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97474" y="1472612"/>
            <a:ext cx="4481660" cy="4316147"/>
          </a:xfrm>
          <a:custGeom>
            <a:avLst/>
            <a:gdLst>
              <a:gd name="connsiteX0" fmla="*/ 3808459 w 4852837"/>
              <a:gd name="connsiteY0" fmla="*/ 3657981 h 4852837"/>
              <a:gd name="connsiteX1" fmla="*/ 3596681 w 4852837"/>
              <a:gd name="connsiteY1" fmla="*/ 3869754 h 4852837"/>
              <a:gd name="connsiteX2" fmla="*/ 3808459 w 4852837"/>
              <a:gd name="connsiteY2" fmla="*/ 4081527 h 4852837"/>
              <a:gd name="connsiteX3" fmla="*/ 4020237 w 4852837"/>
              <a:gd name="connsiteY3" fmla="*/ 3869754 h 4852837"/>
              <a:gd name="connsiteX4" fmla="*/ 3808459 w 4852837"/>
              <a:gd name="connsiteY4" fmla="*/ 3657981 h 4852837"/>
              <a:gd name="connsiteX5" fmla="*/ 988858 w 4852837"/>
              <a:gd name="connsiteY5" fmla="*/ 3614242 h 4852837"/>
              <a:gd name="connsiteX6" fmla="*/ 777080 w 4852837"/>
              <a:gd name="connsiteY6" fmla="*/ 3826015 h 4852837"/>
              <a:gd name="connsiteX7" fmla="*/ 988858 w 4852837"/>
              <a:gd name="connsiteY7" fmla="*/ 4037788 h 4852837"/>
              <a:gd name="connsiteX8" fmla="*/ 1200636 w 4852837"/>
              <a:gd name="connsiteY8" fmla="*/ 3826015 h 4852837"/>
              <a:gd name="connsiteX9" fmla="*/ 988858 w 4852837"/>
              <a:gd name="connsiteY9" fmla="*/ 3614242 h 4852837"/>
              <a:gd name="connsiteX10" fmla="*/ 4414950 w 4852837"/>
              <a:gd name="connsiteY10" fmla="*/ 3602579 h 4852837"/>
              <a:gd name="connsiteX11" fmla="*/ 4203172 w 4852837"/>
              <a:gd name="connsiteY11" fmla="*/ 3814352 h 4852837"/>
              <a:gd name="connsiteX12" fmla="*/ 4414950 w 4852837"/>
              <a:gd name="connsiteY12" fmla="*/ 4026125 h 4852837"/>
              <a:gd name="connsiteX13" fmla="*/ 4626728 w 4852837"/>
              <a:gd name="connsiteY13" fmla="*/ 3814352 h 4852837"/>
              <a:gd name="connsiteX14" fmla="*/ 4414950 w 4852837"/>
              <a:gd name="connsiteY14" fmla="*/ 3602579 h 4852837"/>
              <a:gd name="connsiteX15" fmla="*/ 391114 w 4852837"/>
              <a:gd name="connsiteY15" fmla="*/ 3538431 h 4852837"/>
              <a:gd name="connsiteX16" fmla="*/ 179336 w 4852837"/>
              <a:gd name="connsiteY16" fmla="*/ 3750204 h 4852837"/>
              <a:gd name="connsiteX17" fmla="*/ 391114 w 4852837"/>
              <a:gd name="connsiteY17" fmla="*/ 3961977 h 4852837"/>
              <a:gd name="connsiteX18" fmla="*/ 602892 w 4852837"/>
              <a:gd name="connsiteY18" fmla="*/ 3750204 h 4852837"/>
              <a:gd name="connsiteX19" fmla="*/ 391114 w 4852837"/>
              <a:gd name="connsiteY19" fmla="*/ 3538431 h 4852837"/>
              <a:gd name="connsiteX20" fmla="*/ 4257497 w 4852837"/>
              <a:gd name="connsiteY20" fmla="*/ 3025247 h 4852837"/>
              <a:gd name="connsiteX21" fmla="*/ 4045719 w 4852837"/>
              <a:gd name="connsiteY21" fmla="*/ 3237020 h 4852837"/>
              <a:gd name="connsiteX22" fmla="*/ 4257497 w 4852837"/>
              <a:gd name="connsiteY22" fmla="*/ 3448793 h 4852837"/>
              <a:gd name="connsiteX23" fmla="*/ 4469275 w 4852837"/>
              <a:gd name="connsiteY23" fmla="*/ 3237020 h 4852837"/>
              <a:gd name="connsiteX24" fmla="*/ 4257497 w 4852837"/>
              <a:gd name="connsiteY24" fmla="*/ 3025247 h 4852837"/>
              <a:gd name="connsiteX25" fmla="*/ 577731 w 4852837"/>
              <a:gd name="connsiteY25" fmla="*/ 2996088 h 4852837"/>
              <a:gd name="connsiteX26" fmla="*/ 365953 w 4852837"/>
              <a:gd name="connsiteY26" fmla="*/ 3207861 h 4852837"/>
              <a:gd name="connsiteX27" fmla="*/ 577731 w 4852837"/>
              <a:gd name="connsiteY27" fmla="*/ 3419634 h 4852837"/>
              <a:gd name="connsiteX28" fmla="*/ 789509 w 4852837"/>
              <a:gd name="connsiteY28" fmla="*/ 3207861 h 4852837"/>
              <a:gd name="connsiteX29" fmla="*/ 577731 w 4852837"/>
              <a:gd name="connsiteY29" fmla="*/ 2996088 h 4852837"/>
              <a:gd name="connsiteX30" fmla="*/ 4417866 w 4852837"/>
              <a:gd name="connsiteY30" fmla="*/ 2246721 h 4852837"/>
              <a:gd name="connsiteX31" fmla="*/ 4206088 w 4852837"/>
              <a:gd name="connsiteY31" fmla="*/ 2458494 h 4852837"/>
              <a:gd name="connsiteX32" fmla="*/ 4417866 w 4852837"/>
              <a:gd name="connsiteY32" fmla="*/ 2670267 h 4852837"/>
              <a:gd name="connsiteX33" fmla="*/ 4629644 w 4852837"/>
              <a:gd name="connsiteY33" fmla="*/ 2458494 h 4852837"/>
              <a:gd name="connsiteX34" fmla="*/ 4417866 w 4852837"/>
              <a:gd name="connsiteY34" fmla="*/ 2246721 h 4852837"/>
              <a:gd name="connsiteX35" fmla="*/ 426105 w 4852837"/>
              <a:gd name="connsiteY35" fmla="*/ 2214647 h 4852837"/>
              <a:gd name="connsiteX36" fmla="*/ 214327 w 4852837"/>
              <a:gd name="connsiteY36" fmla="*/ 2426420 h 4852837"/>
              <a:gd name="connsiteX37" fmla="*/ 426105 w 4852837"/>
              <a:gd name="connsiteY37" fmla="*/ 2638193 h 4852837"/>
              <a:gd name="connsiteX38" fmla="*/ 637883 w 4852837"/>
              <a:gd name="connsiteY38" fmla="*/ 2426420 h 4852837"/>
              <a:gd name="connsiteX39" fmla="*/ 426105 w 4852837"/>
              <a:gd name="connsiteY39" fmla="*/ 2214647 h 4852837"/>
              <a:gd name="connsiteX40" fmla="*/ 4271347 w 4852837"/>
              <a:gd name="connsiteY40" fmla="*/ 1474757 h 4852837"/>
              <a:gd name="connsiteX41" fmla="*/ 4059569 w 4852837"/>
              <a:gd name="connsiteY41" fmla="*/ 1686530 h 4852837"/>
              <a:gd name="connsiteX42" fmla="*/ 4271347 w 4852837"/>
              <a:gd name="connsiteY42" fmla="*/ 1898303 h 4852837"/>
              <a:gd name="connsiteX43" fmla="*/ 4483125 w 4852837"/>
              <a:gd name="connsiteY43" fmla="*/ 1686530 h 4852837"/>
              <a:gd name="connsiteX44" fmla="*/ 4271347 w 4852837"/>
              <a:gd name="connsiteY44" fmla="*/ 1474757 h 4852837"/>
              <a:gd name="connsiteX45" fmla="*/ 589391 w 4852837"/>
              <a:gd name="connsiteY45" fmla="*/ 1450703 h 4852837"/>
              <a:gd name="connsiteX46" fmla="*/ 377613 w 4852837"/>
              <a:gd name="connsiteY46" fmla="*/ 1662476 h 4852837"/>
              <a:gd name="connsiteX47" fmla="*/ 589391 w 4852837"/>
              <a:gd name="connsiteY47" fmla="*/ 1874249 h 4852837"/>
              <a:gd name="connsiteX48" fmla="*/ 801169 w 4852837"/>
              <a:gd name="connsiteY48" fmla="*/ 1662476 h 4852837"/>
              <a:gd name="connsiteX49" fmla="*/ 589391 w 4852837"/>
              <a:gd name="connsiteY49" fmla="*/ 1450703 h 4852837"/>
              <a:gd name="connsiteX50" fmla="*/ 4435360 w 4852837"/>
              <a:gd name="connsiteY50" fmla="*/ 890863 h 4852837"/>
              <a:gd name="connsiteX51" fmla="*/ 4223582 w 4852837"/>
              <a:gd name="connsiteY51" fmla="*/ 1102636 h 4852837"/>
              <a:gd name="connsiteX52" fmla="*/ 4435360 w 4852837"/>
              <a:gd name="connsiteY52" fmla="*/ 1314409 h 4852837"/>
              <a:gd name="connsiteX53" fmla="*/ 4647138 w 4852837"/>
              <a:gd name="connsiteY53" fmla="*/ 1102636 h 4852837"/>
              <a:gd name="connsiteX54" fmla="*/ 4435360 w 4852837"/>
              <a:gd name="connsiteY54" fmla="*/ 890863 h 4852837"/>
              <a:gd name="connsiteX55" fmla="*/ 440685 w 4852837"/>
              <a:gd name="connsiteY55" fmla="*/ 832548 h 4852837"/>
              <a:gd name="connsiteX56" fmla="*/ 228907 w 4852837"/>
              <a:gd name="connsiteY56" fmla="*/ 1044321 h 4852837"/>
              <a:gd name="connsiteX57" fmla="*/ 440685 w 4852837"/>
              <a:gd name="connsiteY57" fmla="*/ 1256094 h 4852837"/>
              <a:gd name="connsiteX58" fmla="*/ 652463 w 4852837"/>
              <a:gd name="connsiteY58" fmla="*/ 1044321 h 4852837"/>
              <a:gd name="connsiteX59" fmla="*/ 440685 w 4852837"/>
              <a:gd name="connsiteY59" fmla="*/ 832548 h 4852837"/>
              <a:gd name="connsiteX60" fmla="*/ 3842721 w 4852837"/>
              <a:gd name="connsiteY60" fmla="*/ 831819 h 4852837"/>
              <a:gd name="connsiteX61" fmla="*/ 3630943 w 4852837"/>
              <a:gd name="connsiteY61" fmla="*/ 1043592 h 4852837"/>
              <a:gd name="connsiteX62" fmla="*/ 3842721 w 4852837"/>
              <a:gd name="connsiteY62" fmla="*/ 1255365 h 4852837"/>
              <a:gd name="connsiteX63" fmla="*/ 4054499 w 4852837"/>
              <a:gd name="connsiteY63" fmla="*/ 1043592 h 4852837"/>
              <a:gd name="connsiteX64" fmla="*/ 3842721 w 4852837"/>
              <a:gd name="connsiteY64" fmla="*/ 831819 h 4852837"/>
              <a:gd name="connsiteX65" fmla="*/ 1026772 w 4852837"/>
              <a:gd name="connsiteY65" fmla="*/ 800475 h 4852837"/>
              <a:gd name="connsiteX66" fmla="*/ 814994 w 4852837"/>
              <a:gd name="connsiteY66" fmla="*/ 1012248 h 4852837"/>
              <a:gd name="connsiteX67" fmla="*/ 1026772 w 4852837"/>
              <a:gd name="connsiteY67" fmla="*/ 1224021 h 4852837"/>
              <a:gd name="connsiteX68" fmla="*/ 1238550 w 4852837"/>
              <a:gd name="connsiteY68" fmla="*/ 1012248 h 4852837"/>
              <a:gd name="connsiteX69" fmla="*/ 1026772 w 4852837"/>
              <a:gd name="connsiteY69" fmla="*/ 800475 h 4852837"/>
              <a:gd name="connsiteX70" fmla="*/ 3177915 w 4852837"/>
              <a:gd name="connsiteY70" fmla="*/ 379137 h 4852837"/>
              <a:gd name="connsiteX71" fmla="*/ 2966137 w 4852837"/>
              <a:gd name="connsiteY71" fmla="*/ 590910 h 4852837"/>
              <a:gd name="connsiteX72" fmla="*/ 3177915 w 4852837"/>
              <a:gd name="connsiteY72" fmla="*/ 802683 h 4852837"/>
              <a:gd name="connsiteX73" fmla="*/ 3389693 w 4852837"/>
              <a:gd name="connsiteY73" fmla="*/ 590910 h 4852837"/>
              <a:gd name="connsiteX74" fmla="*/ 3177915 w 4852837"/>
              <a:gd name="connsiteY74" fmla="*/ 379137 h 4852837"/>
              <a:gd name="connsiteX75" fmla="*/ 1668246 w 4852837"/>
              <a:gd name="connsiteY75" fmla="*/ 374763 h 4852837"/>
              <a:gd name="connsiteX76" fmla="*/ 1456468 w 4852837"/>
              <a:gd name="connsiteY76" fmla="*/ 586536 h 4852837"/>
              <a:gd name="connsiteX77" fmla="*/ 1668246 w 4852837"/>
              <a:gd name="connsiteY77" fmla="*/ 798309 h 4852837"/>
              <a:gd name="connsiteX78" fmla="*/ 1880024 w 4852837"/>
              <a:gd name="connsiteY78" fmla="*/ 586536 h 4852837"/>
              <a:gd name="connsiteX79" fmla="*/ 1668246 w 4852837"/>
              <a:gd name="connsiteY79" fmla="*/ 374763 h 4852837"/>
              <a:gd name="connsiteX80" fmla="*/ 3796795 w 4852837"/>
              <a:gd name="connsiteY80" fmla="*/ 236989 h 4852837"/>
              <a:gd name="connsiteX81" fmla="*/ 3585017 w 4852837"/>
              <a:gd name="connsiteY81" fmla="*/ 448762 h 4852837"/>
              <a:gd name="connsiteX82" fmla="*/ 3796795 w 4852837"/>
              <a:gd name="connsiteY82" fmla="*/ 660535 h 4852837"/>
              <a:gd name="connsiteX83" fmla="*/ 4008573 w 4852837"/>
              <a:gd name="connsiteY83" fmla="*/ 448762 h 4852837"/>
              <a:gd name="connsiteX84" fmla="*/ 3796795 w 4852837"/>
              <a:gd name="connsiteY84" fmla="*/ 236989 h 4852837"/>
              <a:gd name="connsiteX85" fmla="*/ 2418721 w 4852837"/>
              <a:gd name="connsiteY85" fmla="*/ 221480 h 4852837"/>
              <a:gd name="connsiteX86" fmla="*/ 2206943 w 4852837"/>
              <a:gd name="connsiteY86" fmla="*/ 433253 h 4852837"/>
              <a:gd name="connsiteX87" fmla="*/ 2418721 w 4852837"/>
              <a:gd name="connsiteY87" fmla="*/ 645026 h 4852837"/>
              <a:gd name="connsiteX88" fmla="*/ 2630499 w 4852837"/>
              <a:gd name="connsiteY88" fmla="*/ 433253 h 4852837"/>
              <a:gd name="connsiteX89" fmla="*/ 2418721 w 4852837"/>
              <a:gd name="connsiteY89" fmla="*/ 221480 h 4852837"/>
              <a:gd name="connsiteX90" fmla="*/ 1105491 w 4852837"/>
              <a:gd name="connsiteY90" fmla="*/ 199814 h 4852837"/>
              <a:gd name="connsiteX91" fmla="*/ 893713 w 4852837"/>
              <a:gd name="connsiteY91" fmla="*/ 411587 h 4852837"/>
              <a:gd name="connsiteX92" fmla="*/ 1105491 w 4852837"/>
              <a:gd name="connsiteY92" fmla="*/ 623360 h 4852837"/>
              <a:gd name="connsiteX93" fmla="*/ 1317269 w 4852837"/>
              <a:gd name="connsiteY93" fmla="*/ 411587 h 4852837"/>
              <a:gd name="connsiteX94" fmla="*/ 1105491 w 4852837"/>
              <a:gd name="connsiteY94" fmla="*/ 199814 h 4852837"/>
              <a:gd name="connsiteX95" fmla="*/ 0 w 4852837"/>
              <a:gd name="connsiteY95" fmla="*/ 0 h 4852837"/>
              <a:gd name="connsiteX96" fmla="*/ 1801084 w 4852837"/>
              <a:gd name="connsiteY96" fmla="*/ 0 h 4852837"/>
              <a:gd name="connsiteX97" fmla="*/ 1796089 w 4852837"/>
              <a:gd name="connsiteY97" fmla="*/ 16092 h 4852837"/>
              <a:gd name="connsiteX98" fmla="*/ 1791786 w 4852837"/>
              <a:gd name="connsiteY98" fmla="*/ 58772 h 4852837"/>
              <a:gd name="connsiteX99" fmla="*/ 2003564 w 4852837"/>
              <a:gd name="connsiteY99" fmla="*/ 270545 h 4852837"/>
              <a:gd name="connsiteX100" fmla="*/ 2215342 w 4852837"/>
              <a:gd name="connsiteY100" fmla="*/ 58772 h 4852837"/>
              <a:gd name="connsiteX101" fmla="*/ 2211040 w 4852837"/>
              <a:gd name="connsiteY101" fmla="*/ 16092 h 4852837"/>
              <a:gd name="connsiteX102" fmla="*/ 2206044 w 4852837"/>
              <a:gd name="connsiteY102" fmla="*/ 0 h 4852837"/>
              <a:gd name="connsiteX103" fmla="*/ 2726607 w 4852837"/>
              <a:gd name="connsiteY103" fmla="*/ 0 h 4852837"/>
              <a:gd name="connsiteX104" fmla="*/ 2718218 w 4852837"/>
              <a:gd name="connsiteY104" fmla="*/ 27026 h 4852837"/>
              <a:gd name="connsiteX105" fmla="*/ 2713915 w 4852837"/>
              <a:gd name="connsiteY105" fmla="*/ 69706 h 4852837"/>
              <a:gd name="connsiteX106" fmla="*/ 2925693 w 4852837"/>
              <a:gd name="connsiteY106" fmla="*/ 281479 h 4852837"/>
              <a:gd name="connsiteX107" fmla="*/ 3137471 w 4852837"/>
              <a:gd name="connsiteY107" fmla="*/ 69706 h 4852837"/>
              <a:gd name="connsiteX108" fmla="*/ 3133169 w 4852837"/>
              <a:gd name="connsiteY108" fmla="*/ 27026 h 4852837"/>
              <a:gd name="connsiteX109" fmla="*/ 3124779 w 4852837"/>
              <a:gd name="connsiteY109" fmla="*/ 0 h 4852837"/>
              <a:gd name="connsiteX110" fmla="*/ 4852837 w 4852837"/>
              <a:gd name="connsiteY110" fmla="*/ 0 h 4852837"/>
              <a:gd name="connsiteX111" fmla="*/ 4852837 w 4852837"/>
              <a:gd name="connsiteY111" fmla="*/ 1765349 h 4852837"/>
              <a:gd name="connsiteX112" fmla="*/ 4832314 w 4852837"/>
              <a:gd name="connsiteY112" fmla="*/ 1758979 h 4852837"/>
              <a:gd name="connsiteX113" fmla="*/ 4789633 w 4852837"/>
              <a:gd name="connsiteY113" fmla="*/ 1754676 h 4852837"/>
              <a:gd name="connsiteX114" fmla="*/ 4577855 w 4852837"/>
              <a:gd name="connsiteY114" fmla="*/ 1966449 h 4852837"/>
              <a:gd name="connsiteX115" fmla="*/ 4789633 w 4852837"/>
              <a:gd name="connsiteY115" fmla="*/ 2178222 h 4852837"/>
              <a:gd name="connsiteX116" fmla="*/ 4832314 w 4852837"/>
              <a:gd name="connsiteY116" fmla="*/ 2173920 h 4852837"/>
              <a:gd name="connsiteX117" fmla="*/ 4852837 w 4852837"/>
              <a:gd name="connsiteY117" fmla="*/ 2167549 h 4852837"/>
              <a:gd name="connsiteX118" fmla="*/ 4852837 w 4852837"/>
              <a:gd name="connsiteY118" fmla="*/ 2738957 h 4852837"/>
              <a:gd name="connsiteX119" fmla="*/ 4830858 w 4852837"/>
              <a:gd name="connsiteY119" fmla="*/ 2732135 h 4852837"/>
              <a:gd name="connsiteX120" fmla="*/ 4788177 w 4852837"/>
              <a:gd name="connsiteY120" fmla="*/ 2727832 h 4852837"/>
              <a:gd name="connsiteX121" fmla="*/ 4576399 w 4852837"/>
              <a:gd name="connsiteY121" fmla="*/ 2939605 h 4852837"/>
              <a:gd name="connsiteX122" fmla="*/ 4788177 w 4852837"/>
              <a:gd name="connsiteY122" fmla="*/ 3151378 h 4852837"/>
              <a:gd name="connsiteX123" fmla="*/ 4830858 w 4852837"/>
              <a:gd name="connsiteY123" fmla="*/ 3147076 h 4852837"/>
              <a:gd name="connsiteX124" fmla="*/ 4852837 w 4852837"/>
              <a:gd name="connsiteY124" fmla="*/ 3140253 h 4852837"/>
              <a:gd name="connsiteX125" fmla="*/ 4852837 w 4852837"/>
              <a:gd name="connsiteY125" fmla="*/ 4852837 h 4852837"/>
              <a:gd name="connsiteX126" fmla="*/ 3901460 w 4852837"/>
              <a:gd name="connsiteY126" fmla="*/ 4852837 h 4852837"/>
              <a:gd name="connsiteX127" fmla="*/ 3798630 w 4852837"/>
              <a:gd name="connsiteY127" fmla="*/ 4661903 h 4852837"/>
              <a:gd name="connsiteX128" fmla="*/ 3815081 w 4852837"/>
              <a:gd name="connsiteY128" fmla="*/ 4656796 h 4852837"/>
              <a:gd name="connsiteX129" fmla="*/ 3944425 w 4852837"/>
              <a:gd name="connsiteY129" fmla="*/ 4461665 h 4852837"/>
              <a:gd name="connsiteX130" fmla="*/ 3732647 w 4852837"/>
              <a:gd name="connsiteY130" fmla="*/ 4249892 h 4852837"/>
              <a:gd name="connsiteX131" fmla="*/ 3525172 w 4852837"/>
              <a:gd name="connsiteY131" fmla="*/ 4418986 h 4852837"/>
              <a:gd name="connsiteX132" fmla="*/ 3522655 w 4852837"/>
              <a:gd name="connsiteY132" fmla="*/ 4443955 h 4852837"/>
              <a:gd name="connsiteX133" fmla="*/ 3289724 w 4852837"/>
              <a:gd name="connsiteY133" fmla="*/ 4443955 h 4852837"/>
              <a:gd name="connsiteX134" fmla="*/ 3313813 w 4852837"/>
              <a:gd name="connsiteY134" fmla="*/ 4427714 h 4852837"/>
              <a:gd name="connsiteX135" fmla="*/ 3375841 w 4852837"/>
              <a:gd name="connsiteY135" fmla="*/ 4277968 h 4852837"/>
              <a:gd name="connsiteX136" fmla="*/ 3164063 w 4852837"/>
              <a:gd name="connsiteY136" fmla="*/ 4066195 h 4852837"/>
              <a:gd name="connsiteX137" fmla="*/ 2952285 w 4852837"/>
              <a:gd name="connsiteY137" fmla="*/ 4277968 h 4852837"/>
              <a:gd name="connsiteX138" fmla="*/ 3014313 w 4852837"/>
              <a:gd name="connsiteY138" fmla="*/ 4427714 h 4852837"/>
              <a:gd name="connsiteX139" fmla="*/ 3038402 w 4852837"/>
              <a:gd name="connsiteY139" fmla="*/ 4443955 h 4852837"/>
              <a:gd name="connsiteX140" fmla="*/ 2628463 w 4852837"/>
              <a:gd name="connsiteY140" fmla="*/ 4443955 h 4852837"/>
              <a:gd name="connsiteX141" fmla="*/ 2630499 w 4852837"/>
              <a:gd name="connsiteY141" fmla="*/ 4423759 h 4852837"/>
              <a:gd name="connsiteX142" fmla="*/ 2418721 w 4852837"/>
              <a:gd name="connsiteY142" fmla="*/ 4211986 h 4852837"/>
              <a:gd name="connsiteX143" fmla="*/ 2206943 w 4852837"/>
              <a:gd name="connsiteY143" fmla="*/ 4423759 h 4852837"/>
              <a:gd name="connsiteX144" fmla="*/ 2208979 w 4852837"/>
              <a:gd name="connsiteY144" fmla="*/ 4443955 h 4852837"/>
              <a:gd name="connsiteX145" fmla="*/ 1767763 w 4852837"/>
              <a:gd name="connsiteY145" fmla="*/ 4443955 h 4852837"/>
              <a:gd name="connsiteX146" fmla="*/ 1800501 w 4852837"/>
              <a:gd name="connsiteY146" fmla="*/ 4421883 h 4852837"/>
              <a:gd name="connsiteX147" fmla="*/ 1862529 w 4852837"/>
              <a:gd name="connsiteY147" fmla="*/ 4272137 h 4852837"/>
              <a:gd name="connsiteX148" fmla="*/ 1650751 w 4852837"/>
              <a:gd name="connsiteY148" fmla="*/ 4060364 h 4852837"/>
              <a:gd name="connsiteX149" fmla="*/ 1438973 w 4852837"/>
              <a:gd name="connsiteY149" fmla="*/ 4272137 h 4852837"/>
              <a:gd name="connsiteX150" fmla="*/ 1501002 w 4852837"/>
              <a:gd name="connsiteY150" fmla="*/ 4421883 h 4852837"/>
              <a:gd name="connsiteX151" fmla="*/ 1533739 w 4852837"/>
              <a:gd name="connsiteY151" fmla="*/ 4443955 h 4852837"/>
              <a:gd name="connsiteX152" fmla="*/ 1284880 w 4852837"/>
              <a:gd name="connsiteY152" fmla="*/ 4443955 h 4852837"/>
              <a:gd name="connsiteX153" fmla="*/ 1280893 w 4852837"/>
              <a:gd name="connsiteY153" fmla="*/ 4404407 h 4852837"/>
              <a:gd name="connsiteX154" fmla="*/ 1073417 w 4852837"/>
              <a:gd name="connsiteY154" fmla="*/ 4235313 h 4852837"/>
              <a:gd name="connsiteX155" fmla="*/ 861639 w 4852837"/>
              <a:gd name="connsiteY155" fmla="*/ 4447086 h 4852837"/>
              <a:gd name="connsiteX156" fmla="*/ 1030737 w 4852837"/>
              <a:gd name="connsiteY156" fmla="*/ 4654557 h 4852837"/>
              <a:gd name="connsiteX157" fmla="*/ 1042147 w 4852837"/>
              <a:gd name="connsiteY157" fmla="*/ 4655707 h 4852837"/>
              <a:gd name="connsiteX158" fmla="*/ 935981 w 4852837"/>
              <a:gd name="connsiteY158" fmla="*/ 4852837 h 4852837"/>
              <a:gd name="connsiteX159" fmla="*/ 0 w 4852837"/>
              <a:gd name="connsiteY159" fmla="*/ 4852837 h 4852837"/>
              <a:gd name="connsiteX160" fmla="*/ 0 w 4852837"/>
              <a:gd name="connsiteY160" fmla="*/ 3136068 h 4852837"/>
              <a:gd name="connsiteX161" fmla="*/ 7284 w 4852837"/>
              <a:gd name="connsiteY161" fmla="*/ 3138329 h 4852837"/>
              <a:gd name="connsiteX162" fmla="*/ 49964 w 4852837"/>
              <a:gd name="connsiteY162" fmla="*/ 3142631 h 4852837"/>
              <a:gd name="connsiteX163" fmla="*/ 261742 w 4852837"/>
              <a:gd name="connsiteY163" fmla="*/ 2930858 h 4852837"/>
              <a:gd name="connsiteX164" fmla="*/ 49964 w 4852837"/>
              <a:gd name="connsiteY164" fmla="*/ 2719085 h 4852837"/>
              <a:gd name="connsiteX165" fmla="*/ 7284 w 4852837"/>
              <a:gd name="connsiteY165" fmla="*/ 2723388 h 4852837"/>
              <a:gd name="connsiteX166" fmla="*/ 0 w 4852837"/>
              <a:gd name="connsiteY166" fmla="*/ 2725648 h 4852837"/>
              <a:gd name="connsiteX167" fmla="*/ 0 w 4852837"/>
              <a:gd name="connsiteY167" fmla="*/ 2133225 h 4852837"/>
              <a:gd name="connsiteX168" fmla="*/ 16030 w 4852837"/>
              <a:gd name="connsiteY168" fmla="*/ 2138201 h 4852837"/>
              <a:gd name="connsiteX169" fmla="*/ 58711 w 4852837"/>
              <a:gd name="connsiteY169" fmla="*/ 2142503 h 4852837"/>
              <a:gd name="connsiteX170" fmla="*/ 270489 w 4852837"/>
              <a:gd name="connsiteY170" fmla="*/ 1930730 h 4852837"/>
              <a:gd name="connsiteX171" fmla="*/ 58711 w 4852837"/>
              <a:gd name="connsiteY171" fmla="*/ 1718957 h 4852837"/>
              <a:gd name="connsiteX172" fmla="*/ 16030 w 4852837"/>
              <a:gd name="connsiteY172" fmla="*/ 1723260 h 4852837"/>
              <a:gd name="connsiteX173" fmla="*/ 0 w 4852837"/>
              <a:gd name="connsiteY173" fmla="*/ 1728236 h 485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4852837" h="4852837">
                <a:moveTo>
                  <a:pt x="3808459" y="3657981"/>
                </a:moveTo>
                <a:cubicBezTo>
                  <a:pt x="3691497" y="3657981"/>
                  <a:pt x="3596681" y="3752795"/>
                  <a:pt x="3596681" y="3869754"/>
                </a:cubicBezTo>
                <a:cubicBezTo>
                  <a:pt x="3596681" y="3986713"/>
                  <a:pt x="3691497" y="4081527"/>
                  <a:pt x="3808459" y="4081527"/>
                </a:cubicBezTo>
                <a:cubicBezTo>
                  <a:pt x="3925421" y="4081527"/>
                  <a:pt x="4020237" y="3986713"/>
                  <a:pt x="4020237" y="3869754"/>
                </a:cubicBezTo>
                <a:cubicBezTo>
                  <a:pt x="4020237" y="3752795"/>
                  <a:pt x="3925421" y="3657981"/>
                  <a:pt x="3808459" y="3657981"/>
                </a:cubicBezTo>
                <a:close/>
                <a:moveTo>
                  <a:pt x="988858" y="3614242"/>
                </a:moveTo>
                <a:cubicBezTo>
                  <a:pt x="871896" y="3614242"/>
                  <a:pt x="777080" y="3709056"/>
                  <a:pt x="777080" y="3826015"/>
                </a:cubicBezTo>
                <a:cubicBezTo>
                  <a:pt x="777080" y="3942974"/>
                  <a:pt x="871896" y="4037788"/>
                  <a:pt x="988858" y="4037788"/>
                </a:cubicBezTo>
                <a:cubicBezTo>
                  <a:pt x="1105820" y="4037788"/>
                  <a:pt x="1200636" y="3942974"/>
                  <a:pt x="1200636" y="3826015"/>
                </a:cubicBezTo>
                <a:cubicBezTo>
                  <a:pt x="1200636" y="3709056"/>
                  <a:pt x="1105820" y="3614242"/>
                  <a:pt x="988858" y="3614242"/>
                </a:cubicBezTo>
                <a:close/>
                <a:moveTo>
                  <a:pt x="4414950" y="3602579"/>
                </a:moveTo>
                <a:cubicBezTo>
                  <a:pt x="4297988" y="3602579"/>
                  <a:pt x="4203172" y="3697393"/>
                  <a:pt x="4203172" y="3814352"/>
                </a:cubicBezTo>
                <a:cubicBezTo>
                  <a:pt x="4203172" y="3931311"/>
                  <a:pt x="4297988" y="4026125"/>
                  <a:pt x="4414950" y="4026125"/>
                </a:cubicBezTo>
                <a:cubicBezTo>
                  <a:pt x="4531912" y="4026125"/>
                  <a:pt x="4626728" y="3931311"/>
                  <a:pt x="4626728" y="3814352"/>
                </a:cubicBezTo>
                <a:cubicBezTo>
                  <a:pt x="4626728" y="3697393"/>
                  <a:pt x="4531912" y="3602579"/>
                  <a:pt x="4414950" y="3602579"/>
                </a:cubicBezTo>
                <a:close/>
                <a:moveTo>
                  <a:pt x="391114" y="3538431"/>
                </a:moveTo>
                <a:cubicBezTo>
                  <a:pt x="274152" y="3538431"/>
                  <a:pt x="179336" y="3633245"/>
                  <a:pt x="179336" y="3750204"/>
                </a:cubicBezTo>
                <a:cubicBezTo>
                  <a:pt x="179336" y="3867163"/>
                  <a:pt x="274152" y="3961977"/>
                  <a:pt x="391114" y="3961977"/>
                </a:cubicBezTo>
                <a:cubicBezTo>
                  <a:pt x="508076" y="3961977"/>
                  <a:pt x="602892" y="3867163"/>
                  <a:pt x="602892" y="3750204"/>
                </a:cubicBezTo>
                <a:cubicBezTo>
                  <a:pt x="602892" y="3633245"/>
                  <a:pt x="508076" y="3538431"/>
                  <a:pt x="391114" y="3538431"/>
                </a:cubicBezTo>
                <a:close/>
                <a:moveTo>
                  <a:pt x="4257497" y="3025247"/>
                </a:moveTo>
                <a:cubicBezTo>
                  <a:pt x="4140535" y="3025247"/>
                  <a:pt x="4045719" y="3120061"/>
                  <a:pt x="4045719" y="3237020"/>
                </a:cubicBezTo>
                <a:cubicBezTo>
                  <a:pt x="4045719" y="3353979"/>
                  <a:pt x="4140535" y="3448793"/>
                  <a:pt x="4257497" y="3448793"/>
                </a:cubicBezTo>
                <a:cubicBezTo>
                  <a:pt x="4374459" y="3448793"/>
                  <a:pt x="4469275" y="3353979"/>
                  <a:pt x="4469275" y="3237020"/>
                </a:cubicBezTo>
                <a:cubicBezTo>
                  <a:pt x="4469275" y="3120061"/>
                  <a:pt x="4374459" y="3025247"/>
                  <a:pt x="4257497" y="3025247"/>
                </a:cubicBezTo>
                <a:close/>
                <a:moveTo>
                  <a:pt x="577731" y="2996088"/>
                </a:moveTo>
                <a:cubicBezTo>
                  <a:pt x="460769" y="2996088"/>
                  <a:pt x="365953" y="3090902"/>
                  <a:pt x="365953" y="3207861"/>
                </a:cubicBezTo>
                <a:cubicBezTo>
                  <a:pt x="365953" y="3324820"/>
                  <a:pt x="460769" y="3419634"/>
                  <a:pt x="577731" y="3419634"/>
                </a:cubicBezTo>
                <a:cubicBezTo>
                  <a:pt x="694693" y="3419634"/>
                  <a:pt x="789509" y="3324820"/>
                  <a:pt x="789509" y="3207861"/>
                </a:cubicBezTo>
                <a:cubicBezTo>
                  <a:pt x="789509" y="3090902"/>
                  <a:pt x="694693" y="2996088"/>
                  <a:pt x="577731" y="2996088"/>
                </a:cubicBezTo>
                <a:close/>
                <a:moveTo>
                  <a:pt x="4417866" y="2246721"/>
                </a:moveTo>
                <a:cubicBezTo>
                  <a:pt x="4300904" y="2246721"/>
                  <a:pt x="4206088" y="2341535"/>
                  <a:pt x="4206088" y="2458494"/>
                </a:cubicBezTo>
                <a:cubicBezTo>
                  <a:pt x="4206088" y="2575453"/>
                  <a:pt x="4300904" y="2670267"/>
                  <a:pt x="4417866" y="2670267"/>
                </a:cubicBezTo>
                <a:cubicBezTo>
                  <a:pt x="4534828" y="2670267"/>
                  <a:pt x="4629644" y="2575453"/>
                  <a:pt x="4629644" y="2458494"/>
                </a:cubicBezTo>
                <a:cubicBezTo>
                  <a:pt x="4629644" y="2341535"/>
                  <a:pt x="4534828" y="2246721"/>
                  <a:pt x="4417866" y="2246721"/>
                </a:cubicBezTo>
                <a:close/>
                <a:moveTo>
                  <a:pt x="426105" y="2214647"/>
                </a:moveTo>
                <a:cubicBezTo>
                  <a:pt x="309143" y="2214647"/>
                  <a:pt x="214327" y="2309461"/>
                  <a:pt x="214327" y="2426420"/>
                </a:cubicBezTo>
                <a:cubicBezTo>
                  <a:pt x="214327" y="2543379"/>
                  <a:pt x="309143" y="2638193"/>
                  <a:pt x="426105" y="2638193"/>
                </a:cubicBezTo>
                <a:cubicBezTo>
                  <a:pt x="543067" y="2638193"/>
                  <a:pt x="637883" y="2543379"/>
                  <a:pt x="637883" y="2426420"/>
                </a:cubicBezTo>
                <a:cubicBezTo>
                  <a:pt x="637883" y="2309461"/>
                  <a:pt x="543067" y="2214647"/>
                  <a:pt x="426105" y="2214647"/>
                </a:cubicBezTo>
                <a:close/>
                <a:moveTo>
                  <a:pt x="4271347" y="1474757"/>
                </a:moveTo>
                <a:cubicBezTo>
                  <a:pt x="4154385" y="1474757"/>
                  <a:pt x="4059569" y="1569571"/>
                  <a:pt x="4059569" y="1686530"/>
                </a:cubicBezTo>
                <a:cubicBezTo>
                  <a:pt x="4059569" y="1803489"/>
                  <a:pt x="4154385" y="1898303"/>
                  <a:pt x="4271347" y="1898303"/>
                </a:cubicBezTo>
                <a:cubicBezTo>
                  <a:pt x="4388309" y="1898303"/>
                  <a:pt x="4483125" y="1803489"/>
                  <a:pt x="4483125" y="1686530"/>
                </a:cubicBezTo>
                <a:cubicBezTo>
                  <a:pt x="4483125" y="1569571"/>
                  <a:pt x="4388309" y="1474757"/>
                  <a:pt x="4271347" y="1474757"/>
                </a:cubicBezTo>
                <a:close/>
                <a:moveTo>
                  <a:pt x="589391" y="1450703"/>
                </a:moveTo>
                <a:cubicBezTo>
                  <a:pt x="472429" y="1450703"/>
                  <a:pt x="377613" y="1545517"/>
                  <a:pt x="377613" y="1662476"/>
                </a:cubicBezTo>
                <a:cubicBezTo>
                  <a:pt x="377613" y="1779435"/>
                  <a:pt x="472429" y="1874249"/>
                  <a:pt x="589391" y="1874249"/>
                </a:cubicBezTo>
                <a:cubicBezTo>
                  <a:pt x="706353" y="1874249"/>
                  <a:pt x="801169" y="1779435"/>
                  <a:pt x="801169" y="1662476"/>
                </a:cubicBezTo>
                <a:cubicBezTo>
                  <a:pt x="801169" y="1545517"/>
                  <a:pt x="706353" y="1450703"/>
                  <a:pt x="589391" y="1450703"/>
                </a:cubicBezTo>
                <a:close/>
                <a:moveTo>
                  <a:pt x="4435360" y="890863"/>
                </a:moveTo>
                <a:cubicBezTo>
                  <a:pt x="4318398" y="890863"/>
                  <a:pt x="4223582" y="985677"/>
                  <a:pt x="4223582" y="1102636"/>
                </a:cubicBezTo>
                <a:cubicBezTo>
                  <a:pt x="4223582" y="1219595"/>
                  <a:pt x="4318398" y="1314409"/>
                  <a:pt x="4435360" y="1314409"/>
                </a:cubicBezTo>
                <a:cubicBezTo>
                  <a:pt x="4552322" y="1314409"/>
                  <a:pt x="4647138" y="1219595"/>
                  <a:pt x="4647138" y="1102636"/>
                </a:cubicBezTo>
                <a:cubicBezTo>
                  <a:pt x="4647138" y="985677"/>
                  <a:pt x="4552322" y="890863"/>
                  <a:pt x="4435360" y="890863"/>
                </a:cubicBezTo>
                <a:close/>
                <a:moveTo>
                  <a:pt x="440685" y="832548"/>
                </a:moveTo>
                <a:cubicBezTo>
                  <a:pt x="323723" y="832548"/>
                  <a:pt x="228907" y="927362"/>
                  <a:pt x="228907" y="1044321"/>
                </a:cubicBezTo>
                <a:cubicBezTo>
                  <a:pt x="228907" y="1161280"/>
                  <a:pt x="323723" y="1256094"/>
                  <a:pt x="440685" y="1256094"/>
                </a:cubicBezTo>
                <a:cubicBezTo>
                  <a:pt x="557647" y="1256094"/>
                  <a:pt x="652463" y="1161280"/>
                  <a:pt x="652463" y="1044321"/>
                </a:cubicBezTo>
                <a:cubicBezTo>
                  <a:pt x="652463" y="927362"/>
                  <a:pt x="557647" y="832548"/>
                  <a:pt x="440685" y="832548"/>
                </a:cubicBezTo>
                <a:close/>
                <a:moveTo>
                  <a:pt x="3842721" y="831819"/>
                </a:moveTo>
                <a:cubicBezTo>
                  <a:pt x="3725759" y="831819"/>
                  <a:pt x="3630943" y="926633"/>
                  <a:pt x="3630943" y="1043592"/>
                </a:cubicBezTo>
                <a:cubicBezTo>
                  <a:pt x="3630943" y="1160551"/>
                  <a:pt x="3725759" y="1255365"/>
                  <a:pt x="3842721" y="1255365"/>
                </a:cubicBezTo>
                <a:cubicBezTo>
                  <a:pt x="3959683" y="1255365"/>
                  <a:pt x="4054499" y="1160551"/>
                  <a:pt x="4054499" y="1043592"/>
                </a:cubicBezTo>
                <a:cubicBezTo>
                  <a:pt x="4054499" y="926633"/>
                  <a:pt x="3959683" y="831819"/>
                  <a:pt x="3842721" y="831819"/>
                </a:cubicBezTo>
                <a:close/>
                <a:moveTo>
                  <a:pt x="1026772" y="800475"/>
                </a:moveTo>
                <a:cubicBezTo>
                  <a:pt x="909810" y="800475"/>
                  <a:pt x="814994" y="895289"/>
                  <a:pt x="814994" y="1012248"/>
                </a:cubicBezTo>
                <a:cubicBezTo>
                  <a:pt x="814994" y="1129207"/>
                  <a:pt x="909810" y="1224021"/>
                  <a:pt x="1026772" y="1224021"/>
                </a:cubicBezTo>
                <a:cubicBezTo>
                  <a:pt x="1143734" y="1224021"/>
                  <a:pt x="1238550" y="1129207"/>
                  <a:pt x="1238550" y="1012248"/>
                </a:cubicBezTo>
                <a:cubicBezTo>
                  <a:pt x="1238550" y="895289"/>
                  <a:pt x="1143734" y="800475"/>
                  <a:pt x="1026772" y="800475"/>
                </a:cubicBezTo>
                <a:close/>
                <a:moveTo>
                  <a:pt x="3177915" y="379137"/>
                </a:moveTo>
                <a:cubicBezTo>
                  <a:pt x="3060953" y="379137"/>
                  <a:pt x="2966137" y="473951"/>
                  <a:pt x="2966137" y="590910"/>
                </a:cubicBezTo>
                <a:cubicBezTo>
                  <a:pt x="2966137" y="707869"/>
                  <a:pt x="3060953" y="802683"/>
                  <a:pt x="3177915" y="802683"/>
                </a:cubicBezTo>
                <a:cubicBezTo>
                  <a:pt x="3294877" y="802683"/>
                  <a:pt x="3389693" y="707869"/>
                  <a:pt x="3389693" y="590910"/>
                </a:cubicBezTo>
                <a:cubicBezTo>
                  <a:pt x="3389693" y="473951"/>
                  <a:pt x="3294877" y="379137"/>
                  <a:pt x="3177915" y="379137"/>
                </a:cubicBezTo>
                <a:close/>
                <a:moveTo>
                  <a:pt x="1668246" y="374763"/>
                </a:moveTo>
                <a:cubicBezTo>
                  <a:pt x="1551284" y="374763"/>
                  <a:pt x="1456468" y="469577"/>
                  <a:pt x="1456468" y="586536"/>
                </a:cubicBezTo>
                <a:cubicBezTo>
                  <a:pt x="1456468" y="703495"/>
                  <a:pt x="1551284" y="798309"/>
                  <a:pt x="1668246" y="798309"/>
                </a:cubicBezTo>
                <a:cubicBezTo>
                  <a:pt x="1785208" y="798309"/>
                  <a:pt x="1880024" y="703495"/>
                  <a:pt x="1880024" y="586536"/>
                </a:cubicBezTo>
                <a:cubicBezTo>
                  <a:pt x="1880024" y="469577"/>
                  <a:pt x="1785208" y="374763"/>
                  <a:pt x="1668246" y="374763"/>
                </a:cubicBezTo>
                <a:close/>
                <a:moveTo>
                  <a:pt x="3796795" y="236989"/>
                </a:moveTo>
                <a:cubicBezTo>
                  <a:pt x="3679833" y="236989"/>
                  <a:pt x="3585017" y="331803"/>
                  <a:pt x="3585017" y="448762"/>
                </a:cubicBezTo>
                <a:cubicBezTo>
                  <a:pt x="3585017" y="565721"/>
                  <a:pt x="3679833" y="660535"/>
                  <a:pt x="3796795" y="660535"/>
                </a:cubicBezTo>
                <a:cubicBezTo>
                  <a:pt x="3913757" y="660535"/>
                  <a:pt x="4008573" y="565721"/>
                  <a:pt x="4008573" y="448762"/>
                </a:cubicBezTo>
                <a:cubicBezTo>
                  <a:pt x="4008573" y="331803"/>
                  <a:pt x="3913757" y="236989"/>
                  <a:pt x="3796795" y="236989"/>
                </a:cubicBezTo>
                <a:close/>
                <a:moveTo>
                  <a:pt x="2418721" y="221480"/>
                </a:moveTo>
                <a:cubicBezTo>
                  <a:pt x="2301759" y="221480"/>
                  <a:pt x="2206943" y="316294"/>
                  <a:pt x="2206943" y="433253"/>
                </a:cubicBezTo>
                <a:cubicBezTo>
                  <a:pt x="2206943" y="550212"/>
                  <a:pt x="2301759" y="645026"/>
                  <a:pt x="2418721" y="645026"/>
                </a:cubicBezTo>
                <a:cubicBezTo>
                  <a:pt x="2535683" y="645026"/>
                  <a:pt x="2630499" y="550212"/>
                  <a:pt x="2630499" y="433253"/>
                </a:cubicBezTo>
                <a:cubicBezTo>
                  <a:pt x="2630499" y="316294"/>
                  <a:pt x="2535683" y="221480"/>
                  <a:pt x="2418721" y="221480"/>
                </a:cubicBezTo>
                <a:close/>
                <a:moveTo>
                  <a:pt x="1105491" y="199814"/>
                </a:moveTo>
                <a:cubicBezTo>
                  <a:pt x="988529" y="199814"/>
                  <a:pt x="893713" y="294628"/>
                  <a:pt x="893713" y="411587"/>
                </a:cubicBezTo>
                <a:cubicBezTo>
                  <a:pt x="893713" y="528546"/>
                  <a:pt x="988529" y="623360"/>
                  <a:pt x="1105491" y="623360"/>
                </a:cubicBezTo>
                <a:cubicBezTo>
                  <a:pt x="1222453" y="623360"/>
                  <a:pt x="1317269" y="528546"/>
                  <a:pt x="1317269" y="411587"/>
                </a:cubicBezTo>
                <a:cubicBezTo>
                  <a:pt x="1317269" y="294628"/>
                  <a:pt x="1222453" y="199814"/>
                  <a:pt x="1105491" y="199814"/>
                </a:cubicBezTo>
                <a:close/>
                <a:moveTo>
                  <a:pt x="0" y="0"/>
                </a:moveTo>
                <a:lnTo>
                  <a:pt x="1801084" y="0"/>
                </a:lnTo>
                <a:lnTo>
                  <a:pt x="1796089" y="16092"/>
                </a:lnTo>
                <a:cubicBezTo>
                  <a:pt x="1793268" y="29878"/>
                  <a:pt x="1791786" y="44152"/>
                  <a:pt x="1791786" y="58772"/>
                </a:cubicBezTo>
                <a:cubicBezTo>
                  <a:pt x="1791786" y="175731"/>
                  <a:pt x="1886602" y="270545"/>
                  <a:pt x="2003564" y="270545"/>
                </a:cubicBezTo>
                <a:cubicBezTo>
                  <a:pt x="2120526" y="270545"/>
                  <a:pt x="2215342" y="175731"/>
                  <a:pt x="2215342" y="58772"/>
                </a:cubicBezTo>
                <a:cubicBezTo>
                  <a:pt x="2215342" y="44152"/>
                  <a:pt x="2213861" y="29878"/>
                  <a:pt x="2211040" y="16092"/>
                </a:cubicBezTo>
                <a:lnTo>
                  <a:pt x="2206044" y="0"/>
                </a:lnTo>
                <a:lnTo>
                  <a:pt x="2726607" y="0"/>
                </a:lnTo>
                <a:lnTo>
                  <a:pt x="2718218" y="27026"/>
                </a:lnTo>
                <a:cubicBezTo>
                  <a:pt x="2715397" y="40812"/>
                  <a:pt x="2713915" y="55086"/>
                  <a:pt x="2713915" y="69706"/>
                </a:cubicBezTo>
                <a:cubicBezTo>
                  <a:pt x="2713915" y="186665"/>
                  <a:pt x="2808731" y="281479"/>
                  <a:pt x="2925693" y="281479"/>
                </a:cubicBezTo>
                <a:cubicBezTo>
                  <a:pt x="3042655" y="281479"/>
                  <a:pt x="3137471" y="186665"/>
                  <a:pt x="3137471" y="69706"/>
                </a:cubicBezTo>
                <a:cubicBezTo>
                  <a:pt x="3137471" y="55086"/>
                  <a:pt x="3135990" y="40812"/>
                  <a:pt x="3133169" y="27026"/>
                </a:cubicBezTo>
                <a:lnTo>
                  <a:pt x="3124779" y="0"/>
                </a:lnTo>
                <a:lnTo>
                  <a:pt x="4852837" y="0"/>
                </a:lnTo>
                <a:lnTo>
                  <a:pt x="4852837" y="1765349"/>
                </a:lnTo>
                <a:lnTo>
                  <a:pt x="4832314" y="1758979"/>
                </a:lnTo>
                <a:cubicBezTo>
                  <a:pt x="4818527" y="1756158"/>
                  <a:pt x="4804253" y="1754676"/>
                  <a:pt x="4789633" y="1754676"/>
                </a:cubicBezTo>
                <a:cubicBezTo>
                  <a:pt x="4672671" y="1754676"/>
                  <a:pt x="4577855" y="1849490"/>
                  <a:pt x="4577855" y="1966449"/>
                </a:cubicBezTo>
                <a:cubicBezTo>
                  <a:pt x="4577855" y="2083408"/>
                  <a:pt x="4672671" y="2178222"/>
                  <a:pt x="4789633" y="2178222"/>
                </a:cubicBezTo>
                <a:cubicBezTo>
                  <a:pt x="4804253" y="2178222"/>
                  <a:pt x="4818527" y="2176741"/>
                  <a:pt x="4832314" y="2173920"/>
                </a:cubicBezTo>
                <a:lnTo>
                  <a:pt x="4852837" y="2167549"/>
                </a:lnTo>
                <a:lnTo>
                  <a:pt x="4852837" y="2738957"/>
                </a:lnTo>
                <a:lnTo>
                  <a:pt x="4830858" y="2732135"/>
                </a:lnTo>
                <a:cubicBezTo>
                  <a:pt x="4817071" y="2729314"/>
                  <a:pt x="4802797" y="2727832"/>
                  <a:pt x="4788177" y="2727832"/>
                </a:cubicBezTo>
                <a:cubicBezTo>
                  <a:pt x="4671215" y="2727832"/>
                  <a:pt x="4576399" y="2822646"/>
                  <a:pt x="4576399" y="2939605"/>
                </a:cubicBezTo>
                <a:cubicBezTo>
                  <a:pt x="4576399" y="3056564"/>
                  <a:pt x="4671215" y="3151378"/>
                  <a:pt x="4788177" y="3151378"/>
                </a:cubicBezTo>
                <a:cubicBezTo>
                  <a:pt x="4802797" y="3151378"/>
                  <a:pt x="4817071" y="3149897"/>
                  <a:pt x="4830858" y="3147076"/>
                </a:cubicBezTo>
                <a:lnTo>
                  <a:pt x="4852837" y="3140253"/>
                </a:lnTo>
                <a:lnTo>
                  <a:pt x="4852837" y="4852837"/>
                </a:lnTo>
                <a:lnTo>
                  <a:pt x="3901460" y="4852837"/>
                </a:lnTo>
                <a:lnTo>
                  <a:pt x="3798630" y="4661903"/>
                </a:lnTo>
                <a:lnTo>
                  <a:pt x="3815081" y="4656796"/>
                </a:lnTo>
                <a:cubicBezTo>
                  <a:pt x="3891091" y="4624647"/>
                  <a:pt x="3944425" y="4549384"/>
                  <a:pt x="3944425" y="4461665"/>
                </a:cubicBezTo>
                <a:cubicBezTo>
                  <a:pt x="3944425" y="4344706"/>
                  <a:pt x="3849609" y="4249892"/>
                  <a:pt x="3732647" y="4249892"/>
                </a:cubicBezTo>
                <a:cubicBezTo>
                  <a:pt x="3630306" y="4249892"/>
                  <a:pt x="3544919" y="4322484"/>
                  <a:pt x="3525172" y="4418986"/>
                </a:cubicBezTo>
                <a:lnTo>
                  <a:pt x="3522655" y="4443955"/>
                </a:lnTo>
                <a:lnTo>
                  <a:pt x="3289724" y="4443955"/>
                </a:lnTo>
                <a:lnTo>
                  <a:pt x="3313813" y="4427714"/>
                </a:lnTo>
                <a:cubicBezTo>
                  <a:pt x="3352137" y="4389391"/>
                  <a:pt x="3375841" y="4336448"/>
                  <a:pt x="3375841" y="4277968"/>
                </a:cubicBezTo>
                <a:cubicBezTo>
                  <a:pt x="3375841" y="4161009"/>
                  <a:pt x="3281025" y="4066195"/>
                  <a:pt x="3164063" y="4066195"/>
                </a:cubicBezTo>
                <a:cubicBezTo>
                  <a:pt x="3047101" y="4066195"/>
                  <a:pt x="2952285" y="4161009"/>
                  <a:pt x="2952285" y="4277968"/>
                </a:cubicBezTo>
                <a:cubicBezTo>
                  <a:pt x="2952285" y="4336448"/>
                  <a:pt x="2975989" y="4389391"/>
                  <a:pt x="3014313" y="4427714"/>
                </a:cubicBezTo>
                <a:lnTo>
                  <a:pt x="3038402" y="4443955"/>
                </a:lnTo>
                <a:lnTo>
                  <a:pt x="2628463" y="4443955"/>
                </a:lnTo>
                <a:lnTo>
                  <a:pt x="2630499" y="4423759"/>
                </a:lnTo>
                <a:cubicBezTo>
                  <a:pt x="2630499" y="4306800"/>
                  <a:pt x="2535683" y="4211986"/>
                  <a:pt x="2418721" y="4211986"/>
                </a:cubicBezTo>
                <a:cubicBezTo>
                  <a:pt x="2301759" y="4211986"/>
                  <a:pt x="2206943" y="4306800"/>
                  <a:pt x="2206943" y="4423759"/>
                </a:cubicBezTo>
                <a:lnTo>
                  <a:pt x="2208979" y="4443955"/>
                </a:lnTo>
                <a:lnTo>
                  <a:pt x="1767763" y="4443955"/>
                </a:lnTo>
                <a:lnTo>
                  <a:pt x="1800501" y="4421883"/>
                </a:lnTo>
                <a:cubicBezTo>
                  <a:pt x="1838825" y="4383560"/>
                  <a:pt x="1862529" y="4330617"/>
                  <a:pt x="1862529" y="4272137"/>
                </a:cubicBezTo>
                <a:cubicBezTo>
                  <a:pt x="1862529" y="4155178"/>
                  <a:pt x="1767713" y="4060364"/>
                  <a:pt x="1650751" y="4060364"/>
                </a:cubicBezTo>
                <a:cubicBezTo>
                  <a:pt x="1533789" y="4060364"/>
                  <a:pt x="1438973" y="4155178"/>
                  <a:pt x="1438973" y="4272137"/>
                </a:cubicBezTo>
                <a:cubicBezTo>
                  <a:pt x="1438973" y="4330617"/>
                  <a:pt x="1462677" y="4383560"/>
                  <a:pt x="1501002" y="4421883"/>
                </a:cubicBezTo>
                <a:lnTo>
                  <a:pt x="1533739" y="4443955"/>
                </a:lnTo>
                <a:lnTo>
                  <a:pt x="1284880" y="4443955"/>
                </a:lnTo>
                <a:lnTo>
                  <a:pt x="1280893" y="4404407"/>
                </a:lnTo>
                <a:cubicBezTo>
                  <a:pt x="1261145" y="4307905"/>
                  <a:pt x="1175759" y="4235313"/>
                  <a:pt x="1073417" y="4235313"/>
                </a:cubicBezTo>
                <a:cubicBezTo>
                  <a:pt x="956455" y="4235313"/>
                  <a:pt x="861639" y="4330127"/>
                  <a:pt x="861639" y="4447086"/>
                </a:cubicBezTo>
                <a:cubicBezTo>
                  <a:pt x="861639" y="4549425"/>
                  <a:pt x="934233" y="4634810"/>
                  <a:pt x="1030737" y="4654557"/>
                </a:cubicBezTo>
                <a:lnTo>
                  <a:pt x="1042147" y="4655707"/>
                </a:lnTo>
                <a:lnTo>
                  <a:pt x="935981" y="4852837"/>
                </a:lnTo>
                <a:lnTo>
                  <a:pt x="0" y="4852837"/>
                </a:lnTo>
                <a:lnTo>
                  <a:pt x="0" y="3136068"/>
                </a:lnTo>
                <a:lnTo>
                  <a:pt x="7284" y="3138329"/>
                </a:lnTo>
                <a:cubicBezTo>
                  <a:pt x="21070" y="3141150"/>
                  <a:pt x="35344" y="3142631"/>
                  <a:pt x="49964" y="3142631"/>
                </a:cubicBezTo>
                <a:cubicBezTo>
                  <a:pt x="166926" y="3142631"/>
                  <a:pt x="261742" y="3047817"/>
                  <a:pt x="261742" y="2930858"/>
                </a:cubicBezTo>
                <a:cubicBezTo>
                  <a:pt x="261742" y="2813899"/>
                  <a:pt x="166926" y="2719085"/>
                  <a:pt x="49964" y="2719085"/>
                </a:cubicBezTo>
                <a:cubicBezTo>
                  <a:pt x="35344" y="2719085"/>
                  <a:pt x="21070" y="2720567"/>
                  <a:pt x="7284" y="2723388"/>
                </a:cubicBezTo>
                <a:lnTo>
                  <a:pt x="0" y="2725648"/>
                </a:lnTo>
                <a:lnTo>
                  <a:pt x="0" y="2133225"/>
                </a:lnTo>
                <a:lnTo>
                  <a:pt x="16030" y="2138201"/>
                </a:lnTo>
                <a:cubicBezTo>
                  <a:pt x="29817" y="2141022"/>
                  <a:pt x="44091" y="2142503"/>
                  <a:pt x="58711" y="2142503"/>
                </a:cubicBezTo>
                <a:cubicBezTo>
                  <a:pt x="175673" y="2142503"/>
                  <a:pt x="270489" y="2047689"/>
                  <a:pt x="270489" y="1930730"/>
                </a:cubicBezTo>
                <a:cubicBezTo>
                  <a:pt x="270489" y="1813771"/>
                  <a:pt x="175673" y="1718957"/>
                  <a:pt x="58711" y="1718957"/>
                </a:cubicBezTo>
                <a:cubicBezTo>
                  <a:pt x="44091" y="1718957"/>
                  <a:pt x="29817" y="1720439"/>
                  <a:pt x="16030" y="1723260"/>
                </a:cubicBezTo>
                <a:lnTo>
                  <a:pt x="0" y="1728236"/>
                </a:lnTo>
                <a:close/>
              </a:path>
            </a:pathLst>
          </a:custGeom>
        </p:spPr>
      </p:pic>
      <p:pic>
        <p:nvPicPr>
          <p:cNvPr id="11" name="Clipboard">
            <a:extLst>
              <a:ext uri="{FF2B5EF4-FFF2-40B4-BE49-F238E27FC236}">
                <a16:creationId xmlns:a16="http://schemas.microsoft.com/office/drawing/2014/main" id="{2677D785-B6D7-E26C-C009-7CDBB6C1830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0456" y="1819399"/>
            <a:ext cx="184037" cy="202560"/>
          </a:xfrm>
          <a:prstGeom prst="rect">
            <a:avLst/>
          </a:prstGeom>
        </p:spPr>
      </p:pic>
      <p:pic>
        <p:nvPicPr>
          <p:cNvPr id="12" name="Devices">
            <a:extLst>
              <a:ext uri="{FF2B5EF4-FFF2-40B4-BE49-F238E27FC236}">
                <a16:creationId xmlns:a16="http://schemas.microsoft.com/office/drawing/2014/main" id="{8DD89B78-27A7-67C7-C003-2F3B1CF2A96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7616" y="1702575"/>
            <a:ext cx="249763" cy="158250"/>
          </a:xfrm>
          <a:prstGeom prst="rect">
            <a:avLst/>
          </a:prstGeom>
        </p:spPr>
      </p:pic>
      <p:pic>
        <p:nvPicPr>
          <p:cNvPr id="13" name="Pen">
            <a:extLst>
              <a:ext uri="{FF2B5EF4-FFF2-40B4-BE49-F238E27FC236}">
                <a16:creationId xmlns:a16="http://schemas.microsoft.com/office/drawing/2014/main" id="{41C9A0EB-8922-C1D3-B693-F2CA322946E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3134" y="4163891"/>
            <a:ext cx="223472" cy="215219"/>
          </a:xfrm>
          <a:prstGeom prst="rect">
            <a:avLst/>
          </a:prstGeom>
        </p:spPr>
      </p:pic>
      <p:pic>
        <p:nvPicPr>
          <p:cNvPr id="14" name="Language">
            <a:extLst>
              <a:ext uri="{FF2B5EF4-FFF2-40B4-BE49-F238E27FC236}">
                <a16:creationId xmlns:a16="http://schemas.microsoft.com/office/drawing/2014/main" id="{EC95D50B-ED3D-410A-4741-2A5493ECBB2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6792" y="4750979"/>
            <a:ext cx="190609" cy="189899"/>
          </a:xfrm>
          <a:prstGeom prst="rect">
            <a:avLst/>
          </a:prstGeom>
        </p:spPr>
      </p:pic>
      <p:pic>
        <p:nvPicPr>
          <p:cNvPr id="15" name="Person">
            <a:extLst>
              <a:ext uri="{FF2B5EF4-FFF2-40B4-BE49-F238E27FC236}">
                <a16:creationId xmlns:a16="http://schemas.microsoft.com/office/drawing/2014/main" id="{5B5CA82B-75A9-EA31-495B-B22EB2384A1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8818" y="2212471"/>
            <a:ext cx="216900" cy="208888"/>
          </a:xfrm>
          <a:prstGeom prst="rect">
            <a:avLst/>
          </a:prstGeom>
        </p:spPr>
      </p:pic>
      <p:sp>
        <p:nvSpPr>
          <p:cNvPr id="4" name="Title 3">
            <a:extLst>
              <a:ext uri="{FF2B5EF4-FFF2-40B4-BE49-F238E27FC236}">
                <a16:creationId xmlns:a16="http://schemas.microsoft.com/office/drawing/2014/main" id="{AB346E4C-8D0C-FD8D-1B7B-2BD25C03FBD3}"/>
              </a:ext>
            </a:extLst>
          </p:cNvPr>
          <p:cNvSpPr txBox="1">
            <a:spLocks noGrp="1"/>
          </p:cNvSpPr>
          <p:nvPr>
            <p:ph type="title" idx="4294967295"/>
          </p:nvPr>
        </p:nvSpPr>
        <p:spPr>
          <a:xfrm>
            <a:off x="745299" y="294278"/>
            <a:ext cx="681205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n-ea"/>
                <a:cs typeface="+mn-cs"/>
              </a:rPr>
              <a:t>Bot-powered Adaptive Card Extensions (ACEs)</a:t>
            </a:r>
          </a:p>
        </p:txBody>
      </p:sp>
      <p:pic>
        <p:nvPicPr>
          <p:cNvPr id="16" name="Graphic 15">
            <a:extLst>
              <a:ext uri="{FF2B5EF4-FFF2-40B4-BE49-F238E27FC236}">
                <a16:creationId xmlns:a16="http://schemas.microsoft.com/office/drawing/2014/main" id="{DF42EB05-9AE4-FAEB-6D53-5E0EA223A6F1}"/>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59060" y="2212471"/>
            <a:ext cx="246074" cy="236986"/>
          </a:xfrm>
          <a:prstGeom prst="rect">
            <a:avLst/>
          </a:prstGeom>
        </p:spPr>
      </p:pic>
      <p:pic>
        <p:nvPicPr>
          <p:cNvPr id="17" name="Graphic 16">
            <a:extLst>
              <a:ext uri="{FF2B5EF4-FFF2-40B4-BE49-F238E27FC236}">
                <a16:creationId xmlns:a16="http://schemas.microsoft.com/office/drawing/2014/main" id="{9EF37936-B373-8216-15C0-2D33637A1ABA}"/>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36198" y="2268098"/>
            <a:ext cx="246074" cy="236986"/>
          </a:xfrm>
          <a:prstGeom prst="rect">
            <a:avLst/>
          </a:prstGeom>
        </p:spPr>
      </p:pic>
      <p:pic>
        <p:nvPicPr>
          <p:cNvPr id="18" name="Graphic 17">
            <a:extLst>
              <a:ext uri="{FF2B5EF4-FFF2-40B4-BE49-F238E27FC236}">
                <a16:creationId xmlns:a16="http://schemas.microsoft.com/office/drawing/2014/main" id="{FB9FA7B0-5DB9-6A58-79B8-FD95BF947511}"/>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76783" y="2195194"/>
            <a:ext cx="246074" cy="236986"/>
          </a:xfrm>
          <a:prstGeom prst="rect">
            <a:avLst/>
          </a:prstGeom>
        </p:spPr>
      </p:pic>
      <p:pic>
        <p:nvPicPr>
          <p:cNvPr id="19" name="Graphic 18">
            <a:extLst>
              <a:ext uri="{FF2B5EF4-FFF2-40B4-BE49-F238E27FC236}">
                <a16:creationId xmlns:a16="http://schemas.microsoft.com/office/drawing/2014/main" id="{9DC22D9E-60B7-C97E-6142-4DA40CFE0FE9}"/>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15346" y="4695249"/>
            <a:ext cx="246074" cy="236986"/>
          </a:xfrm>
          <a:prstGeom prst="rect">
            <a:avLst/>
          </a:prstGeom>
        </p:spPr>
      </p:pic>
      <p:pic>
        <p:nvPicPr>
          <p:cNvPr id="20" name="Graphic 19">
            <a:extLst>
              <a:ext uri="{FF2B5EF4-FFF2-40B4-BE49-F238E27FC236}">
                <a16:creationId xmlns:a16="http://schemas.microsoft.com/office/drawing/2014/main" id="{3175D93B-F3F1-FF1D-6076-08375095EC6F}"/>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34604" y="5192095"/>
            <a:ext cx="246074" cy="236986"/>
          </a:xfrm>
          <a:prstGeom prst="rect">
            <a:avLst/>
          </a:prstGeom>
        </p:spPr>
      </p:pic>
      <p:pic>
        <p:nvPicPr>
          <p:cNvPr id="21" name="Graphic 20">
            <a:extLst>
              <a:ext uri="{FF2B5EF4-FFF2-40B4-BE49-F238E27FC236}">
                <a16:creationId xmlns:a16="http://schemas.microsoft.com/office/drawing/2014/main" id="{25A9ADC3-E27B-2C0E-1471-6B9ADFAE81BE}"/>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93226" y="4123283"/>
            <a:ext cx="246074" cy="236986"/>
          </a:xfrm>
          <a:prstGeom prst="rect">
            <a:avLst/>
          </a:prstGeom>
        </p:spPr>
      </p:pic>
      <p:pic>
        <p:nvPicPr>
          <p:cNvPr id="22" name="Graphic 21">
            <a:extLst>
              <a:ext uri="{FF2B5EF4-FFF2-40B4-BE49-F238E27FC236}">
                <a16:creationId xmlns:a16="http://schemas.microsoft.com/office/drawing/2014/main" id="{4CD7D4B6-B5EA-1501-F1C4-D85B2AEE02A6}"/>
              </a:ex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88065" y="5253157"/>
            <a:ext cx="246074" cy="236986"/>
          </a:xfrm>
          <a:prstGeom prst="rect">
            <a:avLst/>
          </a:prstGeom>
        </p:spPr>
      </p:pic>
      <p:pic>
        <p:nvPicPr>
          <p:cNvPr id="23" name="Graphic 22">
            <a:extLst>
              <a:ext uri="{FF2B5EF4-FFF2-40B4-BE49-F238E27FC236}">
                <a16:creationId xmlns:a16="http://schemas.microsoft.com/office/drawing/2014/main" id="{A9FA9CE4-3C56-E683-9274-6A011D681EE3}"/>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662362" y="2802963"/>
            <a:ext cx="246074" cy="236986"/>
          </a:xfrm>
          <a:prstGeom prst="rect">
            <a:avLst/>
          </a:prstGeom>
        </p:spPr>
      </p:pic>
      <p:pic>
        <p:nvPicPr>
          <p:cNvPr id="24" name="Graphic 23">
            <a:extLst>
              <a:ext uri="{FF2B5EF4-FFF2-40B4-BE49-F238E27FC236}">
                <a16:creationId xmlns:a16="http://schemas.microsoft.com/office/drawing/2014/main" id="{C591B371-D28D-C362-99AF-CC7ED0DC1CEB}"/>
              </a:ex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52422" y="3450958"/>
            <a:ext cx="246074" cy="236986"/>
          </a:xfrm>
          <a:prstGeom prst="rect">
            <a:avLst/>
          </a:prstGeom>
        </p:spPr>
      </p:pic>
      <p:pic>
        <p:nvPicPr>
          <p:cNvPr id="25" name="Graphic 24">
            <a:extLst>
              <a:ext uri="{FF2B5EF4-FFF2-40B4-BE49-F238E27FC236}">
                <a16:creationId xmlns:a16="http://schemas.microsoft.com/office/drawing/2014/main" id="{CBE6E51F-7743-5464-3014-F15196EA155A}"/>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802625" y="3456321"/>
            <a:ext cx="246074" cy="236986"/>
          </a:xfrm>
          <a:prstGeom prst="rect">
            <a:avLst/>
          </a:prstGeom>
        </p:spPr>
      </p:pic>
      <p:pic>
        <p:nvPicPr>
          <p:cNvPr id="26" name="Graphic 25">
            <a:extLst>
              <a:ext uri="{FF2B5EF4-FFF2-40B4-BE49-F238E27FC236}">
                <a16:creationId xmlns:a16="http://schemas.microsoft.com/office/drawing/2014/main" id="{00F96DAF-7781-B8BB-9061-C88087F65455}"/>
              </a:ext>
              <a:ext uri="{C183D7F6-B498-43B3-948B-1728B52AA6E4}">
                <adec:decorative xmlns:adec="http://schemas.microsoft.com/office/drawing/2017/decorative" val="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653285" y="1799537"/>
            <a:ext cx="246074" cy="236986"/>
          </a:xfrm>
          <a:prstGeom prst="rect">
            <a:avLst/>
          </a:prstGeom>
        </p:spPr>
      </p:pic>
      <p:pic>
        <p:nvPicPr>
          <p:cNvPr id="27" name="Graphic 26">
            <a:extLst>
              <a:ext uri="{FF2B5EF4-FFF2-40B4-BE49-F238E27FC236}">
                <a16:creationId xmlns:a16="http://schemas.microsoft.com/office/drawing/2014/main" id="{A701B5CF-E5E7-E98F-A66A-AD96E8B8F93C}"/>
              </a:ext>
              <a:ext uri="{C183D7F6-B498-43B3-948B-1728B52AA6E4}">
                <adec:decorative xmlns:adec="http://schemas.microsoft.com/office/drawing/2017/decorative" val="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275459" y="2728786"/>
            <a:ext cx="246074" cy="236986"/>
          </a:xfrm>
          <a:prstGeom prst="rect">
            <a:avLst/>
          </a:prstGeom>
        </p:spPr>
      </p:pic>
      <p:pic>
        <p:nvPicPr>
          <p:cNvPr id="28" name="Graphic 27">
            <a:extLst>
              <a:ext uri="{FF2B5EF4-FFF2-40B4-BE49-F238E27FC236}">
                <a16:creationId xmlns:a16="http://schemas.microsoft.com/office/drawing/2014/main" id="{1AF51B13-4982-CE5D-5D32-5B90A72BA102}"/>
              </a:ext>
              <a:ext uri="{C183D7F6-B498-43B3-948B-1728B52AA6E4}">
                <adec:decorative xmlns:adec="http://schemas.microsoft.com/office/drawing/2017/decorative" val="1"/>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91691" y="4632486"/>
            <a:ext cx="246074" cy="236986"/>
          </a:xfrm>
          <a:prstGeom prst="rect">
            <a:avLst/>
          </a:prstGeom>
        </p:spPr>
      </p:pic>
      <p:pic>
        <p:nvPicPr>
          <p:cNvPr id="29" name="Graphic 28">
            <a:extLst>
              <a:ext uri="{FF2B5EF4-FFF2-40B4-BE49-F238E27FC236}">
                <a16:creationId xmlns:a16="http://schemas.microsoft.com/office/drawing/2014/main" id="{A76F93E3-51FC-0948-8FB0-22061103780D}"/>
              </a:ext>
              <a:ext uri="{C183D7F6-B498-43B3-948B-1728B52AA6E4}">
                <adec:decorative xmlns:adec="http://schemas.microsoft.com/office/drawing/2017/decorative" val="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45299" y="3016755"/>
            <a:ext cx="246074" cy="236986"/>
          </a:xfrm>
          <a:prstGeom prst="rect">
            <a:avLst/>
          </a:prstGeom>
        </p:spPr>
      </p:pic>
      <p:pic>
        <p:nvPicPr>
          <p:cNvPr id="30" name="Graphic 29">
            <a:extLst>
              <a:ext uri="{FF2B5EF4-FFF2-40B4-BE49-F238E27FC236}">
                <a16:creationId xmlns:a16="http://schemas.microsoft.com/office/drawing/2014/main" id="{899B8A7B-2C1F-A9B6-5835-29904106F9D5}"/>
              </a:ext>
              <a:ext uri="{C183D7F6-B498-43B3-948B-1728B52AA6E4}">
                <adec:decorative xmlns:adec="http://schemas.microsoft.com/office/drawing/2017/decorative" val="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511329" y="1331661"/>
            <a:ext cx="246074" cy="236986"/>
          </a:xfrm>
          <a:prstGeom prst="rect">
            <a:avLst/>
          </a:prstGeom>
        </p:spPr>
      </p:pic>
      <p:pic>
        <p:nvPicPr>
          <p:cNvPr id="31" name="Graphic 30">
            <a:extLst>
              <a:ext uri="{FF2B5EF4-FFF2-40B4-BE49-F238E27FC236}">
                <a16:creationId xmlns:a16="http://schemas.microsoft.com/office/drawing/2014/main" id="{DAB43617-60B8-38C3-8648-CAE5DD540EEC}"/>
              </a:ext>
              <a:ext uri="{C183D7F6-B498-43B3-948B-1728B52AA6E4}">
                <adec:decorative xmlns:adec="http://schemas.microsoft.com/office/drawing/2017/decorative" val="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160482" y="3016755"/>
            <a:ext cx="246074" cy="236986"/>
          </a:xfrm>
          <a:prstGeom prst="rect">
            <a:avLst/>
          </a:prstGeom>
        </p:spPr>
      </p:pic>
      <p:pic>
        <p:nvPicPr>
          <p:cNvPr id="32" name="Graphic 31">
            <a:extLst>
              <a:ext uri="{FF2B5EF4-FFF2-40B4-BE49-F238E27FC236}">
                <a16:creationId xmlns:a16="http://schemas.microsoft.com/office/drawing/2014/main" id="{BDE0EA09-0910-E71F-B674-98B42980D83D}"/>
              </a:ext>
              <a:ext uri="{C183D7F6-B498-43B3-948B-1728B52AA6E4}">
                <adec:decorative xmlns:adec="http://schemas.microsoft.com/office/drawing/2017/decorative" val="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437179" y="1331661"/>
            <a:ext cx="246074" cy="236986"/>
          </a:xfrm>
          <a:prstGeom prst="rect">
            <a:avLst/>
          </a:prstGeom>
        </p:spPr>
      </p:pic>
      <p:pic>
        <p:nvPicPr>
          <p:cNvPr id="33" name="Graphic 32">
            <a:extLst>
              <a:ext uri="{FF2B5EF4-FFF2-40B4-BE49-F238E27FC236}">
                <a16:creationId xmlns:a16="http://schemas.microsoft.com/office/drawing/2014/main" id="{15DBDF77-D639-24CF-A045-316D84226EAC}"/>
              </a:ext>
              <a:ext uri="{C183D7F6-B498-43B3-948B-1728B52AA6E4}">
                <adec:decorative xmlns:adec="http://schemas.microsoft.com/office/drawing/2017/decorative" val="1"/>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676783" y="5253157"/>
            <a:ext cx="246074" cy="236986"/>
          </a:xfrm>
          <a:prstGeom prst="rect">
            <a:avLst/>
          </a:prstGeom>
        </p:spPr>
      </p:pic>
      <p:pic>
        <p:nvPicPr>
          <p:cNvPr id="34" name="Picture 33">
            <a:extLst>
              <a:ext uri="{FF2B5EF4-FFF2-40B4-BE49-F238E27FC236}">
                <a16:creationId xmlns:a16="http://schemas.microsoft.com/office/drawing/2014/main" id="{832889BC-D5CE-4AEB-59F3-D3FBB53F7569}"/>
              </a:ext>
              <a:ext uri="{C183D7F6-B498-43B3-948B-1728B52AA6E4}">
                <adec:decorative xmlns:adec="http://schemas.microsoft.com/office/drawing/2017/decorative" val="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33687" y="3955876"/>
            <a:ext cx="246074" cy="236986"/>
          </a:xfrm>
          <a:prstGeom prst="rect">
            <a:avLst/>
          </a:prstGeom>
        </p:spPr>
      </p:pic>
      <p:pic>
        <p:nvPicPr>
          <p:cNvPr id="35" name="Picture 34">
            <a:extLst>
              <a:ext uri="{FF2B5EF4-FFF2-40B4-BE49-F238E27FC236}">
                <a16:creationId xmlns:a16="http://schemas.microsoft.com/office/drawing/2014/main" id="{8457BA0D-62FE-3E2D-E53D-54559E2B6D1F}"/>
              </a:ext>
              <a:ext uri="{C183D7F6-B498-43B3-948B-1728B52AA6E4}">
                <adec:decorative xmlns:adec="http://schemas.microsoft.com/office/drawing/2017/decorative" val="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160482" y="3891642"/>
            <a:ext cx="246074" cy="236986"/>
          </a:xfrm>
          <a:prstGeom prst="rect">
            <a:avLst/>
          </a:prstGeom>
        </p:spPr>
      </p:pic>
      <p:pic>
        <p:nvPicPr>
          <p:cNvPr id="36" name="Picture 35">
            <a:extLst>
              <a:ext uri="{FF2B5EF4-FFF2-40B4-BE49-F238E27FC236}">
                <a16:creationId xmlns:a16="http://schemas.microsoft.com/office/drawing/2014/main" id="{F5941CB8-4306-89A4-4D54-7E18DF027CEA}"/>
              </a:ext>
              <a:ext uri="{C183D7F6-B498-43B3-948B-1728B52AA6E4}">
                <adec:decorative xmlns:adec="http://schemas.microsoft.com/office/drawing/2017/decorative" val="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249826" y="1654001"/>
            <a:ext cx="246074" cy="236986"/>
          </a:xfrm>
          <a:prstGeom prst="rect">
            <a:avLst/>
          </a:prstGeom>
        </p:spPr>
      </p:pic>
      <p:pic>
        <p:nvPicPr>
          <p:cNvPr id="37" name="Picture 36">
            <a:extLst>
              <a:ext uri="{FF2B5EF4-FFF2-40B4-BE49-F238E27FC236}">
                <a16:creationId xmlns:a16="http://schemas.microsoft.com/office/drawing/2014/main" id="{BD28F0BC-0B8D-78FD-3D2C-B98B45B0AE20}"/>
              </a:ext>
              <a:ext uri="{C183D7F6-B498-43B3-948B-1728B52AA6E4}">
                <adec:decorative xmlns:adec="http://schemas.microsoft.com/office/drawing/2017/decorative" val="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660435" y="1670602"/>
            <a:ext cx="246074" cy="236986"/>
          </a:xfrm>
          <a:prstGeom prst="rect">
            <a:avLst/>
          </a:prstGeom>
        </p:spPr>
      </p:pic>
      <p:pic>
        <p:nvPicPr>
          <p:cNvPr id="38" name="Graphic 37">
            <a:extLst>
              <a:ext uri="{FF2B5EF4-FFF2-40B4-BE49-F238E27FC236}">
                <a16:creationId xmlns:a16="http://schemas.microsoft.com/office/drawing/2014/main" id="{5DAE1469-23A2-B343-00DA-BFAE320FF1BF}"/>
              </a:ext>
              <a:ext uri="{C183D7F6-B498-43B3-948B-1728B52AA6E4}">
                <adec:decorative xmlns:adec="http://schemas.microsoft.com/office/drawing/2017/decorative" val="1"/>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624966" y="4644014"/>
            <a:ext cx="283289" cy="272827"/>
          </a:xfrm>
          <a:prstGeom prst="rect">
            <a:avLst/>
          </a:prstGeom>
        </p:spPr>
      </p:pic>
      <p:grpSp>
        <p:nvGrpSpPr>
          <p:cNvPr id="41" name="Modenr life">
            <a:extLst>
              <a:ext uri="{FF2B5EF4-FFF2-40B4-BE49-F238E27FC236}">
                <a16:creationId xmlns:a16="http://schemas.microsoft.com/office/drawing/2014/main" id="{C3CE2EDB-FB1A-641A-CEFA-89F46BED264A}"/>
              </a:ext>
              <a:ext uri="{C183D7F6-B498-43B3-948B-1728B52AA6E4}">
                <adec:decorative xmlns:adec="http://schemas.microsoft.com/office/drawing/2017/decorative" val="1"/>
              </a:ext>
            </a:extLst>
          </p:cNvPr>
          <p:cNvGrpSpPr/>
          <p:nvPr/>
        </p:nvGrpSpPr>
        <p:grpSpPr>
          <a:xfrm>
            <a:off x="6688876" y="4382471"/>
            <a:ext cx="4229400" cy="366363"/>
            <a:chOff x="6989218" y="2564652"/>
            <a:chExt cx="4229400" cy="366363"/>
          </a:xfrm>
        </p:grpSpPr>
        <p:sp>
          <p:nvSpPr>
            <p:cNvPr id="42" name="Rectangle 41">
              <a:extLst>
                <a:ext uri="{FF2B5EF4-FFF2-40B4-BE49-F238E27FC236}">
                  <a16:creationId xmlns:a16="http://schemas.microsoft.com/office/drawing/2014/main" id="{C1050D14-8C22-DA25-5EE9-8AD56A3C7499}"/>
                </a:ext>
              </a:extLst>
            </p:cNvPr>
            <p:cNvSpPr/>
            <p:nvPr/>
          </p:nvSpPr>
          <p:spPr bwMode="auto">
            <a:xfrm>
              <a:off x="7639646" y="2625620"/>
              <a:ext cx="3578972"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Available </a:t>
              </a:r>
              <a:r>
                <a:rPr lang="en-US" sz="1765" kern="0" dirty="0">
                  <a:gradFill>
                    <a:gsLst>
                      <a:gs pos="2913">
                        <a:srgbClr val="FFFFFF"/>
                      </a:gs>
                      <a:gs pos="28775">
                        <a:srgbClr val="FFFFFF"/>
                      </a:gs>
                    </a:gsLst>
                    <a:lin ang="5400000" scaled="1"/>
                  </a:gradFill>
                  <a:latin typeface="Segoe UI Semibold"/>
                  <a:cs typeface="Segoe UI" panose="020B0502040204020203" pitchFamily="34" charset="0"/>
                </a:rPr>
                <a:t>in desktop, mobile, web</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pic>
          <p:nvPicPr>
            <p:cNvPr id="43" name="Graphic 42" descr="Modern Life icon">
              <a:extLst>
                <a:ext uri="{FF2B5EF4-FFF2-40B4-BE49-F238E27FC236}">
                  <a16:creationId xmlns:a16="http://schemas.microsoft.com/office/drawing/2014/main" id="{ADA569EB-617F-645B-E1C1-847EF2D8FC7F}"/>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6989218" y="2564652"/>
              <a:ext cx="400980" cy="366363"/>
            </a:xfrm>
            <a:prstGeom prst="rect">
              <a:avLst/>
            </a:prstGeom>
          </p:spPr>
        </p:pic>
      </p:grpSp>
      <p:grpSp>
        <p:nvGrpSpPr>
          <p:cNvPr id="44" name="Modern workplace">
            <a:extLst>
              <a:ext uri="{FF2B5EF4-FFF2-40B4-BE49-F238E27FC236}">
                <a16:creationId xmlns:a16="http://schemas.microsoft.com/office/drawing/2014/main" id="{2124AEC6-6001-D004-9DAC-8F38D6F01CDA}"/>
              </a:ext>
              <a:ext uri="{C183D7F6-B498-43B3-948B-1728B52AA6E4}">
                <adec:decorative xmlns:adec="http://schemas.microsoft.com/office/drawing/2017/decorative" val="1"/>
              </a:ext>
            </a:extLst>
          </p:cNvPr>
          <p:cNvGrpSpPr/>
          <p:nvPr/>
        </p:nvGrpSpPr>
        <p:grpSpPr>
          <a:xfrm>
            <a:off x="6688876" y="2806789"/>
            <a:ext cx="4952147" cy="393663"/>
            <a:chOff x="6982820" y="3237542"/>
            <a:chExt cx="4952147" cy="393663"/>
          </a:xfrm>
        </p:grpSpPr>
        <p:sp>
          <p:nvSpPr>
            <p:cNvPr id="45" name="Rectangle 44">
              <a:extLst>
                <a:ext uri="{FF2B5EF4-FFF2-40B4-BE49-F238E27FC236}">
                  <a16:creationId xmlns:a16="http://schemas.microsoft.com/office/drawing/2014/main" id="{D6D436B2-2CCA-3E24-D9E2-8ACCA064CAEA}"/>
                </a:ext>
              </a:extLst>
            </p:cNvPr>
            <p:cNvSpPr/>
            <p:nvPr/>
          </p:nvSpPr>
          <p:spPr bwMode="auto">
            <a:xfrm>
              <a:off x="7639646" y="3312160"/>
              <a:ext cx="4295321"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One solution, multiple canvases</a:t>
              </a:r>
            </a:p>
          </p:txBody>
        </p:sp>
        <p:pic>
          <p:nvPicPr>
            <p:cNvPr id="46" name="Graphic 45" descr="Modern workplace icon">
              <a:extLst>
                <a:ext uri="{FF2B5EF4-FFF2-40B4-BE49-F238E27FC236}">
                  <a16:creationId xmlns:a16="http://schemas.microsoft.com/office/drawing/2014/main" id="{D8DE4C70-5C89-F44A-743C-56B4A103963C}"/>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6982820" y="3237542"/>
              <a:ext cx="413777" cy="393663"/>
            </a:xfrm>
            <a:prstGeom prst="rect">
              <a:avLst/>
            </a:prstGeom>
          </p:spPr>
        </p:pic>
      </p:grpSp>
      <p:grpSp>
        <p:nvGrpSpPr>
          <p:cNvPr id="47" name="Business applications">
            <a:extLst>
              <a:ext uri="{FF2B5EF4-FFF2-40B4-BE49-F238E27FC236}">
                <a16:creationId xmlns:a16="http://schemas.microsoft.com/office/drawing/2014/main" id="{540AF88B-2241-8B15-3E89-AE2B8CB4A6D4}"/>
              </a:ext>
              <a:ext uri="{C183D7F6-B498-43B3-948B-1728B52AA6E4}">
                <adec:decorative xmlns:adec="http://schemas.microsoft.com/office/drawing/2017/decorative" val="1"/>
              </a:ext>
            </a:extLst>
          </p:cNvPr>
          <p:cNvGrpSpPr/>
          <p:nvPr/>
        </p:nvGrpSpPr>
        <p:grpSpPr>
          <a:xfrm>
            <a:off x="6688876" y="1266324"/>
            <a:ext cx="5189940" cy="244426"/>
            <a:chOff x="7056341" y="3998700"/>
            <a:chExt cx="5189940" cy="244426"/>
          </a:xfrm>
        </p:grpSpPr>
        <p:sp>
          <p:nvSpPr>
            <p:cNvPr id="48" name="Rectangle 47">
              <a:extLst>
                <a:ext uri="{FF2B5EF4-FFF2-40B4-BE49-F238E27FC236}">
                  <a16:creationId xmlns:a16="http://schemas.microsoft.com/office/drawing/2014/main" id="{25C1CB82-AD38-570F-01F5-EBA3F9A1A6C6}"/>
                </a:ext>
              </a:extLst>
            </p:cNvPr>
            <p:cNvSpPr/>
            <p:nvPr/>
          </p:nvSpPr>
          <p:spPr bwMode="auto">
            <a:xfrm>
              <a:off x="7639646" y="3998700"/>
              <a:ext cx="4606635"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kern="0" dirty="0">
                  <a:gradFill>
                    <a:gsLst>
                      <a:gs pos="2913">
                        <a:srgbClr val="FFFFFF"/>
                      </a:gs>
                      <a:gs pos="28775">
                        <a:srgbClr val="FFFFFF"/>
                      </a:gs>
                    </a:gsLst>
                    <a:lin ang="5400000" scaled="1"/>
                  </a:gradFill>
                  <a:latin typeface="Segoe UI Semibold"/>
                  <a:cs typeface="Segoe UI" panose="020B0502040204020203" pitchFamily="34" charset="0"/>
                </a:rPr>
                <a:t>Brings existing </a:t>
              </a: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 bots in Viva Connections</a:t>
              </a:r>
            </a:p>
          </p:txBody>
        </p:sp>
        <p:pic>
          <p:nvPicPr>
            <p:cNvPr id="49" name="Graphic 48" descr="Business applications icon&#10;">
              <a:extLst>
                <a:ext uri="{FF2B5EF4-FFF2-40B4-BE49-F238E27FC236}">
                  <a16:creationId xmlns:a16="http://schemas.microsoft.com/office/drawing/2014/main" id="{94183CAB-CD91-7312-E9F9-1E8084E9DBEA}"/>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056341" y="3999921"/>
              <a:ext cx="355185" cy="241984"/>
            </a:xfrm>
            <a:prstGeom prst="rect">
              <a:avLst/>
            </a:prstGeom>
          </p:spPr>
        </p:pic>
      </p:grpSp>
      <p:grpSp>
        <p:nvGrpSpPr>
          <p:cNvPr id="50" name="Group 49">
            <a:extLst>
              <a:ext uri="{FF2B5EF4-FFF2-40B4-BE49-F238E27FC236}">
                <a16:creationId xmlns:a16="http://schemas.microsoft.com/office/drawing/2014/main" id="{26837044-7EDD-8A3D-6375-6EC8E4EDAC04}"/>
              </a:ext>
              <a:ext uri="{C183D7F6-B498-43B3-948B-1728B52AA6E4}">
                <adec:decorative xmlns:adec="http://schemas.microsoft.com/office/drawing/2017/decorative" val="1"/>
              </a:ext>
            </a:extLst>
          </p:cNvPr>
          <p:cNvGrpSpPr/>
          <p:nvPr/>
        </p:nvGrpSpPr>
        <p:grpSpPr>
          <a:xfrm>
            <a:off x="6846590" y="3666956"/>
            <a:ext cx="3845902" cy="257361"/>
            <a:chOff x="7143103" y="4034732"/>
            <a:chExt cx="3845902" cy="257361"/>
          </a:xfrm>
        </p:grpSpPr>
        <p:sp>
          <p:nvSpPr>
            <p:cNvPr id="51" name="Freeform: Shape 50">
              <a:extLst>
                <a:ext uri="{FF2B5EF4-FFF2-40B4-BE49-F238E27FC236}">
                  <a16:creationId xmlns:a16="http://schemas.microsoft.com/office/drawing/2014/main" id="{F7BA941A-0B2C-F6B8-D377-0F8F5F566825}"/>
                </a:ext>
              </a:extLst>
            </p:cNvPr>
            <p:cNvSpPr/>
            <p:nvPr/>
          </p:nvSpPr>
          <p:spPr>
            <a:xfrm>
              <a:off x="7143103" y="4034732"/>
              <a:ext cx="50292" cy="67056"/>
            </a:xfrm>
            <a:custGeom>
              <a:avLst/>
              <a:gdLst>
                <a:gd name="connsiteX0" fmla="*/ 33528 w 50292"/>
                <a:gd name="connsiteY0" fmla="*/ 67056 h 67056"/>
                <a:gd name="connsiteX1" fmla="*/ 16764 w 50292"/>
                <a:gd name="connsiteY1" fmla="*/ 67056 h 67056"/>
                <a:gd name="connsiteX2" fmla="*/ 0 w 50292"/>
                <a:gd name="connsiteY2" fmla="*/ 50292 h 67056"/>
                <a:gd name="connsiteX3" fmla="*/ 0 w 50292"/>
                <a:gd name="connsiteY3" fmla="*/ 16764 h 67056"/>
                <a:gd name="connsiteX4" fmla="*/ 16764 w 50292"/>
                <a:gd name="connsiteY4" fmla="*/ 0 h 67056"/>
                <a:gd name="connsiteX5" fmla="*/ 33528 w 50292"/>
                <a:gd name="connsiteY5" fmla="*/ 0 h 67056"/>
                <a:gd name="connsiteX6" fmla="*/ 50292 w 50292"/>
                <a:gd name="connsiteY6" fmla="*/ 16764 h 67056"/>
                <a:gd name="connsiteX7" fmla="*/ 50292 w 50292"/>
                <a:gd name="connsiteY7" fmla="*/ 50292 h 67056"/>
                <a:gd name="connsiteX8" fmla="*/ 33528 w 50292"/>
                <a:gd name="connsiteY8" fmla="*/ 67056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2" h="67056">
                  <a:moveTo>
                    <a:pt x="33528" y="67056"/>
                  </a:moveTo>
                  <a:lnTo>
                    <a:pt x="16764" y="67056"/>
                  </a:lnTo>
                  <a:cubicBezTo>
                    <a:pt x="7544" y="67056"/>
                    <a:pt x="0" y="59512"/>
                    <a:pt x="0" y="50292"/>
                  </a:cubicBezTo>
                  <a:lnTo>
                    <a:pt x="0" y="16764"/>
                  </a:lnTo>
                  <a:cubicBezTo>
                    <a:pt x="0" y="7544"/>
                    <a:pt x="7544" y="0"/>
                    <a:pt x="16764" y="0"/>
                  </a:cubicBezTo>
                  <a:lnTo>
                    <a:pt x="33528" y="0"/>
                  </a:lnTo>
                  <a:cubicBezTo>
                    <a:pt x="42748" y="0"/>
                    <a:pt x="50292" y="7544"/>
                    <a:pt x="50292" y="16764"/>
                  </a:cubicBezTo>
                  <a:lnTo>
                    <a:pt x="50292" y="50292"/>
                  </a:lnTo>
                  <a:cubicBezTo>
                    <a:pt x="50292" y="59512"/>
                    <a:pt x="42748" y="67056"/>
                    <a:pt x="33528" y="67056"/>
                  </a:cubicBezTo>
                  <a:close/>
                </a:path>
              </a:pathLst>
            </a:custGeom>
            <a:solidFill>
              <a:srgbClr val="0F78D4"/>
            </a:solidFill>
            <a:ln w="4167" cap="flat">
              <a:noFill/>
              <a:prstDash val="solid"/>
              <a:miter/>
            </a:ln>
          </p:spPr>
          <p:txBody>
            <a:bodyPr rtlCol="0" anchor="ctr"/>
            <a:lstStyle/>
            <a:p>
              <a:endParaRPr lang="en-US"/>
            </a:p>
          </p:txBody>
        </p:sp>
        <p:sp>
          <p:nvSpPr>
            <p:cNvPr id="54" name="Rectangle 53">
              <a:extLst>
                <a:ext uri="{FF2B5EF4-FFF2-40B4-BE49-F238E27FC236}">
                  <a16:creationId xmlns:a16="http://schemas.microsoft.com/office/drawing/2014/main" id="{0030DAF1-7BB5-12D4-1AF3-F63FFD981CEF}"/>
                </a:ext>
              </a:extLst>
            </p:cNvPr>
            <p:cNvSpPr/>
            <p:nvPr/>
          </p:nvSpPr>
          <p:spPr bwMode="auto">
            <a:xfrm>
              <a:off x="7639646" y="4047667"/>
              <a:ext cx="3349359"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Supports SSO and 3</a:t>
              </a:r>
              <a:r>
                <a:rPr kumimoji="0" lang="en-US" sz="1765" b="0" i="0" u="none" strike="noStrike" kern="0" cap="none" spc="0" normalizeH="0" baseline="3000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rd</a:t>
              </a:r>
              <a:r>
                <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rPr>
                <a:t> party IdPs</a:t>
              </a:r>
            </a:p>
          </p:txBody>
        </p:sp>
      </p:grpSp>
      <p:sp>
        <p:nvSpPr>
          <p:cNvPr id="56" name="Rectangle 55">
            <a:extLst>
              <a:ext uri="{FF2B5EF4-FFF2-40B4-BE49-F238E27FC236}">
                <a16:creationId xmlns:a16="http://schemas.microsoft.com/office/drawing/2014/main" id="{D26DE1E2-6A02-D3E9-EB42-2C8501A7AE48}"/>
              </a:ext>
              <a:ext uri="{C183D7F6-B498-43B3-948B-1728B52AA6E4}">
                <adec:decorative xmlns:adec="http://schemas.microsoft.com/office/drawing/2017/decorative" val="1"/>
              </a:ext>
            </a:extLst>
          </p:cNvPr>
          <p:cNvSpPr/>
          <p:nvPr/>
        </p:nvSpPr>
        <p:spPr bwMode="auto">
          <a:xfrm>
            <a:off x="7326508" y="2058406"/>
            <a:ext cx="4453784"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sz="1765" kern="0" dirty="0">
                <a:gradFill>
                  <a:gsLst>
                    <a:gs pos="2913">
                      <a:srgbClr val="FFFFFF"/>
                    </a:gs>
                    <a:gs pos="28775">
                      <a:srgbClr val="FFFFFF"/>
                    </a:gs>
                  </a:gsLst>
                  <a:lin ang="5400000" scaled="1"/>
                </a:gradFill>
                <a:latin typeface="Segoe UI Semibold"/>
                <a:cs typeface="Segoe UI" panose="020B0502040204020203" pitchFamily="34" charset="0"/>
              </a:rPr>
              <a:t>Leverages Teams manifest and package</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sp>
        <p:nvSpPr>
          <p:cNvPr id="59" name="Rectangle 58">
            <a:extLst>
              <a:ext uri="{FF2B5EF4-FFF2-40B4-BE49-F238E27FC236}">
                <a16:creationId xmlns:a16="http://schemas.microsoft.com/office/drawing/2014/main" id="{4D20C002-EDBA-D1ED-FE18-8C16CBFA6741}"/>
              </a:ext>
              <a:ext uri="{C183D7F6-B498-43B3-948B-1728B52AA6E4}">
                <adec:decorative xmlns:adec="http://schemas.microsoft.com/office/drawing/2017/decorative" val="1"/>
              </a:ext>
            </a:extLst>
          </p:cNvPr>
          <p:cNvSpPr/>
          <p:nvPr/>
        </p:nvSpPr>
        <p:spPr bwMode="auto">
          <a:xfrm>
            <a:off x="7326508" y="5189283"/>
            <a:ext cx="3981856" cy="2444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lang="en-US" sz="1765" kern="0" dirty="0">
                <a:gradFill>
                  <a:gsLst>
                    <a:gs pos="2913">
                      <a:srgbClr val="FFFFFF"/>
                    </a:gs>
                    <a:gs pos="28775">
                      <a:srgbClr val="FFFFFF"/>
                    </a:gs>
                  </a:gsLst>
                  <a:lin ang="5400000" scaled="1"/>
                </a:gradFill>
                <a:latin typeface="Segoe UI Semibold"/>
                <a:cs typeface="Segoe UI" panose="020B0502040204020203" pitchFamily="34" charset="0"/>
              </a:rPr>
              <a:t>Powered by Microsoft Bot Framework</a:t>
            </a:r>
            <a:endParaRPr kumimoji="0" lang="en-US" sz="1765" b="0" i="0" u="none" strike="noStrike" kern="0" cap="none" spc="0" normalizeH="0" baseline="0" noProof="0" dirty="0">
              <a:ln>
                <a:noFill/>
              </a:ln>
              <a:gradFill>
                <a:gsLst>
                  <a:gs pos="2913">
                    <a:srgbClr val="FFFFFF"/>
                  </a:gs>
                  <a:gs pos="28775">
                    <a:srgbClr val="FFFFFF"/>
                  </a:gs>
                </a:gsLst>
                <a:lin ang="5400000" scaled="1"/>
              </a:gradFill>
              <a:effectLst/>
              <a:uLnTx/>
              <a:uFillTx/>
              <a:latin typeface="Segoe UI Semibold"/>
              <a:ea typeface="+mn-ea"/>
              <a:cs typeface="Segoe UI" panose="020B0502040204020203" pitchFamily="34" charset="0"/>
            </a:endParaRPr>
          </a:p>
        </p:txBody>
      </p:sp>
      <p:pic>
        <p:nvPicPr>
          <p:cNvPr id="1028" name="Picture 4">
            <a:extLst>
              <a:ext uri="{FF2B5EF4-FFF2-40B4-BE49-F238E27FC236}">
                <a16:creationId xmlns:a16="http://schemas.microsoft.com/office/drawing/2014/main" id="{3F2EDD00-CE61-E16F-9734-4E40BC72EADF}"/>
              </a:ext>
              <a:ext uri="{C183D7F6-B498-43B3-948B-1728B52AA6E4}">
                <adec:decorative xmlns:adec="http://schemas.microsoft.com/office/drawing/2017/decorative" val="1"/>
              </a:ext>
            </a:extLst>
          </p:cNvPr>
          <p:cNvPicPr>
            <a:picLocks noChangeAspect="1" noChangeArrowheads="1"/>
          </p:cNvPicPr>
          <p:nvPr/>
        </p:nvPicPr>
        <p:blipFill>
          <a:blip r:embed="rId62">
            <a:extLst>
              <a:ext uri="{BEBA8EAE-BF5A-486C-A8C5-ECC9F3942E4B}">
                <a14:imgProps xmlns:a14="http://schemas.microsoft.com/office/drawing/2010/main">
                  <a14:imgLayer r:embed="rId63">
                    <a14:imgEffect>
                      <a14:backgroundRemoval t="10000" b="90000" l="10000" r="90000">
                        <a14:foregroundMark x1="24023" y1="34863" x2="24023" y2="34863"/>
                        <a14:foregroundMark x1="24805" y1="20117" x2="24805" y2="20117"/>
                        <a14:foregroundMark x1="28125" y1="20801" x2="28125" y2="20801"/>
                        <a14:foregroundMark x1="27930" y1="21680" x2="27930" y2="21680"/>
                        <a14:foregroundMark x1="25195" y1="23242" x2="25195" y2="23242"/>
                        <a14:foregroundMark x1="25098" y1="22754" x2="25098" y2="22754"/>
                        <a14:foregroundMark x1="29297" y1="25391" x2="29297" y2="25391"/>
                        <a14:foregroundMark x1="29590" y1="25977" x2="29590" y2="25977"/>
                        <a14:foregroundMark x1="29688" y1="27246" x2="29688" y2="27246"/>
                        <a14:foregroundMark x1="29492" y1="26758" x2="29492" y2="26758"/>
                        <a14:foregroundMark x1="33887" y1="31250" x2="33887" y2="31250"/>
                        <a14:foregroundMark x1="29688" y1="29980" x2="29688" y2="29980"/>
                        <a14:foregroundMark x1="16797" y1="37988" x2="16797" y2="37988"/>
                        <a14:foregroundMark x1="18555" y1="45410" x2="18555" y2="45410"/>
                        <a14:foregroundMark x1="16895" y1="42773" x2="16895" y2="42773"/>
                        <a14:foregroundMark x1="19238" y1="45410" x2="19238" y2="45410"/>
                        <a14:foregroundMark x1="47949" y1="33301" x2="47949" y2="33301"/>
                        <a14:foregroundMark x1="43164" y1="40332" x2="43164" y2="40332"/>
                        <a14:foregroundMark x1="40430" y1="37695" x2="40430" y2="37695"/>
                        <a14:foregroundMark x1="31641" y1="38379" x2="31641" y2="38379"/>
                        <a14:foregroundMark x1="21484" y1="49023" x2="21484" y2="49023"/>
                        <a14:foregroundMark x1="21582" y1="49023" x2="21582" y2="49023"/>
                        <a14:foregroundMark x1="20898" y1="48047" x2="20898" y2="48047"/>
                        <a14:foregroundMark x1="22656" y1="49414" x2="22656" y2="49414"/>
                        <a14:foregroundMark x1="22852" y1="49805" x2="22852" y2="49805"/>
                        <a14:foregroundMark x1="45801" y1="48633" x2="45801" y2="48633"/>
                        <a14:foregroundMark x1="26660" y1="52539" x2="26660" y2="52539"/>
                        <a14:foregroundMark x1="25293" y1="55371" x2="25293" y2="55371"/>
                        <a14:foregroundMark x1="25293" y1="54883" x2="25293" y2="54883"/>
                        <a14:foregroundMark x1="25098" y1="54590" x2="25098" y2="54590"/>
                        <a14:foregroundMark x1="24902" y1="53809" x2="24902" y2="53809"/>
                        <a14:foregroundMark x1="24609" y1="53906" x2="24609" y2="53906"/>
                        <a14:foregroundMark x1="24512" y1="53613" x2="24512" y2="53613"/>
                        <a14:foregroundMark x1="24414" y1="53711" x2="24414" y2="53711"/>
                        <a14:foregroundMark x1="24121" y1="53516" x2="24121" y2="53516"/>
                        <a14:foregroundMark x1="22559" y1="51758" x2="22559" y2="51758"/>
                        <a14:foregroundMark x1="21582" y1="52539" x2="21582" y2="52539"/>
                        <a14:foregroundMark x1="20898" y1="53027" x2="20898" y2="53027"/>
                        <a14:foregroundMark x1="22656" y1="55859" x2="22656" y2="55859"/>
                        <a14:foregroundMark x1="23438" y1="57617" x2="23438" y2="57617"/>
                        <a14:foregroundMark x1="23438" y1="56934" x2="23438" y2="56934"/>
                        <a14:foregroundMark x1="23047" y1="57227" x2="23047" y2="57227"/>
                        <a14:foregroundMark x1="20117" y1="57324" x2="20117" y2="57324"/>
                        <a14:foregroundMark x1="19043" y1="56445" x2="19043" y2="56445"/>
                        <a14:foregroundMark x1="17285" y1="58594" x2="17285" y2="58594"/>
                        <a14:foregroundMark x1="16113" y1="61523" x2="16113" y2="61523"/>
                        <a14:foregroundMark x1="15625" y1="64648" x2="15625" y2="64648"/>
                        <a14:foregroundMark x1="15625" y1="69531" x2="15625" y2="69531"/>
                        <a14:foregroundMark x1="24707" y1="67188" x2="24707" y2="67188"/>
                        <a14:foregroundMark x1="44824" y1="76953" x2="44824" y2="76953"/>
                        <a14:foregroundMark x1="46289" y1="72754" x2="46289" y2="72754"/>
                        <a14:foregroundMark x1="28516" y1="72754" x2="28516" y2="72754"/>
                        <a14:foregroundMark x1="29199" y1="76367" x2="29199" y2="76367"/>
                        <a14:foregroundMark x1="29883" y1="81250" x2="29883" y2="81250"/>
                        <a14:foregroundMark x1="49902" y1="55469" x2="49902" y2="55469"/>
                        <a14:foregroundMark x1="52832" y1="56250" x2="52832" y2="56250"/>
                        <a14:foregroundMark x1="55176" y1="54590" x2="55176" y2="54590"/>
                        <a14:foregroundMark x1="57910" y1="54004" x2="57910" y2="54004"/>
                        <a14:foregroundMark x1="63281" y1="51660" x2="63281" y2="51660"/>
                        <a14:foregroundMark x1="77734" y1="52734" x2="77734" y2="52734"/>
                        <a14:foregroundMark x1="48926" y1="21094" x2="48926" y2="21094"/>
                        <a14:foregroundMark x1="49609" y1="24023" x2="49609" y2="24023"/>
                        <a14:foregroundMark x1="47168" y1="21680" x2="47168" y2="21680"/>
                        <a14:foregroundMark x1="51367" y1="21973" x2="51367" y2="21973"/>
                        <a14:foregroundMark x1="52051" y1="21777" x2="52051" y2="21777"/>
                        <a14:foregroundMark x1="65332" y1="26953" x2="65332" y2="26953"/>
                        <a14:foregroundMark x1="60547" y1="28906" x2="60547" y2="28906"/>
                        <a14:foregroundMark x1="55078" y1="28516" x2="55078" y2="28711"/>
                        <a14:foregroundMark x1="53809" y1="32227" x2="53809" y2="32227"/>
                        <a14:foregroundMark x1="53223" y1="36133" x2="53223" y2="36133"/>
                        <a14:foregroundMark x1="64063" y1="19238" x2="64063" y2="19238"/>
                        <a14:foregroundMark x1="69531" y1="18555" x2="69531" y2="18555"/>
                        <a14:foregroundMark x1="76074" y1="18848" x2="76074" y2="18848"/>
                        <a14:foregroundMark x1="83789" y1="29102" x2="83789" y2="29102"/>
                        <a14:foregroundMark x1="83008" y1="38086" x2="83008" y2="38086"/>
                        <a14:foregroundMark x1="76660" y1="35938" x2="76660" y2="35938"/>
                        <a14:foregroundMark x1="72949" y1="35840" x2="72949" y2="35840"/>
                        <a14:foregroundMark x1="67480" y1="37109" x2="67480" y2="37109"/>
                        <a14:foregroundMark x1="63867" y1="37793" x2="63867" y2="37793"/>
                        <a14:foregroundMark x1="59961" y1="38672" x2="59961" y2="38672"/>
                      </a14:backgroundRemoval>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2099437" y="2329830"/>
            <a:ext cx="2360786" cy="236078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a:extLst>
              <a:ext uri="{FF2B5EF4-FFF2-40B4-BE49-F238E27FC236}">
                <a16:creationId xmlns:a16="http://schemas.microsoft.com/office/drawing/2014/main" id="{8E12C73A-FFBB-FCF8-6EB5-8A361A162016}"/>
              </a:ext>
              <a:ext uri="{C183D7F6-B498-43B3-948B-1728B52AA6E4}">
                <adec:decorative xmlns:adec="http://schemas.microsoft.com/office/drawing/2017/decorative" val="1"/>
              </a:ext>
            </a:extLst>
          </p:cNvPr>
          <p:cNvPicPr>
            <a:picLocks noChangeAspect="1" noChangeArrowheads="1"/>
          </p:cNvPicPr>
          <p:nvPr/>
        </p:nvPicPr>
        <p:blipFill>
          <a:blip r:embed="rId64">
            <a:extLst>
              <a:ext uri="{BEBA8EAE-BF5A-486C-A8C5-ECC9F3942E4B}">
                <a14:imgProps xmlns:a14="http://schemas.microsoft.com/office/drawing/2010/main">
                  <a14:imgLayer r:embed="rId65">
                    <a14:imgEffect>
                      <a14:backgroundRemoval t="10000" b="90000" l="10000" r="90000">
                        <a14:foregroundMark x1="80000" y1="53667" x2="80000" y2="53667"/>
                        <a14:foregroundMark x1="56333" y1="53667" x2="56333" y2="53667"/>
                        <a14:foregroundMark x1="42667" y1="51333" x2="42667" y2="51333"/>
                      </a14:backgroundRemoval>
                    </a14:imgEffect>
                  </a14:imgLayer>
                </a14:imgProps>
              </a:ext>
              <a:ext uri="{28A0092B-C50C-407E-A947-70E740481C1C}">
                <a14:useLocalDpi xmlns:a14="http://schemas.microsoft.com/office/drawing/2010/main" val="0"/>
              </a:ext>
            </a:extLst>
          </a:blip>
          <a:srcRect/>
          <a:stretch>
            <a:fillRect/>
          </a:stretch>
        </p:blipFill>
        <p:spPr bwMode="auto">
          <a:xfrm>
            <a:off x="6651531" y="5036698"/>
            <a:ext cx="540508" cy="5405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a:extLst>
              <a:ext uri="{FF2B5EF4-FFF2-40B4-BE49-F238E27FC236}">
                <a16:creationId xmlns:a16="http://schemas.microsoft.com/office/drawing/2014/main" id="{263D5F09-04E6-6EB5-EDB2-80E63D2C6E2C}"/>
              </a:ext>
              <a:ext uri="{C183D7F6-B498-43B3-948B-1728B52AA6E4}">
                <adec:decorative xmlns:adec="http://schemas.microsoft.com/office/drawing/2017/decorative" val="1"/>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flipH="1">
            <a:off x="6633297" y="3554395"/>
            <a:ext cx="478515" cy="478515"/>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4">
            <a:extLst>
              <a:ext uri="{FF2B5EF4-FFF2-40B4-BE49-F238E27FC236}">
                <a16:creationId xmlns:a16="http://schemas.microsoft.com/office/drawing/2014/main" id="{CF80D25F-52CC-B95F-2819-20581268D03B}"/>
              </a:ext>
              <a:ext uri="{C183D7F6-B498-43B3-948B-1728B52AA6E4}">
                <adec:decorative xmlns:adec="http://schemas.microsoft.com/office/drawing/2017/decorative" val="1"/>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6710399" y="1988281"/>
            <a:ext cx="422772" cy="39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87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nodeType="withEffect">
                                  <p:stCondLst>
                                    <p:cond delay="100"/>
                                  </p:stCondLst>
                                  <p:childTnLst>
                                    <p:animMotion origin="layout" path="M 6.25E-7 0 L 6.25E-7 0.03542 " pathEditMode="relative" rAng="0" ptsTypes="AA">
                                      <p:cBhvr>
                                        <p:cTn id="9" dur="700" spd="-100000" fill="hold"/>
                                        <p:tgtEl>
                                          <p:spTgt spid="41"/>
                                        </p:tgtEl>
                                        <p:attrNameLst>
                                          <p:attrName>ppt_x</p:attrName>
                                          <p:attrName>ppt_y</p:attrName>
                                        </p:attrNameLst>
                                      </p:cBhvr>
                                      <p:rCtr x="0" y="1759"/>
                                    </p:animMotion>
                                  </p:childTnLst>
                                </p:cTn>
                              </p:par>
                              <p:par>
                                <p:cTn id="10" presetID="10" presetClass="entr" presetSubtype="0" fill="hold" nodeType="withEffect">
                                  <p:stCondLst>
                                    <p:cond delay="15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42" presetClass="path" presetSubtype="0" decel="100000" fill="hold" nodeType="withEffect">
                                  <p:stCondLst>
                                    <p:cond delay="150"/>
                                  </p:stCondLst>
                                  <p:childTnLst>
                                    <p:animMotion origin="layout" path="M 6.25E-7 0 L 6.25E-7 0.03542 " pathEditMode="relative" rAng="0" ptsTypes="AA">
                                      <p:cBhvr>
                                        <p:cTn id="14" dur="700" spd="-100000" fill="hold"/>
                                        <p:tgtEl>
                                          <p:spTgt spid="44"/>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200"/>
                                  </p:stCondLst>
                                  <p:childTnLst>
                                    <p:animMotion origin="layout" path="M 6.25E-7 0 L 6.25E-7 0.03542 " pathEditMode="relative" rAng="0" ptsTypes="AA">
                                      <p:cBhvr>
                                        <p:cTn id="19" dur="700" spd="-100000" fill="hold"/>
                                        <p:tgtEl>
                                          <p:spTgt spid="4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E3F2A83-859B-CFDE-9675-0E4A5A500F6D}"/>
              </a:ext>
              <a:ext uri="{C183D7F6-B498-43B3-948B-1728B52AA6E4}">
                <adec:decorative xmlns:adec="http://schemas.microsoft.com/office/drawing/2017/decorative" val="1"/>
              </a:ext>
            </a:extLst>
          </p:cNvPr>
          <p:cNvSpPr>
            <a:spLocks noChangeArrowheads="1"/>
          </p:cNvSpPr>
          <p:nvPr/>
        </p:nvSpPr>
        <p:spPr bwMode="auto">
          <a:xfrm>
            <a:off x="4687888" y="126751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2" name="Title 11">
            <a:extLst>
              <a:ext uri="{FF2B5EF4-FFF2-40B4-BE49-F238E27FC236}">
                <a16:creationId xmlns:a16="http://schemas.microsoft.com/office/drawing/2014/main" id="{A434FA72-B12D-84D0-8F98-4E0D897FA2CA}"/>
              </a:ext>
            </a:extLst>
          </p:cNvPr>
          <p:cNvSpPr>
            <a:spLocks noGrp="1"/>
          </p:cNvSpPr>
          <p:nvPr>
            <p:ph type="title"/>
          </p:nvPr>
        </p:nvSpPr>
        <p:spPr>
          <a:xfrm>
            <a:off x="584200" y="2941391"/>
            <a:ext cx="9144000" cy="609398"/>
          </a:xfrm>
        </p:spPr>
        <p:txBody>
          <a:bodyPr/>
          <a:lstStyle/>
          <a:p>
            <a:r>
              <a:rPr lang="en-US" dirty="0"/>
              <a:t>SharePoint Framework ACEs</a:t>
            </a:r>
          </a:p>
        </p:txBody>
      </p:sp>
      <p:sp>
        <p:nvSpPr>
          <p:cNvPr id="3" name="Title 1">
            <a:extLst>
              <a:ext uri="{FF2B5EF4-FFF2-40B4-BE49-F238E27FC236}">
                <a16:creationId xmlns:a16="http://schemas.microsoft.com/office/drawing/2014/main" id="{47DD628B-A72E-3C24-D3ED-F4C452F868E9}"/>
              </a:ext>
            </a:extLst>
          </p:cNvPr>
          <p:cNvSpPr txBox="1">
            <a:spLocks/>
          </p:cNvSpPr>
          <p:nvPr/>
        </p:nvSpPr>
        <p:spPr>
          <a:xfrm>
            <a:off x="584200" y="2475077"/>
            <a:ext cx="9144000" cy="249299"/>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a:rPr>
              <a:t>Viva Connections platform capabilities in action </a:t>
            </a:r>
          </a:p>
        </p:txBody>
      </p:sp>
    </p:spTree>
    <p:extLst>
      <p:ext uri="{BB962C8B-B14F-4D97-AF65-F5344CB8AC3E}">
        <p14:creationId xmlns:p14="http://schemas.microsoft.com/office/powerpoint/2010/main" val="97305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5A7BD-C624-437D-889C-EA21F07F9861}"/>
              </a:ext>
              <a:ext uri="{C183D7F6-B498-43B3-948B-1728B52AA6E4}">
                <adec:decorative xmlns:adec="http://schemas.microsoft.com/office/drawing/2017/decorative" val="1"/>
              </a:ext>
            </a:extLst>
          </p:cNvPr>
          <p:cNvSpPr/>
          <p:nvPr/>
        </p:nvSpPr>
        <p:spPr>
          <a:xfrm rot="10800000">
            <a:off x="0" y="0"/>
            <a:ext cx="12192000" cy="6858000"/>
          </a:xfrm>
          <a:prstGeom prst="rect">
            <a:avLst/>
          </a:prstGeom>
          <a:gradFill>
            <a:gsLst>
              <a:gs pos="0">
                <a:schemeClr val="tx1">
                  <a:lumMod val="60000"/>
                  <a:lumOff val="40000"/>
                  <a:alpha val="9000"/>
                </a:schemeClr>
              </a:gs>
              <a:gs pos="100000">
                <a:schemeClr val="tx1">
                  <a:lumMod val="60000"/>
                  <a:lumOff val="4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281CA9-65D5-4126-96D2-C2C00ADEB9E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2" name="Group 1">
            <a:extLst>
              <a:ext uri="{FF2B5EF4-FFF2-40B4-BE49-F238E27FC236}">
                <a16:creationId xmlns:a16="http://schemas.microsoft.com/office/drawing/2014/main" id="{EB50C0B3-8DC3-4EFE-B610-7BD219ACB1D0}"/>
              </a:ext>
              <a:ext uri="{C183D7F6-B498-43B3-948B-1728B52AA6E4}">
                <adec:decorative xmlns:adec="http://schemas.microsoft.com/office/drawing/2017/decorative" val="1"/>
              </a:ext>
            </a:extLst>
          </p:cNvPr>
          <p:cNvGrpSpPr/>
          <p:nvPr/>
        </p:nvGrpSpPr>
        <p:grpSpPr>
          <a:xfrm>
            <a:off x="6197888" y="1945602"/>
            <a:ext cx="5752780" cy="4764056"/>
            <a:chOff x="6197888" y="1945602"/>
            <a:chExt cx="5752780" cy="4764056"/>
          </a:xfrm>
        </p:grpSpPr>
        <p:pic>
          <p:nvPicPr>
            <p:cNvPr id="8" name="Picture 7">
              <a:extLst>
                <a:ext uri="{FF2B5EF4-FFF2-40B4-BE49-F238E27FC236}">
                  <a16:creationId xmlns:a16="http://schemas.microsoft.com/office/drawing/2014/main" id="{19443A0E-95A6-47FC-8CD3-E0340E201BEA}"/>
                </a:ext>
              </a:extLst>
            </p:cNvPr>
            <p:cNvPicPr>
              <a:picLocks noChangeAspect="1"/>
            </p:cNvPicPr>
            <p:nvPr/>
          </p:nvPicPr>
          <p:blipFill>
            <a:blip r:embed="rId4"/>
            <a:stretch>
              <a:fillRect/>
            </a:stretch>
          </p:blipFill>
          <p:spPr>
            <a:xfrm>
              <a:off x="6197888" y="1945602"/>
              <a:ext cx="4990123" cy="4298062"/>
            </a:xfrm>
            <a:prstGeom prst="rect">
              <a:avLst/>
            </a:prstGeom>
          </p:spPr>
        </p:pic>
        <p:pic>
          <p:nvPicPr>
            <p:cNvPr id="10" name="Picture 9">
              <a:extLst>
                <a:ext uri="{FF2B5EF4-FFF2-40B4-BE49-F238E27FC236}">
                  <a16:creationId xmlns:a16="http://schemas.microsoft.com/office/drawing/2014/main" id="{6370B26C-E625-4221-A529-CA9F4103DCB7}"/>
                </a:ext>
              </a:extLst>
            </p:cNvPr>
            <p:cNvPicPr>
              <a:picLocks noChangeAspect="1"/>
            </p:cNvPicPr>
            <p:nvPr/>
          </p:nvPicPr>
          <p:blipFill>
            <a:blip r:embed="rId5"/>
            <a:stretch>
              <a:fillRect/>
            </a:stretch>
          </p:blipFill>
          <p:spPr>
            <a:xfrm>
              <a:off x="10791228" y="2233358"/>
              <a:ext cx="1095971" cy="2202160"/>
            </a:xfrm>
            <a:prstGeom prst="rect">
              <a:avLst/>
            </a:prstGeom>
          </p:spPr>
        </p:pic>
        <p:pic>
          <p:nvPicPr>
            <p:cNvPr id="12" name="Picture 6" descr="Graphical user interface, website&#10;&#10;Description automatically generated">
              <a:extLst>
                <a:ext uri="{FF2B5EF4-FFF2-40B4-BE49-F238E27FC236}">
                  <a16:creationId xmlns:a16="http://schemas.microsoft.com/office/drawing/2014/main" id="{0232AD02-2C8F-4AA8-89FA-C8226ABBA2C2}"/>
                </a:ext>
              </a:extLst>
            </p:cNvPr>
            <p:cNvPicPr>
              <a:picLocks noChangeAspect="1"/>
            </p:cNvPicPr>
            <p:nvPr/>
          </p:nvPicPr>
          <p:blipFill>
            <a:blip r:embed="rId6"/>
            <a:stretch>
              <a:fillRect/>
            </a:stretch>
          </p:blipFill>
          <p:spPr>
            <a:xfrm>
              <a:off x="8798860" y="4503176"/>
              <a:ext cx="3151808" cy="2206482"/>
            </a:xfrm>
            <a:prstGeom prst="rect">
              <a:avLst/>
            </a:prstGeom>
          </p:spPr>
        </p:pic>
      </p:grpSp>
      <p:sp>
        <p:nvSpPr>
          <p:cNvPr id="14" name="Rectangle 13">
            <a:extLst>
              <a:ext uri="{FF2B5EF4-FFF2-40B4-BE49-F238E27FC236}">
                <a16:creationId xmlns:a16="http://schemas.microsoft.com/office/drawing/2014/main" id="{9973F750-E1F3-4FCC-B01D-7933EA55AD6E}"/>
              </a:ext>
              <a:ext uri="{C183D7F6-B498-43B3-948B-1728B52AA6E4}">
                <adec:decorative xmlns:adec="http://schemas.microsoft.com/office/drawing/2017/decorative" val="1"/>
              </a:ext>
            </a:extLst>
          </p:cNvPr>
          <p:cNvSpPr/>
          <p:nvPr/>
        </p:nvSpPr>
        <p:spPr>
          <a:xfrm rot="10800000">
            <a:off x="0" y="-3"/>
            <a:ext cx="12192000" cy="6858000"/>
          </a:xfrm>
          <a:prstGeom prst="rect">
            <a:avLst/>
          </a:prstGeom>
          <a:gradFill>
            <a:gsLst>
              <a:gs pos="0">
                <a:schemeClr val="tx1">
                  <a:lumMod val="60000"/>
                  <a:lumOff val="40000"/>
                  <a:alpha val="9000"/>
                </a:schemeClr>
              </a:gs>
              <a:gs pos="100000">
                <a:schemeClr val="tx1">
                  <a:lumMod val="60000"/>
                  <a:lumOff val="4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88A135F-92A4-4651-AC99-7D388905D397}"/>
              </a:ext>
              <a:ext uri="{C183D7F6-B498-43B3-948B-1728B52AA6E4}">
                <adec:decorative xmlns:adec="http://schemas.microsoft.com/office/drawing/2017/decorative" val="1"/>
              </a:ext>
            </a:extLst>
          </p:cNvPr>
          <p:cNvSpPr/>
          <p:nvPr/>
        </p:nvSpPr>
        <p:spPr bwMode="auto">
          <a:xfrm>
            <a:off x="0" y="0"/>
            <a:ext cx="12199620" cy="6864217"/>
          </a:xfrm>
          <a:prstGeom prst="rect">
            <a:avLst/>
          </a:prstGeom>
          <a:solidFill>
            <a:schemeClr val="tx1">
              <a:alpha val="6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0" name="Title 1">
            <a:extLst>
              <a:ext uri="{FF2B5EF4-FFF2-40B4-BE49-F238E27FC236}">
                <a16:creationId xmlns:a16="http://schemas.microsoft.com/office/drawing/2014/main" id="{93DF96E0-2FEF-499E-BEF4-FCD531DDF85E}"/>
              </a:ext>
              <a:ext uri="{C183D7F6-B498-43B3-948B-1728B52AA6E4}">
                <adec:decorative xmlns:adec="http://schemas.microsoft.com/office/drawing/2017/decorative" val="1"/>
              </a:ext>
            </a:extLst>
          </p:cNvPr>
          <p:cNvSpPr txBox="1">
            <a:spLocks noGrp="1"/>
          </p:cNvSpPr>
          <p:nvPr>
            <p:ph type="title" idx="4294967295"/>
          </p:nvPr>
        </p:nvSpPr>
        <p:spPr>
          <a:xfrm>
            <a:off x="586740" y="792754"/>
            <a:ext cx="11018520" cy="989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50" normalizeH="0" baseline="0" noProof="0" dirty="0">
                <a:ln w="3175">
                  <a:noFill/>
                </a:ln>
                <a:solidFill>
                  <a:prstClr val="white"/>
                </a:solidFill>
                <a:effectLst/>
                <a:uLnTx/>
                <a:uFillTx/>
                <a:latin typeface="Calibri Light" panose="020F0302020204030204"/>
                <a:ea typeface="+mn-ea"/>
                <a:cs typeface="Segoe UI" pitchFamily="34" charset="0"/>
              </a:rPr>
              <a:t>SharePoint Framework</a:t>
            </a:r>
          </a:p>
        </p:txBody>
      </p:sp>
      <p:cxnSp>
        <p:nvCxnSpPr>
          <p:cNvPr id="21" name="Straight Connector 20">
            <a:extLst>
              <a:ext uri="{FF2B5EF4-FFF2-40B4-BE49-F238E27FC236}">
                <a16:creationId xmlns:a16="http://schemas.microsoft.com/office/drawing/2014/main" id="{AB7531AB-38CC-4D68-BB78-BEB5A854E7D7}"/>
              </a:ext>
              <a:ext uri="{C183D7F6-B498-43B3-948B-1728B52AA6E4}">
                <adec:decorative xmlns:adec="http://schemas.microsoft.com/office/drawing/2017/decorative" val="1"/>
              </a:ext>
            </a:extLst>
          </p:cNvPr>
          <p:cNvCxnSpPr>
            <a:cxnSpLocks/>
          </p:cNvCxnSpPr>
          <p:nvPr/>
        </p:nvCxnSpPr>
        <p:spPr>
          <a:xfrm>
            <a:off x="4979949" y="2131815"/>
            <a:ext cx="2232093"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DF65FEC4-6098-4E6B-B129-7D8706EE1983}"/>
              </a:ext>
              <a:ext uri="{C183D7F6-B498-43B3-948B-1728B52AA6E4}">
                <adec:decorative xmlns:adec="http://schemas.microsoft.com/office/drawing/2017/decorative" val="1"/>
              </a:ext>
            </a:extLst>
          </p:cNvPr>
          <p:cNvSpPr txBox="1">
            <a:spLocks/>
          </p:cNvSpPr>
          <p:nvPr/>
        </p:nvSpPr>
        <p:spPr>
          <a:xfrm>
            <a:off x="1286851" y="2504979"/>
            <a:ext cx="9618291" cy="135421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solidFill>
                  <a:prstClr val="white"/>
                </a:solidFill>
                <a:effectLst/>
                <a:uLnTx/>
                <a:uFillTx/>
                <a:latin typeface="Calibri Light" panose="020F0302020204030204"/>
                <a:ea typeface="+mn-ea"/>
                <a:cs typeface="Segoe UI"/>
              </a:rPr>
              <a:t>The easiest way to build your enterprise solutions for Microsoft 365</a:t>
            </a:r>
          </a:p>
        </p:txBody>
      </p:sp>
      <p:sp>
        <p:nvSpPr>
          <p:cNvPr id="3" name="Rectangle 2">
            <a:extLst>
              <a:ext uri="{FF2B5EF4-FFF2-40B4-BE49-F238E27FC236}">
                <a16:creationId xmlns:a16="http://schemas.microsoft.com/office/drawing/2014/main" id="{61199892-9E18-4B01-9201-4F6804423353}"/>
              </a:ext>
            </a:extLst>
          </p:cNvPr>
          <p:cNvSpPr/>
          <p:nvPr/>
        </p:nvSpPr>
        <p:spPr>
          <a:xfrm>
            <a:off x="2117550" y="4395967"/>
            <a:ext cx="1519810" cy="1724472"/>
          </a:xfrm>
          <a:prstGeom prst="rect">
            <a:avLst/>
          </a:prstGeom>
          <a:solidFill>
            <a:srgbClr val="F2F2F2"/>
          </a:solidFill>
          <a:ln>
            <a:solidFill>
              <a:schemeClr val="accent1"/>
            </a:solidFill>
            <a:headEnd type="none" w="lg" len="med"/>
            <a:tailEnd type="none" w="lg" len="med"/>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Automatic Single Sign On</a:t>
            </a:r>
          </a:p>
        </p:txBody>
      </p:sp>
      <p:sp>
        <p:nvSpPr>
          <p:cNvPr id="7" name="Rectangle 6">
            <a:extLst>
              <a:ext uri="{FF2B5EF4-FFF2-40B4-BE49-F238E27FC236}">
                <a16:creationId xmlns:a16="http://schemas.microsoft.com/office/drawing/2014/main" id="{D1398667-00A9-49EC-9007-04A2E0F72DA8}"/>
              </a:ext>
            </a:extLst>
          </p:cNvPr>
          <p:cNvSpPr/>
          <p:nvPr/>
        </p:nvSpPr>
        <p:spPr>
          <a:xfrm>
            <a:off x="4275473" y="4395346"/>
            <a:ext cx="1519810" cy="1724472"/>
          </a:xfrm>
          <a:prstGeom prst="rect">
            <a:avLst/>
          </a:prstGeom>
          <a:solidFill>
            <a:srgbClr val="F2F2F2"/>
          </a:solidFill>
          <a:ln>
            <a:solidFill>
              <a:schemeClr val="accent1"/>
            </a:solidFill>
            <a:headEnd type="none" w="lg" len="med"/>
            <a:tailEnd type="none" w="lg" len="med"/>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Automatic hosting</a:t>
            </a:r>
          </a:p>
        </p:txBody>
      </p:sp>
      <p:sp>
        <p:nvSpPr>
          <p:cNvPr id="9" name="Rectangle 8">
            <a:extLst>
              <a:ext uri="{FF2B5EF4-FFF2-40B4-BE49-F238E27FC236}">
                <a16:creationId xmlns:a16="http://schemas.microsoft.com/office/drawing/2014/main" id="{DBFB1209-4904-4CF5-BF85-B203417E92EA}"/>
              </a:ext>
            </a:extLst>
          </p:cNvPr>
          <p:cNvSpPr/>
          <p:nvPr/>
        </p:nvSpPr>
        <p:spPr>
          <a:xfrm>
            <a:off x="6433396" y="4395345"/>
            <a:ext cx="1519810" cy="1724472"/>
          </a:xfrm>
          <a:prstGeom prst="rect">
            <a:avLst/>
          </a:prstGeom>
          <a:solidFill>
            <a:srgbClr val="F2F2F2"/>
          </a:solidFill>
          <a:ln>
            <a:solidFill>
              <a:schemeClr val="accent1"/>
            </a:solidFill>
            <a:headEnd type="none" w="lg" len="med"/>
            <a:tailEnd type="none" w="lg" len="med"/>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Consistent dev experience</a:t>
            </a:r>
          </a:p>
        </p:txBody>
      </p:sp>
      <p:sp>
        <p:nvSpPr>
          <p:cNvPr id="11" name="Rectangle 10">
            <a:extLst>
              <a:ext uri="{FF2B5EF4-FFF2-40B4-BE49-F238E27FC236}">
                <a16:creationId xmlns:a16="http://schemas.microsoft.com/office/drawing/2014/main" id="{89D960D7-B49E-4782-B36D-8494528CB477}"/>
              </a:ext>
            </a:extLst>
          </p:cNvPr>
          <p:cNvSpPr/>
          <p:nvPr/>
        </p:nvSpPr>
        <p:spPr>
          <a:xfrm>
            <a:off x="8586546" y="4395344"/>
            <a:ext cx="1519810" cy="1724472"/>
          </a:xfrm>
          <a:prstGeom prst="rect">
            <a:avLst/>
          </a:prstGeom>
          <a:solidFill>
            <a:srgbClr val="F2F2F2"/>
          </a:solidFill>
          <a:ln>
            <a:solidFill>
              <a:schemeClr val="accent1"/>
            </a:solidFill>
            <a:headEnd type="none" w="lg" len="med"/>
            <a:tailEnd type="none" w="lg" len="med"/>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Industry standard tooling</a:t>
            </a:r>
          </a:p>
        </p:txBody>
      </p:sp>
    </p:spTree>
    <p:extLst>
      <p:ext uri="{BB962C8B-B14F-4D97-AF65-F5344CB8AC3E}">
        <p14:creationId xmlns:p14="http://schemas.microsoft.com/office/powerpoint/2010/main" val="304742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outVertical)">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0"/>
                                  </p:stCondLst>
                                  <p:childTnLst>
                                    <p:animMotion origin="layout" path="M 0 0.04607 L 0 -1.48148E-6 " pathEditMode="relative" rAng="0" ptsTypes="AA">
                                      <p:cBhvr>
                                        <p:cTn id="19" dur="600" fill="hold"/>
                                        <p:tgtEl>
                                          <p:spTgt spid="20"/>
                                        </p:tgtEl>
                                        <p:attrNameLst>
                                          <p:attrName>ppt_x</p:attrName>
                                          <p:attrName>ppt_y</p:attrName>
                                        </p:attrNameLst>
                                      </p:cBhvr>
                                      <p:rCtr x="0" y="-2315"/>
                                    </p:animMotion>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0"/>
                                  </p:stCondLst>
                                  <p:childTnLst>
                                    <p:animMotion origin="layout" path="M 0 0.04606 L 0 1.11111E-6 " pathEditMode="relative" rAng="0" ptsTypes="AA">
                                      <p:cBhvr>
                                        <p:cTn id="24" dur="600" fill="hold"/>
                                        <p:tgtEl>
                                          <p:spTgt spid="22"/>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0"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DB588D7-9C75-598E-46BC-0B1BC96B281D}"/>
              </a:ext>
            </a:extLst>
          </p:cNvPr>
          <p:cNvSpPr txBox="1">
            <a:spLocks noGrp="1"/>
          </p:cNvSpPr>
          <p:nvPr>
            <p:ph type="title" idx="4294967295"/>
          </p:nvPr>
        </p:nvSpPr>
        <p:spPr>
          <a:xfrm>
            <a:off x="498987" y="495342"/>
            <a:ext cx="9489611" cy="5237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50" normalizeH="0" baseline="0" noProof="0" dirty="0">
                <a:ln w="3175">
                  <a:noFill/>
                </a:ln>
                <a:gradFill>
                  <a:gsLst>
                    <a:gs pos="48000">
                      <a:srgbClr val="6194CE"/>
                    </a:gs>
                    <a:gs pos="0">
                      <a:srgbClr val="6779DD"/>
                    </a:gs>
                    <a:gs pos="100000">
                      <a:srgbClr val="0F9BA9"/>
                    </a:gs>
                  </a:gsLst>
                  <a:lin ang="2700000" scaled="0"/>
                </a:gradFill>
                <a:effectLst/>
                <a:uLnTx/>
                <a:uFillTx/>
                <a:latin typeface="Segoe UI Semibold"/>
                <a:ea typeface="+mj-ea"/>
                <a:cs typeface="Segoe UI" pitchFamily="34" charset="0"/>
              </a:rPr>
              <a:t>SharePoint Framework across Microsoft 365</a:t>
            </a:r>
          </a:p>
        </p:txBody>
      </p:sp>
      <p:sp>
        <p:nvSpPr>
          <p:cNvPr id="51" name="TextBox 50">
            <a:extLst>
              <a:ext uri="{FF2B5EF4-FFF2-40B4-BE49-F238E27FC236}">
                <a16:creationId xmlns:a16="http://schemas.microsoft.com/office/drawing/2014/main" id="{3C52423F-270C-9A4D-0080-CF60AD32BD3E}"/>
              </a:ext>
            </a:extLst>
          </p:cNvPr>
          <p:cNvSpPr txBox="1"/>
          <p:nvPr/>
        </p:nvSpPr>
        <p:spPr>
          <a:xfrm>
            <a:off x="1079582" y="2196616"/>
            <a:ext cx="2120769" cy="528320"/>
          </a:xfrm>
          <a:prstGeom prst="rect">
            <a:avLst/>
          </a:prstGeom>
          <a:noFill/>
        </p:spPr>
        <p:txBody>
          <a:bodyPr wrap="square" lIns="175735" tIns="140588" rIns="175735" bIns="140588" rtlCol="0">
            <a:spAutoFit/>
          </a:bodyPr>
          <a:lstStyle/>
          <a:p>
            <a:pPr marL="0" marR="0" lvl="0" indent="0" algn="l" defTabSz="914367"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chemeClr val="accent3">
                    <a:lumMod val="75000"/>
                  </a:schemeClr>
                </a:solidFill>
                <a:effectLst/>
                <a:uLnTx/>
                <a:uFillTx/>
                <a:latin typeface="Segoe UI"/>
                <a:ea typeface="+mn-ea"/>
                <a:cs typeface="+mn-cs"/>
              </a:rPr>
              <a:t>Microsoft Teams</a:t>
            </a:r>
          </a:p>
        </p:txBody>
      </p:sp>
      <p:sp>
        <p:nvSpPr>
          <p:cNvPr id="54" name="TextBox 53">
            <a:extLst>
              <a:ext uri="{FF2B5EF4-FFF2-40B4-BE49-F238E27FC236}">
                <a16:creationId xmlns:a16="http://schemas.microsoft.com/office/drawing/2014/main" id="{9755AD2A-262C-CB08-1AFF-82AC1BCD7A9D}"/>
              </a:ext>
            </a:extLst>
          </p:cNvPr>
          <p:cNvSpPr txBox="1"/>
          <p:nvPr/>
        </p:nvSpPr>
        <p:spPr>
          <a:xfrm>
            <a:off x="1975078" y="5386810"/>
            <a:ext cx="4384958" cy="528320"/>
          </a:xfrm>
          <a:prstGeom prst="rect">
            <a:avLst/>
          </a:prstGeom>
          <a:noFill/>
        </p:spPr>
        <p:txBody>
          <a:bodyPr wrap="square" lIns="175735" tIns="140588" rIns="175735" bIns="140588" rtlCol="0">
            <a:spAutoFit/>
          </a:bodyPr>
          <a:lstStyle/>
          <a:p>
            <a:pPr marL="0" marR="0" lvl="0" indent="0" algn="l" defTabSz="914367"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chemeClr val="accent1">
                    <a:lumMod val="75000"/>
                  </a:schemeClr>
                </a:solidFill>
                <a:effectLst/>
                <a:uLnTx/>
                <a:uFillTx/>
                <a:latin typeface="Segoe UI"/>
                <a:ea typeface="+mn-ea"/>
                <a:cs typeface="+mn-cs"/>
              </a:rPr>
              <a:t>Outlook and Microsoft 365 app (Office)</a:t>
            </a:r>
          </a:p>
        </p:txBody>
      </p:sp>
      <p:sp>
        <p:nvSpPr>
          <p:cNvPr id="52" name="TextBox 51">
            <a:extLst>
              <a:ext uri="{FF2B5EF4-FFF2-40B4-BE49-F238E27FC236}">
                <a16:creationId xmlns:a16="http://schemas.microsoft.com/office/drawing/2014/main" id="{F0459DED-5B42-DE63-9CE5-69FCBAB74DD1}"/>
              </a:ext>
            </a:extLst>
          </p:cNvPr>
          <p:cNvSpPr txBox="1"/>
          <p:nvPr/>
        </p:nvSpPr>
        <p:spPr>
          <a:xfrm>
            <a:off x="7270443" y="1525263"/>
            <a:ext cx="2120769" cy="528320"/>
          </a:xfrm>
          <a:prstGeom prst="rect">
            <a:avLst/>
          </a:prstGeom>
          <a:noFill/>
        </p:spPr>
        <p:txBody>
          <a:bodyPr wrap="square" lIns="175735" tIns="140588" rIns="175735" bIns="140588" rtlCol="0">
            <a:spAutoFit/>
          </a:bodyPr>
          <a:lstStyle/>
          <a:p>
            <a:pPr marL="0" marR="0" lvl="0" indent="0" algn="l" defTabSz="914367"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rgbClr val="0078D4"/>
                </a:solidFill>
                <a:effectLst/>
                <a:uLnTx/>
                <a:uFillTx/>
                <a:latin typeface="Segoe UI"/>
                <a:ea typeface="+mn-ea"/>
                <a:cs typeface="+mn-cs"/>
              </a:rPr>
              <a:t>Microsoft Viva</a:t>
            </a:r>
          </a:p>
        </p:txBody>
      </p:sp>
      <p:sp>
        <p:nvSpPr>
          <p:cNvPr id="53" name="TextBox 52">
            <a:extLst>
              <a:ext uri="{FF2B5EF4-FFF2-40B4-BE49-F238E27FC236}">
                <a16:creationId xmlns:a16="http://schemas.microsoft.com/office/drawing/2014/main" id="{6D433CC8-72CF-50E7-BC3B-EBF50DA28176}"/>
              </a:ext>
            </a:extLst>
          </p:cNvPr>
          <p:cNvSpPr txBox="1"/>
          <p:nvPr/>
        </p:nvSpPr>
        <p:spPr>
          <a:xfrm>
            <a:off x="8196200" y="2221014"/>
            <a:ext cx="2120769" cy="528320"/>
          </a:xfrm>
          <a:prstGeom prst="rect">
            <a:avLst/>
          </a:prstGeom>
          <a:noFill/>
        </p:spPr>
        <p:txBody>
          <a:bodyPr wrap="square" lIns="175735" tIns="140588" rIns="175735" bIns="140588" rtlCol="0">
            <a:spAutoFit/>
          </a:bodyPr>
          <a:lstStyle/>
          <a:p>
            <a:pPr marL="0" marR="0" lvl="0" indent="0" algn="l" defTabSz="914367" rtl="0" eaLnBrk="1" fontAlgn="auto" latinLnBrk="0" hangingPunct="1">
              <a:lnSpc>
                <a:spcPct val="90000"/>
              </a:lnSpc>
              <a:spcBef>
                <a:spcPts val="0"/>
              </a:spcBef>
              <a:spcAft>
                <a:spcPts val="576"/>
              </a:spcAft>
              <a:buClrTx/>
              <a:buSzTx/>
              <a:buFontTx/>
              <a:buNone/>
              <a:tabLst/>
              <a:defRPr/>
            </a:pPr>
            <a:r>
              <a:rPr kumimoji="0" lang="en-US" sz="1765" b="0" i="0" u="none" strike="noStrike" kern="1200" cap="none" spc="0" normalizeH="0" baseline="0" noProof="0" dirty="0">
                <a:ln>
                  <a:noFill/>
                </a:ln>
                <a:solidFill>
                  <a:schemeClr val="accent2">
                    <a:lumMod val="50000"/>
                  </a:schemeClr>
                </a:solidFill>
                <a:effectLst/>
                <a:uLnTx/>
                <a:uFillTx/>
                <a:latin typeface="Segoe UI"/>
                <a:ea typeface="+mn-ea"/>
                <a:cs typeface="+mn-cs"/>
              </a:rPr>
              <a:t>SharePoint</a:t>
            </a:r>
          </a:p>
        </p:txBody>
      </p:sp>
      <p:sp>
        <p:nvSpPr>
          <p:cNvPr id="34" name="Rectangle 33">
            <a:extLst>
              <a:ext uri="{FF2B5EF4-FFF2-40B4-BE49-F238E27FC236}">
                <a16:creationId xmlns:a16="http://schemas.microsoft.com/office/drawing/2014/main" id="{804F0216-17E0-9351-D815-D9F3FDAD0120}"/>
              </a:ext>
            </a:extLst>
          </p:cNvPr>
          <p:cNvSpPr/>
          <p:nvPr/>
        </p:nvSpPr>
        <p:spPr bwMode="auto">
          <a:xfrm>
            <a:off x="379839" y="6118631"/>
            <a:ext cx="11423488" cy="379841"/>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50845"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schemeClr>
                </a:solidFill>
                <a:effectLst/>
                <a:uLnTx/>
                <a:uFillTx/>
                <a:latin typeface="Segoe UI"/>
                <a:ea typeface="+mn-ea"/>
                <a:cs typeface="Segoe UI"/>
              </a:rPr>
              <a:t>Content driven applications   |   SSO   |  Automatic code hosting   |   Industry standard tooling</a:t>
            </a:r>
            <a:endParaRPr kumimoji="0" lang="en-US" sz="2400" b="1" i="0" u="none" strike="noStrike" kern="1200" cap="none" spc="0" normalizeH="0" baseline="0" noProof="0" dirty="0">
              <a:ln>
                <a:noFill/>
              </a:ln>
              <a:solidFill>
                <a:schemeClr val="tx1">
                  <a:lumMod val="75000"/>
                </a:schemeClr>
              </a:solidFill>
              <a:effectLst/>
              <a:uLnTx/>
              <a:uFillTx/>
              <a:latin typeface="Segoe UI"/>
              <a:ea typeface="+mn-ea"/>
              <a:cs typeface="Segoe UI" panose="020B0502040204020203" pitchFamily="34" charset="0"/>
            </a:endParaRPr>
          </a:p>
        </p:txBody>
      </p:sp>
      <p:grpSp>
        <p:nvGrpSpPr>
          <p:cNvPr id="2" name="Group 1">
            <a:extLst>
              <a:ext uri="{FF2B5EF4-FFF2-40B4-BE49-F238E27FC236}">
                <a16:creationId xmlns:a16="http://schemas.microsoft.com/office/drawing/2014/main" id="{6E3FF31C-9E28-330A-08CE-3B8F6387940F}"/>
              </a:ext>
              <a:ext uri="{C183D7F6-B498-43B3-948B-1728B52AA6E4}">
                <adec:decorative xmlns:adec="http://schemas.microsoft.com/office/drawing/2017/decorative" val="1"/>
              </a:ext>
            </a:extLst>
          </p:cNvPr>
          <p:cNvGrpSpPr/>
          <p:nvPr/>
        </p:nvGrpSpPr>
        <p:grpSpPr>
          <a:xfrm>
            <a:off x="2105990" y="2848589"/>
            <a:ext cx="1197019" cy="2069370"/>
            <a:chOff x="1905333" y="2557159"/>
            <a:chExt cx="1197189" cy="2069663"/>
          </a:xfrm>
        </p:grpSpPr>
        <p:sp>
          <p:nvSpPr>
            <p:cNvPr id="4" name="Rectangle 3">
              <a:extLst>
                <a:ext uri="{FF2B5EF4-FFF2-40B4-BE49-F238E27FC236}">
                  <a16:creationId xmlns:a16="http://schemas.microsoft.com/office/drawing/2014/main" id="{536E38AE-E80E-08EE-285D-8B92952C59FA}"/>
                </a:ext>
              </a:extLst>
            </p:cNvPr>
            <p:cNvSpPr/>
            <p:nvPr/>
          </p:nvSpPr>
          <p:spPr>
            <a:xfrm>
              <a:off x="1913802"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BF41E9F-7B49-7197-B02C-F01C146A5C32}"/>
                </a:ext>
              </a:extLst>
            </p:cNvPr>
            <p:cNvSpPr txBox="1"/>
            <p:nvPr/>
          </p:nvSpPr>
          <p:spPr>
            <a:xfrm>
              <a:off x="1905333" y="2694000"/>
              <a:ext cx="1188720"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Teams tabs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6" name="Picture 5">
              <a:extLst>
                <a:ext uri="{FF2B5EF4-FFF2-40B4-BE49-F238E27FC236}">
                  <a16:creationId xmlns:a16="http://schemas.microsoft.com/office/drawing/2014/main" id="{F4441AFE-1AFA-8011-BD5E-183A0F55DC70}"/>
                </a:ext>
              </a:extLst>
            </p:cNvPr>
            <p:cNvPicPr>
              <a:picLocks noChangeAspect="1"/>
            </p:cNvPicPr>
            <p:nvPr/>
          </p:nvPicPr>
          <p:blipFill>
            <a:blip r:embed="rId3"/>
            <a:stretch>
              <a:fillRect/>
            </a:stretch>
          </p:blipFill>
          <p:spPr>
            <a:xfrm>
              <a:off x="1987945" y="3144762"/>
              <a:ext cx="1011904" cy="1013036"/>
            </a:xfrm>
            <a:prstGeom prst="rect">
              <a:avLst/>
            </a:prstGeom>
            <a:ln>
              <a:solidFill>
                <a:schemeClr val="bg1">
                  <a:lumMod val="85000"/>
                </a:schemeClr>
              </a:solidFill>
            </a:ln>
          </p:spPr>
        </p:pic>
      </p:grpSp>
      <p:grpSp>
        <p:nvGrpSpPr>
          <p:cNvPr id="7" name="Group 6">
            <a:extLst>
              <a:ext uri="{FF2B5EF4-FFF2-40B4-BE49-F238E27FC236}">
                <a16:creationId xmlns:a16="http://schemas.microsoft.com/office/drawing/2014/main" id="{A01C7C4D-DF87-F02E-161A-058B33F30D2B}"/>
              </a:ext>
              <a:ext uri="{C183D7F6-B498-43B3-948B-1728B52AA6E4}">
                <adec:decorative xmlns:adec="http://schemas.microsoft.com/office/drawing/2017/decorative" val="1"/>
              </a:ext>
            </a:extLst>
          </p:cNvPr>
          <p:cNvGrpSpPr/>
          <p:nvPr/>
        </p:nvGrpSpPr>
        <p:grpSpPr>
          <a:xfrm>
            <a:off x="3477976" y="2848589"/>
            <a:ext cx="1209398" cy="2069370"/>
            <a:chOff x="3353117" y="2557159"/>
            <a:chExt cx="1209570" cy="2069663"/>
          </a:xfrm>
        </p:grpSpPr>
        <p:sp>
          <p:nvSpPr>
            <p:cNvPr id="8" name="Rectangle 7">
              <a:extLst>
                <a:ext uri="{FF2B5EF4-FFF2-40B4-BE49-F238E27FC236}">
                  <a16:creationId xmlns:a16="http://schemas.microsoft.com/office/drawing/2014/main" id="{F29C12A2-45F7-F8EC-1A64-C334071AAAB3}"/>
                </a:ext>
              </a:extLst>
            </p:cNvPr>
            <p:cNvSpPr/>
            <p:nvPr/>
          </p:nvSpPr>
          <p:spPr>
            <a:xfrm>
              <a:off x="3353117"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BF399A32-F339-AED7-1D09-D2B04478A145}"/>
                </a:ext>
              </a:extLst>
            </p:cNvPr>
            <p:cNvSpPr txBox="1"/>
            <p:nvPr/>
          </p:nvSpPr>
          <p:spPr>
            <a:xfrm>
              <a:off x="3362790" y="2694000"/>
              <a:ext cx="1199897"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Meeting apps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10" name="Picture 9" descr="Graphical user interface, text, application, Teams&#10;&#10;Description automatically generated">
              <a:extLst>
                <a:ext uri="{FF2B5EF4-FFF2-40B4-BE49-F238E27FC236}">
                  <a16:creationId xmlns:a16="http://schemas.microsoft.com/office/drawing/2014/main" id="{CEBD2E10-0B50-7B84-9530-E9C797DD2F46}"/>
                </a:ext>
              </a:extLst>
            </p:cNvPr>
            <p:cNvPicPr>
              <a:picLocks noChangeAspect="1"/>
            </p:cNvPicPr>
            <p:nvPr/>
          </p:nvPicPr>
          <p:blipFill rotWithShape="1">
            <a:blip r:embed="rId4"/>
            <a:srcRect r="46522"/>
            <a:stretch/>
          </p:blipFill>
          <p:spPr>
            <a:xfrm>
              <a:off x="3432236" y="3150016"/>
              <a:ext cx="1030481" cy="972491"/>
            </a:xfrm>
            <a:prstGeom prst="rect">
              <a:avLst/>
            </a:prstGeom>
            <a:ln>
              <a:solidFill>
                <a:schemeClr val="bg1">
                  <a:lumMod val="85000"/>
                </a:schemeClr>
              </a:solidFill>
            </a:ln>
          </p:spPr>
        </p:pic>
      </p:grpSp>
      <p:grpSp>
        <p:nvGrpSpPr>
          <p:cNvPr id="16" name="Group 15">
            <a:extLst>
              <a:ext uri="{FF2B5EF4-FFF2-40B4-BE49-F238E27FC236}">
                <a16:creationId xmlns:a16="http://schemas.microsoft.com/office/drawing/2014/main" id="{075EE6B5-2352-F4C2-0B79-7F0072A39BBA}"/>
              </a:ext>
              <a:ext uri="{C183D7F6-B498-43B3-948B-1728B52AA6E4}">
                <adec:decorative xmlns:adec="http://schemas.microsoft.com/office/drawing/2017/decorative" val="1"/>
              </a:ext>
            </a:extLst>
          </p:cNvPr>
          <p:cNvGrpSpPr/>
          <p:nvPr/>
        </p:nvGrpSpPr>
        <p:grpSpPr>
          <a:xfrm>
            <a:off x="7589377" y="2848589"/>
            <a:ext cx="1209400" cy="2069370"/>
            <a:chOff x="7671062" y="2557159"/>
            <a:chExt cx="1209572" cy="2069663"/>
          </a:xfrm>
        </p:grpSpPr>
        <p:sp>
          <p:nvSpPr>
            <p:cNvPr id="17" name="Rectangle 16">
              <a:extLst>
                <a:ext uri="{FF2B5EF4-FFF2-40B4-BE49-F238E27FC236}">
                  <a16:creationId xmlns:a16="http://schemas.microsoft.com/office/drawing/2014/main" id="{071B8FD3-A708-4969-C582-FFE54729D32B}"/>
                </a:ext>
              </a:extLst>
            </p:cNvPr>
            <p:cNvSpPr/>
            <p:nvPr/>
          </p:nvSpPr>
          <p:spPr>
            <a:xfrm>
              <a:off x="7671062"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BD5221BB-55CF-1A9C-1163-CAF02A53AB53}"/>
                </a:ext>
              </a:extLst>
            </p:cNvPr>
            <p:cNvSpPr txBox="1"/>
            <p:nvPr/>
          </p:nvSpPr>
          <p:spPr>
            <a:xfrm>
              <a:off x="7680422" y="2698990"/>
              <a:ext cx="1200212"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Web parts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19" name="Picture 18">
              <a:extLst>
                <a:ext uri="{FF2B5EF4-FFF2-40B4-BE49-F238E27FC236}">
                  <a16:creationId xmlns:a16="http://schemas.microsoft.com/office/drawing/2014/main" id="{1552F0ED-2AE4-0EBC-8155-16688AD0E4EB}"/>
                </a:ext>
              </a:extLst>
            </p:cNvPr>
            <p:cNvPicPr>
              <a:picLocks noChangeAspect="1"/>
            </p:cNvPicPr>
            <p:nvPr/>
          </p:nvPicPr>
          <p:blipFill rotWithShape="1">
            <a:blip r:embed="rId5"/>
            <a:srcRect l="4098" t="4800" r="5044" b="27278"/>
            <a:stretch/>
          </p:blipFill>
          <p:spPr>
            <a:xfrm>
              <a:off x="7745890" y="3109400"/>
              <a:ext cx="1039064" cy="669061"/>
            </a:xfrm>
            <a:prstGeom prst="rect">
              <a:avLst/>
            </a:prstGeom>
            <a:ln>
              <a:solidFill>
                <a:schemeClr val="bg1">
                  <a:lumMod val="85000"/>
                </a:schemeClr>
              </a:solidFill>
            </a:ln>
          </p:spPr>
        </p:pic>
        <p:pic>
          <p:nvPicPr>
            <p:cNvPr id="20" name="Picture 2" descr="EDU Portal preview">
              <a:extLst>
                <a:ext uri="{FF2B5EF4-FFF2-40B4-BE49-F238E27FC236}">
                  <a16:creationId xmlns:a16="http://schemas.microsoft.com/office/drawing/2014/main" id="{F1ACBA9C-87D7-F482-49CD-4D182FEE21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089156" y="3516237"/>
              <a:ext cx="646925" cy="88567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E10EFD1-E737-9B7C-3810-46C7809D5835}"/>
              </a:ext>
              <a:ext uri="{C183D7F6-B498-43B3-948B-1728B52AA6E4}">
                <adec:decorative xmlns:adec="http://schemas.microsoft.com/office/drawing/2017/decorative" val="1"/>
              </a:ext>
            </a:extLst>
          </p:cNvPr>
          <p:cNvGrpSpPr/>
          <p:nvPr/>
        </p:nvGrpSpPr>
        <p:grpSpPr>
          <a:xfrm>
            <a:off x="8973743" y="2848589"/>
            <a:ext cx="1209399" cy="2069370"/>
            <a:chOff x="9089526" y="2557159"/>
            <a:chExt cx="1209571" cy="2069663"/>
          </a:xfrm>
        </p:grpSpPr>
        <p:sp>
          <p:nvSpPr>
            <p:cNvPr id="22" name="Rectangle 21">
              <a:extLst>
                <a:ext uri="{FF2B5EF4-FFF2-40B4-BE49-F238E27FC236}">
                  <a16:creationId xmlns:a16="http://schemas.microsoft.com/office/drawing/2014/main" id="{36CFE966-A1D5-DBE9-0F60-32A659DD8063}"/>
                </a:ext>
              </a:extLst>
            </p:cNvPr>
            <p:cNvSpPr/>
            <p:nvPr/>
          </p:nvSpPr>
          <p:spPr>
            <a:xfrm>
              <a:off x="9110377"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CCF107E6-41A2-2D1B-830A-551FC569B85E}"/>
                </a:ext>
              </a:extLst>
            </p:cNvPr>
            <p:cNvSpPr txBox="1"/>
            <p:nvPr/>
          </p:nvSpPr>
          <p:spPr>
            <a:xfrm>
              <a:off x="9089526" y="2692483"/>
              <a:ext cx="1209571"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Extensions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24" name="Picture 23">
              <a:extLst>
                <a:ext uri="{FF2B5EF4-FFF2-40B4-BE49-F238E27FC236}">
                  <a16:creationId xmlns:a16="http://schemas.microsoft.com/office/drawing/2014/main" id="{FE1AB7DB-D1BC-933F-1AA8-3F88550FC820}"/>
                </a:ext>
              </a:extLst>
            </p:cNvPr>
            <p:cNvPicPr>
              <a:picLocks noChangeAspect="1"/>
            </p:cNvPicPr>
            <p:nvPr/>
          </p:nvPicPr>
          <p:blipFill>
            <a:blip r:embed="rId7"/>
            <a:stretch>
              <a:fillRect/>
            </a:stretch>
          </p:blipFill>
          <p:spPr>
            <a:xfrm>
              <a:off x="9193961" y="3135675"/>
              <a:ext cx="963302" cy="616513"/>
            </a:xfrm>
            <a:prstGeom prst="rect">
              <a:avLst/>
            </a:prstGeom>
            <a:ln>
              <a:solidFill>
                <a:schemeClr val="bg1">
                  <a:lumMod val="85000"/>
                </a:schemeClr>
              </a:solidFill>
            </a:ln>
          </p:spPr>
        </p:pic>
        <p:pic>
          <p:nvPicPr>
            <p:cNvPr id="25" name="Picture 2" descr="SharePoint Framework extensions samples - Waldek Mastykarz">
              <a:extLst>
                <a:ext uri="{FF2B5EF4-FFF2-40B4-BE49-F238E27FC236}">
                  <a16:creationId xmlns:a16="http://schemas.microsoft.com/office/drawing/2014/main" id="{D308508D-8F71-F93E-2074-307F1F6B0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6417" y="3523279"/>
              <a:ext cx="911763" cy="495534"/>
            </a:xfrm>
            <a:prstGeom prst="rect">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DC5D8A24-EE8C-8888-0176-F5CE4BDDFBC4}"/>
              </a:ext>
              <a:ext uri="{C183D7F6-B498-43B3-948B-1728B52AA6E4}">
                <adec:decorative xmlns:adec="http://schemas.microsoft.com/office/drawing/2017/decorative" val="1"/>
              </a:ext>
            </a:extLst>
          </p:cNvPr>
          <p:cNvGrpSpPr/>
          <p:nvPr/>
        </p:nvGrpSpPr>
        <p:grpSpPr>
          <a:xfrm>
            <a:off x="10358107" y="2848589"/>
            <a:ext cx="1255645" cy="2069370"/>
            <a:chOff x="10516143" y="2557159"/>
            <a:chExt cx="1255823" cy="2069663"/>
          </a:xfrm>
        </p:grpSpPr>
        <p:sp>
          <p:nvSpPr>
            <p:cNvPr id="27" name="Rectangle 26">
              <a:extLst>
                <a:ext uri="{FF2B5EF4-FFF2-40B4-BE49-F238E27FC236}">
                  <a16:creationId xmlns:a16="http://schemas.microsoft.com/office/drawing/2014/main" id="{236FA2C7-A102-02CA-C3C7-DB4551FAC537}"/>
                </a:ext>
              </a:extLst>
            </p:cNvPr>
            <p:cNvSpPr/>
            <p:nvPr/>
          </p:nvSpPr>
          <p:spPr>
            <a:xfrm>
              <a:off x="10549695"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28" name="TextBox 27">
              <a:extLst>
                <a:ext uri="{FF2B5EF4-FFF2-40B4-BE49-F238E27FC236}">
                  <a16:creationId xmlns:a16="http://schemas.microsoft.com/office/drawing/2014/main" id="{2B85B6E6-794B-0B38-D785-8FAE10A5E20D}"/>
                </a:ext>
              </a:extLst>
            </p:cNvPr>
            <p:cNvSpPr txBox="1"/>
            <p:nvPr/>
          </p:nvSpPr>
          <p:spPr>
            <a:xfrm>
              <a:off x="10516143" y="2695338"/>
              <a:ext cx="1255823"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App pages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29" name="Picture 28">
              <a:extLst>
                <a:ext uri="{FF2B5EF4-FFF2-40B4-BE49-F238E27FC236}">
                  <a16:creationId xmlns:a16="http://schemas.microsoft.com/office/drawing/2014/main" id="{9D127159-C134-23A1-03E6-2AA88087A0A8}"/>
                </a:ext>
              </a:extLst>
            </p:cNvPr>
            <p:cNvPicPr>
              <a:picLocks noChangeAspect="1"/>
            </p:cNvPicPr>
            <p:nvPr/>
          </p:nvPicPr>
          <p:blipFill>
            <a:blip r:embed="rId9"/>
            <a:stretch>
              <a:fillRect/>
            </a:stretch>
          </p:blipFill>
          <p:spPr>
            <a:xfrm>
              <a:off x="10675691" y="3124783"/>
              <a:ext cx="936728" cy="1078802"/>
            </a:xfrm>
            <a:prstGeom prst="rect">
              <a:avLst/>
            </a:prstGeom>
            <a:ln>
              <a:solidFill>
                <a:schemeClr val="bg1">
                  <a:lumMod val="85000"/>
                </a:schemeClr>
              </a:solidFill>
            </a:ln>
          </p:spPr>
        </p:pic>
      </p:grpSp>
      <p:grpSp>
        <p:nvGrpSpPr>
          <p:cNvPr id="30" name="Group 29">
            <a:extLst>
              <a:ext uri="{FF2B5EF4-FFF2-40B4-BE49-F238E27FC236}">
                <a16:creationId xmlns:a16="http://schemas.microsoft.com/office/drawing/2014/main" id="{BEC4C4DA-3CAF-5ACC-7BCA-3F0E0424F578}"/>
              </a:ext>
              <a:ext uri="{C183D7F6-B498-43B3-948B-1728B52AA6E4}">
                <adec:decorative xmlns:adec="http://schemas.microsoft.com/office/drawing/2017/decorative" val="1"/>
              </a:ext>
            </a:extLst>
          </p:cNvPr>
          <p:cNvGrpSpPr/>
          <p:nvPr/>
        </p:nvGrpSpPr>
        <p:grpSpPr>
          <a:xfrm>
            <a:off x="4862341" y="2848589"/>
            <a:ext cx="1188552" cy="2069370"/>
            <a:chOff x="4792431" y="2557159"/>
            <a:chExt cx="1188721" cy="2069663"/>
          </a:xfrm>
        </p:grpSpPr>
        <p:sp>
          <p:nvSpPr>
            <p:cNvPr id="31" name="Rectangle 30">
              <a:extLst>
                <a:ext uri="{FF2B5EF4-FFF2-40B4-BE49-F238E27FC236}">
                  <a16:creationId xmlns:a16="http://schemas.microsoft.com/office/drawing/2014/main" id="{BB3F4D94-DF79-CB00-A7A1-8BF1BEDF6CF7}"/>
                </a:ext>
              </a:extLst>
            </p:cNvPr>
            <p:cNvSpPr/>
            <p:nvPr/>
          </p:nvSpPr>
          <p:spPr>
            <a:xfrm>
              <a:off x="4792432"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DD3A04B0-07FC-5EAB-8BA8-6E0759011AAF}"/>
                </a:ext>
              </a:extLst>
            </p:cNvPr>
            <p:cNvSpPr txBox="1"/>
            <p:nvPr/>
          </p:nvSpPr>
          <p:spPr>
            <a:xfrm>
              <a:off x="4792431" y="2593973"/>
              <a:ext cx="1188717" cy="469103"/>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Messaging extensions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33" name="Picture 2" descr="messaging extension action command task module">
              <a:extLst>
                <a:ext uri="{FF2B5EF4-FFF2-40B4-BE49-F238E27FC236}">
                  <a16:creationId xmlns:a16="http://schemas.microsoft.com/office/drawing/2014/main" id="{E62260A2-5A78-E7C2-4412-B4C3B0CB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353" y="3138188"/>
              <a:ext cx="1020878" cy="5742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29AF6B81-8EBE-E65A-4AB7-906C0C4329B2}"/>
              </a:ext>
              <a:ext uri="{C183D7F6-B498-43B3-948B-1728B52AA6E4}">
                <adec:decorative xmlns:adec="http://schemas.microsoft.com/office/drawing/2017/decorative" val="1"/>
              </a:ext>
            </a:extLst>
          </p:cNvPr>
          <p:cNvGrpSpPr/>
          <p:nvPr/>
        </p:nvGrpSpPr>
        <p:grpSpPr>
          <a:xfrm>
            <a:off x="742470" y="2848589"/>
            <a:ext cx="1188553" cy="2069370"/>
            <a:chOff x="649516" y="2665626"/>
            <a:chExt cx="1188722" cy="2069663"/>
          </a:xfrm>
        </p:grpSpPr>
        <p:grpSp>
          <p:nvGrpSpPr>
            <p:cNvPr id="36" name="Group 35">
              <a:extLst>
                <a:ext uri="{FF2B5EF4-FFF2-40B4-BE49-F238E27FC236}">
                  <a16:creationId xmlns:a16="http://schemas.microsoft.com/office/drawing/2014/main" id="{359125B8-0DD7-C252-EF5B-5C99C344BF52}"/>
                </a:ext>
              </a:extLst>
            </p:cNvPr>
            <p:cNvGrpSpPr/>
            <p:nvPr/>
          </p:nvGrpSpPr>
          <p:grpSpPr>
            <a:xfrm>
              <a:off x="649516" y="2665626"/>
              <a:ext cx="1188722" cy="2069663"/>
              <a:chOff x="474485" y="2557159"/>
              <a:chExt cx="1188722" cy="2069663"/>
            </a:xfrm>
          </p:grpSpPr>
          <p:sp>
            <p:nvSpPr>
              <p:cNvPr id="38" name="Rectangle 37">
                <a:extLst>
                  <a:ext uri="{FF2B5EF4-FFF2-40B4-BE49-F238E27FC236}">
                    <a16:creationId xmlns:a16="http://schemas.microsoft.com/office/drawing/2014/main" id="{8B24D2E6-9571-061B-4708-BFD2135CD7EA}"/>
                  </a:ext>
                </a:extLst>
              </p:cNvPr>
              <p:cNvSpPr/>
              <p:nvPr/>
            </p:nvSpPr>
            <p:spPr>
              <a:xfrm>
                <a:off x="474487" y="2557159"/>
                <a:ext cx="1188720" cy="2069663"/>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86147940-41F3-11C3-0C30-DAF4C0D3B210}"/>
                  </a:ext>
                </a:extLst>
              </p:cNvPr>
              <p:cNvSpPr txBox="1"/>
              <p:nvPr/>
            </p:nvSpPr>
            <p:spPr>
              <a:xfrm>
                <a:off x="474485" y="2692723"/>
                <a:ext cx="1188720" cy="28071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Personal Apps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pic>
            <p:nvPicPr>
              <p:cNvPr id="40" name="Picture 39" descr="Graphical user interface, application&#10;&#10;Description automatically generated">
                <a:extLst>
                  <a:ext uri="{FF2B5EF4-FFF2-40B4-BE49-F238E27FC236}">
                    <a16:creationId xmlns:a16="http://schemas.microsoft.com/office/drawing/2014/main" id="{5DB1A955-AB92-D0AA-7317-6A5497935BD2}"/>
                  </a:ext>
                </a:extLst>
              </p:cNvPr>
              <p:cNvPicPr>
                <a:picLocks noChangeAspect="1"/>
              </p:cNvPicPr>
              <p:nvPr/>
            </p:nvPicPr>
            <p:blipFill rotWithShape="1">
              <a:blip r:embed="rId11"/>
              <a:srcRect r="59083" b="24605"/>
              <a:stretch/>
            </p:blipFill>
            <p:spPr>
              <a:xfrm>
                <a:off x="562416" y="3138806"/>
                <a:ext cx="941455" cy="870556"/>
              </a:xfrm>
              <a:prstGeom prst="rect">
                <a:avLst/>
              </a:prstGeom>
              <a:ln>
                <a:solidFill>
                  <a:schemeClr val="bg1">
                    <a:lumMod val="85000"/>
                  </a:schemeClr>
                </a:solidFill>
              </a:ln>
            </p:spPr>
          </p:pic>
        </p:grpSp>
        <p:pic>
          <p:nvPicPr>
            <p:cNvPr id="37" name="Picture 36">
              <a:extLst>
                <a:ext uri="{FF2B5EF4-FFF2-40B4-BE49-F238E27FC236}">
                  <a16:creationId xmlns:a16="http://schemas.microsoft.com/office/drawing/2014/main" id="{731E37C2-90E7-B133-E113-05EBDCA79558}"/>
                </a:ext>
              </a:extLst>
            </p:cNvPr>
            <p:cNvPicPr>
              <a:picLocks noChangeAspect="1"/>
            </p:cNvPicPr>
            <p:nvPr/>
          </p:nvPicPr>
          <p:blipFill>
            <a:blip r:embed="rId12"/>
            <a:stretch>
              <a:fillRect/>
            </a:stretch>
          </p:blipFill>
          <p:spPr>
            <a:xfrm>
              <a:off x="901619" y="3726861"/>
              <a:ext cx="851426" cy="680306"/>
            </a:xfrm>
            <a:prstGeom prst="rect">
              <a:avLst/>
            </a:prstGeom>
          </p:spPr>
        </p:pic>
      </p:grpSp>
      <p:sp>
        <p:nvSpPr>
          <p:cNvPr id="41" name="Rectangle: Rounded Corners 40">
            <a:extLst>
              <a:ext uri="{FF2B5EF4-FFF2-40B4-BE49-F238E27FC236}">
                <a16:creationId xmlns:a16="http://schemas.microsoft.com/office/drawing/2014/main" id="{3B788ED0-6AE4-50AC-B679-11F5C1BE3448}"/>
              </a:ext>
              <a:ext uri="{C183D7F6-B498-43B3-948B-1728B52AA6E4}">
                <adec:decorative xmlns:adec="http://schemas.microsoft.com/office/drawing/2017/decorative" val="1"/>
              </a:ext>
            </a:extLst>
          </p:cNvPr>
          <p:cNvSpPr/>
          <p:nvPr/>
        </p:nvSpPr>
        <p:spPr bwMode="auto">
          <a:xfrm>
            <a:off x="7535267" y="2122311"/>
            <a:ext cx="4268060" cy="3094478"/>
          </a:xfrm>
          <a:prstGeom prst="roundRect">
            <a:avLst>
              <a:gd name="adj" fmla="val 2083"/>
            </a:avLst>
          </a:prstGeom>
          <a:noFill/>
          <a:ln w="28575">
            <a:solidFill>
              <a:srgbClr val="03858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6B0EE8CF-D639-C5A6-6650-844ACA2F26B7}"/>
              </a:ext>
              <a:ext uri="{C183D7F6-B498-43B3-948B-1728B52AA6E4}">
                <adec:decorative xmlns:adec="http://schemas.microsoft.com/office/drawing/2017/decorative" val="1"/>
              </a:ext>
            </a:extLst>
          </p:cNvPr>
          <p:cNvSpPr/>
          <p:nvPr/>
        </p:nvSpPr>
        <p:spPr bwMode="auto">
          <a:xfrm>
            <a:off x="6131597" y="1440463"/>
            <a:ext cx="4160020" cy="3627086"/>
          </a:xfrm>
          <a:prstGeom prst="roundRect">
            <a:avLst>
              <a:gd name="adj" fmla="val 2083"/>
            </a:avLst>
          </a:prstGeom>
          <a:noFill/>
          <a:ln w="28575">
            <a:solidFill>
              <a:srgbClr val="0760A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2FB24C14-689D-64D7-CD1C-B26117C2A741}"/>
              </a:ext>
              <a:ext uri="{C183D7F6-B498-43B3-948B-1728B52AA6E4}">
                <adec:decorative xmlns:adec="http://schemas.microsoft.com/office/drawing/2017/decorative" val="1"/>
              </a:ext>
            </a:extLst>
          </p:cNvPr>
          <p:cNvSpPr/>
          <p:nvPr/>
        </p:nvSpPr>
        <p:spPr bwMode="auto">
          <a:xfrm>
            <a:off x="474350" y="2122311"/>
            <a:ext cx="7024347" cy="3094478"/>
          </a:xfrm>
          <a:prstGeom prst="roundRect">
            <a:avLst>
              <a:gd name="adj" fmla="val 2083"/>
            </a:avLst>
          </a:prstGeom>
          <a:noFill/>
          <a:ln w="28575">
            <a:solidFill>
              <a:srgbClr val="5159B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89494779-591B-9CF2-9B2E-326399E8BAE9}"/>
              </a:ext>
              <a:ext uri="{C183D7F6-B498-43B3-948B-1728B52AA6E4}">
                <adec:decorative xmlns:adec="http://schemas.microsoft.com/office/drawing/2017/decorative" val="1"/>
              </a:ext>
            </a:extLst>
          </p:cNvPr>
          <p:cNvSpPr/>
          <p:nvPr/>
        </p:nvSpPr>
        <p:spPr bwMode="auto">
          <a:xfrm>
            <a:off x="339311" y="2766153"/>
            <a:ext cx="1707467" cy="3222804"/>
          </a:xfrm>
          <a:prstGeom prst="roundRect">
            <a:avLst>
              <a:gd name="adj" fmla="val 2083"/>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Picture 2">
            <a:extLst>
              <a:ext uri="{FF2B5EF4-FFF2-40B4-BE49-F238E27FC236}">
                <a16:creationId xmlns:a16="http://schemas.microsoft.com/office/drawing/2014/main" id="{D68FE03A-D496-391D-A738-3E3717CB2655}"/>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9310" y="2071710"/>
            <a:ext cx="1084432" cy="7229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0B167E68-BE71-A481-FE90-607820C0E9A5}"/>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817522" y="1559339"/>
            <a:ext cx="442884" cy="442884"/>
          </a:xfrm>
          <a:prstGeom prst="rect">
            <a:avLst/>
          </a:prstGeom>
        </p:spPr>
      </p:pic>
      <p:pic>
        <p:nvPicPr>
          <p:cNvPr id="47" name="Picture 46">
            <a:extLst>
              <a:ext uri="{FF2B5EF4-FFF2-40B4-BE49-F238E27FC236}">
                <a16:creationId xmlns:a16="http://schemas.microsoft.com/office/drawing/2014/main" id="{A58BC16E-C04D-F97B-FA0D-6582A5040FAB}"/>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241925" y="1559341"/>
            <a:ext cx="442883" cy="442883"/>
          </a:xfrm>
          <a:prstGeom prst="rect">
            <a:avLst/>
          </a:prstGeom>
        </p:spPr>
      </p:pic>
      <p:pic>
        <p:nvPicPr>
          <p:cNvPr id="48" name="Picture 47">
            <a:extLst>
              <a:ext uri="{FF2B5EF4-FFF2-40B4-BE49-F238E27FC236}">
                <a16:creationId xmlns:a16="http://schemas.microsoft.com/office/drawing/2014/main" id="{1D86C65E-096C-4DE0-5318-68967725ACD7}"/>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7674271" y="2216035"/>
            <a:ext cx="580280" cy="538831"/>
          </a:xfrm>
          <a:prstGeom prst="rect">
            <a:avLst/>
          </a:prstGeom>
        </p:spPr>
      </p:pic>
      <p:pic>
        <p:nvPicPr>
          <p:cNvPr id="49" name="Picture 2">
            <a:extLst>
              <a:ext uri="{FF2B5EF4-FFF2-40B4-BE49-F238E27FC236}">
                <a16:creationId xmlns:a16="http://schemas.microsoft.com/office/drawing/2014/main" id="{E408AFC2-8214-6756-1C50-C845C31BA7C0}"/>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1195" y="5364577"/>
            <a:ext cx="498386" cy="4635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7E134C34-4F70-4F09-82BE-A5347D98F2AE}"/>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13986" y="5326471"/>
            <a:ext cx="498386" cy="54828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E75ED9AB-CF78-C090-617F-ED26EBFA876E}"/>
              </a:ext>
              <a:ext uri="{C183D7F6-B498-43B3-948B-1728B52AA6E4}">
                <adec:decorative xmlns:adec="http://schemas.microsoft.com/office/drawing/2017/decorative" val="1"/>
              </a:ext>
            </a:extLst>
          </p:cNvPr>
          <p:cNvGrpSpPr/>
          <p:nvPr/>
        </p:nvGrpSpPr>
        <p:grpSpPr>
          <a:xfrm>
            <a:off x="6225859" y="2848589"/>
            <a:ext cx="1188551" cy="2069370"/>
            <a:chOff x="6225859" y="2848589"/>
            <a:chExt cx="1188551" cy="2069370"/>
          </a:xfrm>
        </p:grpSpPr>
        <p:sp>
          <p:nvSpPr>
            <p:cNvPr id="13" name="Rectangle 12">
              <a:extLst>
                <a:ext uri="{FF2B5EF4-FFF2-40B4-BE49-F238E27FC236}">
                  <a16:creationId xmlns:a16="http://schemas.microsoft.com/office/drawing/2014/main" id="{6B5B2D01-36C7-B015-B85B-FAB214FF9755}"/>
                </a:ext>
              </a:extLst>
            </p:cNvPr>
            <p:cNvSpPr/>
            <p:nvPr/>
          </p:nvSpPr>
          <p:spPr>
            <a:xfrm>
              <a:off x="6225859" y="2848589"/>
              <a:ext cx="1188551" cy="2069370"/>
            </a:xfrm>
            <a:prstGeom prst="rect">
              <a:avLst/>
            </a:prstGeom>
            <a:solidFill>
              <a:schemeClr val="tx1">
                <a:lumMod val="8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65" rtl="0" eaLnBrk="1" fontAlgn="auto" latinLnBrk="0" hangingPunct="1">
                <a:lnSpc>
                  <a:spcPct val="100000"/>
                </a:lnSpc>
                <a:spcBef>
                  <a:spcPts val="0"/>
                </a:spcBef>
                <a:spcAft>
                  <a:spcPts val="0"/>
                </a:spcAft>
                <a:buClrTx/>
                <a:buSzTx/>
                <a:buFontTx/>
                <a:buNone/>
                <a:tabLst/>
                <a:defRPr/>
              </a:pPr>
              <a:endParaRPr kumimoji="0" lang="en-US" sz="1728" b="0" i="0" u="none" strike="noStrike" kern="1200" cap="none" spc="0" normalizeH="0" baseline="0" noProof="0">
                <a:ln>
                  <a:noFill/>
                </a:ln>
                <a:solidFill>
                  <a:srgbClr val="FFFFFF"/>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0CFA2A84-1C4F-2CB1-7640-79ECEA2B041E}"/>
                </a:ext>
              </a:extLst>
            </p:cNvPr>
            <p:cNvSpPr txBox="1"/>
            <p:nvPr/>
          </p:nvSpPr>
          <p:spPr>
            <a:xfrm>
              <a:off x="6225859" y="2983894"/>
              <a:ext cx="1188549" cy="280678"/>
            </a:xfrm>
            <a:prstGeom prst="rect">
              <a:avLst/>
            </a:prstGeom>
            <a:noFill/>
          </p:spPr>
          <p:txBody>
            <a:bodyPr wrap="square" rtlCol="0">
              <a:spAutoFit/>
            </a:bodyPr>
            <a:lstStyle/>
            <a:p>
              <a:pPr marL="0" marR="0" lvl="0" indent="0" algn="ctr" defTabSz="913665"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Cards</a:t>
              </a:r>
              <a:endParaRPr kumimoji="0" lang="en-US" sz="1200" b="0" i="0" u="none" strike="noStrike" kern="1200" cap="none" spc="0" normalizeH="0" baseline="0" noProof="0" dirty="0">
                <a:ln>
                  <a:noFill/>
                </a:ln>
                <a:solidFill>
                  <a:schemeClr val="bg1"/>
                </a:solidFill>
                <a:effectLst/>
                <a:uLnTx/>
                <a:uFillTx/>
                <a:latin typeface="Segoe UI"/>
                <a:ea typeface="+mn-ea"/>
                <a:cs typeface="Segoe UI Semibold" panose="020B0502040204020203" pitchFamily="34" charset="0"/>
              </a:endParaRPr>
            </a:p>
          </p:txBody>
        </p:sp>
        <p:grpSp>
          <p:nvGrpSpPr>
            <p:cNvPr id="58" name="Group 57">
              <a:extLst>
                <a:ext uri="{FF2B5EF4-FFF2-40B4-BE49-F238E27FC236}">
                  <a16:creationId xmlns:a16="http://schemas.microsoft.com/office/drawing/2014/main" id="{045B352D-E08B-7024-6A37-7352033F23AD}"/>
                </a:ext>
              </a:extLst>
            </p:cNvPr>
            <p:cNvGrpSpPr/>
            <p:nvPr/>
          </p:nvGrpSpPr>
          <p:grpSpPr>
            <a:xfrm>
              <a:off x="6483045" y="3363359"/>
              <a:ext cx="668954" cy="1322777"/>
              <a:chOff x="4143905" y="1202489"/>
              <a:chExt cx="2655367" cy="5368126"/>
            </a:xfrm>
          </p:grpSpPr>
          <p:pic>
            <p:nvPicPr>
              <p:cNvPr id="59" name="Picture Placeholder 4">
                <a:extLst>
                  <a:ext uri="{FF2B5EF4-FFF2-40B4-BE49-F238E27FC236}">
                    <a16:creationId xmlns:a16="http://schemas.microsoft.com/office/drawing/2014/main" id="{36DB24E5-956E-DCFC-49AD-CCD7E841D3C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4394254"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noFill/>
            </p:spPr>
          </p:pic>
          <p:sp>
            <p:nvSpPr>
              <p:cNvPr id="60" name="Rectangle: Rounded Corners 59">
                <a:extLst>
                  <a:ext uri="{FF2B5EF4-FFF2-40B4-BE49-F238E27FC236}">
                    <a16:creationId xmlns:a16="http://schemas.microsoft.com/office/drawing/2014/main" id="{03BC7192-7AF2-302A-3F92-B1CA8C48E090}"/>
                  </a:ext>
                </a:extLst>
              </p:cNvPr>
              <p:cNvSpPr/>
              <p:nvPr/>
            </p:nvSpPr>
            <p:spPr bwMode="auto">
              <a:xfrm>
                <a:off x="4143905" y="1202489"/>
                <a:ext cx="2655367" cy="5368126"/>
              </a:xfrm>
              <a:prstGeom prst="roundRect">
                <a:avLst/>
              </a:prstGeom>
              <a:noFill/>
              <a:ln w="38100">
                <a:solidFill>
                  <a:srgbClr val="1F959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25173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9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45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60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nodeType="withEffect">
                                  <p:stCondLst>
                                    <p:cond delay="600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600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nodeType="withEffect">
                                  <p:stCondLst>
                                    <p:cond delay="700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0" presetClass="entr" presetSubtype="0" fill="hold" grpId="0" nodeType="withEffect">
                                  <p:stCondLst>
                                    <p:cond delay="700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par>
                                <p:cTn id="63" presetID="10" presetClass="entr" presetSubtype="0" fill="hold" nodeType="withEffect">
                                  <p:stCondLst>
                                    <p:cond delay="800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nodeType="withEffect">
                                  <p:stCondLst>
                                    <p:cond delay="800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80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800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nodeType="withEffect">
                                  <p:stCondLst>
                                    <p:cond delay="900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900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900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grpId="0" nodeType="withEffect">
                                  <p:stCondLst>
                                    <p:cond delay="900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2" grpId="0"/>
      <p:bldP spid="53" grpId="0"/>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699D-D35F-4E89-AC60-95110FE69DE0}"/>
              </a:ext>
            </a:extLst>
          </p:cNvPr>
          <p:cNvSpPr>
            <a:spLocks noGrp="1"/>
          </p:cNvSpPr>
          <p:nvPr>
            <p:ph type="title"/>
          </p:nvPr>
        </p:nvSpPr>
        <p:spPr>
          <a:xfrm>
            <a:off x="572943" y="2036046"/>
            <a:ext cx="4576489" cy="2462213"/>
          </a:xfrm>
        </p:spPr>
        <p:txBody>
          <a:bodyPr/>
          <a:lstStyle/>
          <a:p>
            <a:r>
              <a:rPr lang="en-US" sz="4000" dirty="0"/>
              <a:t>Viva Connections adaptive card extension architecture</a:t>
            </a:r>
            <a:endParaRPr lang="en-FI" sz="4000" dirty="0"/>
          </a:p>
        </p:txBody>
      </p:sp>
      <p:sp>
        <p:nvSpPr>
          <p:cNvPr id="48" name="Title 1">
            <a:extLst>
              <a:ext uri="{FF2B5EF4-FFF2-40B4-BE49-F238E27FC236}">
                <a16:creationId xmlns:a16="http://schemas.microsoft.com/office/drawing/2014/main" id="{CB1D86EC-E9F8-4B8C-AE18-973F934D3363}"/>
              </a:ext>
            </a:extLst>
          </p:cNvPr>
          <p:cNvSpPr txBox="1">
            <a:spLocks/>
          </p:cNvSpPr>
          <p:nvPr/>
        </p:nvSpPr>
        <p:spPr>
          <a:xfrm>
            <a:off x="6611467" y="457199"/>
            <a:ext cx="4263189" cy="364129"/>
          </a:xfrm>
          <a:prstGeom prst="rect">
            <a:avLst/>
          </a:prstGeom>
          <a:noFill/>
        </p:spPr>
        <p:txBody>
          <a:bodyPr vert="horz" wrap="square" lIns="140589" tIns="87868" rIns="140589" bIns="87868" rtlCol="0" anchor="t">
            <a:noAutofit/>
          </a:bodyPr>
          <a:lstStyle>
            <a:lvl1pPr marL="0" algn="l" defTabSz="896218" rtl="0" eaLnBrk="1" latinLnBrk="0" hangingPunct="1">
              <a:lnSpc>
                <a:spcPct val="90000"/>
              </a:lnSpc>
              <a:spcBef>
                <a:spcPct val="0"/>
              </a:spcBef>
              <a:buNone/>
              <a:defRPr lang="en-US" sz="3921"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algn="ctr" defTabSz="861255">
              <a:defRPr/>
            </a:pPr>
            <a:r>
              <a:rPr lang="en-US" sz="2499" kern="0" spc="-48" dirty="0">
                <a:solidFill>
                  <a:schemeClr val="tx1"/>
                </a:solidFill>
                <a:latin typeface="Segoe UI Semibold" panose="020B0702040204020203" pitchFamily="34" charset="0"/>
                <a:cs typeface="Segoe UI Semibold" panose="020B0702040204020203" pitchFamily="34" charset="0"/>
              </a:rPr>
              <a:t>Adaptive card markup</a:t>
            </a:r>
          </a:p>
        </p:txBody>
      </p:sp>
      <p:sp>
        <p:nvSpPr>
          <p:cNvPr id="54" name="TextBox 53">
            <a:extLst>
              <a:ext uri="{FF2B5EF4-FFF2-40B4-BE49-F238E27FC236}">
                <a16:creationId xmlns:a16="http://schemas.microsoft.com/office/drawing/2014/main" id="{C66AAB1D-7C28-47C2-B587-BDCDF01D49B4}"/>
              </a:ext>
            </a:extLst>
          </p:cNvPr>
          <p:cNvSpPr txBox="1"/>
          <p:nvPr/>
        </p:nvSpPr>
        <p:spPr>
          <a:xfrm>
            <a:off x="6644769" y="3267153"/>
            <a:ext cx="3760208" cy="1028358"/>
          </a:xfrm>
          <a:prstGeom prst="rect">
            <a:avLst/>
          </a:prstGeom>
          <a:noFill/>
        </p:spPr>
        <p:txBody>
          <a:bodyPr wrap="square" rtlCol="0">
            <a:spAutoFit/>
          </a:bodyPr>
          <a:lstStyle/>
          <a:p>
            <a:r>
              <a:rPr lang="en-US" sz="2691" dirty="0">
                <a:solidFill>
                  <a:srgbClr val="39AADF"/>
                </a:solidFill>
                <a:latin typeface="+mj-lt"/>
              </a:rPr>
              <a:t>SharePoint Framework</a:t>
            </a:r>
            <a:endParaRPr lang="en-US" sz="1922" dirty="0">
              <a:solidFill>
                <a:srgbClr val="39AADF"/>
              </a:solidFill>
              <a:latin typeface="+mj-lt"/>
            </a:endParaRPr>
          </a:p>
          <a:p>
            <a:r>
              <a:rPr lang="en-US" sz="1696" dirty="0">
                <a:solidFill>
                  <a:srgbClr val="050507"/>
                </a:solidFill>
              </a:rPr>
              <a:t>Orchestration between Adaptive Cards and APIs</a:t>
            </a:r>
            <a:endParaRPr lang="en-FI" sz="1696" dirty="0">
              <a:solidFill>
                <a:srgbClr val="050507"/>
              </a:solidFill>
            </a:endParaRPr>
          </a:p>
        </p:txBody>
      </p:sp>
      <p:sp>
        <p:nvSpPr>
          <p:cNvPr id="3" name="Title 1">
            <a:extLst>
              <a:ext uri="{FF2B5EF4-FFF2-40B4-BE49-F238E27FC236}">
                <a16:creationId xmlns:a16="http://schemas.microsoft.com/office/drawing/2014/main" id="{86602F7A-D98D-A213-63FA-05F7C04168ED}"/>
              </a:ext>
            </a:extLst>
          </p:cNvPr>
          <p:cNvSpPr txBox="1">
            <a:spLocks/>
          </p:cNvSpPr>
          <p:nvPr/>
        </p:nvSpPr>
        <p:spPr>
          <a:xfrm>
            <a:off x="7073655" y="4879794"/>
            <a:ext cx="3343484" cy="364129"/>
          </a:xfrm>
          <a:prstGeom prst="rect">
            <a:avLst/>
          </a:prstGeom>
          <a:noFill/>
        </p:spPr>
        <p:txBody>
          <a:bodyPr vert="horz" wrap="square" lIns="140589" tIns="87868" rIns="140589" bIns="87868" rtlCol="0" anchor="t">
            <a:noAutofit/>
          </a:bodyPr>
          <a:lstStyle>
            <a:lvl1pPr marL="0" algn="l" defTabSz="896218" rtl="0" eaLnBrk="1" latinLnBrk="0" hangingPunct="1">
              <a:lnSpc>
                <a:spcPct val="90000"/>
              </a:lnSpc>
              <a:spcBef>
                <a:spcPct val="0"/>
              </a:spcBef>
              <a:buNone/>
              <a:defRPr lang="en-US" sz="3921"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algn="ctr" defTabSz="861255">
              <a:defRPr/>
            </a:pPr>
            <a:r>
              <a:rPr lang="en-US" sz="2499" kern="0" spc="-48" dirty="0">
                <a:solidFill>
                  <a:schemeClr val="tx1"/>
                </a:solidFill>
                <a:latin typeface="Segoe UI Semibold" panose="020B0702040204020203" pitchFamily="34" charset="0"/>
                <a:cs typeface="Segoe UI Semibold" panose="020B0702040204020203" pitchFamily="34" charset="0"/>
              </a:rPr>
              <a:t>Microsoft Graph</a:t>
            </a:r>
          </a:p>
        </p:txBody>
      </p:sp>
      <p:pic>
        <p:nvPicPr>
          <p:cNvPr id="5" name="Picture 4">
            <a:extLst>
              <a:ext uri="{FF2B5EF4-FFF2-40B4-BE49-F238E27FC236}">
                <a16:creationId xmlns:a16="http://schemas.microsoft.com/office/drawing/2014/main" id="{39EC3CE2-8DBD-4911-8E0B-775A83F3D6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4388" y="1241140"/>
            <a:ext cx="754231" cy="1033830"/>
          </a:xfrm>
          <a:prstGeom prst="rect">
            <a:avLst/>
          </a:prstGeom>
        </p:spPr>
      </p:pic>
      <p:grpSp>
        <p:nvGrpSpPr>
          <p:cNvPr id="6" name="Group 5">
            <a:extLst>
              <a:ext uri="{FF2B5EF4-FFF2-40B4-BE49-F238E27FC236}">
                <a16:creationId xmlns:a16="http://schemas.microsoft.com/office/drawing/2014/main" id="{2BA47B07-AAEC-4063-8388-68AD73DF60F4}"/>
              </a:ext>
              <a:ext uri="{C183D7F6-B498-43B3-948B-1728B52AA6E4}">
                <adec:decorative xmlns:adec="http://schemas.microsoft.com/office/drawing/2017/decorative" val="1"/>
              </a:ext>
            </a:extLst>
          </p:cNvPr>
          <p:cNvGrpSpPr/>
          <p:nvPr/>
        </p:nvGrpSpPr>
        <p:grpSpPr>
          <a:xfrm>
            <a:off x="6214388" y="4818262"/>
            <a:ext cx="5068764" cy="1281259"/>
            <a:chOff x="2330533" y="3924822"/>
            <a:chExt cx="7577018" cy="2510953"/>
          </a:xfrm>
          <a:solidFill>
            <a:schemeClr val="bg2">
              <a:lumMod val="85000"/>
            </a:schemeClr>
          </a:solidFill>
        </p:grpSpPr>
        <p:sp>
          <p:nvSpPr>
            <p:cNvPr id="7" name="Oval 6">
              <a:extLst>
                <a:ext uri="{FF2B5EF4-FFF2-40B4-BE49-F238E27FC236}">
                  <a16:creationId xmlns:a16="http://schemas.microsoft.com/office/drawing/2014/main" id="{0A2AB347-3F4C-49D8-9CB4-99321E01C3B2}"/>
                </a:ext>
              </a:extLst>
            </p:cNvPr>
            <p:cNvSpPr/>
            <p:nvPr/>
          </p:nvSpPr>
          <p:spPr bwMode="auto">
            <a:xfrm>
              <a:off x="7776165" y="6083235"/>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F5FD7A2-63B8-4D89-84DC-90EC60CC5022}"/>
                </a:ext>
              </a:extLst>
            </p:cNvPr>
            <p:cNvSpPr/>
            <p:nvPr/>
          </p:nvSpPr>
          <p:spPr bwMode="auto">
            <a:xfrm>
              <a:off x="2361319" y="3924822"/>
              <a:ext cx="7385383" cy="2437258"/>
            </a:xfrm>
            <a:prstGeom prst="rect">
              <a:avLst/>
            </a:prstGeom>
            <a:noFill/>
            <a:ln w="19050">
              <a:solidFill>
                <a:schemeClr val="tx2">
                  <a:lumMod val="50000"/>
                  <a:lumOff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0" name="Oval 9">
              <a:extLst>
                <a:ext uri="{FF2B5EF4-FFF2-40B4-BE49-F238E27FC236}">
                  <a16:creationId xmlns:a16="http://schemas.microsoft.com/office/drawing/2014/main" id="{C5228CA3-3FA2-4D76-82E8-7ED16AEE5C42}"/>
                </a:ext>
              </a:extLst>
            </p:cNvPr>
            <p:cNvSpPr/>
            <p:nvPr/>
          </p:nvSpPr>
          <p:spPr bwMode="auto">
            <a:xfrm>
              <a:off x="5132418" y="5060614"/>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505EA16A-386A-4281-B303-BD32BA950CC2}"/>
                </a:ext>
              </a:extLst>
            </p:cNvPr>
            <p:cNvSpPr/>
            <p:nvPr/>
          </p:nvSpPr>
          <p:spPr bwMode="auto">
            <a:xfrm>
              <a:off x="3373100" y="5843138"/>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EEEB8B2A-85D6-40C2-A17B-C7E7B36AF57A}"/>
                </a:ext>
              </a:extLst>
            </p:cNvPr>
            <p:cNvSpPr/>
            <p:nvPr/>
          </p:nvSpPr>
          <p:spPr bwMode="auto">
            <a:xfrm>
              <a:off x="2330889" y="4685770"/>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7380F5D6-93F7-486F-8331-05E4114B8F70}"/>
                </a:ext>
              </a:extLst>
            </p:cNvPr>
            <p:cNvSpPr/>
            <p:nvPr/>
          </p:nvSpPr>
          <p:spPr bwMode="auto">
            <a:xfrm>
              <a:off x="3710756" y="4612629"/>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E02602E4-5BE7-4FFD-ADD3-C65B7585DAEF}"/>
                </a:ext>
              </a:extLst>
            </p:cNvPr>
            <p:cNvSpPr/>
            <p:nvPr/>
          </p:nvSpPr>
          <p:spPr bwMode="auto">
            <a:xfrm>
              <a:off x="5865949" y="6015277"/>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9" name="Oval 18">
              <a:extLst>
                <a:ext uri="{FF2B5EF4-FFF2-40B4-BE49-F238E27FC236}">
                  <a16:creationId xmlns:a16="http://schemas.microsoft.com/office/drawing/2014/main" id="{6FF70900-4C5A-4DBB-B2A8-DCF72FB29104}"/>
                </a:ext>
              </a:extLst>
            </p:cNvPr>
            <p:cNvSpPr/>
            <p:nvPr/>
          </p:nvSpPr>
          <p:spPr bwMode="auto">
            <a:xfrm>
              <a:off x="5866170" y="4695464"/>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21" name="Oval 20">
              <a:extLst>
                <a:ext uri="{FF2B5EF4-FFF2-40B4-BE49-F238E27FC236}">
                  <a16:creationId xmlns:a16="http://schemas.microsoft.com/office/drawing/2014/main" id="{6DB131F6-47C4-4FE2-8A9A-A2709F5CA52E}"/>
                </a:ext>
              </a:extLst>
            </p:cNvPr>
            <p:cNvSpPr/>
            <p:nvPr/>
          </p:nvSpPr>
          <p:spPr bwMode="auto">
            <a:xfrm>
              <a:off x="4372893" y="5122246"/>
              <a:ext cx="167974" cy="172997"/>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a:extLst>
                <a:ext uri="{FF2B5EF4-FFF2-40B4-BE49-F238E27FC236}">
                  <a16:creationId xmlns:a16="http://schemas.microsoft.com/office/drawing/2014/main" id="{1B8A9606-CC61-4885-BBF3-C946FC3557C2}"/>
                </a:ext>
              </a:extLst>
            </p:cNvPr>
            <p:cNvSpPr/>
            <p:nvPr/>
          </p:nvSpPr>
          <p:spPr bwMode="auto">
            <a:xfrm>
              <a:off x="2330533" y="5533018"/>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CF61615B-3B7B-4EB8-BE1D-DFD447F17510}"/>
                </a:ext>
              </a:extLst>
            </p:cNvPr>
            <p:cNvCxnSpPr>
              <a:cxnSpLocks/>
              <a:stCxn id="13" idx="2"/>
              <a:endCxn id="10" idx="6"/>
            </p:cNvCxnSpPr>
            <p:nvPr/>
          </p:nvCxnSpPr>
          <p:spPr>
            <a:xfrm flipH="1">
              <a:off x="5484958" y="5052890"/>
              <a:ext cx="1848408" cy="183994"/>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A0B138-D97D-4683-B65C-DF2A77661121}"/>
                </a:ext>
              </a:extLst>
            </p:cNvPr>
            <p:cNvCxnSpPr>
              <a:cxnSpLocks/>
              <a:stCxn id="17" idx="2"/>
              <a:endCxn id="12" idx="6"/>
            </p:cNvCxnSpPr>
            <p:nvPr/>
          </p:nvCxnSpPr>
          <p:spPr>
            <a:xfrm flipH="1">
              <a:off x="2683429" y="4680587"/>
              <a:ext cx="1027327" cy="181453"/>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E240C3-683C-476F-AF29-C62C253FD4CC}"/>
                </a:ext>
              </a:extLst>
            </p:cNvPr>
            <p:cNvCxnSpPr>
              <a:cxnSpLocks/>
              <a:stCxn id="20" idx="1"/>
              <a:endCxn id="22" idx="5"/>
            </p:cNvCxnSpPr>
            <p:nvPr/>
          </p:nvCxnSpPr>
          <p:spPr>
            <a:xfrm flipH="1" flipV="1">
              <a:off x="2446544" y="5649029"/>
              <a:ext cx="322752" cy="369754"/>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A1D2D2-1936-4378-80D9-C5E7EB12007E}"/>
                </a:ext>
              </a:extLst>
            </p:cNvPr>
            <p:cNvCxnSpPr>
              <a:cxnSpLocks/>
              <a:stCxn id="12" idx="6"/>
              <a:endCxn id="9" idx="0"/>
            </p:cNvCxnSpPr>
            <p:nvPr/>
          </p:nvCxnSpPr>
          <p:spPr>
            <a:xfrm>
              <a:off x="2683429" y="4862040"/>
              <a:ext cx="583415" cy="187385"/>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2A216-983C-4DB2-9DB5-B3024B4F2EC4}"/>
                </a:ext>
              </a:extLst>
            </p:cNvPr>
            <p:cNvCxnSpPr>
              <a:cxnSpLocks/>
              <a:stCxn id="21" idx="4"/>
              <a:endCxn id="11" idx="7"/>
            </p:cNvCxnSpPr>
            <p:nvPr/>
          </p:nvCxnSpPr>
          <p:spPr>
            <a:xfrm flipH="1">
              <a:off x="3674013" y="5295243"/>
              <a:ext cx="782867" cy="599523"/>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C484CF-3724-43B4-8578-25ED1AE653E9}"/>
                </a:ext>
              </a:extLst>
            </p:cNvPr>
            <p:cNvCxnSpPr>
              <a:cxnSpLocks/>
              <a:stCxn id="21" idx="2"/>
            </p:cNvCxnSpPr>
            <p:nvPr/>
          </p:nvCxnSpPr>
          <p:spPr>
            <a:xfrm flipH="1">
              <a:off x="3202274" y="5208744"/>
              <a:ext cx="1170618" cy="23557"/>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865B33-2B37-4CFE-9A42-10C4D9FAFD95}"/>
                </a:ext>
              </a:extLst>
            </p:cNvPr>
            <p:cNvCxnSpPr>
              <a:cxnSpLocks/>
              <a:stCxn id="9" idx="3"/>
            </p:cNvCxnSpPr>
            <p:nvPr/>
          </p:nvCxnSpPr>
          <p:spPr>
            <a:xfrm flipH="1">
              <a:off x="2817350" y="5350337"/>
              <a:ext cx="324852" cy="684635"/>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4A05F2-41C7-4574-A94E-E1B30D15D62E}"/>
                </a:ext>
              </a:extLst>
            </p:cNvPr>
            <p:cNvCxnSpPr>
              <a:cxnSpLocks/>
              <a:stCxn id="9" idx="3"/>
              <a:endCxn id="22" idx="6"/>
            </p:cNvCxnSpPr>
            <p:nvPr/>
          </p:nvCxnSpPr>
          <p:spPr>
            <a:xfrm flipH="1">
              <a:off x="2466448" y="5350337"/>
              <a:ext cx="675754" cy="250639"/>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226386-8951-4915-BD92-62ACD80773FD}"/>
                </a:ext>
              </a:extLst>
            </p:cNvPr>
            <p:cNvCxnSpPr>
              <a:cxnSpLocks/>
              <a:stCxn id="10" idx="3"/>
              <a:endCxn id="11" idx="6"/>
            </p:cNvCxnSpPr>
            <p:nvPr/>
          </p:nvCxnSpPr>
          <p:spPr>
            <a:xfrm flipH="1">
              <a:off x="3725640" y="5361526"/>
              <a:ext cx="1458406" cy="657882"/>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DA36F7-E814-4A81-81CC-7272129CEC23}"/>
                </a:ext>
              </a:extLst>
            </p:cNvPr>
            <p:cNvCxnSpPr>
              <a:cxnSpLocks/>
              <a:stCxn id="7" idx="2"/>
              <a:endCxn id="10" idx="5"/>
            </p:cNvCxnSpPr>
            <p:nvPr/>
          </p:nvCxnSpPr>
          <p:spPr>
            <a:xfrm flipH="1" flipV="1">
              <a:off x="5433330" y="5361526"/>
              <a:ext cx="2342835" cy="897979"/>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556DA0-7E9A-4242-AAFF-FD2876282274}"/>
                </a:ext>
              </a:extLst>
            </p:cNvPr>
            <p:cNvCxnSpPr>
              <a:cxnSpLocks/>
            </p:cNvCxnSpPr>
            <p:nvPr/>
          </p:nvCxnSpPr>
          <p:spPr>
            <a:xfrm flipH="1" flipV="1">
              <a:off x="7545879" y="5071456"/>
              <a:ext cx="1084117" cy="232064"/>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52C85E-4CC4-4002-9704-3021DEA89C4C}"/>
                </a:ext>
              </a:extLst>
            </p:cNvPr>
            <p:cNvCxnSpPr>
              <a:cxnSpLocks/>
            </p:cNvCxnSpPr>
            <p:nvPr/>
          </p:nvCxnSpPr>
          <p:spPr>
            <a:xfrm flipH="1" flipV="1">
              <a:off x="8643852" y="5379720"/>
              <a:ext cx="973281" cy="578427"/>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DE7690-579C-4DB1-8DA1-50E3B8DFAD88}"/>
                </a:ext>
              </a:extLst>
            </p:cNvPr>
            <p:cNvCxnSpPr>
              <a:cxnSpLocks/>
              <a:endCxn id="14" idx="6"/>
            </p:cNvCxnSpPr>
            <p:nvPr/>
          </p:nvCxnSpPr>
          <p:spPr>
            <a:xfrm flipH="1">
              <a:off x="8770739" y="5225695"/>
              <a:ext cx="1090338" cy="89120"/>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34913A5-C457-4C83-B016-FE50C221DC72}"/>
                </a:ext>
              </a:extLst>
            </p:cNvPr>
            <p:cNvCxnSpPr>
              <a:cxnSpLocks/>
              <a:stCxn id="19" idx="3"/>
              <a:endCxn id="10" idx="7"/>
            </p:cNvCxnSpPr>
            <p:nvPr/>
          </p:nvCxnSpPr>
          <p:spPr>
            <a:xfrm flipH="1">
              <a:off x="5433331" y="4811475"/>
              <a:ext cx="452743" cy="300767"/>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9D854BF-C57C-4CB8-BB4F-2DC36F39B250}"/>
                </a:ext>
              </a:extLst>
            </p:cNvPr>
            <p:cNvSpPr/>
            <p:nvPr/>
          </p:nvSpPr>
          <p:spPr bwMode="auto">
            <a:xfrm>
              <a:off x="9227057" y="4727763"/>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cxnSp>
          <p:nvCxnSpPr>
            <p:cNvPr id="38" name="Straight Connector 37">
              <a:extLst>
                <a:ext uri="{FF2B5EF4-FFF2-40B4-BE49-F238E27FC236}">
                  <a16:creationId xmlns:a16="http://schemas.microsoft.com/office/drawing/2014/main" id="{47493202-A5C6-4146-9F28-30C24F3010D5}"/>
                </a:ext>
              </a:extLst>
            </p:cNvPr>
            <p:cNvCxnSpPr>
              <a:cxnSpLocks/>
              <a:stCxn id="14" idx="7"/>
              <a:endCxn id="37" idx="4"/>
            </p:cNvCxnSpPr>
            <p:nvPr/>
          </p:nvCxnSpPr>
          <p:spPr>
            <a:xfrm flipV="1">
              <a:off x="8719111" y="4863678"/>
              <a:ext cx="575904" cy="326495"/>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C87D7C-5A84-405A-A0A4-EDC8F1B032CB}"/>
                </a:ext>
              </a:extLst>
            </p:cNvPr>
            <p:cNvCxnSpPr>
              <a:cxnSpLocks/>
              <a:endCxn id="15" idx="7"/>
            </p:cNvCxnSpPr>
            <p:nvPr/>
          </p:nvCxnSpPr>
          <p:spPr>
            <a:xfrm flipH="1">
              <a:off x="9751723" y="5229160"/>
              <a:ext cx="104334" cy="604722"/>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6F258BE-CE9F-42EE-B1B8-651F87768546}"/>
                </a:ext>
              </a:extLst>
            </p:cNvPr>
            <p:cNvCxnSpPr>
              <a:cxnSpLocks/>
              <a:stCxn id="18" idx="6"/>
              <a:endCxn id="7" idx="2"/>
            </p:cNvCxnSpPr>
            <p:nvPr/>
          </p:nvCxnSpPr>
          <p:spPr>
            <a:xfrm>
              <a:off x="6001864" y="6083235"/>
              <a:ext cx="1774301" cy="176270"/>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4388D3-AFDF-4EF5-BF10-3952D63548C8}"/>
                </a:ext>
              </a:extLst>
            </p:cNvPr>
            <p:cNvCxnSpPr>
              <a:cxnSpLocks/>
              <a:stCxn id="13" idx="4"/>
              <a:endCxn id="7" idx="1"/>
            </p:cNvCxnSpPr>
            <p:nvPr/>
          </p:nvCxnSpPr>
          <p:spPr>
            <a:xfrm>
              <a:off x="7509636" y="5229160"/>
              <a:ext cx="318157" cy="905703"/>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D3FC0C60-07B6-4BE9-BB68-AD7E52680CB6}"/>
                </a:ext>
              </a:extLst>
            </p:cNvPr>
            <p:cNvSpPr/>
            <p:nvPr/>
          </p:nvSpPr>
          <p:spPr bwMode="auto">
            <a:xfrm>
              <a:off x="8452233" y="5887020"/>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0AFD4084-D41E-4193-A045-79490AA2254A}"/>
                </a:ext>
              </a:extLst>
            </p:cNvPr>
            <p:cNvCxnSpPr>
              <a:cxnSpLocks/>
              <a:endCxn id="7" idx="7"/>
            </p:cNvCxnSpPr>
            <p:nvPr/>
          </p:nvCxnSpPr>
          <p:spPr>
            <a:xfrm flipH="1">
              <a:off x="8077077" y="5946163"/>
              <a:ext cx="449828" cy="188700"/>
            </a:xfrm>
            <a:prstGeom prst="line">
              <a:avLst/>
            </a:prstGeom>
            <a:grpFill/>
            <a:ln w="19050">
              <a:solidFill>
                <a:srgbClr val="E6E6E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B59FB2C-4E6A-4DE2-A414-153FA56252AB}"/>
                </a:ext>
              </a:extLst>
            </p:cNvPr>
            <p:cNvSpPr/>
            <p:nvPr/>
          </p:nvSpPr>
          <p:spPr bwMode="auto">
            <a:xfrm>
              <a:off x="3090574" y="5049425"/>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E5C22F33-747E-422B-9DBE-7191B8BE1442}"/>
                </a:ext>
              </a:extLst>
            </p:cNvPr>
            <p:cNvSpPr/>
            <p:nvPr/>
          </p:nvSpPr>
          <p:spPr bwMode="auto">
            <a:xfrm>
              <a:off x="7333366" y="4876620"/>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6E3D6F45-9E4A-4C7E-BDC5-740CFC1F7092}"/>
                </a:ext>
              </a:extLst>
            </p:cNvPr>
            <p:cNvSpPr/>
            <p:nvPr/>
          </p:nvSpPr>
          <p:spPr bwMode="auto">
            <a:xfrm>
              <a:off x="8418199" y="5138545"/>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AEC95CB6-814E-49CC-BD17-F774FFD4B21D}"/>
                </a:ext>
              </a:extLst>
            </p:cNvPr>
            <p:cNvSpPr/>
            <p:nvPr/>
          </p:nvSpPr>
          <p:spPr bwMode="auto">
            <a:xfrm>
              <a:off x="9450811" y="5782254"/>
              <a:ext cx="352540" cy="35254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E3E290D1-CD21-4C2F-9B01-18EC9A6D852E}"/>
                </a:ext>
              </a:extLst>
            </p:cNvPr>
            <p:cNvSpPr/>
            <p:nvPr/>
          </p:nvSpPr>
          <p:spPr bwMode="auto">
            <a:xfrm>
              <a:off x="9771636" y="5164904"/>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20" name="Oval 19">
              <a:extLst>
                <a:ext uri="{FF2B5EF4-FFF2-40B4-BE49-F238E27FC236}">
                  <a16:creationId xmlns:a16="http://schemas.microsoft.com/office/drawing/2014/main" id="{1D3802AE-0D47-407B-B85E-B0FEB6947907}"/>
                </a:ext>
              </a:extLst>
            </p:cNvPr>
            <p:cNvSpPr/>
            <p:nvPr/>
          </p:nvSpPr>
          <p:spPr bwMode="auto">
            <a:xfrm>
              <a:off x="2749392" y="5998879"/>
              <a:ext cx="135915" cy="13591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grpSp>
      <p:sp>
        <p:nvSpPr>
          <p:cNvPr id="46" name="Rectangle 45">
            <a:extLst>
              <a:ext uri="{FF2B5EF4-FFF2-40B4-BE49-F238E27FC236}">
                <a16:creationId xmlns:a16="http://schemas.microsoft.com/office/drawing/2014/main" id="{16B031BC-C6FD-4186-9A8E-385C906AD3A4}"/>
              </a:ext>
              <a:ext uri="{C183D7F6-B498-43B3-948B-1728B52AA6E4}">
                <adec:decorative xmlns:adec="http://schemas.microsoft.com/office/drawing/2017/decorative" val="1"/>
              </a:ext>
            </a:extLst>
          </p:cNvPr>
          <p:cNvSpPr/>
          <p:nvPr/>
        </p:nvSpPr>
        <p:spPr bwMode="auto">
          <a:xfrm>
            <a:off x="6096000" y="1093815"/>
            <a:ext cx="5322579" cy="1330451"/>
          </a:xfrm>
          <a:prstGeom prst="rect">
            <a:avLst/>
          </a:prstGeom>
          <a:noFill/>
          <a:ln w="19050">
            <a:solidFill>
              <a:schemeClr val="tx2">
                <a:lumMod val="50000"/>
                <a:lumOff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a:extLst>
              <a:ext uri="{FF2B5EF4-FFF2-40B4-BE49-F238E27FC236}">
                <a16:creationId xmlns:a16="http://schemas.microsoft.com/office/drawing/2014/main" id="{7843F83B-C499-4713-9ABD-7BB4E7A80709}"/>
              </a:ext>
              <a:ext uri="{C183D7F6-B498-43B3-948B-1728B52AA6E4}">
                <adec:decorative xmlns:adec="http://schemas.microsoft.com/office/drawing/2017/decorative" val="1"/>
              </a:ext>
            </a:extLst>
          </p:cNvPr>
          <p:cNvSpPr/>
          <p:nvPr/>
        </p:nvSpPr>
        <p:spPr bwMode="auto">
          <a:xfrm>
            <a:off x="6238660" y="3102126"/>
            <a:ext cx="4954193" cy="1281259"/>
          </a:xfrm>
          <a:prstGeom prst="rect">
            <a:avLst/>
          </a:prstGeom>
          <a:noFill/>
          <a:ln w="19050">
            <a:solidFill>
              <a:srgbClr val="39AADF"/>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defTabSz="896094" fontAlgn="base">
              <a:spcBef>
                <a:spcPct val="0"/>
              </a:spcBef>
              <a:spcAft>
                <a:spcPct val="0"/>
              </a:spcAft>
            </a:pPr>
            <a:endParaRPr lang="en-US" sz="2307" err="1">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ED6FB407-9392-4C84-9BEB-8F063B05E7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27964" y="3545702"/>
            <a:ext cx="394105" cy="394105"/>
          </a:xfrm>
          <a:prstGeom prst="rect">
            <a:avLst/>
          </a:prstGeom>
        </p:spPr>
      </p:pic>
      <p:cxnSp>
        <p:nvCxnSpPr>
          <p:cNvPr id="55" name="Straight Arrow Connector 54">
            <a:extLst>
              <a:ext uri="{FF2B5EF4-FFF2-40B4-BE49-F238E27FC236}">
                <a16:creationId xmlns:a16="http://schemas.microsoft.com/office/drawing/2014/main" id="{98758F97-5565-4940-84FD-0DE8A9365DBD}"/>
              </a:ext>
              <a:ext uri="{C183D7F6-B498-43B3-948B-1728B52AA6E4}">
                <adec:decorative xmlns:adec="http://schemas.microsoft.com/office/drawing/2017/decorative" val="1"/>
              </a:ext>
            </a:extLst>
          </p:cNvPr>
          <p:cNvCxnSpPr>
            <a:cxnSpLocks/>
          </p:cNvCxnSpPr>
          <p:nvPr/>
        </p:nvCxnSpPr>
        <p:spPr>
          <a:xfrm flipV="1">
            <a:off x="6616851" y="2319398"/>
            <a:ext cx="0" cy="711894"/>
          </a:xfrm>
          <a:prstGeom prst="straightConnector1">
            <a:avLst/>
          </a:prstGeom>
          <a:ln w="19050" cap="flat" cmpd="sng" algn="ctr">
            <a:solidFill>
              <a:schemeClr val="accent1">
                <a:lumMod val="60000"/>
                <a:lumOff val="4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3" name="AutoShape 2">
            <a:extLst>
              <a:ext uri="{FF2B5EF4-FFF2-40B4-BE49-F238E27FC236}">
                <a16:creationId xmlns:a16="http://schemas.microsoft.com/office/drawing/2014/main" id="{E1A46183-02DF-4002-9E95-E84B1DE2C83E}"/>
              </a:ext>
              <a:ext uri="{C183D7F6-B498-43B3-948B-1728B52AA6E4}">
                <adec:decorative xmlns:adec="http://schemas.microsoft.com/office/drawing/2017/decorative" val="1"/>
              </a:ext>
            </a:extLst>
          </p:cNvPr>
          <p:cNvSpPr>
            <a:spLocks noChangeAspect="1" noChangeArrowheads="1"/>
          </p:cNvSpPr>
          <p:nvPr/>
        </p:nvSpPr>
        <p:spPr bwMode="auto">
          <a:xfrm>
            <a:off x="10062631" y="3285004"/>
            <a:ext cx="228117" cy="228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endParaRPr lang="en-FI" sz="1696"/>
          </a:p>
        </p:txBody>
      </p:sp>
      <p:pic>
        <p:nvPicPr>
          <p:cNvPr id="64" name="Picture 63">
            <a:extLst>
              <a:ext uri="{FF2B5EF4-FFF2-40B4-BE49-F238E27FC236}">
                <a16:creationId xmlns:a16="http://schemas.microsoft.com/office/drawing/2014/main" id="{A674E6BC-753C-4999-A722-04DB49D780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3288" y="1331671"/>
            <a:ext cx="918144" cy="877120"/>
          </a:xfrm>
          <a:prstGeom prst="rect">
            <a:avLst/>
          </a:prstGeom>
        </p:spPr>
      </p:pic>
      <p:pic>
        <p:nvPicPr>
          <p:cNvPr id="65" name="Picture 64">
            <a:extLst>
              <a:ext uri="{FF2B5EF4-FFF2-40B4-BE49-F238E27FC236}">
                <a16:creationId xmlns:a16="http://schemas.microsoft.com/office/drawing/2014/main" id="{586F510C-3107-4337-B795-004FF584EF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43328" y="1243736"/>
            <a:ext cx="567272" cy="930681"/>
          </a:xfrm>
          <a:prstGeom prst="rect">
            <a:avLst/>
          </a:prstGeom>
        </p:spPr>
      </p:pic>
      <p:pic>
        <p:nvPicPr>
          <p:cNvPr id="66" name="Picture 65">
            <a:extLst>
              <a:ext uri="{FF2B5EF4-FFF2-40B4-BE49-F238E27FC236}">
                <a16:creationId xmlns:a16="http://schemas.microsoft.com/office/drawing/2014/main" id="{210794E6-84D6-4BE7-AAC0-AB4C869CBEA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20988" y="1432282"/>
            <a:ext cx="987227" cy="749912"/>
          </a:xfrm>
          <a:prstGeom prst="rect">
            <a:avLst/>
          </a:prstGeom>
        </p:spPr>
      </p:pic>
      <p:cxnSp>
        <p:nvCxnSpPr>
          <p:cNvPr id="81" name="Straight Arrow Connector 80">
            <a:extLst>
              <a:ext uri="{FF2B5EF4-FFF2-40B4-BE49-F238E27FC236}">
                <a16:creationId xmlns:a16="http://schemas.microsoft.com/office/drawing/2014/main" id="{1DAFF84B-F3DD-D6AB-4B2D-18ECB1BAA6D2}"/>
              </a:ext>
              <a:ext uri="{C183D7F6-B498-43B3-948B-1728B52AA6E4}">
                <adec:decorative xmlns:adec="http://schemas.microsoft.com/office/drawing/2017/decorative" val="1"/>
              </a:ext>
            </a:extLst>
          </p:cNvPr>
          <p:cNvCxnSpPr>
            <a:cxnSpLocks/>
          </p:cNvCxnSpPr>
          <p:nvPr/>
        </p:nvCxnSpPr>
        <p:spPr>
          <a:xfrm flipV="1">
            <a:off x="11023473" y="2274970"/>
            <a:ext cx="0" cy="711894"/>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Straight Arrow Connector 81">
            <a:extLst>
              <a:ext uri="{FF2B5EF4-FFF2-40B4-BE49-F238E27FC236}">
                <a16:creationId xmlns:a16="http://schemas.microsoft.com/office/drawing/2014/main" id="{DB5D3F70-86D9-FF8E-C6C4-7AF6E9CBC473}"/>
              </a:ext>
              <a:ext uri="{C183D7F6-B498-43B3-948B-1728B52AA6E4}">
                <adec:decorative xmlns:adec="http://schemas.microsoft.com/office/drawing/2017/decorative" val="1"/>
              </a:ext>
            </a:extLst>
          </p:cNvPr>
          <p:cNvCxnSpPr>
            <a:cxnSpLocks/>
          </p:cNvCxnSpPr>
          <p:nvPr/>
        </p:nvCxnSpPr>
        <p:spPr>
          <a:xfrm flipV="1">
            <a:off x="9570316" y="2274970"/>
            <a:ext cx="0" cy="711894"/>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4DA5EBC8-C70E-E461-B246-38B1CF02F40C}"/>
              </a:ext>
              <a:ext uri="{C183D7F6-B498-43B3-948B-1728B52AA6E4}">
                <adec:decorative xmlns:adec="http://schemas.microsoft.com/office/drawing/2017/decorative" val="1"/>
              </a:ext>
            </a:extLst>
          </p:cNvPr>
          <p:cNvCxnSpPr>
            <a:cxnSpLocks/>
          </p:cNvCxnSpPr>
          <p:nvPr/>
        </p:nvCxnSpPr>
        <p:spPr>
          <a:xfrm flipV="1">
            <a:off x="7989135" y="2274970"/>
            <a:ext cx="0" cy="711894"/>
          </a:xfrm>
          <a:prstGeom prst="straightConnector1">
            <a:avLst/>
          </a:prstGeom>
          <a:ln w="19050" cap="flat" cmpd="sng" algn="ctr">
            <a:solidFill>
              <a:srgbClr val="00B0F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9" name="Straight Arrow Connector 88">
            <a:extLst>
              <a:ext uri="{FF2B5EF4-FFF2-40B4-BE49-F238E27FC236}">
                <a16:creationId xmlns:a16="http://schemas.microsoft.com/office/drawing/2014/main" id="{60DC9800-5EB4-09BE-CBE6-69BFE2EBE022}"/>
              </a:ext>
              <a:ext uri="{C183D7F6-B498-43B3-948B-1728B52AA6E4}">
                <adec:decorative xmlns:adec="http://schemas.microsoft.com/office/drawing/2017/decorative" val="1"/>
              </a:ext>
            </a:extLst>
          </p:cNvPr>
          <p:cNvCxnSpPr>
            <a:cxnSpLocks/>
          </p:cNvCxnSpPr>
          <p:nvPr/>
        </p:nvCxnSpPr>
        <p:spPr>
          <a:xfrm flipV="1">
            <a:off x="6585512" y="4377339"/>
            <a:ext cx="0" cy="440923"/>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0" name="Straight Arrow Connector 89">
            <a:extLst>
              <a:ext uri="{FF2B5EF4-FFF2-40B4-BE49-F238E27FC236}">
                <a16:creationId xmlns:a16="http://schemas.microsoft.com/office/drawing/2014/main" id="{C2298A0C-08D5-3918-193C-A7671EF0090E}"/>
              </a:ext>
              <a:ext uri="{C183D7F6-B498-43B3-948B-1728B52AA6E4}">
                <adec:decorative xmlns:adec="http://schemas.microsoft.com/office/drawing/2017/decorative" val="1"/>
              </a:ext>
            </a:extLst>
          </p:cNvPr>
          <p:cNvCxnSpPr>
            <a:cxnSpLocks/>
          </p:cNvCxnSpPr>
          <p:nvPr/>
        </p:nvCxnSpPr>
        <p:spPr>
          <a:xfrm flipV="1">
            <a:off x="8035712" y="4381588"/>
            <a:ext cx="0" cy="460767"/>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1" name="Straight Arrow Connector 90">
            <a:extLst>
              <a:ext uri="{FF2B5EF4-FFF2-40B4-BE49-F238E27FC236}">
                <a16:creationId xmlns:a16="http://schemas.microsoft.com/office/drawing/2014/main" id="{5607A564-0278-25B6-DE38-3DF8DDA1EE09}"/>
              </a:ext>
              <a:ext uri="{C183D7F6-B498-43B3-948B-1728B52AA6E4}">
                <adec:decorative xmlns:adec="http://schemas.microsoft.com/office/drawing/2017/decorative" val="1"/>
              </a:ext>
            </a:extLst>
          </p:cNvPr>
          <p:cNvCxnSpPr>
            <a:cxnSpLocks/>
          </p:cNvCxnSpPr>
          <p:nvPr/>
        </p:nvCxnSpPr>
        <p:spPr>
          <a:xfrm flipV="1">
            <a:off x="11039940" y="4367416"/>
            <a:ext cx="0" cy="446594"/>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4" name="Straight Arrow Connector 93">
            <a:extLst>
              <a:ext uri="{FF2B5EF4-FFF2-40B4-BE49-F238E27FC236}">
                <a16:creationId xmlns:a16="http://schemas.microsoft.com/office/drawing/2014/main" id="{3BA25560-9CA6-66FB-F2F4-419C4213C2CA}"/>
              </a:ext>
              <a:ext uri="{C183D7F6-B498-43B3-948B-1728B52AA6E4}">
                <adec:decorative xmlns:adec="http://schemas.microsoft.com/office/drawing/2017/decorative" val="1"/>
              </a:ext>
            </a:extLst>
          </p:cNvPr>
          <p:cNvCxnSpPr>
            <a:cxnSpLocks/>
          </p:cNvCxnSpPr>
          <p:nvPr/>
        </p:nvCxnSpPr>
        <p:spPr>
          <a:xfrm flipV="1">
            <a:off x="9644154" y="4367416"/>
            <a:ext cx="0" cy="460767"/>
          </a:xfrm>
          <a:prstGeom prst="straightConnector1">
            <a:avLst/>
          </a:prstGeom>
          <a:ln w="19050" cap="flat" cmpd="sng" algn="ctr">
            <a:solidFill>
              <a:srgbClr val="39AAD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7163800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EFBAFC-2F49-DEFD-A6B4-F2E1D3BACDFD}"/>
              </a:ext>
            </a:extLst>
          </p:cNvPr>
          <p:cNvSpPr>
            <a:spLocks noGrp="1"/>
          </p:cNvSpPr>
          <p:nvPr>
            <p:ph type="title"/>
          </p:nvPr>
        </p:nvSpPr>
        <p:spPr>
          <a:xfrm>
            <a:off x="588262" y="457200"/>
            <a:ext cx="4548919" cy="553998"/>
          </a:xfrm>
        </p:spPr>
        <p:txBody>
          <a:bodyPr/>
          <a:lstStyle/>
          <a:p>
            <a:r>
              <a:rPr lang="en-US" sz="3529" dirty="0"/>
              <a:t>New chart card option in the SPFx 1.19</a:t>
            </a:r>
            <a:endParaRPr lang="en-FI" sz="3529" dirty="0"/>
          </a:p>
        </p:txBody>
      </p:sp>
      <p:sp>
        <p:nvSpPr>
          <p:cNvPr id="2" name="Content Placeholder 14">
            <a:extLst>
              <a:ext uri="{FF2B5EF4-FFF2-40B4-BE49-F238E27FC236}">
                <a16:creationId xmlns:a16="http://schemas.microsoft.com/office/drawing/2014/main" id="{7FD380D0-40DE-738C-E81D-29DA839EF575}"/>
              </a:ext>
            </a:extLst>
          </p:cNvPr>
          <p:cNvSpPr txBox="1">
            <a:spLocks/>
          </p:cNvSpPr>
          <p:nvPr/>
        </p:nvSpPr>
        <p:spPr>
          <a:xfrm>
            <a:off x="585218" y="1736900"/>
            <a:ext cx="5132344" cy="3597866"/>
          </a:xfrm>
          <a:prstGeom prst="rect">
            <a:avLst/>
          </a:prstGeom>
        </p:spPr>
        <p:txBody>
          <a:bodyPr/>
          <a:lst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r>
              <a:rPr lang="en-US" sz="1961" dirty="0">
                <a:solidFill>
                  <a:srgbClr val="050507"/>
                </a:solidFill>
              </a:rPr>
              <a:t>Chart card option will be introduced with the SPFx 1.19 release – Available this week</a:t>
            </a:r>
          </a:p>
          <a:p>
            <a:pPr lvl="1"/>
            <a:r>
              <a:rPr lang="en-US" sz="1161" dirty="0">
                <a:solidFill>
                  <a:srgbClr val="050507"/>
                </a:solidFill>
              </a:rPr>
              <a:t>Beta version already available to start testing the chart card in your solutions</a:t>
            </a:r>
          </a:p>
          <a:p>
            <a:endParaRPr lang="en-US" sz="1961" dirty="0">
              <a:solidFill>
                <a:srgbClr val="050507"/>
              </a:solidFill>
            </a:endParaRPr>
          </a:p>
          <a:p>
            <a:r>
              <a:rPr lang="en-US" sz="1961" dirty="0">
                <a:solidFill>
                  <a:srgbClr val="050507"/>
                </a:solidFill>
              </a:rPr>
              <a:t>Provides an option to render 1 to 3 charts directly in the card</a:t>
            </a:r>
          </a:p>
          <a:p>
            <a:pPr lvl="1"/>
            <a:r>
              <a:rPr lang="en-US" sz="1161" dirty="0">
                <a:solidFill>
                  <a:srgbClr val="050507"/>
                </a:solidFill>
              </a:rPr>
              <a:t>Up to three lines shown when the card is in larger rendering mode</a:t>
            </a:r>
          </a:p>
          <a:p>
            <a:pPr lvl="1"/>
            <a:r>
              <a:rPr lang="en-US" sz="1161" dirty="0">
                <a:solidFill>
                  <a:srgbClr val="050507"/>
                </a:solidFill>
              </a:rPr>
              <a:t>One line shown when rendered in small mode</a:t>
            </a:r>
          </a:p>
          <a:p>
            <a:pPr lvl="1"/>
            <a:endParaRPr lang="en-US" sz="1161" dirty="0">
              <a:solidFill>
                <a:srgbClr val="050507"/>
              </a:solidFill>
            </a:endParaRPr>
          </a:p>
          <a:p>
            <a:r>
              <a:rPr lang="en-US" sz="1961" dirty="0">
                <a:solidFill>
                  <a:srgbClr val="050507"/>
                </a:solidFill>
              </a:rPr>
              <a:t>You can control the chart metrics, colors and details</a:t>
            </a:r>
          </a:p>
          <a:p>
            <a:endParaRPr lang="en-US" sz="1961" dirty="0">
              <a:solidFill>
                <a:srgbClr val="050507"/>
              </a:solidFill>
            </a:endParaRPr>
          </a:p>
          <a:p>
            <a:r>
              <a:rPr lang="en-US" sz="1961" dirty="0">
                <a:solidFill>
                  <a:srgbClr val="050507"/>
                </a:solidFill>
              </a:rPr>
              <a:t>More charting options for Viva Connections in the roadmap</a:t>
            </a:r>
          </a:p>
          <a:p>
            <a:endParaRPr lang="en-FI" sz="1961" dirty="0">
              <a:solidFill>
                <a:srgbClr val="050507"/>
              </a:solidFill>
            </a:endParaRPr>
          </a:p>
        </p:txBody>
      </p:sp>
      <p:pic>
        <p:nvPicPr>
          <p:cNvPr id="1026" name="Picture 2" descr="larger dashboard view">
            <a:extLst>
              <a:ext uri="{FF2B5EF4-FFF2-40B4-BE49-F238E27FC236}">
                <a16:creationId xmlns:a16="http://schemas.microsoft.com/office/drawing/2014/main" id="{4F4921C4-1995-D474-4315-4DDD9CA87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618" y="2499952"/>
            <a:ext cx="5132344" cy="3726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view image">
            <a:extLst>
              <a:ext uri="{FF2B5EF4-FFF2-40B4-BE49-F238E27FC236}">
                <a16:creationId xmlns:a16="http://schemas.microsoft.com/office/drawing/2014/main" id="{D4A4BD59-C10B-6AD8-A6E3-A540887E9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819" y="457200"/>
            <a:ext cx="4287942" cy="155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5412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396B4E-1DF7-7834-3C3F-AF70BDE7F7EC}"/>
              </a:ext>
            </a:extLst>
          </p:cNvPr>
          <p:cNvSpPr>
            <a:spLocks noGrp="1"/>
          </p:cNvSpPr>
          <p:nvPr>
            <p:ph type="title"/>
          </p:nvPr>
        </p:nvSpPr>
        <p:spPr>
          <a:xfrm>
            <a:off x="495531" y="2132894"/>
            <a:ext cx="9144000" cy="2437590"/>
          </a:xfrm>
        </p:spPr>
        <p:txBody>
          <a:bodyPr/>
          <a:lstStyle/>
          <a:p>
            <a:r>
              <a:rPr lang="en-US" dirty="0"/>
              <a:t>Contoso Retail sample showcasing the art of possible with SPFx in Microsoft 365</a:t>
            </a:r>
            <a:br>
              <a:rPr lang="en-US" dirty="0"/>
            </a:br>
            <a:endParaRPr lang="en-US" dirty="0"/>
          </a:p>
        </p:txBody>
      </p:sp>
    </p:spTree>
    <p:extLst>
      <p:ext uri="{BB962C8B-B14F-4D97-AF65-F5344CB8AC3E}">
        <p14:creationId xmlns:p14="http://schemas.microsoft.com/office/powerpoint/2010/main" val="18139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E35A-C3EA-ABB2-AC5A-DB8703809DFB}"/>
              </a:ext>
            </a:extLst>
          </p:cNvPr>
          <p:cNvSpPr>
            <a:spLocks noGrp="1"/>
          </p:cNvSpPr>
          <p:nvPr>
            <p:ph type="title"/>
          </p:nvPr>
        </p:nvSpPr>
        <p:spPr>
          <a:xfrm>
            <a:off x="585216" y="2309812"/>
            <a:ext cx="3182027" cy="1107996"/>
          </a:xfrm>
        </p:spPr>
        <p:txBody>
          <a:bodyPr/>
          <a:lstStyle/>
          <a:p>
            <a:r>
              <a:rPr lang="en-US">
                <a:cs typeface="Segoe UI"/>
              </a:rPr>
              <a:t>Table of</a:t>
            </a:r>
            <a:br>
              <a:rPr lang="en-US">
                <a:cs typeface="Segoe UI"/>
              </a:rPr>
            </a:br>
            <a:r>
              <a:rPr lang="en-US">
                <a:cs typeface="Segoe UI"/>
              </a:rPr>
              <a:t>contents</a:t>
            </a:r>
            <a:endParaRPr lang="en-US"/>
          </a:p>
        </p:txBody>
      </p:sp>
      <p:sp>
        <p:nvSpPr>
          <p:cNvPr id="3" name="Text Placeholder 2">
            <a:extLst>
              <a:ext uri="{FF2B5EF4-FFF2-40B4-BE49-F238E27FC236}">
                <a16:creationId xmlns:a16="http://schemas.microsoft.com/office/drawing/2014/main" id="{018E7A8F-024C-0480-391E-377EA71DCF00}"/>
              </a:ext>
            </a:extLst>
          </p:cNvPr>
          <p:cNvSpPr>
            <a:spLocks noGrp="1"/>
          </p:cNvSpPr>
          <p:nvPr>
            <p:ph type="body" sz="quarter" idx="11"/>
          </p:nvPr>
        </p:nvSpPr>
        <p:spPr>
          <a:xfrm>
            <a:off x="4356100" y="2309812"/>
            <a:ext cx="7253288" cy="1646605"/>
          </a:xfrm>
        </p:spPr>
        <p:txBody>
          <a:bodyPr/>
          <a:lstStyle/>
          <a:p>
            <a:pPr marL="342900" indent="-342900">
              <a:buFont typeface="Arial" panose="020B0604020202020204" pitchFamily="34" charset="0"/>
              <a:buChar char="•"/>
            </a:pPr>
            <a:r>
              <a:rPr lang="en-US" sz="2000" dirty="0">
                <a:cs typeface="Segoe UI"/>
              </a:rPr>
              <a:t>Extensibility options</a:t>
            </a:r>
          </a:p>
          <a:p>
            <a:pPr marL="342900" indent="-342900">
              <a:buFont typeface="Arial" panose="020B0604020202020204" pitchFamily="34" charset="0"/>
              <a:buChar char="•"/>
            </a:pPr>
            <a:r>
              <a:rPr lang="en-US" sz="2000" dirty="0">
                <a:cs typeface="Segoe UI"/>
              </a:rPr>
              <a:t>Card designer</a:t>
            </a:r>
          </a:p>
          <a:p>
            <a:pPr marL="342900" indent="-342900">
              <a:buFont typeface="Arial" panose="020B0604020202020204" pitchFamily="34" charset="0"/>
              <a:buChar char="•"/>
            </a:pPr>
            <a:r>
              <a:rPr lang="en-US" sz="2000" dirty="0">
                <a:cs typeface="Segoe UI"/>
              </a:rPr>
              <a:t>SharePoint Framework ACEs </a:t>
            </a:r>
          </a:p>
          <a:p>
            <a:pPr marL="342900" indent="-342900">
              <a:buFont typeface="Arial" panose="020B0604020202020204" pitchFamily="34" charset="0"/>
              <a:buChar char="•"/>
            </a:pPr>
            <a:r>
              <a:rPr lang="en-US" sz="2000" dirty="0">
                <a:cs typeface="Segoe UI"/>
              </a:rPr>
              <a:t>Next steps</a:t>
            </a:r>
          </a:p>
        </p:txBody>
      </p:sp>
    </p:spTree>
    <p:extLst>
      <p:ext uri="{BB962C8B-B14F-4D97-AF65-F5344CB8AC3E}">
        <p14:creationId xmlns:p14="http://schemas.microsoft.com/office/powerpoint/2010/main" val="16577428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2E78-2F85-B074-7B16-F14C5A288BC0}"/>
              </a:ext>
            </a:extLst>
          </p:cNvPr>
          <p:cNvSpPr>
            <a:spLocks noGrp="1"/>
          </p:cNvSpPr>
          <p:nvPr>
            <p:ph type="title"/>
          </p:nvPr>
        </p:nvSpPr>
        <p:spPr>
          <a:xfrm>
            <a:off x="588263" y="457200"/>
            <a:ext cx="7475082" cy="606829"/>
          </a:xfrm>
        </p:spPr>
        <p:txBody>
          <a:bodyPr/>
          <a:lstStyle/>
          <a:p>
            <a:r>
              <a:rPr lang="en-US" dirty="0"/>
              <a:t>Contoso Retail – fully polished example</a:t>
            </a:r>
            <a:br>
              <a:rPr lang="en-US" dirty="0"/>
            </a:br>
            <a:endParaRPr lang="en-US" dirty="0"/>
          </a:p>
        </p:txBody>
      </p:sp>
      <p:sp>
        <p:nvSpPr>
          <p:cNvPr id="8" name="TextBox 7">
            <a:extLst>
              <a:ext uri="{FF2B5EF4-FFF2-40B4-BE49-F238E27FC236}">
                <a16:creationId xmlns:a16="http://schemas.microsoft.com/office/drawing/2014/main" id="{F3A59B99-6FD7-C4BD-1482-CB05D678470E}"/>
              </a:ext>
            </a:extLst>
          </p:cNvPr>
          <p:cNvSpPr txBox="1"/>
          <p:nvPr/>
        </p:nvSpPr>
        <p:spPr>
          <a:xfrm>
            <a:off x="2794932" y="6168471"/>
            <a:ext cx="6602136" cy="369332"/>
          </a:xfrm>
          <a:prstGeom prst="rect">
            <a:avLst/>
          </a:prstGeom>
          <a:noFill/>
        </p:spPr>
        <p:txBody>
          <a:bodyPr wrap="square">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https://aka.ms/sample/contoso/retail</a:t>
            </a:r>
            <a:endParaRPr kumimoji="0" lang="en-US" sz="1800" b="0" i="0" u="none" strike="noStrike" kern="1200" cap="none" spc="0" normalizeH="0" baseline="0" noProof="0" dirty="0">
              <a:ln>
                <a:noFill/>
              </a:ln>
              <a:solidFill>
                <a:schemeClr val="accent1">
                  <a:lumMod val="75000"/>
                </a:schemeClr>
              </a:solidFill>
              <a:effectLst/>
              <a:uLnTx/>
              <a:uFillTx/>
              <a:latin typeface="Arial" panose="020B0604020202020204"/>
              <a:ea typeface="+mn-ea"/>
              <a:cs typeface="+mn-cs"/>
            </a:endParaRPr>
          </a:p>
        </p:txBody>
      </p:sp>
      <p:pic>
        <p:nvPicPr>
          <p:cNvPr id="5" name="Picture 2" descr="Download Microsoft Teams Logo in SVG Vector or PNG File Format - Logo.wine">
            <a:extLst>
              <a:ext uri="{FF2B5EF4-FFF2-40B4-BE49-F238E27FC236}">
                <a16:creationId xmlns:a16="http://schemas.microsoft.com/office/drawing/2014/main" id="{0494EA84-9281-DD1B-B1CB-3190D1DDF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267" y="1432566"/>
            <a:ext cx="1084586" cy="723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9E82C9-6285-4ADE-2367-609AC6BF42E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53548" y="1524640"/>
            <a:ext cx="580362" cy="538908"/>
          </a:xfrm>
          <a:prstGeom prst="rect">
            <a:avLst/>
          </a:prstGeom>
        </p:spPr>
      </p:pic>
      <p:pic>
        <p:nvPicPr>
          <p:cNvPr id="9" name="Picture 2">
            <a:extLst>
              <a:ext uri="{FF2B5EF4-FFF2-40B4-BE49-F238E27FC236}">
                <a16:creationId xmlns:a16="http://schemas.microsoft.com/office/drawing/2014/main" id="{D5B060D1-C373-5751-64B1-5BAAB14360E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515" y="1562280"/>
            <a:ext cx="498457" cy="463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7166EBC-081A-4895-D586-BDD5C31523FB}"/>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9427" y="1519912"/>
            <a:ext cx="498457" cy="548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0C3A1D9-A71B-DF69-E61C-8B99B05024A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08074" y="1524891"/>
            <a:ext cx="538406" cy="538406"/>
          </a:xfrm>
          <a:prstGeom prst="rect">
            <a:avLst/>
          </a:prstGeom>
        </p:spPr>
      </p:pic>
      <p:pic>
        <p:nvPicPr>
          <p:cNvPr id="12" name="Picture 11">
            <a:extLst>
              <a:ext uri="{FF2B5EF4-FFF2-40B4-BE49-F238E27FC236}">
                <a16:creationId xmlns:a16="http://schemas.microsoft.com/office/drawing/2014/main" id="{698657E8-0E58-DFBD-AB7E-5F0B6D843FF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893620" y="1521118"/>
            <a:ext cx="545952" cy="545952"/>
          </a:xfrm>
          <a:prstGeom prst="rect">
            <a:avLst/>
          </a:prstGeom>
        </p:spPr>
      </p:pic>
      <p:pic>
        <p:nvPicPr>
          <p:cNvPr id="13" name="Picture 12">
            <a:extLst>
              <a:ext uri="{FF2B5EF4-FFF2-40B4-BE49-F238E27FC236}">
                <a16:creationId xmlns:a16="http://schemas.microsoft.com/office/drawing/2014/main" id="{BFA52F42-A154-7C22-216C-31B88AC98B1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366520" y="2347043"/>
            <a:ext cx="3838985" cy="2396634"/>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ABDC9EB-ADC8-B9D0-040F-1EB7594F624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032456" y="2957729"/>
            <a:ext cx="3838985" cy="2396634"/>
          </a:xfrm>
          <a:prstGeom prst="rect">
            <a:avLst/>
          </a:prstGeom>
          <a:ln>
            <a:solidFill>
              <a:schemeClr val="bg1">
                <a:lumMod val="75000"/>
              </a:schemeClr>
            </a:solidFill>
          </a:ln>
        </p:spPr>
      </p:pic>
      <p:pic>
        <p:nvPicPr>
          <p:cNvPr id="15" name="Picture 14">
            <a:extLst>
              <a:ext uri="{FF2B5EF4-FFF2-40B4-BE49-F238E27FC236}">
                <a16:creationId xmlns:a16="http://schemas.microsoft.com/office/drawing/2014/main" id="{B1A27B2B-E333-09C5-ADC8-34C8F3BDBB86}"/>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698392" y="2347043"/>
            <a:ext cx="3838985" cy="2396634"/>
          </a:xfrm>
          <a:prstGeom prst="rect">
            <a:avLst/>
          </a:prstGeom>
          <a:ln>
            <a:solidFill>
              <a:schemeClr val="bg1">
                <a:lumMod val="75000"/>
              </a:schemeClr>
            </a:solidFill>
          </a:ln>
        </p:spPr>
      </p:pic>
      <p:pic>
        <p:nvPicPr>
          <p:cNvPr id="16" name="Picture 2">
            <a:extLst>
              <a:ext uri="{FF2B5EF4-FFF2-40B4-BE49-F238E27FC236}">
                <a16:creationId xmlns:a16="http://schemas.microsoft.com/office/drawing/2014/main" id="{E5B4ABBF-BD7B-D304-27D4-ED88DB5020C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33728" y="1794094"/>
            <a:ext cx="2681592" cy="317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1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9B63-905C-8B41-AA8E-A61DCFF96900}"/>
              </a:ext>
            </a:extLst>
          </p:cNvPr>
          <p:cNvSpPr>
            <a:spLocks noGrp="1"/>
          </p:cNvSpPr>
          <p:nvPr>
            <p:ph type="title"/>
          </p:nvPr>
        </p:nvSpPr>
        <p:spPr/>
        <p:txBody>
          <a:bodyPr/>
          <a:lstStyle/>
          <a:p>
            <a:r>
              <a:rPr lang="en-US" dirty="0"/>
              <a:t>Next steps</a:t>
            </a:r>
          </a:p>
        </p:txBody>
      </p:sp>
      <p:pic>
        <p:nvPicPr>
          <p:cNvPr id="3" name="Picture 2">
            <a:extLst>
              <a:ext uri="{FF2B5EF4-FFF2-40B4-BE49-F238E27FC236}">
                <a16:creationId xmlns:a16="http://schemas.microsoft.com/office/drawing/2014/main" id="{C7551AAC-28E6-F96E-3150-02ACFEE155B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60436" y="0"/>
            <a:ext cx="8931564" cy="6858000"/>
          </a:xfrm>
          <a:prstGeom prst="rect">
            <a:avLst/>
          </a:prstGeom>
        </p:spPr>
      </p:pic>
      <p:sp>
        <p:nvSpPr>
          <p:cNvPr id="4" name="Rectangle 3">
            <a:extLst>
              <a:ext uri="{FF2B5EF4-FFF2-40B4-BE49-F238E27FC236}">
                <a16:creationId xmlns:a16="http://schemas.microsoft.com/office/drawing/2014/main" id="{14D2E687-EA97-D253-DFFB-DD061FFA8D7E}"/>
              </a:ext>
              <a:ext uri="{C183D7F6-B498-43B3-948B-1728B52AA6E4}">
                <adec:decorative xmlns:adec="http://schemas.microsoft.com/office/drawing/2017/decorative" val="1"/>
              </a:ext>
            </a:extLst>
          </p:cNvPr>
          <p:cNvSpPr/>
          <p:nvPr/>
        </p:nvSpPr>
        <p:spPr bwMode="auto">
          <a:xfrm>
            <a:off x="3260436" y="0"/>
            <a:ext cx="4381013" cy="6858000"/>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E7312346-F48C-499A-836F-1D801A54D2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316" y="365751"/>
            <a:ext cx="5101687" cy="3273438"/>
          </a:xfrm>
          <a:prstGeom prst="rect">
            <a:avLst/>
          </a:prstGeom>
          <a:effectLst>
            <a:outerShdw blurRad="546100" dist="368300" dir="2700000" algn="tl" rotWithShape="0">
              <a:prstClr val="black">
                <a:alpha val="38000"/>
              </a:prstClr>
            </a:outerShdw>
          </a:effectLst>
        </p:spPr>
      </p:pic>
      <p:pic>
        <p:nvPicPr>
          <p:cNvPr id="6" name="Picture 5">
            <a:extLst>
              <a:ext uri="{FF2B5EF4-FFF2-40B4-BE49-F238E27FC236}">
                <a16:creationId xmlns:a16="http://schemas.microsoft.com/office/drawing/2014/main" id="{C060EE9D-9BED-860B-70D4-C36142C063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5294" y="3003417"/>
            <a:ext cx="1952486" cy="3692011"/>
          </a:xfrm>
          <a:prstGeom prst="rect">
            <a:avLst/>
          </a:prstGeom>
        </p:spPr>
      </p:pic>
      <p:pic>
        <p:nvPicPr>
          <p:cNvPr id="7" name="Picture 6">
            <a:extLst>
              <a:ext uri="{FF2B5EF4-FFF2-40B4-BE49-F238E27FC236}">
                <a16:creationId xmlns:a16="http://schemas.microsoft.com/office/drawing/2014/main" id="{99597BBE-F05C-C890-6827-9349F3DBA87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770" y="1963101"/>
            <a:ext cx="3888524" cy="456975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AD453CB6-DF15-9EF0-90B1-48963DE1C155}"/>
              </a:ext>
            </a:extLst>
          </p:cNvPr>
          <p:cNvSpPr txBox="1">
            <a:spLocks/>
          </p:cNvSpPr>
          <p:nvPr/>
        </p:nvSpPr>
        <p:spPr>
          <a:xfrm>
            <a:off x="588263" y="1243159"/>
            <a:ext cx="6281420" cy="5078313"/>
          </a:xfrm>
          <a:prstGeom prst="rect">
            <a:avLst/>
          </a:prstGeom>
        </p:spPr>
        <p:txBody>
          <a:bodyPr vert="horz" wrap="square" lIns="0" tIns="0" rIns="0" bIns="0" rtlCol="0" anchor="t">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766B6"/>
                </a:solidFill>
                <a:effectLst/>
                <a:uLnTx/>
                <a:uFillTx/>
                <a:latin typeface="Segoe UI Semibold"/>
                <a:ea typeface="+mn-ea"/>
                <a:cs typeface="Segoe UI"/>
                <a:sym typeface="Helvetica Neue Medium"/>
              </a:rPr>
              <a:t>All developers</a:t>
            </a: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Start using Viva Connections </a:t>
            </a:r>
            <a:r>
              <a:rPr kumimoji="0" lang="en-US" sz="1200" b="0" i="0" u="none" strike="noStrike" kern="1200" cap="none" spc="0" normalizeH="0" baseline="0" noProof="0" dirty="0">
                <a:ln>
                  <a:noFill/>
                </a:ln>
                <a:solidFill>
                  <a:srgbClr val="000000"/>
                </a:solidFill>
                <a:effectLst/>
                <a:uLnTx/>
                <a:uFillTx/>
                <a:latin typeface="Segoe UI"/>
                <a:ea typeface="+mn-ea"/>
                <a:cs typeface="Segoe UI Semibold"/>
              </a:rPr>
              <a:t> </a:t>
            </a:r>
            <a:r>
              <a:rPr kumimoji="0" lang="en-US" sz="1200" b="0" i="0" u="sng" strike="noStrike" kern="1200" cap="none" spc="0" normalizeH="0" baseline="0" noProof="0" dirty="0">
                <a:ln>
                  <a:noFill/>
                </a:ln>
                <a:solidFill>
                  <a:srgbClr val="0468CA"/>
                </a:solidFill>
                <a:effectLst/>
                <a:uLnTx/>
                <a:uFillTx/>
                <a:latin typeface="Segoe UI"/>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aka.ms/Viva/Connections/</a:t>
            </a:r>
            <a:r>
              <a:rPr kumimoji="0" lang="en-US" sz="1200" b="0" i="0" u="sng" strike="noStrike" kern="1200" cap="none" spc="0" normalizeH="0" baseline="0" noProof="0" dirty="0" err="1">
                <a:ln>
                  <a:noFill/>
                </a:ln>
                <a:solidFill>
                  <a:srgbClr val="0468CA"/>
                </a:solidFill>
                <a:effectLst/>
                <a:uLnTx/>
                <a:uFillTx/>
                <a:latin typeface="Segoe UI"/>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GettingStarted</a:t>
            </a:r>
            <a:endParaRPr kumimoji="0" lang="en-US" sz="1200" b="0" i="0" u="none" strike="noStrike" kern="1200" cap="none" spc="0" normalizeH="0" baseline="0" noProof="0" dirty="0">
              <a:ln>
                <a:noFill/>
              </a:ln>
              <a:solidFill>
                <a:srgbClr val="0468CA"/>
              </a:solidFill>
              <a:effectLst/>
              <a:uLnTx/>
              <a:uFillTx/>
              <a:latin typeface="Segoe UI"/>
              <a:ea typeface="+mn-ea"/>
              <a:cs typeface="Segoe UI" panose="020B0502040204020203" pitchFamily="34" charset="0"/>
              <a:sym typeface="Helvetica Neue Medium"/>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Start a solution </a:t>
            </a:r>
            <a:r>
              <a:rPr kumimoji="0" lang="en-US" sz="1200" b="0" i="0" u="sng" strike="noStrike" kern="1200" cap="none" spc="0" normalizeH="0" baseline="0" noProof="0" dirty="0">
                <a:ln>
                  <a:noFill/>
                </a:ln>
                <a:solidFill>
                  <a:srgbClr val="0468CA"/>
                </a:solidFill>
                <a:effectLst/>
                <a:uLnTx/>
                <a:uFillTx/>
                <a:latin typeface="Segoe UI"/>
                <a:ea typeface="Times New Roman" panose="02020603050405020304" pitchFamily="18" charset="0"/>
                <a:cs typeface="+mn-cs"/>
                <a:hlinkClick r:id="rId8">
                  <a:extLst>
                    <a:ext uri="{A12FA001-AC4F-418D-AE19-62706E023703}">
                      <ahyp:hlinkClr xmlns:ahyp="http://schemas.microsoft.com/office/drawing/2018/hyperlinkcolor" val="tx"/>
                    </a:ext>
                  </a:extLst>
                </a:hlinkClick>
              </a:rPr>
              <a:t>aka.ms/Viva/Connections/Platform</a:t>
            </a:r>
            <a:endParaRPr kumimoji="0" lang="en-US" sz="1200" b="0" i="0" u="none" strike="noStrike" kern="1200" cap="none" spc="0" normalizeH="0" baseline="0" noProof="0" dirty="0">
              <a:ln>
                <a:noFill/>
              </a:ln>
              <a:solidFill>
                <a:srgbClr val="0468CA"/>
              </a:solidFill>
              <a:effectLst/>
              <a:uLnTx/>
              <a:uFillTx/>
              <a:latin typeface="Segoe UI"/>
              <a:ea typeface="Calibri" panose="020F0502020204030204" pitchFamily="34" charset="0"/>
              <a:cs typeface="+mn-cs"/>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Design guidelines </a:t>
            </a:r>
            <a:r>
              <a:rPr kumimoji="0" lang="en-US" sz="1200" b="0" i="0" u="sng" strike="noStrike" kern="1200" cap="none" spc="0" normalizeH="0" baseline="0" noProof="0" dirty="0">
                <a:ln>
                  <a:noFill/>
                </a:ln>
                <a:solidFill>
                  <a:srgbClr val="0468CA"/>
                </a:solidFill>
                <a:effectLst/>
                <a:uLnTx/>
                <a:uFillTx/>
                <a:latin typeface="Segoe UI"/>
                <a:ea typeface="Calibri" panose="020F0502020204030204" pitchFamily="34" charset="0"/>
                <a:cs typeface="+mn-cs"/>
                <a:hlinkClick r:id="rId9">
                  <a:extLst>
                    <a:ext uri="{A12FA001-AC4F-418D-AE19-62706E023703}">
                      <ahyp:hlinkClr xmlns:ahyp="http://schemas.microsoft.com/office/drawing/2018/hyperlinkcolor" val="tx"/>
                    </a:ext>
                  </a:extLst>
                </a:hlinkClick>
              </a:rPr>
              <a:t>aka.ms/Viva/Connections/</a:t>
            </a:r>
            <a:r>
              <a:rPr kumimoji="0" lang="en-US" sz="1200" b="0" i="0" u="sng" strike="noStrike" kern="1200" cap="none" spc="0" normalizeH="0" baseline="0" noProof="0" dirty="0" err="1">
                <a:ln>
                  <a:noFill/>
                </a:ln>
                <a:solidFill>
                  <a:srgbClr val="0468CA"/>
                </a:solidFill>
                <a:effectLst/>
                <a:uLnTx/>
                <a:uFillTx/>
                <a:latin typeface="Segoe UI"/>
                <a:ea typeface="Calibri" panose="020F0502020204030204" pitchFamily="34" charset="0"/>
                <a:cs typeface="+mn-cs"/>
                <a:hlinkClick r:id="rId9">
                  <a:extLst>
                    <a:ext uri="{A12FA001-AC4F-418D-AE19-62706E023703}">
                      <ahyp:hlinkClr xmlns:ahyp="http://schemas.microsoft.com/office/drawing/2018/hyperlinkcolor" val="tx"/>
                    </a:ext>
                  </a:extLst>
                </a:hlinkClick>
              </a:rPr>
              <a:t>DesignGuidelines</a:t>
            </a:r>
            <a:endParaRPr kumimoji="0" lang="en-US" sz="1200" b="0" i="0" u="none" strike="noStrike" kern="1200" cap="none" spc="0" normalizeH="0" baseline="0" noProof="0" dirty="0">
              <a:ln>
                <a:noFill/>
              </a:ln>
              <a:solidFill>
                <a:srgbClr val="0468CA"/>
              </a:solidFill>
              <a:effectLst/>
              <a:uLnTx/>
              <a:uFillTx/>
              <a:latin typeface="Segoe UI"/>
              <a:ea typeface="+mn-ea"/>
              <a:cs typeface="Segoe UI Semibold"/>
              <a:sym typeface="Helvetica Neue Medium"/>
            </a:endParaRPr>
          </a:p>
          <a:p>
            <a:pPr marL="0" marR="0" lvl="0" indent="0" algn="l" defTabSz="914363"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766B6"/>
                </a:solidFill>
                <a:effectLst/>
                <a:uLnTx/>
                <a:uFillTx/>
                <a:latin typeface="Segoe UI Semibold"/>
                <a:ea typeface="+mn-ea"/>
                <a:cs typeface="Segoe UI"/>
              </a:rPr>
              <a:t>Teams developers</a:t>
            </a:r>
            <a:endPar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Enable deep linking </a:t>
            </a:r>
            <a:r>
              <a:rPr kumimoji="0" lang="en-US" sz="1200" b="0" i="0" u="none" strike="noStrike" kern="1200" cap="none" spc="0" normalizeH="0" baseline="0" noProof="0" dirty="0">
                <a:ln>
                  <a:noFill/>
                </a:ln>
                <a:solidFill>
                  <a:srgbClr val="000000"/>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aka.ms/Viva/Connections/Teams/</a:t>
            </a:r>
            <a:r>
              <a:rPr kumimoji="0" lang="en-US" sz="1200" b="0" i="0" u="none" strike="noStrike" kern="1200" cap="none" spc="0" normalizeH="0" baseline="0" noProof="0" dirty="0" err="1">
                <a:ln>
                  <a:noFill/>
                </a:ln>
                <a:solidFill>
                  <a:srgbClr val="000000"/>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DeepLinks</a:t>
            </a:r>
            <a:r>
              <a:rPr kumimoji="0" lang="en-US" sz="1200" b="0" i="0" u="none" strike="noStrike" kern="1200" cap="none" spc="0" normalizeH="0" baseline="0" noProof="0" dirty="0">
                <a:ln>
                  <a:noFill/>
                </a:ln>
                <a:solidFill>
                  <a:srgbClr val="000000"/>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 </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Enable SSO for your Teams App </a:t>
            </a:r>
            <a:r>
              <a:rPr kumimoji="0" lang="en-US" sz="1200" b="0" i="0" u="none" strike="noStrike" kern="1200" cap="none" spc="0" normalizeH="0" baseline="0" noProof="0" dirty="0">
                <a:ln>
                  <a:noFill/>
                </a:ln>
                <a:solidFill>
                  <a:srgbClr val="000000"/>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aka.ms/Viva/Connections/Teams/SSO</a:t>
            </a:r>
            <a:endParaRPr kumimoji="0" lang="en-US" sz="1200" b="0" i="0" u="none" strike="noStrike" kern="1200" cap="none" spc="0" normalizeH="0" baseline="0" noProof="0" dirty="0">
              <a:ln>
                <a:noFill/>
              </a:ln>
              <a:solidFill>
                <a:srgbClr val="000000"/>
              </a:solidFill>
              <a:effectLst/>
              <a:uLnTx/>
              <a:uFillTx/>
              <a:latin typeface="Segoe UI"/>
              <a:ea typeface="+mj-lt"/>
              <a:cs typeface="Segoe UI"/>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Segoe UI"/>
                <a:ea typeface="+mn-ea"/>
                <a:cs typeface="Segoe UI"/>
              </a:rPr>
              <a:t>Consider Message Extensions: </a:t>
            </a:r>
            <a:br>
              <a:rPr kumimoji="0" lang="en-US" sz="1200" b="0" i="0" u="none" strike="noStrike" kern="1200" cap="none" spc="0" normalizeH="0" baseline="0" noProof="0" dirty="0">
                <a:ln>
                  <a:noFill/>
                </a:ln>
                <a:solidFill>
                  <a:srgbClr val="1A1A1A"/>
                </a:solidFill>
                <a:effectLst/>
                <a:uLnTx/>
                <a:uFillTx/>
                <a:latin typeface="Segoe UI"/>
                <a:ea typeface="+mn-ea"/>
                <a:cs typeface="Segoe UI"/>
              </a:rPr>
            </a:br>
            <a:r>
              <a:rPr kumimoji="0" lang="en-US" sz="1200" b="0" i="0" u="none" strike="noStrike" kern="1200" cap="none" spc="0" normalizeH="0" baseline="0" noProof="0" dirty="0">
                <a:ln>
                  <a:noFill/>
                </a:ln>
                <a:solidFill>
                  <a:srgbClr val="0076D3"/>
                </a:solidFill>
                <a:effectLst/>
                <a:uLnTx/>
                <a:uFillTx/>
                <a:latin typeface="Segoe UI"/>
                <a:ea typeface="+mn-ea"/>
                <a:cs typeface="Segoe UI"/>
                <a:hlinkClick r:id="rId12"/>
              </a:rPr>
              <a:t>aka.ms/Viva/Connections/Teams/</a:t>
            </a:r>
            <a:r>
              <a:rPr kumimoji="0" lang="en-US" sz="1200" b="0" i="0" u="none" strike="noStrike" kern="1200" cap="none" spc="0" normalizeH="0" baseline="0" noProof="0" dirty="0" err="1">
                <a:ln>
                  <a:noFill/>
                </a:ln>
                <a:solidFill>
                  <a:srgbClr val="0076D3"/>
                </a:solidFill>
                <a:effectLst/>
                <a:uLnTx/>
                <a:uFillTx/>
                <a:latin typeface="Segoe UI"/>
                <a:ea typeface="+mn-ea"/>
                <a:cs typeface="Segoe UI"/>
                <a:hlinkClick r:id="rId12"/>
              </a:rPr>
              <a:t>MessagingExtensions</a:t>
            </a:r>
            <a:endParaRPr kumimoji="0" lang="en-US" sz="1200" b="0" i="0" u="none" strike="noStrike" kern="1200" cap="none" spc="0" normalizeH="0" baseline="0" noProof="0" dirty="0">
              <a:ln>
                <a:noFill/>
              </a:ln>
              <a:solidFill>
                <a:srgbClr val="1A1A1A"/>
              </a:solidFill>
              <a:effectLst/>
              <a:uLnTx/>
              <a:uFillTx/>
              <a:latin typeface="Segoe UI"/>
              <a:ea typeface="+mn-ea"/>
              <a:cs typeface="Segoe UI"/>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Segoe UI"/>
                <a:ea typeface="+mn-ea"/>
                <a:cs typeface="Segoe UI"/>
              </a:rPr>
              <a:t>Consider Stage View: </a:t>
            </a:r>
            <a:r>
              <a:rPr kumimoji="0" lang="en-US" sz="1200" b="0" i="0" u="none" strike="noStrike" kern="1200" cap="none" spc="0" normalizeH="0" baseline="0" noProof="0" dirty="0">
                <a:ln>
                  <a:noFill/>
                </a:ln>
                <a:solidFill>
                  <a:srgbClr val="0076D3"/>
                </a:solidFill>
                <a:effectLst/>
                <a:uLnTx/>
                <a:uFillTx/>
                <a:latin typeface="Segoe UI"/>
                <a:ea typeface="+mn-ea"/>
                <a:cs typeface="Segoe UI"/>
                <a:hlinkClick r:id="rId13"/>
              </a:rPr>
              <a:t>aka.ms/Viva/Connections/Teams/</a:t>
            </a:r>
            <a:r>
              <a:rPr kumimoji="0" lang="en-US" sz="1200" b="0" i="0" u="none" strike="noStrike" kern="1200" cap="none" spc="0" normalizeH="0" baseline="0" noProof="0" dirty="0" err="1">
                <a:ln>
                  <a:noFill/>
                </a:ln>
                <a:solidFill>
                  <a:srgbClr val="0076D3"/>
                </a:solidFill>
                <a:effectLst/>
                <a:uLnTx/>
                <a:uFillTx/>
                <a:latin typeface="Segoe UI"/>
                <a:ea typeface="+mn-ea"/>
                <a:cs typeface="Segoe UI"/>
                <a:hlinkClick r:id="rId13"/>
              </a:rPr>
              <a:t>StageView</a:t>
            </a:r>
            <a:endParaRPr kumimoji="0" lang="en-US" sz="1200" b="0" i="0" u="none" strike="noStrike" kern="1200" cap="none" spc="0" normalizeH="0" baseline="0" noProof="0" dirty="0">
              <a:ln>
                <a:noFill/>
              </a:ln>
              <a:solidFill>
                <a:srgbClr val="1A1A1A"/>
              </a:solidFill>
              <a:effectLst/>
              <a:uLnTx/>
              <a:uFillTx/>
              <a:latin typeface="Segoe UI"/>
              <a:ea typeface="+mn-ea"/>
              <a:cs typeface="Segoe UI"/>
            </a:endParaRPr>
          </a:p>
          <a:p>
            <a:pPr marL="0" marR="0" lvl="0" indent="0" algn="l" defTabSz="914363"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0766B6"/>
                </a:solidFill>
                <a:effectLst/>
                <a:uLnTx/>
                <a:uFillTx/>
                <a:latin typeface="Segoe UI Semibold"/>
                <a:ea typeface="+mn-ea"/>
                <a:cs typeface="Segoe UI"/>
                <a:sym typeface="Helvetica Neue Medium"/>
              </a:rPr>
              <a:t>Jump Start Development</a:t>
            </a:r>
            <a:endParaRPr kumimoji="0" lang="en-US" sz="1800" b="0" i="0" u="none" strike="noStrike" kern="1200" cap="none" spc="0" normalizeH="0" baseline="0" noProof="0" dirty="0">
              <a:ln>
                <a:noFill/>
              </a:ln>
              <a:solidFill>
                <a:srgbClr val="000000"/>
              </a:solidFill>
              <a:effectLst/>
              <a:uLnTx/>
              <a:uFillTx/>
              <a:latin typeface="Segoe UI Semibold"/>
              <a:ea typeface="+mn-ea"/>
              <a:cs typeface="Segoe UI"/>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Training </a:t>
            </a:r>
            <a:r>
              <a:rPr kumimoji="0" lang="en-US" sz="1200" b="0" i="0" u="sng" strike="noStrike" kern="1200" cap="none" spc="0" normalizeH="0" baseline="0" noProof="0" dirty="0">
                <a:ln>
                  <a:noFill/>
                </a:ln>
                <a:solidFill>
                  <a:srgbClr val="0468CA"/>
                </a:solidFill>
                <a:effectLst/>
                <a:uLnTx/>
                <a:uFillTx/>
                <a:latin typeface="Segoe UI"/>
                <a:ea typeface="Calibri" panose="020F0502020204030204" pitchFamily="34" charset="0"/>
                <a:cs typeface="+mn-cs"/>
                <a:hlinkClick r:id="rId14">
                  <a:extLst>
                    <a:ext uri="{A12FA001-AC4F-418D-AE19-62706E023703}">
                      <ahyp:hlinkClr xmlns:ahyp="http://schemas.microsoft.com/office/drawing/2018/hyperlinkcolor" val="tx"/>
                    </a:ext>
                  </a:extLst>
                </a:hlinkClick>
              </a:rPr>
              <a:t>aka.ms/Viva/Connections/Platform/Training</a:t>
            </a:r>
            <a:endParaRPr kumimoji="0" lang="en-US" sz="1200" b="0" i="0" u="none" strike="noStrike" kern="1200" cap="none" spc="0" normalizeH="0" baseline="0" noProof="0" dirty="0">
              <a:ln>
                <a:noFill/>
              </a:ln>
              <a:solidFill>
                <a:srgbClr val="0468CA"/>
              </a:solidFill>
              <a:effectLst/>
              <a:uLnTx/>
              <a:uFillTx/>
              <a:latin typeface="Segoe UI"/>
              <a:ea typeface="Calibri" panose="020F0502020204030204" pitchFamily="34" charset="0"/>
              <a:cs typeface="+mn-cs"/>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OSS Samples </a:t>
            </a:r>
            <a:r>
              <a:rPr kumimoji="0" lang="en-US" sz="1200" b="0" i="0" u="sng" strike="noStrike" kern="1200" cap="none" spc="0" normalizeH="0" baseline="0" noProof="0" dirty="0">
                <a:ln>
                  <a:noFill/>
                </a:ln>
                <a:solidFill>
                  <a:srgbClr val="0468CA"/>
                </a:solidFill>
                <a:effectLst/>
                <a:uLnTx/>
                <a:uFillTx/>
                <a:latin typeface="Segoe UI"/>
                <a:ea typeface="Calibri" panose="020F0502020204030204" pitchFamily="34" charset="0"/>
                <a:cs typeface="+mn-cs"/>
                <a:hlinkClick r:id="rId15">
                  <a:extLst>
                    <a:ext uri="{A12FA001-AC4F-418D-AE19-62706E023703}">
                      <ahyp:hlinkClr xmlns:ahyp="http://schemas.microsoft.com/office/drawing/2018/hyperlinkcolor" val="tx"/>
                    </a:ext>
                  </a:extLst>
                </a:hlinkClick>
              </a:rPr>
              <a:t>aka.ms/Viva/Connections/Samples</a:t>
            </a:r>
            <a:endParaRPr kumimoji="0" lang="en-US" sz="1200" b="0" i="0" u="sng" strike="noStrike" kern="1200" cap="none" spc="0" normalizeH="0" baseline="0" noProof="0" dirty="0">
              <a:ln>
                <a:noFill/>
              </a:ln>
              <a:solidFill>
                <a:srgbClr val="0468CA"/>
              </a:solidFill>
              <a:effectLst/>
              <a:uLnTx/>
              <a:uFillTx/>
              <a:latin typeface="Segoe UI"/>
              <a:ea typeface="Calibri" panose="020F0502020204030204" pitchFamily="34" charset="0"/>
              <a:cs typeface="+mn-cs"/>
            </a:endParaRPr>
          </a:p>
          <a:p>
            <a:pPr marL="0" marR="0" lvl="0" indent="0" algn="l" defTabSz="914363"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Semibold"/>
                <a:sym typeface="Helvetica Neue Medium"/>
              </a:rPr>
              <a:t>Plug into Community </a:t>
            </a:r>
            <a:r>
              <a:rPr kumimoji="0" lang="en-US" sz="1200" b="0" i="0" u="none" strike="noStrike" kern="1200" cap="none" spc="0" normalizeH="0" baseline="0" noProof="0" dirty="0">
                <a:ln>
                  <a:noFill/>
                </a:ln>
                <a:solidFill>
                  <a:srgbClr val="0468CA"/>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aka.ms/community/home</a:t>
            </a:r>
            <a:endParaRPr kumimoji="0" lang="en-US" sz="1200" b="0" i="0" u="none" strike="noStrike" kern="1200" cap="none" spc="0" normalizeH="0" baseline="0" noProof="0" dirty="0">
              <a:ln>
                <a:noFill/>
              </a:ln>
              <a:solidFill>
                <a:srgbClr val="0468CA"/>
              </a:solidFill>
              <a:effectLst/>
              <a:uLnTx/>
              <a:uFillTx/>
              <a:latin typeface="Segoe UI"/>
              <a:ea typeface="+mn-ea"/>
              <a:cs typeface="+mn-cs"/>
            </a:endParaRPr>
          </a:p>
          <a:p>
            <a:pPr marL="0" marR="0" lvl="0" indent="0" algn="l" defTabSz="914363" rtl="0" eaLnBrk="1" fontAlgn="auto" latinLnBrk="0" hangingPunct="1">
              <a:lnSpc>
                <a:spcPct val="100000"/>
              </a:lnSpc>
              <a:spcBef>
                <a:spcPts val="600"/>
              </a:spcBef>
              <a:spcAft>
                <a:spcPts val="600"/>
              </a:spcAft>
              <a:buClrTx/>
              <a:buSzTx/>
              <a:buFontTx/>
              <a:buNone/>
              <a:tabLst/>
              <a:defRPr/>
            </a:pPr>
            <a:endParaRPr lang="en-US" sz="1200" dirty="0">
              <a:solidFill>
                <a:srgbClr val="0468CA"/>
              </a:solidFill>
              <a:latin typeface="Segoe UI"/>
            </a:endParaRPr>
          </a:p>
          <a:p>
            <a:pPr>
              <a:spcBef>
                <a:spcPts val="600"/>
              </a:spcBef>
              <a:spcAft>
                <a:spcPts val="600"/>
              </a:spcAft>
              <a:defRPr/>
            </a:pPr>
            <a:r>
              <a:rPr lang="en-US" sz="1200" dirty="0">
                <a:ea typeface="Calibri" panose="020F0502020204030204" pitchFamily="34" charset="0"/>
                <a:cs typeface="Segoe UI Semibold"/>
                <a:sym typeface="Helvetica Neue Medium"/>
                <a:hlinkClick r:id="rId17"/>
              </a:rPr>
              <a:t>Microsoft Viva Adoption Hub</a:t>
            </a:r>
            <a:endParaRPr lang="en-US" sz="1200" dirty="0">
              <a:ea typeface="Calibri" panose="020F0502020204030204" pitchFamily="34" charset="0"/>
              <a:cs typeface="Segoe UI Semibold"/>
              <a:sym typeface="Helvetica Neue Medium"/>
            </a:endParaRPr>
          </a:p>
          <a:p>
            <a:pPr marL="0" marR="0" lvl="0" indent="0" algn="l" defTabSz="914363" rtl="0" eaLnBrk="1" fontAlgn="auto" latinLnBrk="0" hangingPunct="1">
              <a:lnSpc>
                <a:spcPct val="100000"/>
              </a:lnSpc>
              <a:spcBef>
                <a:spcPts val="600"/>
              </a:spcBef>
              <a:spcAft>
                <a:spcPts val="600"/>
              </a:spcAft>
              <a:buClrTx/>
              <a:buSzTx/>
              <a:buFontTx/>
              <a:buNone/>
              <a:tabLst/>
              <a:defRPr/>
            </a:pPr>
            <a:endParaRPr kumimoji="0" lang="en-US" sz="1200" b="0" i="0" u="none" strike="noStrike" kern="1200" cap="none" spc="0" normalizeH="0" baseline="0" noProof="0" dirty="0">
              <a:ln>
                <a:noFill/>
              </a:ln>
              <a:solidFill>
                <a:srgbClr val="0468CA"/>
              </a:solidFill>
              <a:effectLst/>
              <a:uLnTx/>
              <a:uFillTx/>
              <a:latin typeface="Segoe UI"/>
              <a:ea typeface="Calibri" panose="020F0502020204030204" pitchFamily="34" charset="0"/>
              <a:cs typeface="+mn-cs"/>
            </a:endParaRPr>
          </a:p>
        </p:txBody>
      </p:sp>
    </p:spTree>
    <p:extLst>
      <p:ext uri="{BB962C8B-B14F-4D97-AF65-F5344CB8AC3E}">
        <p14:creationId xmlns:p14="http://schemas.microsoft.com/office/powerpoint/2010/main" val="375837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F81C1-BF0E-EF15-3097-A1FF6B92D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967" y="0"/>
            <a:ext cx="12108065" cy="6858000"/>
          </a:xfrm>
          <a:prstGeom prst="rect">
            <a:avLst/>
          </a:prstGeom>
        </p:spPr>
      </p:pic>
      <p:sp>
        <p:nvSpPr>
          <p:cNvPr id="10" name="Title 2">
            <a:extLst>
              <a:ext uri="{FF2B5EF4-FFF2-40B4-BE49-F238E27FC236}">
                <a16:creationId xmlns:a16="http://schemas.microsoft.com/office/drawing/2014/main" id="{0AA8A0CB-C43E-53E0-8CD8-79B24DC653AF}"/>
              </a:ext>
            </a:extLst>
          </p:cNvPr>
          <p:cNvSpPr>
            <a:spLocks noGrp="1"/>
          </p:cNvSpPr>
          <p:nvPr>
            <p:ph type="title"/>
          </p:nvPr>
        </p:nvSpPr>
        <p:spPr/>
        <p:txBody>
          <a:bodyPr/>
          <a:lstStyle/>
          <a:p>
            <a:pPr algn="ctr"/>
            <a:r>
              <a:rPr lang="en-US" dirty="0"/>
              <a:t>https://aka.ms/community/samples</a:t>
            </a:r>
          </a:p>
        </p:txBody>
      </p:sp>
      <p:sp>
        <p:nvSpPr>
          <p:cNvPr id="4" name="Rectangle 3">
            <a:extLst>
              <a:ext uri="{FF2B5EF4-FFF2-40B4-BE49-F238E27FC236}">
                <a16:creationId xmlns:a16="http://schemas.microsoft.com/office/drawing/2014/main" id="{7B98DA25-1847-C119-0E6C-CA0BE237834E}"/>
              </a:ext>
            </a:extLst>
          </p:cNvPr>
          <p:cNvSpPr/>
          <p:nvPr/>
        </p:nvSpPr>
        <p:spPr bwMode="auto">
          <a:xfrm rot="21259034">
            <a:off x="9133146" y="348802"/>
            <a:ext cx="2389523" cy="1843465"/>
          </a:xfrm>
          <a:prstGeom prst="rect">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wrap="square" lIns="182880" tIns="182880" rIns="182880" bIns="182880" numCol="1" rtlCol="0" anchor="ctr" anchorCtr="0" compatLnSpc="1">
            <a:prstTxWarp prst="textNoShape">
              <a:avLst/>
            </a:prstTxWarp>
          </a:bodyPr>
          <a:lstStyle/>
          <a:p>
            <a:pPr algn="ctr" defTabSz="932472" fontAlgn="base">
              <a:spcBef>
                <a:spcPct val="0"/>
              </a:spcBef>
              <a:spcAft>
                <a:spcPct val="0"/>
              </a:spcAft>
            </a:pPr>
            <a:r>
              <a:rPr lang="en-US" sz="1800" b="1" spc="300">
                <a:solidFill>
                  <a:schemeClr val="tx1"/>
                </a:solidFill>
                <a:latin typeface="Aptos Black" panose="020F0502020204030204" pitchFamily="34" charset="0"/>
                <a:ea typeface="Segoe UI Black"/>
                <a:cs typeface="Segoe UI Semibold"/>
              </a:rPr>
              <a:t>1900+ samples from Microsoft and community</a:t>
            </a:r>
            <a:endParaRPr lang="en-US" sz="1800" b="1" spc="300">
              <a:solidFill>
                <a:schemeClr val="tx1"/>
              </a:solidFill>
              <a:latin typeface="Aptos Black" panose="020F0502020204030204"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3812856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5ED2-50F2-3F37-0E57-37DD2FAC5A38}"/>
              </a:ext>
            </a:extLst>
          </p:cNvPr>
          <p:cNvSpPr>
            <a:spLocks noGrp="1"/>
          </p:cNvSpPr>
          <p:nvPr>
            <p:ph type="title"/>
          </p:nvPr>
        </p:nvSpPr>
        <p:spPr>
          <a:xfrm>
            <a:off x="584200" y="-677108"/>
            <a:ext cx="9144000" cy="677108"/>
          </a:xfrm>
        </p:spPr>
        <p:txBody>
          <a:bodyPr vert="horz" wrap="square" lIns="0" tIns="0" rIns="0" bIns="0" rtlCol="0" anchor="b" anchorCtr="0">
            <a:spAutoFit/>
          </a:bodyPr>
          <a:lstStyle/>
          <a:p>
            <a:r>
              <a:rPr lang="en-US" dirty="0"/>
              <a:t>Microsoft Viva</a:t>
            </a:r>
          </a:p>
        </p:txBody>
      </p:sp>
    </p:spTree>
    <p:extLst>
      <p:ext uri="{BB962C8B-B14F-4D97-AF65-F5344CB8AC3E}">
        <p14:creationId xmlns:p14="http://schemas.microsoft.com/office/powerpoint/2010/main" val="5329728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DBDA0-1E1D-00F6-A57D-5C78F1488B92}"/>
              </a:ext>
            </a:extLst>
          </p:cNvPr>
          <p:cNvSpPr>
            <a:spLocks noGrp="1"/>
          </p:cNvSpPr>
          <p:nvPr>
            <p:ph type="title"/>
          </p:nvPr>
        </p:nvSpPr>
        <p:spPr/>
        <p:txBody>
          <a:bodyPr/>
          <a:lstStyle/>
          <a:p>
            <a:r>
              <a:rPr lang="en-US"/>
              <a:t>Extensibility</a:t>
            </a:r>
          </a:p>
        </p:txBody>
      </p:sp>
    </p:spTree>
    <p:extLst>
      <p:ext uri="{BB962C8B-B14F-4D97-AF65-F5344CB8AC3E}">
        <p14:creationId xmlns:p14="http://schemas.microsoft.com/office/powerpoint/2010/main" val="289483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D664-F50F-0841-0C15-53728D12E6AF}"/>
              </a:ext>
            </a:extLst>
          </p:cNvPr>
          <p:cNvSpPr>
            <a:spLocks noGrp="1"/>
          </p:cNvSpPr>
          <p:nvPr>
            <p:ph type="title"/>
          </p:nvPr>
        </p:nvSpPr>
        <p:spPr>
          <a:xfrm>
            <a:off x="588262" y="463024"/>
            <a:ext cx="10944831" cy="492443"/>
          </a:xfrm>
        </p:spPr>
        <p:txBody>
          <a:bodyPr/>
          <a:lstStyle/>
          <a:p>
            <a:r>
              <a:rPr lang="en-US" dirty="0"/>
              <a:t>So, how do the adaptive cards work on Viva Connections?</a:t>
            </a:r>
          </a:p>
        </p:txBody>
      </p:sp>
      <p:sp>
        <p:nvSpPr>
          <p:cNvPr id="47" name="Text Placeholder 3">
            <a:extLst>
              <a:ext uri="{FF2B5EF4-FFF2-40B4-BE49-F238E27FC236}">
                <a16:creationId xmlns:a16="http://schemas.microsoft.com/office/drawing/2014/main" id="{EDB707DD-041C-A88C-DAED-8C43EAF3C57D}"/>
              </a:ext>
            </a:extLst>
          </p:cNvPr>
          <p:cNvSpPr txBox="1">
            <a:spLocks/>
          </p:cNvSpPr>
          <p:nvPr/>
        </p:nvSpPr>
        <p:spPr>
          <a:xfrm>
            <a:off x="1111346" y="1181097"/>
            <a:ext cx="1324113"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Card</a:t>
            </a:r>
          </a:p>
        </p:txBody>
      </p:sp>
      <p:sp>
        <p:nvSpPr>
          <p:cNvPr id="48" name="Text Placeholder 3">
            <a:extLst>
              <a:ext uri="{FF2B5EF4-FFF2-40B4-BE49-F238E27FC236}">
                <a16:creationId xmlns:a16="http://schemas.microsoft.com/office/drawing/2014/main" id="{16F01D3E-8E16-2E78-2B2B-8098E1C4AA2A}"/>
              </a:ext>
            </a:extLst>
          </p:cNvPr>
          <p:cNvSpPr txBox="1">
            <a:spLocks/>
          </p:cNvSpPr>
          <p:nvPr/>
        </p:nvSpPr>
        <p:spPr>
          <a:xfrm>
            <a:off x="4152318" y="1181097"/>
            <a:ext cx="1324113"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Quick view</a:t>
            </a:r>
          </a:p>
        </p:txBody>
      </p:sp>
      <p:sp>
        <p:nvSpPr>
          <p:cNvPr id="49" name="Text Placeholder 3">
            <a:extLst>
              <a:ext uri="{FF2B5EF4-FFF2-40B4-BE49-F238E27FC236}">
                <a16:creationId xmlns:a16="http://schemas.microsoft.com/office/drawing/2014/main" id="{93D47CA5-D80F-0E89-C79A-A6FED304CA75}"/>
              </a:ext>
            </a:extLst>
          </p:cNvPr>
          <p:cNvSpPr txBox="1">
            <a:spLocks/>
          </p:cNvSpPr>
          <p:nvPr/>
        </p:nvSpPr>
        <p:spPr>
          <a:xfrm>
            <a:off x="7193290" y="1181097"/>
            <a:ext cx="1324113"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App</a:t>
            </a:r>
          </a:p>
        </p:txBody>
      </p:sp>
      <p:sp>
        <p:nvSpPr>
          <p:cNvPr id="67" name="Text Placeholder 3">
            <a:extLst>
              <a:ext uri="{FF2B5EF4-FFF2-40B4-BE49-F238E27FC236}">
                <a16:creationId xmlns:a16="http://schemas.microsoft.com/office/drawing/2014/main" id="{AFDAC4D3-5A4E-0EDB-F9E8-8E6CFE2DA2F0}"/>
              </a:ext>
              <a:ext uri="{C183D7F6-B498-43B3-948B-1728B52AA6E4}">
                <adec:decorative xmlns:adec="http://schemas.microsoft.com/office/drawing/2017/decorative" val="0"/>
              </a:ext>
            </a:extLst>
          </p:cNvPr>
          <p:cNvSpPr txBox="1">
            <a:spLocks/>
          </p:cNvSpPr>
          <p:nvPr/>
        </p:nvSpPr>
        <p:spPr>
          <a:xfrm>
            <a:off x="11022891" y="1681956"/>
            <a:ext cx="580846"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Web</a:t>
            </a:r>
          </a:p>
        </p:txBody>
      </p:sp>
      <p:sp>
        <p:nvSpPr>
          <p:cNvPr id="68" name="Text Placeholder 3">
            <a:extLst>
              <a:ext uri="{FF2B5EF4-FFF2-40B4-BE49-F238E27FC236}">
                <a16:creationId xmlns:a16="http://schemas.microsoft.com/office/drawing/2014/main" id="{B23C7501-972D-EF2E-2844-245272E095D9}"/>
              </a:ext>
            </a:extLst>
          </p:cNvPr>
          <p:cNvSpPr txBox="1">
            <a:spLocks/>
          </p:cNvSpPr>
          <p:nvPr/>
        </p:nvSpPr>
        <p:spPr>
          <a:xfrm>
            <a:off x="11022891" y="4169324"/>
            <a:ext cx="580846"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App</a:t>
            </a:r>
          </a:p>
        </p:txBody>
      </p:sp>
      <p:sp>
        <p:nvSpPr>
          <p:cNvPr id="30" name="Rectangle: Rounded Corners 29">
            <a:extLst>
              <a:ext uri="{FF2B5EF4-FFF2-40B4-BE49-F238E27FC236}">
                <a16:creationId xmlns:a16="http://schemas.microsoft.com/office/drawing/2014/main" id="{DA2B4AE7-5627-7DE7-764B-C61B16BB7FB9}"/>
              </a:ext>
              <a:ext uri="{C183D7F6-B498-43B3-948B-1728B52AA6E4}">
                <adec:decorative xmlns:adec="http://schemas.microsoft.com/office/drawing/2017/decorative" val="1"/>
              </a:ext>
            </a:extLst>
          </p:cNvPr>
          <p:cNvSpPr/>
          <p:nvPr/>
        </p:nvSpPr>
        <p:spPr bwMode="auto">
          <a:xfrm>
            <a:off x="588264" y="1551095"/>
            <a:ext cx="2370276" cy="4848349"/>
          </a:xfrm>
          <a:prstGeom prst="roundRect">
            <a:avLst>
              <a:gd name="adj" fmla="val 54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BE2A083B-403C-F64C-5FCA-F431570417EF}"/>
              </a:ext>
              <a:ext uri="{C183D7F6-B498-43B3-948B-1728B52AA6E4}">
                <adec:decorative xmlns:adec="http://schemas.microsoft.com/office/drawing/2017/decorative" val="1"/>
              </a:ext>
            </a:extLst>
          </p:cNvPr>
          <p:cNvSpPr/>
          <p:nvPr/>
        </p:nvSpPr>
        <p:spPr bwMode="auto">
          <a:xfrm>
            <a:off x="6670208" y="1551095"/>
            <a:ext cx="2370276" cy="4848349"/>
          </a:xfrm>
          <a:prstGeom prst="roundRect">
            <a:avLst>
              <a:gd name="adj" fmla="val 54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ACC6C93F-1756-5414-1EAA-9C3AA59B9423}"/>
              </a:ext>
              <a:ext uri="{C183D7F6-B498-43B3-948B-1728B52AA6E4}">
                <adec:decorative xmlns:adec="http://schemas.microsoft.com/office/drawing/2017/decorative" val="1"/>
              </a:ext>
            </a:extLst>
          </p:cNvPr>
          <p:cNvSpPr/>
          <p:nvPr/>
        </p:nvSpPr>
        <p:spPr bwMode="auto">
          <a:xfrm>
            <a:off x="713420" y="1680054"/>
            <a:ext cx="2119965" cy="4598369"/>
          </a:xfrm>
          <a:prstGeom prst="rect">
            <a:avLst/>
          </a:prstGeom>
          <a:gradFill>
            <a:gsLst>
              <a:gs pos="1000">
                <a:schemeClr val="bg1"/>
              </a:gs>
              <a:gs pos="100000">
                <a:srgbClr val="F2F1F0"/>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4" name="Picture 43">
            <a:extLst>
              <a:ext uri="{FF2B5EF4-FFF2-40B4-BE49-F238E27FC236}">
                <a16:creationId xmlns:a16="http://schemas.microsoft.com/office/drawing/2014/main" id="{3CC526CF-0279-C674-2D7E-1948C8F053E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1286" y="1680054"/>
            <a:ext cx="2092099" cy="4590430"/>
          </a:xfrm>
          <a:prstGeom prst="roundRect">
            <a:avLst>
              <a:gd name="adj" fmla="val 6958"/>
            </a:avLst>
          </a:prstGeom>
        </p:spPr>
      </p:pic>
      <p:sp>
        <p:nvSpPr>
          <p:cNvPr id="53" name="Rectangle 52">
            <a:extLst>
              <a:ext uri="{FF2B5EF4-FFF2-40B4-BE49-F238E27FC236}">
                <a16:creationId xmlns:a16="http://schemas.microsoft.com/office/drawing/2014/main" id="{07A3B082-8159-F2F4-B409-548F883038E7}"/>
              </a:ext>
              <a:ext uri="{C183D7F6-B498-43B3-948B-1728B52AA6E4}">
                <adec:decorative xmlns:adec="http://schemas.microsoft.com/office/drawing/2017/decorative" val="1"/>
              </a:ext>
            </a:extLst>
          </p:cNvPr>
          <p:cNvSpPr/>
          <p:nvPr/>
        </p:nvSpPr>
        <p:spPr bwMode="auto">
          <a:xfrm>
            <a:off x="6795364" y="1676085"/>
            <a:ext cx="2119965" cy="4598369"/>
          </a:xfrm>
          <a:prstGeom prst="rect">
            <a:avLst/>
          </a:prstGeom>
          <a:gradFill>
            <a:gsLst>
              <a:gs pos="1000">
                <a:schemeClr val="bg1"/>
              </a:gs>
              <a:gs pos="100000">
                <a:srgbClr val="F2F1F0"/>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57" name="Group 56">
            <a:extLst>
              <a:ext uri="{FF2B5EF4-FFF2-40B4-BE49-F238E27FC236}">
                <a16:creationId xmlns:a16="http://schemas.microsoft.com/office/drawing/2014/main" id="{5BFF1AC8-0469-3D55-A995-672D65CFC7BB}"/>
              </a:ext>
              <a:ext uri="{C183D7F6-B498-43B3-948B-1728B52AA6E4}">
                <adec:decorative xmlns:adec="http://schemas.microsoft.com/office/drawing/2017/decorative" val="1"/>
              </a:ext>
            </a:extLst>
          </p:cNvPr>
          <p:cNvGrpSpPr/>
          <p:nvPr/>
        </p:nvGrpSpPr>
        <p:grpSpPr>
          <a:xfrm>
            <a:off x="6795364" y="1676086"/>
            <a:ext cx="2119965" cy="4606772"/>
            <a:chOff x="11231591" y="914400"/>
            <a:chExt cx="4735903" cy="10291313"/>
          </a:xfrm>
        </p:grpSpPr>
        <p:sp>
          <p:nvSpPr>
            <p:cNvPr id="56" name="Rectangle 55">
              <a:extLst>
                <a:ext uri="{FF2B5EF4-FFF2-40B4-BE49-F238E27FC236}">
                  <a16:creationId xmlns:a16="http://schemas.microsoft.com/office/drawing/2014/main" id="{8F32486B-3EE3-82D3-78E5-79A43F8AC1CD}"/>
                </a:ext>
              </a:extLst>
            </p:cNvPr>
            <p:cNvSpPr/>
            <p:nvPr/>
          </p:nvSpPr>
          <p:spPr bwMode="auto">
            <a:xfrm>
              <a:off x="11231591" y="914400"/>
              <a:ext cx="4735901" cy="949643"/>
            </a:xfrm>
            <a:prstGeom prst="rect">
              <a:avLst/>
            </a:prstGeom>
            <a:solidFill>
              <a:srgbClr val="5B79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5" name="Picture 54" descr="Graphical user interface, application, chat or text message&#10;&#10;Description automatically generated">
              <a:extLst>
                <a:ext uri="{FF2B5EF4-FFF2-40B4-BE49-F238E27FC236}">
                  <a16:creationId xmlns:a16="http://schemas.microsoft.com/office/drawing/2014/main" id="{287D4D04-BAD2-8555-C4B7-9D94C62341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231592" y="914400"/>
              <a:ext cx="4735902" cy="10291313"/>
            </a:xfrm>
            <a:prstGeom prst="roundRect">
              <a:avLst>
                <a:gd name="adj" fmla="val 6285"/>
              </a:avLst>
            </a:prstGeom>
          </p:spPr>
        </p:pic>
      </p:grpSp>
      <p:sp>
        <p:nvSpPr>
          <p:cNvPr id="59" name="Rectangle: Rounded Corners 58">
            <a:extLst>
              <a:ext uri="{FF2B5EF4-FFF2-40B4-BE49-F238E27FC236}">
                <a16:creationId xmlns:a16="http://schemas.microsoft.com/office/drawing/2014/main" id="{E9629F9C-02D0-C130-9443-C73EA4C70ADC}"/>
              </a:ext>
              <a:ext uri="{C183D7F6-B498-43B3-948B-1728B52AA6E4}">
                <adec:decorative xmlns:adec="http://schemas.microsoft.com/office/drawing/2017/decorative" val="1"/>
              </a:ext>
            </a:extLst>
          </p:cNvPr>
          <p:cNvSpPr/>
          <p:nvPr/>
        </p:nvSpPr>
        <p:spPr bwMode="auto">
          <a:xfrm>
            <a:off x="9763360" y="1551095"/>
            <a:ext cx="1148561" cy="2349356"/>
          </a:xfrm>
          <a:prstGeom prst="roundRect">
            <a:avLst>
              <a:gd name="adj" fmla="val 54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BBD4C8EC-C47C-20AD-C545-6A2A2BCBB71B}"/>
              </a:ext>
              <a:ext uri="{C183D7F6-B498-43B3-948B-1728B52AA6E4}">
                <adec:decorative xmlns:adec="http://schemas.microsoft.com/office/drawing/2017/decorative" val="1"/>
              </a:ext>
            </a:extLst>
          </p:cNvPr>
          <p:cNvSpPr/>
          <p:nvPr/>
        </p:nvSpPr>
        <p:spPr bwMode="auto">
          <a:xfrm>
            <a:off x="9763360" y="4050088"/>
            <a:ext cx="1148561" cy="2349356"/>
          </a:xfrm>
          <a:prstGeom prst="roundRect">
            <a:avLst>
              <a:gd name="adj" fmla="val 54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63" name="Group 62">
            <a:extLst>
              <a:ext uri="{FF2B5EF4-FFF2-40B4-BE49-F238E27FC236}">
                <a16:creationId xmlns:a16="http://schemas.microsoft.com/office/drawing/2014/main" id="{7D7CB1DC-22ED-DA5C-1A67-885269BE6D2E}"/>
              </a:ext>
              <a:ext uri="{C183D7F6-B498-43B3-948B-1728B52AA6E4}">
                <adec:decorative xmlns:adec="http://schemas.microsoft.com/office/drawing/2017/decorative" val="1"/>
              </a:ext>
            </a:extLst>
          </p:cNvPr>
          <p:cNvGrpSpPr/>
          <p:nvPr/>
        </p:nvGrpSpPr>
        <p:grpSpPr>
          <a:xfrm>
            <a:off x="9831961" y="1640049"/>
            <a:ext cx="1011358" cy="2194698"/>
            <a:chOff x="11581989" y="1679361"/>
            <a:chExt cx="2555132" cy="5544766"/>
          </a:xfrm>
        </p:grpSpPr>
        <p:sp>
          <p:nvSpPr>
            <p:cNvPr id="62" name="Rectangle 61">
              <a:extLst>
                <a:ext uri="{FF2B5EF4-FFF2-40B4-BE49-F238E27FC236}">
                  <a16:creationId xmlns:a16="http://schemas.microsoft.com/office/drawing/2014/main" id="{01F59E66-C377-E4D3-352C-98A9178CC063}"/>
                </a:ext>
              </a:extLst>
            </p:cNvPr>
            <p:cNvSpPr/>
            <p:nvPr/>
          </p:nvSpPr>
          <p:spPr bwMode="auto">
            <a:xfrm>
              <a:off x="11581990" y="1679361"/>
              <a:ext cx="2555131" cy="5544766"/>
            </a:xfrm>
            <a:prstGeom prst="rect">
              <a:avLst/>
            </a:prstGeom>
            <a:solidFill>
              <a:srgbClr val="F4F4F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8" name="Picture 57" descr="Graphical user interface, application, timeline&#10;&#10;Description automatically generated">
              <a:extLst>
                <a:ext uri="{FF2B5EF4-FFF2-40B4-BE49-F238E27FC236}">
                  <a16:creationId xmlns:a16="http://schemas.microsoft.com/office/drawing/2014/main" id="{B504F774-FA97-10E5-FD43-102339C818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581989" y="1679361"/>
              <a:ext cx="2555132" cy="5544766"/>
            </a:xfrm>
            <a:prstGeom prst="roundRect">
              <a:avLst>
                <a:gd name="adj" fmla="val 4484"/>
              </a:avLst>
            </a:prstGeom>
          </p:spPr>
        </p:pic>
      </p:grpSp>
      <p:grpSp>
        <p:nvGrpSpPr>
          <p:cNvPr id="64" name="Group 63">
            <a:extLst>
              <a:ext uri="{FF2B5EF4-FFF2-40B4-BE49-F238E27FC236}">
                <a16:creationId xmlns:a16="http://schemas.microsoft.com/office/drawing/2014/main" id="{6A570D3F-351A-3CB1-E290-FA79E6D52D9E}"/>
              </a:ext>
              <a:ext uri="{C183D7F6-B498-43B3-948B-1728B52AA6E4}">
                <adec:decorative xmlns:adec="http://schemas.microsoft.com/office/drawing/2017/decorative" val="1"/>
              </a:ext>
            </a:extLst>
          </p:cNvPr>
          <p:cNvGrpSpPr/>
          <p:nvPr/>
        </p:nvGrpSpPr>
        <p:grpSpPr>
          <a:xfrm>
            <a:off x="9841949" y="4147609"/>
            <a:ext cx="991382" cy="2154314"/>
            <a:chOff x="11231591" y="914400"/>
            <a:chExt cx="4735903" cy="10291313"/>
          </a:xfrm>
        </p:grpSpPr>
        <p:sp>
          <p:nvSpPr>
            <p:cNvPr id="65" name="Rectangle 64">
              <a:extLst>
                <a:ext uri="{FF2B5EF4-FFF2-40B4-BE49-F238E27FC236}">
                  <a16:creationId xmlns:a16="http://schemas.microsoft.com/office/drawing/2014/main" id="{EBBD9162-0EB6-863C-6DCE-54D50B086BCB}"/>
                </a:ext>
              </a:extLst>
            </p:cNvPr>
            <p:cNvSpPr/>
            <p:nvPr/>
          </p:nvSpPr>
          <p:spPr bwMode="auto">
            <a:xfrm>
              <a:off x="11231591" y="914400"/>
              <a:ext cx="4735901" cy="949643"/>
            </a:xfrm>
            <a:prstGeom prst="rect">
              <a:avLst/>
            </a:prstGeom>
            <a:solidFill>
              <a:srgbClr val="5B79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6" name="Picture 65" descr="Graphical user interface, application, chat or text message&#10;&#10;Description automatically generated">
              <a:extLst>
                <a:ext uri="{FF2B5EF4-FFF2-40B4-BE49-F238E27FC236}">
                  <a16:creationId xmlns:a16="http://schemas.microsoft.com/office/drawing/2014/main" id="{EE5B25EA-92E8-942F-9CCA-84B69C74577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231592" y="914400"/>
              <a:ext cx="4735902" cy="10291313"/>
            </a:xfrm>
            <a:prstGeom prst="roundRect">
              <a:avLst>
                <a:gd name="adj" fmla="val 6285"/>
              </a:avLst>
            </a:prstGeom>
          </p:spPr>
        </p:pic>
      </p:grpSp>
      <p:pic>
        <p:nvPicPr>
          <p:cNvPr id="69" name="Picture 68">
            <a:extLst>
              <a:ext uri="{FF2B5EF4-FFF2-40B4-BE49-F238E27FC236}">
                <a16:creationId xmlns:a16="http://schemas.microsoft.com/office/drawing/2014/main" id="{A1909346-A955-E778-0C03-13945A8002B0}"/>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690099" y="2039466"/>
            <a:ext cx="580846" cy="580846"/>
          </a:xfrm>
          <a:prstGeom prst="rect">
            <a:avLst/>
          </a:prstGeom>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FEACCDE4-5183-0CAA-E48E-0F75EFD15EF5}"/>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690099" y="4606512"/>
            <a:ext cx="540649" cy="540649"/>
          </a:xfrm>
          <a:prstGeom prst="rect">
            <a:avLst/>
          </a:prstGeom>
          <a:extLst>
            <a:ext uri="{909E8E84-426E-40DD-AFC4-6F175D3DCCD1}">
              <a14:hiddenFill xmlns:a14="http://schemas.microsoft.com/office/drawing/2010/main">
                <a:solidFill>
                  <a:srgbClr val="FFFFFF"/>
                </a:solidFill>
              </a14:hiddenFill>
            </a:ext>
          </a:extLst>
        </p:spPr>
      </p:pic>
      <p:sp>
        <p:nvSpPr>
          <p:cNvPr id="71" name="Rectangle: Rounded Corners 70">
            <a:extLst>
              <a:ext uri="{FF2B5EF4-FFF2-40B4-BE49-F238E27FC236}">
                <a16:creationId xmlns:a16="http://schemas.microsoft.com/office/drawing/2014/main" id="{EFAD6994-56E2-E486-A3D4-A711B923B7F9}"/>
              </a:ext>
              <a:ext uri="{C183D7F6-B498-43B3-948B-1728B52AA6E4}">
                <adec:decorative xmlns:adec="http://schemas.microsoft.com/office/drawing/2017/decorative" val="1"/>
              </a:ext>
            </a:extLst>
          </p:cNvPr>
          <p:cNvSpPr/>
          <p:nvPr/>
        </p:nvSpPr>
        <p:spPr bwMode="auto">
          <a:xfrm>
            <a:off x="6670078" y="1564717"/>
            <a:ext cx="2370405" cy="4833514"/>
          </a:xfrm>
          <a:prstGeom prst="roundRect">
            <a:avLst>
              <a:gd name="adj" fmla="val 6424"/>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cxnSp>
        <p:nvCxnSpPr>
          <p:cNvPr id="72" name="Straight Arrow Connector 71">
            <a:extLst>
              <a:ext uri="{FF2B5EF4-FFF2-40B4-BE49-F238E27FC236}">
                <a16:creationId xmlns:a16="http://schemas.microsoft.com/office/drawing/2014/main" id="{E2894F24-0CA8-6228-1297-23D573602283}"/>
              </a:ext>
              <a:ext uri="{C183D7F6-B498-43B3-948B-1728B52AA6E4}">
                <adec:decorative xmlns:adec="http://schemas.microsoft.com/office/drawing/2017/decorative" val="1"/>
              </a:ext>
            </a:extLst>
          </p:cNvPr>
          <p:cNvCxnSpPr>
            <a:cxnSpLocks/>
          </p:cNvCxnSpPr>
          <p:nvPr/>
        </p:nvCxnSpPr>
        <p:spPr>
          <a:xfrm>
            <a:off x="2833385" y="3429000"/>
            <a:ext cx="683974" cy="0"/>
          </a:xfrm>
          <a:prstGeom prst="straightConnector1">
            <a:avLst/>
          </a:prstGeom>
          <a:noFill/>
          <a:ln w="38100">
            <a:gradFill>
              <a:gsLst>
                <a:gs pos="1000">
                  <a:schemeClr val="accent1"/>
                </a:gs>
                <a:gs pos="100000">
                  <a:srgbClr val="E535E5"/>
                </a:gs>
              </a:gsLst>
              <a:lin ang="13500000" scaled="0"/>
            </a:gra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74" name="Straight Arrow Connector 73">
            <a:extLst>
              <a:ext uri="{FF2B5EF4-FFF2-40B4-BE49-F238E27FC236}">
                <a16:creationId xmlns:a16="http://schemas.microsoft.com/office/drawing/2014/main" id="{A697E5B1-2D12-D926-0A62-750730F54530}"/>
              </a:ext>
              <a:ext uri="{C183D7F6-B498-43B3-948B-1728B52AA6E4}">
                <adec:decorative xmlns:adec="http://schemas.microsoft.com/office/drawing/2017/decorative" val="1"/>
              </a:ext>
            </a:extLst>
          </p:cNvPr>
          <p:cNvCxnSpPr>
            <a:cxnSpLocks/>
          </p:cNvCxnSpPr>
          <p:nvPr/>
        </p:nvCxnSpPr>
        <p:spPr>
          <a:xfrm>
            <a:off x="2833385" y="4791635"/>
            <a:ext cx="3764639" cy="0"/>
          </a:xfrm>
          <a:prstGeom prst="straightConnector1">
            <a:avLst/>
          </a:prstGeom>
          <a:noFill/>
          <a:ln w="38100">
            <a:gradFill>
              <a:gsLst>
                <a:gs pos="1000">
                  <a:schemeClr val="accent1"/>
                </a:gs>
                <a:gs pos="100000">
                  <a:srgbClr val="E535E5"/>
                </a:gs>
              </a:gsLst>
              <a:lin ang="13500000" scaled="0"/>
            </a:gra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39" name="Rectangle: Rounded Corners 38">
            <a:extLst>
              <a:ext uri="{FF2B5EF4-FFF2-40B4-BE49-F238E27FC236}">
                <a16:creationId xmlns:a16="http://schemas.microsoft.com/office/drawing/2014/main" id="{F0AA685B-F4BB-4B60-0333-79F9BB7CB1AC}"/>
              </a:ext>
              <a:ext uri="{C183D7F6-B498-43B3-948B-1728B52AA6E4}">
                <adec:decorative xmlns:adec="http://schemas.microsoft.com/office/drawing/2017/decorative" val="1"/>
              </a:ext>
            </a:extLst>
          </p:cNvPr>
          <p:cNvSpPr/>
          <p:nvPr/>
        </p:nvSpPr>
        <p:spPr bwMode="auto">
          <a:xfrm>
            <a:off x="3629236" y="1551095"/>
            <a:ext cx="2370276" cy="4848349"/>
          </a:xfrm>
          <a:prstGeom prst="roundRect">
            <a:avLst>
              <a:gd name="adj" fmla="val 54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Rectangle 50">
            <a:extLst>
              <a:ext uri="{FF2B5EF4-FFF2-40B4-BE49-F238E27FC236}">
                <a16:creationId xmlns:a16="http://schemas.microsoft.com/office/drawing/2014/main" id="{C616AA94-90F8-9888-8207-8EA957E8ADC0}"/>
              </a:ext>
              <a:ext uri="{C183D7F6-B498-43B3-948B-1728B52AA6E4}">
                <adec:decorative xmlns:adec="http://schemas.microsoft.com/office/drawing/2017/decorative" val="1"/>
              </a:ext>
            </a:extLst>
          </p:cNvPr>
          <p:cNvSpPr/>
          <p:nvPr/>
        </p:nvSpPr>
        <p:spPr bwMode="auto">
          <a:xfrm>
            <a:off x="3754392" y="1676085"/>
            <a:ext cx="2119965" cy="45983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55B32C87-8BC3-2BA1-20EB-A4C86657666F}"/>
              </a:ext>
              <a:ext uri="{C183D7F6-B498-43B3-948B-1728B52AA6E4}">
                <adec:decorative xmlns:adec="http://schemas.microsoft.com/office/drawing/2017/decorative" val="1"/>
              </a:ext>
            </a:extLst>
          </p:cNvPr>
          <p:cNvPicPr>
            <a:picLocks noChangeAspect="1"/>
          </p:cNvPicPr>
          <p:nvPr/>
        </p:nvPicPr>
        <p:blipFill rotWithShape="1">
          <a:blip r:embed="rId9"/>
          <a:srcRect l="1421" t="1398" r="1293" b="541"/>
          <a:stretch/>
        </p:blipFill>
        <p:spPr>
          <a:xfrm>
            <a:off x="3754392" y="1676085"/>
            <a:ext cx="2119965" cy="4592953"/>
          </a:xfrm>
          <a:prstGeom prst="roundRect">
            <a:avLst>
              <a:gd name="adj" fmla="val 9144"/>
            </a:avLst>
          </a:prstGeom>
        </p:spPr>
      </p:pic>
      <p:sp>
        <p:nvSpPr>
          <p:cNvPr id="76" name="Rectangle: Rounded Corners 75">
            <a:extLst>
              <a:ext uri="{FF2B5EF4-FFF2-40B4-BE49-F238E27FC236}">
                <a16:creationId xmlns:a16="http://schemas.microsoft.com/office/drawing/2014/main" id="{710DE43E-FBD7-13E9-9209-CBD4A610AE82}"/>
              </a:ext>
              <a:ext uri="{C183D7F6-B498-43B3-948B-1728B52AA6E4}">
                <adec:decorative xmlns:adec="http://schemas.microsoft.com/office/drawing/2017/decorative" val="1"/>
              </a:ext>
            </a:extLst>
          </p:cNvPr>
          <p:cNvSpPr/>
          <p:nvPr/>
        </p:nvSpPr>
        <p:spPr bwMode="auto">
          <a:xfrm>
            <a:off x="3639881" y="1564717"/>
            <a:ext cx="2370405" cy="4833514"/>
          </a:xfrm>
          <a:prstGeom prst="roundRect">
            <a:avLst>
              <a:gd name="adj" fmla="val 6424"/>
            </a:avLst>
          </a:prstGeom>
          <a:noFill/>
          <a:ln w="38100">
            <a:gradFill>
              <a:gsLst>
                <a:gs pos="1000">
                  <a:schemeClr val="accent3"/>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pic>
        <p:nvPicPr>
          <p:cNvPr id="78" name="Picture 77">
            <a:extLst>
              <a:ext uri="{FF2B5EF4-FFF2-40B4-BE49-F238E27FC236}">
                <a16:creationId xmlns:a16="http://schemas.microsoft.com/office/drawing/2014/main" id="{011877ED-708D-4B5A-E11B-DC10C6BAED7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41286" y="4671488"/>
            <a:ext cx="2093976" cy="1116522"/>
          </a:xfrm>
          <a:prstGeom prst="rect">
            <a:avLst/>
          </a:prstGeom>
        </p:spPr>
      </p:pic>
      <p:sp>
        <p:nvSpPr>
          <p:cNvPr id="77" name="Rectangle: Rounded Corners 76">
            <a:extLst>
              <a:ext uri="{FF2B5EF4-FFF2-40B4-BE49-F238E27FC236}">
                <a16:creationId xmlns:a16="http://schemas.microsoft.com/office/drawing/2014/main" id="{A2FDA937-52E2-B69D-4275-559B319CDD86}"/>
              </a:ext>
              <a:ext uri="{C183D7F6-B498-43B3-948B-1728B52AA6E4}">
                <adec:decorative xmlns:adec="http://schemas.microsoft.com/office/drawing/2017/decorative" val="1"/>
              </a:ext>
            </a:extLst>
          </p:cNvPr>
          <p:cNvSpPr/>
          <p:nvPr/>
        </p:nvSpPr>
        <p:spPr bwMode="auto">
          <a:xfrm>
            <a:off x="859277" y="5513962"/>
            <a:ext cx="684178" cy="176719"/>
          </a:xfrm>
          <a:prstGeom prst="roundRect">
            <a:avLst>
              <a:gd name="adj" fmla="val 6457"/>
            </a:avLst>
          </a:prstGeom>
          <a:noFill/>
          <a:ln w="38100">
            <a:gradFill>
              <a:gsLst>
                <a:gs pos="1000">
                  <a:schemeClr val="accent3"/>
                </a:gs>
                <a:gs pos="100000">
                  <a:srgbClr val="8661C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mn-ea"/>
              <a:cs typeface="Segoe UI" pitchFamily="34" charset="0"/>
            </a:endParaRPr>
          </a:p>
        </p:txBody>
      </p:sp>
      <p:sp>
        <p:nvSpPr>
          <p:cNvPr id="79" name="Rectangle: Rounded Corners 78">
            <a:extLst>
              <a:ext uri="{FF2B5EF4-FFF2-40B4-BE49-F238E27FC236}">
                <a16:creationId xmlns:a16="http://schemas.microsoft.com/office/drawing/2014/main" id="{5D3E7A61-894C-6CB6-BB34-6E0E40BEB499}"/>
              </a:ext>
              <a:ext uri="{C183D7F6-B498-43B3-948B-1728B52AA6E4}">
                <adec:decorative xmlns:adec="http://schemas.microsoft.com/office/drawing/2017/decorative" val="1"/>
              </a:ext>
            </a:extLst>
          </p:cNvPr>
          <p:cNvSpPr/>
          <p:nvPr/>
        </p:nvSpPr>
        <p:spPr bwMode="auto">
          <a:xfrm>
            <a:off x="1602621" y="5513962"/>
            <a:ext cx="649332" cy="176719"/>
          </a:xfrm>
          <a:prstGeom prst="roundRect">
            <a:avLst>
              <a:gd name="adj" fmla="val 4080"/>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0756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81CF3F-9AA4-1C3E-48DE-F869160FB156}"/>
              </a:ext>
              <a:ext uri="{C183D7F6-B498-43B3-948B-1728B52AA6E4}">
                <adec:decorative xmlns:adec="http://schemas.microsoft.com/office/drawing/2017/decorative" val="1"/>
              </a:ext>
            </a:extLst>
          </p:cNvPr>
          <p:cNvGrpSpPr/>
          <p:nvPr/>
        </p:nvGrpSpPr>
        <p:grpSpPr>
          <a:xfrm>
            <a:off x="4376828" y="1682850"/>
            <a:ext cx="3516293" cy="3492299"/>
            <a:chOff x="4376828" y="1682850"/>
            <a:chExt cx="3516293" cy="3492299"/>
          </a:xfrm>
        </p:grpSpPr>
        <p:pic>
          <p:nvPicPr>
            <p:cNvPr id="6" name="Picture 5">
              <a:extLst>
                <a:ext uri="{FF2B5EF4-FFF2-40B4-BE49-F238E27FC236}">
                  <a16:creationId xmlns:a16="http://schemas.microsoft.com/office/drawing/2014/main" id="{51C035DD-EEC9-049D-082B-CD805B91C6CC}"/>
                </a:ext>
              </a:extLst>
            </p:cNvPr>
            <p:cNvPicPr>
              <a:picLocks noChangeAspect="1"/>
            </p:cNvPicPr>
            <p:nvPr/>
          </p:nvPicPr>
          <p:blipFill>
            <a:blip r:embed="rId3"/>
            <a:stretch>
              <a:fillRect/>
            </a:stretch>
          </p:blipFill>
          <p:spPr>
            <a:xfrm>
              <a:off x="4376828" y="2200524"/>
              <a:ext cx="3516293" cy="2974625"/>
            </a:xfrm>
            <a:prstGeom prst="rect">
              <a:avLst/>
            </a:prstGeom>
          </p:spPr>
        </p:pic>
        <p:sp>
          <p:nvSpPr>
            <p:cNvPr id="30" name="Text Placeholder 3">
              <a:extLst>
                <a:ext uri="{FF2B5EF4-FFF2-40B4-BE49-F238E27FC236}">
                  <a16:creationId xmlns:a16="http://schemas.microsoft.com/office/drawing/2014/main" id="{6FB15F1A-B516-BA9E-1C49-7ECF25A713B3}"/>
                </a:ext>
              </a:extLst>
            </p:cNvPr>
            <p:cNvSpPr txBox="1">
              <a:spLocks/>
            </p:cNvSpPr>
            <p:nvPr/>
          </p:nvSpPr>
          <p:spPr>
            <a:xfrm>
              <a:off x="4610794" y="1682850"/>
              <a:ext cx="301752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Low code</a:t>
              </a:r>
            </a:p>
          </p:txBody>
        </p:sp>
      </p:grpSp>
      <p:sp>
        <p:nvSpPr>
          <p:cNvPr id="19" name="Title 18">
            <a:extLst>
              <a:ext uri="{FF2B5EF4-FFF2-40B4-BE49-F238E27FC236}">
                <a16:creationId xmlns:a16="http://schemas.microsoft.com/office/drawing/2014/main" id="{BD9F25D4-EA08-C14E-7C7D-CBC10E0D0E33}"/>
              </a:ext>
            </a:extLst>
          </p:cNvPr>
          <p:cNvSpPr>
            <a:spLocks noGrp="1"/>
          </p:cNvSpPr>
          <p:nvPr>
            <p:ph type="title"/>
          </p:nvPr>
        </p:nvSpPr>
        <p:spPr/>
        <p:txBody>
          <a:bodyPr/>
          <a:lstStyle/>
          <a:p>
            <a:r>
              <a:rPr lang="en-US" dirty="0"/>
              <a:t>3 models of card implementation</a:t>
            </a:r>
          </a:p>
        </p:txBody>
      </p:sp>
      <p:grpSp>
        <p:nvGrpSpPr>
          <p:cNvPr id="9" name="Group 8">
            <a:extLst>
              <a:ext uri="{FF2B5EF4-FFF2-40B4-BE49-F238E27FC236}">
                <a16:creationId xmlns:a16="http://schemas.microsoft.com/office/drawing/2014/main" id="{A1510F46-CB50-573E-E8B0-F2122E9C200A}"/>
              </a:ext>
              <a:ext uri="{C183D7F6-B498-43B3-948B-1728B52AA6E4}">
                <adec:decorative xmlns:adec="http://schemas.microsoft.com/office/drawing/2017/decorative" val="1"/>
              </a:ext>
            </a:extLst>
          </p:cNvPr>
          <p:cNvGrpSpPr/>
          <p:nvPr/>
        </p:nvGrpSpPr>
        <p:grpSpPr>
          <a:xfrm>
            <a:off x="8218904" y="1682850"/>
            <a:ext cx="3557797" cy="4196835"/>
            <a:chOff x="8218904" y="1682850"/>
            <a:chExt cx="3557797" cy="4196835"/>
          </a:xfrm>
        </p:grpSpPr>
        <p:sp>
          <p:nvSpPr>
            <p:cNvPr id="29" name="Text Placeholder 3">
              <a:extLst>
                <a:ext uri="{FF2B5EF4-FFF2-40B4-BE49-F238E27FC236}">
                  <a16:creationId xmlns:a16="http://schemas.microsoft.com/office/drawing/2014/main" id="{16845F8B-CE7D-23AF-E8FD-561597684618}"/>
                </a:ext>
              </a:extLst>
            </p:cNvPr>
            <p:cNvSpPr txBox="1">
              <a:spLocks/>
            </p:cNvSpPr>
            <p:nvPr/>
          </p:nvSpPr>
          <p:spPr>
            <a:xfrm>
              <a:off x="8489042" y="1682850"/>
              <a:ext cx="301752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Pro Dev</a:t>
              </a:r>
            </a:p>
          </p:txBody>
        </p:sp>
        <p:pic>
          <p:nvPicPr>
            <p:cNvPr id="27" name="Picture 26">
              <a:extLst>
                <a:ext uri="{FF2B5EF4-FFF2-40B4-BE49-F238E27FC236}">
                  <a16:creationId xmlns:a16="http://schemas.microsoft.com/office/drawing/2014/main" id="{AF83C91E-40C5-7A90-D8C3-38357A4C1795}"/>
                </a:ext>
              </a:extLst>
            </p:cNvPr>
            <p:cNvPicPr>
              <a:picLocks noChangeAspect="1"/>
            </p:cNvPicPr>
            <p:nvPr/>
          </p:nvPicPr>
          <p:blipFill rotWithShape="1">
            <a:blip r:embed="rId4"/>
            <a:srcRect b="14370"/>
            <a:stretch/>
          </p:blipFill>
          <p:spPr>
            <a:xfrm>
              <a:off x="8218904" y="2213945"/>
              <a:ext cx="3557797" cy="2551087"/>
            </a:xfrm>
            <a:prstGeom prst="rect">
              <a:avLst/>
            </a:prstGeom>
          </p:spPr>
        </p:pic>
        <p:pic>
          <p:nvPicPr>
            <p:cNvPr id="35" name="Picture 34">
              <a:extLst>
                <a:ext uri="{FF2B5EF4-FFF2-40B4-BE49-F238E27FC236}">
                  <a16:creationId xmlns:a16="http://schemas.microsoft.com/office/drawing/2014/main" id="{574AF882-E44D-0C65-4ADD-616C0178B3B5}"/>
                </a:ext>
              </a:extLst>
            </p:cNvPr>
            <p:cNvPicPr>
              <a:picLocks noChangeAspect="1"/>
            </p:cNvPicPr>
            <p:nvPr/>
          </p:nvPicPr>
          <p:blipFill>
            <a:blip r:embed="rId5"/>
            <a:stretch>
              <a:fillRect/>
            </a:stretch>
          </p:blipFill>
          <p:spPr>
            <a:xfrm>
              <a:off x="8986774" y="3065322"/>
              <a:ext cx="2789927" cy="2814363"/>
            </a:xfrm>
            <a:prstGeom prst="rect">
              <a:avLst/>
            </a:prstGeom>
          </p:spPr>
        </p:pic>
      </p:grpSp>
      <p:grpSp>
        <p:nvGrpSpPr>
          <p:cNvPr id="11" name="Group 10">
            <a:extLst>
              <a:ext uri="{FF2B5EF4-FFF2-40B4-BE49-F238E27FC236}">
                <a16:creationId xmlns:a16="http://schemas.microsoft.com/office/drawing/2014/main" id="{D4A2B8A1-BA7E-39D2-100C-0A05DF930874}"/>
              </a:ext>
              <a:ext uri="{C183D7F6-B498-43B3-948B-1728B52AA6E4}">
                <adec:decorative xmlns:adec="http://schemas.microsoft.com/office/drawing/2017/decorative" val="1"/>
              </a:ext>
            </a:extLst>
          </p:cNvPr>
          <p:cNvGrpSpPr/>
          <p:nvPr/>
        </p:nvGrpSpPr>
        <p:grpSpPr>
          <a:xfrm>
            <a:off x="685437" y="1682850"/>
            <a:ext cx="3144564" cy="2963270"/>
            <a:chOff x="685437" y="1682850"/>
            <a:chExt cx="3144564" cy="2963270"/>
          </a:xfrm>
        </p:grpSpPr>
        <p:sp>
          <p:nvSpPr>
            <p:cNvPr id="28" name="Text Placeholder 3">
              <a:extLst>
                <a:ext uri="{FF2B5EF4-FFF2-40B4-BE49-F238E27FC236}">
                  <a16:creationId xmlns:a16="http://schemas.microsoft.com/office/drawing/2014/main" id="{D85789E7-6289-1069-EE12-50A6BFE7C005}"/>
                </a:ext>
              </a:extLst>
            </p:cNvPr>
            <p:cNvSpPr txBox="1">
              <a:spLocks/>
            </p:cNvSpPr>
            <p:nvPr/>
          </p:nvSpPr>
          <p:spPr>
            <a:xfrm>
              <a:off x="685437" y="1682850"/>
              <a:ext cx="301752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effectLst/>
                  <a:uLnTx/>
                  <a:uFillTx/>
                  <a:latin typeface="Segoe UI Semibold"/>
                  <a:ea typeface="+mn-ea"/>
                  <a:cs typeface="Segoe UI"/>
                </a:rPr>
                <a:t>No code</a:t>
              </a:r>
            </a:p>
          </p:txBody>
        </p:sp>
        <p:pic>
          <p:nvPicPr>
            <p:cNvPr id="8" name="Picture 7">
              <a:extLst>
                <a:ext uri="{FF2B5EF4-FFF2-40B4-BE49-F238E27FC236}">
                  <a16:creationId xmlns:a16="http://schemas.microsoft.com/office/drawing/2014/main" id="{43A29DE7-408B-1344-780F-020F977D6DDD}"/>
                </a:ext>
              </a:extLst>
            </p:cNvPr>
            <p:cNvPicPr>
              <a:picLocks noChangeAspect="1"/>
            </p:cNvPicPr>
            <p:nvPr/>
          </p:nvPicPr>
          <p:blipFill>
            <a:blip r:embed="rId6"/>
            <a:stretch>
              <a:fillRect/>
            </a:stretch>
          </p:blipFill>
          <p:spPr>
            <a:xfrm>
              <a:off x="743742" y="2213945"/>
              <a:ext cx="3086259" cy="2432175"/>
            </a:xfrm>
            <a:prstGeom prst="rect">
              <a:avLst/>
            </a:prstGeom>
          </p:spPr>
        </p:pic>
      </p:grpSp>
      <p:sp>
        <p:nvSpPr>
          <p:cNvPr id="40" name="Rectangle: Rounded Corners 39">
            <a:extLst>
              <a:ext uri="{FF2B5EF4-FFF2-40B4-BE49-F238E27FC236}">
                <a16:creationId xmlns:a16="http://schemas.microsoft.com/office/drawing/2014/main" id="{B821AD88-E0E9-D28C-57EB-A31963F5B06B}"/>
              </a:ext>
              <a:ext uri="{C183D7F6-B498-43B3-948B-1728B52AA6E4}">
                <adec:decorative xmlns:adec="http://schemas.microsoft.com/office/drawing/2017/decorative" val="1"/>
              </a:ext>
            </a:extLst>
          </p:cNvPr>
          <p:cNvSpPr/>
          <p:nvPr/>
        </p:nvSpPr>
        <p:spPr bwMode="auto">
          <a:xfrm>
            <a:off x="786135" y="4008470"/>
            <a:ext cx="514415" cy="445092"/>
          </a:xfrm>
          <a:prstGeom prst="roundRect">
            <a:avLst>
              <a:gd name="adj" fmla="val 6424"/>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5688E3C6-AA6F-F850-138E-A30B19971E36}"/>
              </a:ext>
              <a:ext uri="{C183D7F6-B498-43B3-948B-1728B52AA6E4}">
                <adec:decorative xmlns:adec="http://schemas.microsoft.com/office/drawing/2017/decorative" val="1"/>
              </a:ext>
            </a:extLst>
          </p:cNvPr>
          <p:cNvSpPr/>
          <p:nvPr/>
        </p:nvSpPr>
        <p:spPr bwMode="auto">
          <a:xfrm>
            <a:off x="3125754" y="4027412"/>
            <a:ext cx="514415" cy="445092"/>
          </a:xfrm>
          <a:prstGeom prst="roundRect">
            <a:avLst>
              <a:gd name="adj" fmla="val 6424"/>
            </a:avLst>
          </a:prstGeom>
          <a:noFill/>
          <a:ln w="38100">
            <a:gradFill>
              <a:gsLst>
                <a:gs pos="1000">
                  <a:schemeClr val="accent1"/>
                </a:gs>
                <a:gs pos="100000">
                  <a:srgbClr val="E535E5"/>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1F959E"/>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DE9F1047-9A5F-55D5-9953-CD29BFE375F9}"/>
              </a:ext>
            </a:extLst>
          </p:cNvPr>
          <p:cNvSpPr txBox="1"/>
          <p:nvPr/>
        </p:nvSpPr>
        <p:spPr>
          <a:xfrm>
            <a:off x="1035038" y="4857989"/>
            <a:ext cx="2794855"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i="1">
                <a:cs typeface="Segoe UI"/>
              </a:rPr>
              <a:t>Includes cards acquired from the store.</a:t>
            </a:r>
            <a:endParaRPr lang="en-US" sz="2000" i="1" err="1"/>
          </a:p>
        </p:txBody>
      </p:sp>
    </p:spTree>
    <p:extLst>
      <p:ext uri="{BB962C8B-B14F-4D97-AF65-F5344CB8AC3E}">
        <p14:creationId xmlns:p14="http://schemas.microsoft.com/office/powerpoint/2010/main" val="32190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99C23-F766-FC44-EC01-679C22999228}"/>
              </a:ext>
              <a:ext uri="{C183D7F6-B498-43B3-948B-1728B52AA6E4}">
                <adec:decorative xmlns:adec="http://schemas.microsoft.com/office/drawing/2017/decorative" val="1"/>
              </a:ext>
            </a:extLst>
          </p:cNvPr>
          <p:cNvSpPr/>
          <p:nvPr/>
        </p:nvSpPr>
        <p:spPr bwMode="auto">
          <a:xfrm>
            <a:off x="629376" y="1716175"/>
            <a:ext cx="7281811" cy="455286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28628974-F992-4DDD-1CE1-E2B069CC0BB5}"/>
              </a:ext>
              <a:ext uri="{C183D7F6-B498-43B3-948B-1728B52AA6E4}">
                <adec:decorative xmlns:adec="http://schemas.microsoft.com/office/drawing/2017/decorative" val="1"/>
              </a:ext>
            </a:extLst>
          </p:cNvPr>
          <p:cNvSpPr/>
          <p:nvPr/>
        </p:nvSpPr>
        <p:spPr bwMode="auto">
          <a:xfrm rot="16200000">
            <a:off x="-930266" y="3235405"/>
            <a:ext cx="4552866" cy="1514403"/>
          </a:xfrm>
          <a:prstGeom prst="rect">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4D0CA950-187E-BDBD-3450-CCE99AC86410}"/>
              </a:ext>
            </a:extLst>
          </p:cNvPr>
          <p:cNvSpPr>
            <a:spLocks noGrp="1"/>
          </p:cNvSpPr>
          <p:nvPr>
            <p:ph type="title"/>
          </p:nvPr>
        </p:nvSpPr>
        <p:spPr>
          <a:xfrm>
            <a:off x="588263" y="457200"/>
            <a:ext cx="10985172" cy="553998"/>
          </a:xfrm>
        </p:spPr>
        <p:txBody>
          <a:bodyPr/>
          <a:lstStyle/>
          <a:p>
            <a:r>
              <a:rPr lang="en-US" sz="3200" dirty="0"/>
              <a:t>Viva Connections provides a powerful and extensible platform</a:t>
            </a:r>
          </a:p>
        </p:txBody>
      </p:sp>
      <p:sp>
        <p:nvSpPr>
          <p:cNvPr id="55" name="Rectangle 54">
            <a:extLst>
              <a:ext uri="{FF2B5EF4-FFF2-40B4-BE49-F238E27FC236}">
                <a16:creationId xmlns:a16="http://schemas.microsoft.com/office/drawing/2014/main" id="{B352D62C-4AB2-4753-86A0-CBAEB7F9254E}"/>
              </a:ext>
            </a:extLst>
          </p:cNvPr>
          <p:cNvSpPr/>
          <p:nvPr/>
        </p:nvSpPr>
        <p:spPr bwMode="auto">
          <a:xfrm>
            <a:off x="733667" y="3623819"/>
            <a:ext cx="1184939" cy="4921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293" rtl="0" eaLnBrk="1" fontAlgn="auto" latinLnBrk="0" hangingPunct="1">
              <a:lnSpc>
                <a:spcPct val="90000"/>
              </a:lnSpc>
              <a:spcBef>
                <a:spcPct val="0"/>
              </a:spcBef>
              <a:spcAft>
                <a:spcPct val="0"/>
              </a:spcAft>
              <a:buClrTx/>
              <a:buSzTx/>
              <a:buFontTx/>
              <a:buNone/>
              <a:tabLst/>
              <a:defRPr/>
            </a:pPr>
            <a:r>
              <a:rPr kumimoji="0" lang="en-US" sz="1800" b="0" i="0" u="none" strike="noStrike" kern="1200" cap="none" spc="-30" normalizeH="0" baseline="0" noProof="0" dirty="0">
                <a:ln w="3175">
                  <a:noFill/>
                </a:ln>
                <a:solidFill>
                  <a:schemeClr val="bg1">
                    <a:lumMod val="95000"/>
                  </a:schemeClr>
                </a:solidFill>
                <a:effectLst/>
                <a:uLnTx/>
                <a:uFillTx/>
                <a:latin typeface="Segoe UI Semibold"/>
                <a:ea typeface="+mn-ea"/>
                <a:cs typeface="Segoe UI" panose="020B0502040204020203" pitchFamily="34" charset="0"/>
              </a:rPr>
              <a:t>Capabilities</a:t>
            </a:r>
          </a:p>
        </p:txBody>
      </p:sp>
      <p:grpSp>
        <p:nvGrpSpPr>
          <p:cNvPr id="32" name="Group 31">
            <a:extLst>
              <a:ext uri="{FF2B5EF4-FFF2-40B4-BE49-F238E27FC236}">
                <a16:creationId xmlns:a16="http://schemas.microsoft.com/office/drawing/2014/main" id="{A0745520-BE41-6564-6050-0354FBAB3CD1}"/>
              </a:ext>
              <a:ext uri="{C183D7F6-B498-43B3-948B-1728B52AA6E4}">
                <adec:decorative xmlns:adec="http://schemas.microsoft.com/office/drawing/2017/decorative" val="1"/>
              </a:ext>
            </a:extLst>
          </p:cNvPr>
          <p:cNvGrpSpPr/>
          <p:nvPr/>
        </p:nvGrpSpPr>
        <p:grpSpPr>
          <a:xfrm>
            <a:off x="2709615" y="3099650"/>
            <a:ext cx="334350" cy="277941"/>
            <a:chOff x="2766945" y="2907145"/>
            <a:chExt cx="334350" cy="277941"/>
          </a:xfrm>
        </p:grpSpPr>
        <p:sp>
          <p:nvSpPr>
            <p:cNvPr id="9" name="Freeform: Shape 8">
              <a:extLst>
                <a:ext uri="{FF2B5EF4-FFF2-40B4-BE49-F238E27FC236}">
                  <a16:creationId xmlns:a16="http://schemas.microsoft.com/office/drawing/2014/main" id="{ACE77D60-F58F-75F8-2211-C4AD876101A7}"/>
                </a:ext>
              </a:extLst>
            </p:cNvPr>
            <p:cNvSpPr/>
            <p:nvPr/>
          </p:nvSpPr>
          <p:spPr>
            <a:xfrm>
              <a:off x="2766945" y="2921124"/>
              <a:ext cx="252415" cy="263962"/>
            </a:xfrm>
            <a:custGeom>
              <a:avLst/>
              <a:gdLst>
                <a:gd name="connsiteX0" fmla="*/ 245204 w 252415"/>
                <a:gd name="connsiteY0" fmla="*/ 256421 h 263962"/>
                <a:gd name="connsiteX1" fmla="*/ 7212 w 252415"/>
                <a:gd name="connsiteY1" fmla="*/ 256421 h 263962"/>
                <a:gd name="connsiteX2" fmla="*/ 7212 w 252415"/>
                <a:gd name="connsiteY2" fmla="*/ 7542 h 263962"/>
                <a:gd name="connsiteX3" fmla="*/ 195701 w 252415"/>
                <a:gd name="connsiteY3" fmla="*/ 7542 h 263962"/>
                <a:gd name="connsiteX4" fmla="*/ 188490 w 252415"/>
                <a:gd name="connsiteY4" fmla="*/ 0 h 263962"/>
                <a:gd name="connsiteX5" fmla="*/ 0 w 252415"/>
                <a:gd name="connsiteY5" fmla="*/ 0 h 263962"/>
                <a:gd name="connsiteX6" fmla="*/ 0 w 252415"/>
                <a:gd name="connsiteY6" fmla="*/ 263963 h 263962"/>
                <a:gd name="connsiteX7" fmla="*/ 252416 w 252415"/>
                <a:gd name="connsiteY7" fmla="*/ 263963 h 263962"/>
                <a:gd name="connsiteX8" fmla="*/ 252416 w 252415"/>
                <a:gd name="connsiteY8" fmla="*/ 158378 h 263962"/>
                <a:gd name="connsiteX9" fmla="*/ 245204 w 252415"/>
                <a:gd name="connsiteY9" fmla="*/ 165919 h 263962"/>
                <a:gd name="connsiteX10" fmla="*/ 245204 w 252415"/>
                <a:gd name="connsiteY10" fmla="*/ 256421 h 26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5" h="263962">
                  <a:moveTo>
                    <a:pt x="245204" y="256421"/>
                  </a:moveTo>
                  <a:lnTo>
                    <a:pt x="7212" y="256421"/>
                  </a:lnTo>
                  <a:lnTo>
                    <a:pt x="7212" y="7542"/>
                  </a:lnTo>
                  <a:lnTo>
                    <a:pt x="195701" y="7542"/>
                  </a:lnTo>
                  <a:lnTo>
                    <a:pt x="188490" y="0"/>
                  </a:lnTo>
                  <a:lnTo>
                    <a:pt x="0" y="0"/>
                  </a:lnTo>
                  <a:lnTo>
                    <a:pt x="0" y="263963"/>
                  </a:lnTo>
                  <a:lnTo>
                    <a:pt x="252416" y="263963"/>
                  </a:lnTo>
                  <a:lnTo>
                    <a:pt x="252416" y="158378"/>
                  </a:lnTo>
                  <a:lnTo>
                    <a:pt x="245204" y="165919"/>
                  </a:lnTo>
                  <a:lnTo>
                    <a:pt x="245204" y="256421"/>
                  </a:lnTo>
                  <a:close/>
                </a:path>
              </a:pathLst>
            </a:custGeom>
            <a:solidFill>
              <a:schemeClr val="lt1"/>
            </a:solidFill>
            <a:ln w="19050" cap="flat">
              <a:solidFill>
                <a:srgbClr val="0020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10" name="Freeform: Shape 9">
              <a:extLst>
                <a:ext uri="{FF2B5EF4-FFF2-40B4-BE49-F238E27FC236}">
                  <a16:creationId xmlns:a16="http://schemas.microsoft.com/office/drawing/2014/main" id="{95C95F49-5ABF-50C3-B607-7750A1498079}"/>
                </a:ext>
              </a:extLst>
            </p:cNvPr>
            <p:cNvSpPr/>
            <p:nvPr/>
          </p:nvSpPr>
          <p:spPr>
            <a:xfrm>
              <a:off x="2844037" y="2907145"/>
              <a:ext cx="257258" cy="207693"/>
            </a:xfrm>
            <a:custGeom>
              <a:avLst/>
              <a:gdLst>
                <a:gd name="connsiteX0" fmla="*/ 189777 w 257258"/>
                <a:gd name="connsiteY0" fmla="*/ 70542 h 207693"/>
                <a:gd name="connsiteX1" fmla="*/ 0 w 257258"/>
                <a:gd name="connsiteY1" fmla="*/ 204895 h 207693"/>
                <a:gd name="connsiteX2" fmla="*/ 6700 w 257258"/>
                <a:gd name="connsiteY2" fmla="*/ 207693 h 207693"/>
                <a:gd name="connsiteX3" fmla="*/ 189777 w 257258"/>
                <a:gd name="connsiteY3" fmla="*/ 78084 h 207693"/>
                <a:gd name="connsiteX4" fmla="*/ 243368 w 257258"/>
                <a:gd name="connsiteY4" fmla="*/ 78084 h 207693"/>
                <a:gd name="connsiteX5" fmla="*/ 243404 w 257258"/>
                <a:gd name="connsiteY5" fmla="*/ 78122 h 207693"/>
                <a:gd name="connsiteX6" fmla="*/ 243394 w 257258"/>
                <a:gd name="connsiteY6" fmla="*/ 78148 h 207693"/>
                <a:gd name="connsiteX7" fmla="*/ 181097 w 257258"/>
                <a:gd name="connsiteY7" fmla="*/ 143294 h 207693"/>
                <a:gd name="connsiteX8" fmla="*/ 186196 w 257258"/>
                <a:gd name="connsiteY8" fmla="*/ 148626 h 207693"/>
                <a:gd name="connsiteX9" fmla="*/ 257258 w 257258"/>
                <a:gd name="connsiteY9" fmla="*/ 74313 h 207693"/>
                <a:gd name="connsiteX10" fmla="*/ 186196 w 257258"/>
                <a:gd name="connsiteY10" fmla="*/ 0 h 207693"/>
                <a:gd name="connsiteX11" fmla="*/ 181097 w 257258"/>
                <a:gd name="connsiteY11" fmla="*/ 5332 h 207693"/>
                <a:gd name="connsiteX12" fmla="*/ 243394 w 257258"/>
                <a:gd name="connsiteY12" fmla="*/ 70478 h 207693"/>
                <a:gd name="connsiteX13" fmla="*/ 243393 w 257258"/>
                <a:gd name="connsiteY13" fmla="*/ 70531 h 207693"/>
                <a:gd name="connsiteX14" fmla="*/ 243368 w 257258"/>
                <a:gd name="connsiteY14" fmla="*/ 70542 h 20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258" h="207693">
                  <a:moveTo>
                    <a:pt x="189777" y="70542"/>
                  </a:moveTo>
                  <a:cubicBezTo>
                    <a:pt x="106116" y="70251"/>
                    <a:pt x="30818" y="123559"/>
                    <a:pt x="0" y="204895"/>
                  </a:cubicBezTo>
                  <a:lnTo>
                    <a:pt x="6700" y="207693"/>
                  </a:lnTo>
                  <a:cubicBezTo>
                    <a:pt x="36429" y="129228"/>
                    <a:pt x="109070" y="77803"/>
                    <a:pt x="189777" y="78084"/>
                  </a:cubicBezTo>
                  <a:lnTo>
                    <a:pt x="243368" y="78084"/>
                  </a:lnTo>
                  <a:cubicBezTo>
                    <a:pt x="243388" y="78084"/>
                    <a:pt x="243404" y="78101"/>
                    <a:pt x="243404" y="78122"/>
                  </a:cubicBezTo>
                  <a:cubicBezTo>
                    <a:pt x="243404" y="78132"/>
                    <a:pt x="243400" y="78141"/>
                    <a:pt x="243394" y="78148"/>
                  </a:cubicBezTo>
                  <a:lnTo>
                    <a:pt x="181097" y="143294"/>
                  </a:lnTo>
                  <a:lnTo>
                    <a:pt x="186196" y="148626"/>
                  </a:lnTo>
                  <a:lnTo>
                    <a:pt x="257258" y="74313"/>
                  </a:lnTo>
                  <a:lnTo>
                    <a:pt x="186196" y="0"/>
                  </a:lnTo>
                  <a:lnTo>
                    <a:pt x="181097" y="5332"/>
                  </a:lnTo>
                  <a:lnTo>
                    <a:pt x="243394" y="70478"/>
                  </a:lnTo>
                  <a:cubicBezTo>
                    <a:pt x="243408" y="70493"/>
                    <a:pt x="243407" y="70517"/>
                    <a:pt x="243393" y="70531"/>
                  </a:cubicBezTo>
                  <a:cubicBezTo>
                    <a:pt x="243386" y="70538"/>
                    <a:pt x="243378" y="70542"/>
                    <a:pt x="243368" y="70542"/>
                  </a:cubicBezTo>
                  <a:close/>
                </a:path>
              </a:pathLst>
            </a:custGeom>
            <a:solidFill>
              <a:schemeClr val="lt1"/>
            </a:solidFill>
            <a:ln w="19050" cap="flat">
              <a:solidFill>
                <a:srgbClr val="00206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71" name="Intelligence">
            <a:extLst>
              <a:ext uri="{FF2B5EF4-FFF2-40B4-BE49-F238E27FC236}">
                <a16:creationId xmlns:a16="http://schemas.microsoft.com/office/drawing/2014/main" id="{52D8D242-689D-480E-940A-97E551FC52BB}"/>
              </a:ext>
              <a:ext uri="{C183D7F6-B498-43B3-948B-1728B52AA6E4}">
                <adec:decorative xmlns:adec="http://schemas.microsoft.com/office/drawing/2017/decorative" val="1"/>
              </a:ext>
            </a:extLst>
          </p:cNvPr>
          <p:cNvSpPr>
            <a:spLocks noChangeAspect="1" noEditPoints="1"/>
          </p:cNvSpPr>
          <p:nvPr/>
        </p:nvSpPr>
        <p:spPr bwMode="auto">
          <a:xfrm>
            <a:off x="2666923" y="5211078"/>
            <a:ext cx="419734" cy="403328"/>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9050" cap="sq">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mn-cs"/>
            </a:endParaRPr>
          </a:p>
        </p:txBody>
      </p:sp>
      <p:sp>
        <p:nvSpPr>
          <p:cNvPr id="80" name="TextBox 79">
            <a:extLst>
              <a:ext uri="{FF2B5EF4-FFF2-40B4-BE49-F238E27FC236}">
                <a16:creationId xmlns:a16="http://schemas.microsoft.com/office/drawing/2014/main" id="{6E3E3063-7E98-440D-A9B6-3334E49F4052}"/>
              </a:ext>
            </a:extLst>
          </p:cNvPr>
          <p:cNvSpPr txBox="1"/>
          <p:nvPr/>
        </p:nvSpPr>
        <p:spPr>
          <a:xfrm>
            <a:off x="3270482" y="1941738"/>
            <a:ext cx="4248825" cy="3678367"/>
          </a:xfrm>
          <a:prstGeom prst="rect">
            <a:avLst/>
          </a:prstGeom>
          <a:noFill/>
        </p:spPr>
        <p:txBody>
          <a:bodyPr wrap="square" lIns="0" tIns="0" rIns="0" bIns="0" anchor="t">
            <a:noAutofit/>
          </a:bodyPr>
          <a:lstStyle/>
          <a:p>
            <a:pPr marL="0" marR="0" lvl="0" indent="0" algn="l" defTabSz="896215" rtl="0" eaLnBrk="1" fontAlgn="auto" latinLnBrk="0" hangingPunct="1">
              <a:lnSpc>
                <a:spcPct val="100000"/>
              </a:lnSpc>
              <a:spcBef>
                <a:spcPts val="1200"/>
              </a:spcBef>
              <a:spcAft>
                <a:spcPts val="0"/>
              </a:spcAft>
              <a:buClrTx/>
              <a:buSzTx/>
              <a:buFontTx/>
              <a:buNone/>
              <a:tabLst/>
              <a:defRPr/>
            </a:pPr>
            <a: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Adaptive Cards Extension (ACEs) </a:t>
            </a:r>
            <a:b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br>
            <a: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(Card views + </a:t>
            </a:r>
            <a:r>
              <a:rPr lang="en-US" sz="1350" b="1" dirty="0">
                <a:solidFill>
                  <a:srgbClr val="0078D4">
                    <a:lumMod val="75000"/>
                  </a:srgbClr>
                </a:solidFill>
                <a:latin typeface="Segoe UI Semibold"/>
                <a:cs typeface="Segoe UI Semibold"/>
              </a:rPr>
              <a:t>q</a:t>
            </a:r>
            <a:r>
              <a:rPr kumimoji="0" lang="en-US" sz="1350" b="1" i="0" u="none" strike="noStrike" kern="1200" cap="none" spc="0" normalizeH="0" baseline="0" noProof="0" dirty="0" err="1">
                <a:ln>
                  <a:noFill/>
                </a:ln>
                <a:solidFill>
                  <a:srgbClr val="0078D4">
                    <a:lumMod val="75000"/>
                  </a:srgbClr>
                </a:solidFill>
                <a:effectLst/>
                <a:uLnTx/>
                <a:uFillTx/>
                <a:latin typeface="Segoe UI Semibold"/>
                <a:ea typeface="+mn-ea"/>
                <a:cs typeface="Segoe UI Semibold"/>
              </a:rPr>
              <a:t>uick</a:t>
            </a:r>
            <a: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 views)</a:t>
            </a:r>
          </a:p>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6262A9"/>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Segoe UI" panose="020B0502040204020203" pitchFamily="34" charset="0"/>
              </a:rPr>
              <a:t>ACEs  are SharePoint Framework component </a:t>
            </a:r>
            <a:br>
              <a:rPr kumimoji="0" lang="en-US"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Segoe UI" panose="020B0502040204020203" pitchFamily="34" charset="0"/>
              </a:rPr>
              <a:t>that enables developers to build rich, native </a:t>
            </a:r>
            <a:br>
              <a:rPr kumimoji="0" lang="en-US"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srgbClr val="161616"/>
                </a:solidFill>
                <a:effectLst/>
                <a:uLnTx/>
                <a:uFillTx/>
                <a:latin typeface="Segoe UI" panose="020B0502040204020203" pitchFamily="34" charset="0"/>
                <a:ea typeface="+mn-ea"/>
                <a:cs typeface="Segoe UI" panose="020B0502040204020203" pitchFamily="34" charset="0"/>
              </a:rPr>
              <a:t>extensions to Viva Connections' Dashboards</a:t>
            </a:r>
          </a:p>
          <a:p>
            <a:pPr marL="0" marR="0" lvl="0" indent="0" algn="l" defTabSz="896215" rtl="0" eaLnBrk="1" fontAlgn="auto" latinLnBrk="0" hangingPunct="1">
              <a:lnSpc>
                <a:spcPct val="100000"/>
              </a:lnSpc>
              <a:spcBef>
                <a:spcPts val="1200"/>
              </a:spcBef>
              <a:spcAft>
                <a:spcPts val="0"/>
              </a:spcAft>
              <a:buClrTx/>
              <a:buSzTx/>
              <a:buFontTx/>
              <a:buNone/>
              <a:tabLst/>
              <a:defRPr/>
            </a:pPr>
            <a: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Deep linking to Teams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6262A9"/>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Existing Microsoft Teams partners can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deeplink</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Viva Connections solution to their existing Teams app to </a:t>
            </a:r>
            <a:b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connect users with more features and information</a:t>
            </a:r>
          </a:p>
          <a:p>
            <a:pPr marL="0" marR="0" lvl="0" indent="0" algn="l" defTabSz="896215" rtl="0" eaLnBrk="1" fontAlgn="auto" latinLnBrk="0" hangingPunct="1">
              <a:lnSpc>
                <a:spcPct val="100000"/>
              </a:lnSpc>
              <a:spcBef>
                <a:spcPts val="1200"/>
              </a:spcBef>
              <a:spcAft>
                <a:spcPts val="0"/>
              </a:spcAft>
              <a:buClrTx/>
              <a:buSzTx/>
              <a:buFontTx/>
              <a:buNone/>
              <a:tabLst/>
              <a:defRPr/>
            </a:pPr>
            <a:r>
              <a:rPr kumimoji="0" lang="en-US" sz="135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Bot framework powered ACEs</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Existing Microsoft Teams partners and developers </a:t>
            </a:r>
            <a:br>
              <a:rPr kumimoji="0" lang="en-US" sz="13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r>
              <a:rPr kumimoji="0" lang="en-US" sz="13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can use their existing Microsoft Teams bot </a:t>
            </a:r>
            <a:br>
              <a:rPr kumimoji="0" lang="en-US" sz="13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r>
              <a:rPr kumimoji="0" lang="en-US" sz="13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investments to power Viva Connections experiences</a:t>
            </a:r>
          </a:p>
          <a:p>
            <a:pPr marL="0" marR="0" lvl="0" indent="0" algn="l" defTabSz="896215" rtl="0" eaLnBrk="1" fontAlgn="auto" latinLnBrk="0" hangingPunct="1">
              <a:lnSpc>
                <a:spcPct val="100000"/>
              </a:lnSpc>
              <a:spcBef>
                <a:spcPts val="4200"/>
              </a:spcBef>
              <a:spcAft>
                <a:spcPts val="0"/>
              </a:spcAft>
              <a:buClrTx/>
              <a:buSzTx/>
              <a:buFontTx/>
              <a:buNone/>
              <a:tabLst/>
              <a:defRPr/>
            </a:pPr>
            <a:r>
              <a:rPr kumimoji="0" lang="en-US" sz="1600" b="1" i="0" u="none" strike="noStrike" kern="1200" cap="none" spc="0" normalizeH="0" baseline="0" noProof="0" dirty="0">
                <a:ln>
                  <a:noFill/>
                </a:ln>
                <a:solidFill>
                  <a:srgbClr val="0078D4">
                    <a:lumMod val="75000"/>
                  </a:srgbClr>
                </a:solidFill>
                <a:effectLst/>
                <a:uLnTx/>
                <a:uFillTx/>
                <a:latin typeface="Segoe UI Semibold"/>
                <a:ea typeface="+mn-ea"/>
                <a:cs typeface="Segoe UI Semibold"/>
              </a:rPr>
              <a:t>Graph API</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Create rich, personalized scenarios using data </a:t>
            </a:r>
            <a:b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and functionality from the Microsoft Graph API</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896215"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F3F3F3"/>
              </a:solidFill>
              <a:effectLst/>
              <a:uLnTx/>
              <a:uFillTx/>
              <a:latin typeface="Segoe UI" panose="020B0502040204020203" pitchFamily="34" charset="0"/>
              <a:ea typeface="+mn-ea"/>
              <a:cs typeface="Segoe UI" panose="020B0502040204020203" pitchFamily="34" charset="0"/>
            </a:endParaRPr>
          </a:p>
        </p:txBody>
      </p:sp>
      <p:cxnSp>
        <p:nvCxnSpPr>
          <p:cNvPr id="84" name="Straight Connector 83">
            <a:extLst>
              <a:ext uri="{FF2B5EF4-FFF2-40B4-BE49-F238E27FC236}">
                <a16:creationId xmlns:a16="http://schemas.microsoft.com/office/drawing/2014/main" id="{1A3DB1E8-9CB1-4EA0-B2CB-AD2FF0105715}"/>
              </a:ext>
              <a:ext uri="{C183D7F6-B498-43B3-948B-1728B52AA6E4}">
                <adec:decorative xmlns:adec="http://schemas.microsoft.com/office/drawing/2017/decorative" val="1"/>
              </a:ext>
            </a:extLst>
          </p:cNvPr>
          <p:cNvCxnSpPr>
            <a:cxnSpLocks/>
          </p:cNvCxnSpPr>
          <p:nvPr/>
        </p:nvCxnSpPr>
        <p:spPr>
          <a:xfrm>
            <a:off x="2143782" y="4959773"/>
            <a:ext cx="5767405" cy="0"/>
          </a:xfrm>
          <a:prstGeom prst="line">
            <a:avLst/>
          </a:prstGeom>
          <a:ln w="28575">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90E3FE5-D110-A563-6E02-3AE2E7BE9067}"/>
              </a:ext>
            </a:extLst>
          </p:cNvPr>
          <p:cNvSpPr txBox="1"/>
          <p:nvPr/>
        </p:nvSpPr>
        <p:spPr>
          <a:xfrm>
            <a:off x="8589977" y="2513047"/>
            <a:ext cx="3044131" cy="29693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90000"/>
              </a:lnSpc>
              <a:spcBef>
                <a:spcPts val="1200"/>
              </a:spcBef>
              <a:spcAft>
                <a:spcPts val="600"/>
              </a:spcAft>
              <a:buClrTx/>
              <a:buSzTx/>
              <a:buFontTx/>
              <a:buNone/>
              <a:tabLst/>
              <a:defRPr/>
            </a:pPr>
            <a:r>
              <a:rPr kumimoji="0" lang="en-US" sz="1600" b="1" i="0" u="none" strike="noStrike" kern="1200" cap="none" spc="0" normalizeH="0" baseline="0" noProof="0" dirty="0">
                <a:ln>
                  <a:noFill/>
                </a:ln>
                <a:effectLst/>
                <a:uLnTx/>
                <a:uFillTx/>
                <a:latin typeface="Segoe UI Semibold"/>
                <a:ea typeface="+mn-ea"/>
                <a:cs typeface="Segoe UI Semibold"/>
              </a:rPr>
              <a:t>Distribute and Manage </a:t>
            </a:r>
            <a:br>
              <a:rPr kumimoji="0" lang="en-US" sz="1600" b="1" i="0" u="none" strike="noStrike" kern="1200" cap="none" spc="0" normalizeH="0" baseline="0" noProof="0" dirty="0">
                <a:ln>
                  <a:noFill/>
                </a:ln>
                <a:effectLst/>
                <a:uLnTx/>
                <a:uFillTx/>
                <a:latin typeface="Segoe UI Semibold"/>
                <a:ea typeface="+mn-ea"/>
                <a:cs typeface="Segoe UI Semibold"/>
              </a:rPr>
            </a:br>
            <a:r>
              <a:rPr kumimoji="0" lang="en-US" sz="1600" b="1" i="0" u="none" strike="noStrike" kern="1200" cap="none" spc="0" normalizeH="0" baseline="0" noProof="0" dirty="0">
                <a:ln>
                  <a:noFill/>
                </a:ln>
                <a:effectLst/>
                <a:uLnTx/>
                <a:uFillTx/>
                <a:latin typeface="Segoe UI Semibold"/>
                <a:ea typeface="+mn-ea"/>
                <a:cs typeface="Segoe UI Semibold"/>
              </a:rPr>
              <a:t>your solution</a:t>
            </a:r>
          </a:p>
          <a:p>
            <a:pPr marL="0" marR="0" lvl="0" indent="0" algn="l" defTabSz="896215" rtl="0" eaLnBrk="1" fontAlgn="auto" latinLnBrk="0" hangingPunct="1">
              <a:lnSpc>
                <a:spcPct val="90000"/>
              </a:lnSpc>
              <a:spcBef>
                <a:spcPts val="1200"/>
              </a:spcBef>
              <a:spcAft>
                <a:spcPts val="600"/>
              </a:spcAft>
              <a:buClrTx/>
              <a:buSzTx/>
              <a:buFontTx/>
              <a:buNone/>
              <a:tabLst/>
              <a:defRPr/>
            </a:pPr>
            <a:r>
              <a:rPr kumimoji="0" lang="en-US" sz="1350" b="1" i="0" u="none" strike="noStrike" kern="1200" cap="none" spc="0" normalizeH="0" baseline="0" noProof="0" dirty="0">
                <a:ln>
                  <a:noFill/>
                </a:ln>
                <a:effectLst/>
                <a:uLnTx/>
                <a:uFillTx/>
                <a:latin typeface="Segoe UI Semibold"/>
                <a:ea typeface="+mn-ea"/>
                <a:cs typeface="Segoe UI Semibold"/>
              </a:rPr>
              <a:t>ISV Partners</a:t>
            </a:r>
            <a:br>
              <a:rPr kumimoji="0" lang="en-US" sz="1350" b="1" i="0" u="none" strike="noStrike" kern="1200" cap="none" spc="0" normalizeH="0" baseline="0" noProof="0" dirty="0">
                <a:ln>
                  <a:noFill/>
                </a:ln>
                <a:effectLst/>
                <a:uLnTx/>
                <a:uFillTx/>
                <a:latin typeface="Segoe UI Semibold"/>
                <a:ea typeface="+mn-ea"/>
                <a:cs typeface="Segoe UI Semibold"/>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Publish to the SharePoint Store </a:t>
            </a:r>
            <a:b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and Microsoft App Source </a:t>
            </a:r>
            <a:endParaRPr kumimoji="0" lang="en-US" sz="1350" b="1" i="0" u="none" strike="noStrike" kern="1200" cap="none" spc="0" normalizeH="0" baseline="0" noProof="0" dirty="0">
              <a:ln>
                <a:noFill/>
              </a:ln>
              <a:effectLst/>
              <a:uLnTx/>
              <a:uFillTx/>
              <a:latin typeface="Segoe UI Semibold"/>
              <a:ea typeface="+mn-ea"/>
              <a:cs typeface="Segoe UI Semibold"/>
            </a:endParaRPr>
          </a:p>
          <a:p>
            <a:pPr marL="0" marR="0" lvl="0" indent="0" algn="l" defTabSz="896215" rtl="0" eaLnBrk="1" fontAlgn="auto" latinLnBrk="0" hangingPunct="1">
              <a:lnSpc>
                <a:spcPct val="90000"/>
              </a:lnSpc>
              <a:spcBef>
                <a:spcPts val="1200"/>
              </a:spcBef>
              <a:spcAft>
                <a:spcPts val="600"/>
              </a:spcAft>
              <a:buClrTx/>
              <a:buSzTx/>
              <a:buFontTx/>
              <a:buNone/>
              <a:tabLst/>
              <a:defRPr/>
            </a:pPr>
            <a:r>
              <a:rPr kumimoji="0" lang="en-US" sz="1350" b="1" i="0" u="none" strike="noStrike" kern="1200" cap="none" spc="0" normalizeH="0" baseline="0" noProof="0" dirty="0">
                <a:ln>
                  <a:noFill/>
                </a:ln>
                <a:effectLst/>
                <a:uLnTx/>
                <a:uFillTx/>
                <a:latin typeface="Segoe UI Semibold"/>
                <a:ea typeface="+mn-ea"/>
                <a:cs typeface="Segoe UI Semibold"/>
              </a:rPr>
              <a:t>Enterprise Developers</a:t>
            </a:r>
            <a:br>
              <a:rPr kumimoji="0" lang="en-US" sz="1350" b="1" i="0" u="none" strike="noStrike" kern="1200" cap="none" spc="0" normalizeH="0" baseline="0" noProof="0" dirty="0">
                <a:ln>
                  <a:noFill/>
                </a:ln>
                <a:effectLst/>
                <a:uLnTx/>
                <a:uFillTx/>
                <a:latin typeface="Segoe UI Semibold"/>
                <a:ea typeface="+mn-ea"/>
                <a:cs typeface="Segoe UI Semibold"/>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Upload the solution to the organizations SharePoint app catalog (LOB Apps)</a:t>
            </a:r>
            <a:endParaRPr kumimoji="0" lang="en-US" sz="16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a:p>
            <a:pPr marL="0" marR="0" lvl="0" indent="0" algn="l" defTabSz="896215" rtl="0" eaLnBrk="1" fontAlgn="auto" latinLnBrk="0" hangingPunct="1">
              <a:lnSpc>
                <a:spcPct val="90000"/>
              </a:lnSpc>
              <a:spcBef>
                <a:spcPts val="1200"/>
              </a:spcBef>
              <a:spcAft>
                <a:spcPts val="600"/>
              </a:spcAft>
              <a:buClrTx/>
              <a:buSzTx/>
              <a:buFontTx/>
              <a:buNone/>
              <a:tabLst/>
              <a:defRPr/>
            </a:pPr>
            <a:r>
              <a:rPr kumimoji="0" lang="en-US" sz="1350" b="1" i="0" u="none" strike="noStrike" kern="1200" cap="none" spc="0" normalizeH="0" baseline="0" noProof="0" dirty="0">
                <a:ln>
                  <a:noFill/>
                </a:ln>
                <a:effectLst/>
                <a:uLnTx/>
                <a:uFillTx/>
                <a:latin typeface="Segoe UI Semibold"/>
                <a:ea typeface="+mn-ea"/>
                <a:cs typeface="Segoe UI Semibold"/>
              </a:rPr>
              <a:t>Administrator</a:t>
            </a:r>
            <a:br>
              <a:rPr kumimoji="0" lang="en-US" sz="1350" b="1" i="0" u="none" strike="noStrike" kern="1200" cap="none" spc="0" normalizeH="0" baseline="0" noProof="0" dirty="0">
                <a:ln>
                  <a:noFill/>
                </a:ln>
                <a:effectLst/>
                <a:uLnTx/>
                <a:uFillTx/>
                <a:latin typeface="Segoe UI Semibold"/>
                <a:ea typeface="+mn-ea"/>
                <a:cs typeface="Segoe UI Semibold"/>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Assign policy for apps over </a:t>
            </a:r>
            <a:b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the employees/ end users</a:t>
            </a:r>
          </a:p>
          <a:p>
            <a:pPr marL="0" marR="0" lvl="0" indent="0" algn="l" defTabSz="896215" rtl="0" eaLnBrk="1" fontAlgn="auto" latinLnBrk="0" hangingPunct="1">
              <a:lnSpc>
                <a:spcPct val="90000"/>
              </a:lnSpc>
              <a:spcBef>
                <a:spcPts val="1200"/>
              </a:spcBef>
              <a:spcAft>
                <a:spcPts val="600"/>
              </a:spcAft>
              <a:buClrTx/>
              <a:buSzTx/>
              <a:buFontTx/>
              <a:buNone/>
              <a:tabLst/>
              <a:defRPr/>
            </a:pPr>
            <a:r>
              <a:rPr kumimoji="0" lang="en-US" sz="1350" b="1" i="0" u="none" strike="noStrike" kern="1200" cap="none" spc="0" normalizeH="0" baseline="0" noProof="0" dirty="0">
                <a:ln>
                  <a:noFill/>
                </a:ln>
                <a:effectLst/>
                <a:uLnTx/>
                <a:uFillTx/>
                <a:latin typeface="Segoe UI Semibold"/>
                <a:ea typeface="+mn-ea"/>
                <a:cs typeface="Segoe UI Semibold"/>
              </a:rPr>
              <a:t>Operator</a:t>
            </a:r>
            <a:br>
              <a:rPr kumimoji="0" lang="en-US" sz="1350" b="1" i="0" u="none" strike="noStrike" kern="1200" cap="none" spc="0" normalizeH="0" baseline="0" noProof="0" dirty="0">
                <a:ln>
                  <a:noFill/>
                </a:ln>
                <a:effectLst/>
                <a:uLnTx/>
                <a:uFillTx/>
                <a:latin typeface="Segoe UI Semibold"/>
                <a:ea typeface="+mn-ea"/>
                <a:cs typeface="Segoe UI Semibold"/>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Create and edit dashboard content, e.g., </a:t>
            </a:r>
            <a:b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add a card and apply audience targeting</a:t>
            </a:r>
          </a:p>
        </p:txBody>
      </p:sp>
      <p:sp>
        <p:nvSpPr>
          <p:cNvPr id="17" name="Freeform 5">
            <a:extLst>
              <a:ext uri="{FF2B5EF4-FFF2-40B4-BE49-F238E27FC236}">
                <a16:creationId xmlns:a16="http://schemas.microsoft.com/office/drawing/2014/main" id="{45C42692-E1A6-EDD8-604B-BBB9413759E4}"/>
              </a:ext>
              <a:ext uri="{C183D7F6-B498-43B3-948B-1728B52AA6E4}">
                <adec:decorative xmlns:adec="http://schemas.microsoft.com/office/drawing/2017/decorative" val="1"/>
              </a:ext>
            </a:extLst>
          </p:cNvPr>
          <p:cNvSpPr>
            <a:spLocks noEditPoints="1"/>
          </p:cNvSpPr>
          <p:nvPr/>
        </p:nvSpPr>
        <p:spPr bwMode="auto">
          <a:xfrm>
            <a:off x="2697924" y="1917246"/>
            <a:ext cx="357733" cy="290919"/>
          </a:xfrm>
          <a:custGeom>
            <a:avLst/>
            <a:gdLst>
              <a:gd name="T0" fmla="*/ 1159 w 1279"/>
              <a:gd name="T1" fmla="*/ 0 h 1039"/>
              <a:gd name="T2" fmla="*/ 1159 w 1279"/>
              <a:gd name="T3" fmla="*/ 0 h 1039"/>
              <a:gd name="T4" fmla="*/ 120 w 1279"/>
              <a:gd name="T5" fmla="*/ 0 h 1039"/>
              <a:gd name="T6" fmla="*/ 74 w 1279"/>
              <a:gd name="T7" fmla="*/ 9 h 1039"/>
              <a:gd name="T8" fmla="*/ 35 w 1279"/>
              <a:gd name="T9" fmla="*/ 35 h 1039"/>
              <a:gd name="T10" fmla="*/ 9 w 1279"/>
              <a:gd name="T11" fmla="*/ 74 h 1039"/>
              <a:gd name="T12" fmla="*/ 0 w 1279"/>
              <a:gd name="T13" fmla="*/ 120 h 1039"/>
              <a:gd name="T14" fmla="*/ 0 w 1279"/>
              <a:gd name="T15" fmla="*/ 919 h 1039"/>
              <a:gd name="T16" fmla="*/ 9 w 1279"/>
              <a:gd name="T17" fmla="*/ 966 h 1039"/>
              <a:gd name="T18" fmla="*/ 35 w 1279"/>
              <a:gd name="T19" fmla="*/ 1004 h 1039"/>
              <a:gd name="T20" fmla="*/ 74 w 1279"/>
              <a:gd name="T21" fmla="*/ 1030 h 1039"/>
              <a:gd name="T22" fmla="*/ 120 w 1279"/>
              <a:gd name="T23" fmla="*/ 1039 h 1039"/>
              <a:gd name="T24" fmla="*/ 1159 w 1279"/>
              <a:gd name="T25" fmla="*/ 1039 h 1039"/>
              <a:gd name="T26" fmla="*/ 1205 w 1279"/>
              <a:gd name="T27" fmla="*/ 1030 h 1039"/>
              <a:gd name="T28" fmla="*/ 1244 w 1279"/>
              <a:gd name="T29" fmla="*/ 1004 h 1039"/>
              <a:gd name="T30" fmla="*/ 1270 w 1279"/>
              <a:gd name="T31" fmla="*/ 966 h 1039"/>
              <a:gd name="T32" fmla="*/ 1279 w 1279"/>
              <a:gd name="T33" fmla="*/ 919 h 1039"/>
              <a:gd name="T34" fmla="*/ 1279 w 1279"/>
              <a:gd name="T35" fmla="*/ 120 h 1039"/>
              <a:gd name="T36" fmla="*/ 1270 w 1279"/>
              <a:gd name="T37" fmla="*/ 74 h 1039"/>
              <a:gd name="T38" fmla="*/ 1244 w 1279"/>
              <a:gd name="T39" fmla="*/ 35 h 1039"/>
              <a:gd name="T40" fmla="*/ 1205 w 1279"/>
              <a:gd name="T41" fmla="*/ 9 h 1039"/>
              <a:gd name="T42" fmla="*/ 1159 w 1279"/>
              <a:gd name="T43" fmla="*/ 0 h 1039"/>
              <a:gd name="T44" fmla="*/ 1159 w 1279"/>
              <a:gd name="T45" fmla="*/ 0 h 1039"/>
              <a:gd name="T46" fmla="*/ 1199 w 1279"/>
              <a:gd name="T47" fmla="*/ 919 h 1039"/>
              <a:gd name="T48" fmla="*/ 1199 w 1279"/>
              <a:gd name="T49" fmla="*/ 919 h 1039"/>
              <a:gd name="T50" fmla="*/ 1187 w 1279"/>
              <a:gd name="T51" fmla="*/ 947 h 1039"/>
              <a:gd name="T52" fmla="*/ 1159 w 1279"/>
              <a:gd name="T53" fmla="*/ 959 h 1039"/>
              <a:gd name="T54" fmla="*/ 120 w 1279"/>
              <a:gd name="T55" fmla="*/ 959 h 1039"/>
              <a:gd name="T56" fmla="*/ 92 w 1279"/>
              <a:gd name="T57" fmla="*/ 947 h 1039"/>
              <a:gd name="T58" fmla="*/ 80 w 1279"/>
              <a:gd name="T59" fmla="*/ 919 h 1039"/>
              <a:gd name="T60" fmla="*/ 80 w 1279"/>
              <a:gd name="T61" fmla="*/ 120 h 1039"/>
              <a:gd name="T62" fmla="*/ 92 w 1279"/>
              <a:gd name="T63" fmla="*/ 92 h 1039"/>
              <a:gd name="T64" fmla="*/ 120 w 1279"/>
              <a:gd name="T65" fmla="*/ 80 h 1039"/>
              <a:gd name="T66" fmla="*/ 1159 w 1279"/>
              <a:gd name="T67" fmla="*/ 80 h 1039"/>
              <a:gd name="T68" fmla="*/ 1187 w 1279"/>
              <a:gd name="T69" fmla="*/ 92 h 1039"/>
              <a:gd name="T70" fmla="*/ 1199 w 1279"/>
              <a:gd name="T71" fmla="*/ 120 h 1039"/>
              <a:gd name="T72" fmla="*/ 1199 w 1279"/>
              <a:gd name="T73" fmla="*/ 919 h 1039"/>
              <a:gd name="T74" fmla="*/ 719 w 1279"/>
              <a:gd name="T75" fmla="*/ 240 h 1039"/>
              <a:gd name="T76" fmla="*/ 719 w 1279"/>
              <a:gd name="T77" fmla="*/ 240 h 1039"/>
              <a:gd name="T78" fmla="*/ 240 w 1279"/>
              <a:gd name="T79" fmla="*/ 240 h 1039"/>
              <a:gd name="T80" fmla="*/ 240 w 1279"/>
              <a:gd name="T81" fmla="*/ 320 h 1039"/>
              <a:gd name="T82" fmla="*/ 719 w 1279"/>
              <a:gd name="T83" fmla="*/ 320 h 1039"/>
              <a:gd name="T84" fmla="*/ 719 w 1279"/>
              <a:gd name="T85" fmla="*/ 240 h 1039"/>
              <a:gd name="T86" fmla="*/ 959 w 1279"/>
              <a:gd name="T87" fmla="*/ 480 h 1039"/>
              <a:gd name="T88" fmla="*/ 959 w 1279"/>
              <a:gd name="T89" fmla="*/ 480 h 1039"/>
              <a:gd name="T90" fmla="*/ 240 w 1279"/>
              <a:gd name="T91" fmla="*/ 480 h 1039"/>
              <a:gd name="T92" fmla="*/ 240 w 1279"/>
              <a:gd name="T93" fmla="*/ 560 h 1039"/>
              <a:gd name="T94" fmla="*/ 959 w 1279"/>
              <a:gd name="T95" fmla="*/ 560 h 1039"/>
              <a:gd name="T96" fmla="*/ 959 w 1279"/>
              <a:gd name="T97" fmla="*/ 480 h 1039"/>
              <a:gd name="T98" fmla="*/ 560 w 1279"/>
              <a:gd name="T99" fmla="*/ 719 h 1039"/>
              <a:gd name="T100" fmla="*/ 560 w 1279"/>
              <a:gd name="T101" fmla="*/ 719 h 1039"/>
              <a:gd name="T102" fmla="*/ 240 w 1279"/>
              <a:gd name="T103" fmla="*/ 719 h 1039"/>
              <a:gd name="T104" fmla="*/ 240 w 1279"/>
              <a:gd name="T105" fmla="*/ 799 h 1039"/>
              <a:gd name="T106" fmla="*/ 560 w 1279"/>
              <a:gd name="T107" fmla="*/ 799 h 1039"/>
              <a:gd name="T108" fmla="*/ 560 w 1279"/>
              <a:gd name="T109" fmla="*/ 719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9" h="1039">
                <a:moveTo>
                  <a:pt x="1159" y="0"/>
                </a:moveTo>
                <a:lnTo>
                  <a:pt x="1159" y="0"/>
                </a:lnTo>
                <a:lnTo>
                  <a:pt x="120" y="0"/>
                </a:lnTo>
                <a:cubicBezTo>
                  <a:pt x="104" y="0"/>
                  <a:pt x="88" y="3"/>
                  <a:pt x="74" y="9"/>
                </a:cubicBezTo>
                <a:cubicBezTo>
                  <a:pt x="59" y="16"/>
                  <a:pt x="46" y="24"/>
                  <a:pt x="35" y="35"/>
                </a:cubicBezTo>
                <a:cubicBezTo>
                  <a:pt x="24" y="46"/>
                  <a:pt x="16" y="59"/>
                  <a:pt x="9" y="74"/>
                </a:cubicBezTo>
                <a:cubicBezTo>
                  <a:pt x="3" y="88"/>
                  <a:pt x="0" y="104"/>
                  <a:pt x="0" y="120"/>
                </a:cubicBezTo>
                <a:lnTo>
                  <a:pt x="0" y="919"/>
                </a:lnTo>
                <a:cubicBezTo>
                  <a:pt x="0" y="936"/>
                  <a:pt x="3" y="951"/>
                  <a:pt x="9" y="966"/>
                </a:cubicBezTo>
                <a:cubicBezTo>
                  <a:pt x="16" y="980"/>
                  <a:pt x="24" y="993"/>
                  <a:pt x="35" y="1004"/>
                </a:cubicBezTo>
                <a:cubicBezTo>
                  <a:pt x="46" y="1015"/>
                  <a:pt x="59" y="1024"/>
                  <a:pt x="74" y="1030"/>
                </a:cubicBezTo>
                <a:cubicBezTo>
                  <a:pt x="88" y="1036"/>
                  <a:pt x="104" y="1039"/>
                  <a:pt x="120" y="1039"/>
                </a:cubicBezTo>
                <a:lnTo>
                  <a:pt x="1159" y="1039"/>
                </a:lnTo>
                <a:cubicBezTo>
                  <a:pt x="1175" y="1039"/>
                  <a:pt x="1191" y="1036"/>
                  <a:pt x="1205" y="1030"/>
                </a:cubicBezTo>
                <a:cubicBezTo>
                  <a:pt x="1220" y="1024"/>
                  <a:pt x="1233" y="1015"/>
                  <a:pt x="1244" y="1004"/>
                </a:cubicBezTo>
                <a:cubicBezTo>
                  <a:pt x="1255" y="993"/>
                  <a:pt x="1263" y="980"/>
                  <a:pt x="1270" y="966"/>
                </a:cubicBezTo>
                <a:cubicBezTo>
                  <a:pt x="1276" y="951"/>
                  <a:pt x="1279" y="936"/>
                  <a:pt x="1279" y="919"/>
                </a:cubicBezTo>
                <a:lnTo>
                  <a:pt x="1279" y="120"/>
                </a:lnTo>
                <a:cubicBezTo>
                  <a:pt x="1279" y="104"/>
                  <a:pt x="1276" y="88"/>
                  <a:pt x="1270" y="74"/>
                </a:cubicBezTo>
                <a:cubicBezTo>
                  <a:pt x="1263" y="59"/>
                  <a:pt x="1255" y="46"/>
                  <a:pt x="1244" y="35"/>
                </a:cubicBezTo>
                <a:cubicBezTo>
                  <a:pt x="1233" y="24"/>
                  <a:pt x="1220" y="16"/>
                  <a:pt x="1205" y="9"/>
                </a:cubicBezTo>
                <a:cubicBezTo>
                  <a:pt x="1191" y="3"/>
                  <a:pt x="1175" y="0"/>
                  <a:pt x="1159" y="0"/>
                </a:cubicBezTo>
                <a:lnTo>
                  <a:pt x="1159" y="0"/>
                </a:lnTo>
                <a:close/>
                <a:moveTo>
                  <a:pt x="1199" y="919"/>
                </a:moveTo>
                <a:lnTo>
                  <a:pt x="1199" y="919"/>
                </a:lnTo>
                <a:cubicBezTo>
                  <a:pt x="1199" y="930"/>
                  <a:pt x="1195" y="940"/>
                  <a:pt x="1187" y="947"/>
                </a:cubicBezTo>
                <a:cubicBezTo>
                  <a:pt x="1179" y="955"/>
                  <a:pt x="1170" y="959"/>
                  <a:pt x="1159" y="959"/>
                </a:cubicBezTo>
                <a:lnTo>
                  <a:pt x="120" y="959"/>
                </a:lnTo>
                <a:cubicBezTo>
                  <a:pt x="109" y="959"/>
                  <a:pt x="100" y="955"/>
                  <a:pt x="92" y="947"/>
                </a:cubicBezTo>
                <a:cubicBezTo>
                  <a:pt x="84" y="940"/>
                  <a:pt x="80" y="930"/>
                  <a:pt x="80" y="919"/>
                </a:cubicBezTo>
                <a:lnTo>
                  <a:pt x="80" y="120"/>
                </a:lnTo>
                <a:cubicBezTo>
                  <a:pt x="80" y="109"/>
                  <a:pt x="84" y="100"/>
                  <a:pt x="92" y="92"/>
                </a:cubicBezTo>
                <a:cubicBezTo>
                  <a:pt x="100" y="84"/>
                  <a:pt x="109" y="80"/>
                  <a:pt x="120" y="80"/>
                </a:cubicBezTo>
                <a:lnTo>
                  <a:pt x="1159" y="80"/>
                </a:lnTo>
                <a:cubicBezTo>
                  <a:pt x="1170" y="80"/>
                  <a:pt x="1179" y="84"/>
                  <a:pt x="1187" y="92"/>
                </a:cubicBezTo>
                <a:cubicBezTo>
                  <a:pt x="1195" y="100"/>
                  <a:pt x="1199" y="109"/>
                  <a:pt x="1199" y="120"/>
                </a:cubicBezTo>
                <a:lnTo>
                  <a:pt x="1199" y="919"/>
                </a:lnTo>
                <a:close/>
                <a:moveTo>
                  <a:pt x="719" y="240"/>
                </a:moveTo>
                <a:lnTo>
                  <a:pt x="719" y="240"/>
                </a:lnTo>
                <a:lnTo>
                  <a:pt x="240" y="240"/>
                </a:lnTo>
                <a:lnTo>
                  <a:pt x="240" y="320"/>
                </a:lnTo>
                <a:lnTo>
                  <a:pt x="719" y="320"/>
                </a:lnTo>
                <a:lnTo>
                  <a:pt x="719" y="240"/>
                </a:lnTo>
                <a:close/>
                <a:moveTo>
                  <a:pt x="959" y="480"/>
                </a:moveTo>
                <a:lnTo>
                  <a:pt x="959" y="480"/>
                </a:lnTo>
                <a:lnTo>
                  <a:pt x="240" y="480"/>
                </a:lnTo>
                <a:lnTo>
                  <a:pt x="240" y="560"/>
                </a:lnTo>
                <a:lnTo>
                  <a:pt x="959" y="560"/>
                </a:lnTo>
                <a:lnTo>
                  <a:pt x="959" y="480"/>
                </a:lnTo>
                <a:close/>
                <a:moveTo>
                  <a:pt x="560" y="719"/>
                </a:moveTo>
                <a:lnTo>
                  <a:pt x="560" y="719"/>
                </a:lnTo>
                <a:lnTo>
                  <a:pt x="240" y="719"/>
                </a:lnTo>
                <a:lnTo>
                  <a:pt x="240" y="799"/>
                </a:lnTo>
                <a:lnTo>
                  <a:pt x="560" y="799"/>
                </a:lnTo>
                <a:lnTo>
                  <a:pt x="560" y="719"/>
                </a:lnTo>
                <a:close/>
              </a:path>
            </a:pathLst>
          </a:custGeom>
          <a:noFill/>
          <a:ln w="0">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20" name="Freeform 9">
            <a:extLst>
              <a:ext uri="{FF2B5EF4-FFF2-40B4-BE49-F238E27FC236}">
                <a16:creationId xmlns:a16="http://schemas.microsoft.com/office/drawing/2014/main" id="{22EBCD8E-D1AB-72B4-ADF6-9E49F3D3A5CB}"/>
              </a:ext>
              <a:ext uri="{C183D7F6-B498-43B3-948B-1728B52AA6E4}">
                <adec:decorative xmlns:adec="http://schemas.microsoft.com/office/drawing/2017/decorative" val="1"/>
              </a:ext>
            </a:extLst>
          </p:cNvPr>
          <p:cNvSpPr>
            <a:spLocks noEditPoints="1"/>
          </p:cNvSpPr>
          <p:nvPr/>
        </p:nvSpPr>
        <p:spPr bwMode="auto">
          <a:xfrm>
            <a:off x="2679719" y="3877818"/>
            <a:ext cx="394143" cy="415195"/>
          </a:xfrm>
          <a:custGeom>
            <a:avLst/>
            <a:gdLst>
              <a:gd name="T0" fmla="*/ 560 w 1119"/>
              <a:gd name="T1" fmla="*/ 0 h 1179"/>
              <a:gd name="T2" fmla="*/ 600 w 1119"/>
              <a:gd name="T3" fmla="*/ 40 h 1179"/>
              <a:gd name="T4" fmla="*/ 840 w 1119"/>
              <a:gd name="T5" fmla="*/ 160 h 1179"/>
              <a:gd name="T6" fmla="*/ 924 w 1119"/>
              <a:gd name="T7" fmla="*/ 196 h 1179"/>
              <a:gd name="T8" fmla="*/ 960 w 1119"/>
              <a:gd name="T9" fmla="*/ 280 h 1179"/>
              <a:gd name="T10" fmla="*/ 950 w 1119"/>
              <a:gd name="T11" fmla="*/ 646 h 1179"/>
              <a:gd name="T12" fmla="*/ 886 w 1119"/>
              <a:gd name="T13" fmla="*/ 710 h 1179"/>
              <a:gd name="T14" fmla="*/ 280 w 1119"/>
              <a:gd name="T15" fmla="*/ 720 h 1179"/>
              <a:gd name="T16" fmla="*/ 196 w 1119"/>
              <a:gd name="T17" fmla="*/ 684 h 1179"/>
              <a:gd name="T18" fmla="*/ 160 w 1119"/>
              <a:gd name="T19" fmla="*/ 600 h 1179"/>
              <a:gd name="T20" fmla="*/ 170 w 1119"/>
              <a:gd name="T21" fmla="*/ 234 h 1179"/>
              <a:gd name="T22" fmla="*/ 234 w 1119"/>
              <a:gd name="T23" fmla="*/ 170 h 1179"/>
              <a:gd name="T24" fmla="*/ 520 w 1119"/>
              <a:gd name="T25" fmla="*/ 160 h 1179"/>
              <a:gd name="T26" fmla="*/ 532 w 1119"/>
              <a:gd name="T27" fmla="*/ 12 h 1179"/>
              <a:gd name="T28" fmla="*/ 560 w 1119"/>
              <a:gd name="T29" fmla="*/ 0 h 1179"/>
              <a:gd name="T30" fmla="*/ 1080 w 1119"/>
              <a:gd name="T31" fmla="*/ 800 h 1179"/>
              <a:gd name="T32" fmla="*/ 1119 w 1119"/>
              <a:gd name="T33" fmla="*/ 840 h 1179"/>
              <a:gd name="T34" fmla="*/ 1090 w 1119"/>
              <a:gd name="T35" fmla="*/ 991 h 1179"/>
              <a:gd name="T36" fmla="*/ 907 w 1119"/>
              <a:gd name="T37" fmla="*/ 1122 h 1179"/>
              <a:gd name="T38" fmla="*/ 664 w 1119"/>
              <a:gd name="T39" fmla="*/ 1174 h 1179"/>
              <a:gd name="T40" fmla="*/ 485 w 1119"/>
              <a:gd name="T41" fmla="*/ 1176 h 1179"/>
              <a:gd name="T42" fmla="*/ 305 w 1119"/>
              <a:gd name="T43" fmla="*/ 1148 h 1179"/>
              <a:gd name="T44" fmla="*/ 131 w 1119"/>
              <a:gd name="T45" fmla="*/ 1082 h 1179"/>
              <a:gd name="T46" fmla="*/ 17 w 1119"/>
              <a:gd name="T47" fmla="*/ 966 h 1179"/>
              <a:gd name="T48" fmla="*/ 0 w 1119"/>
              <a:gd name="T49" fmla="*/ 840 h 1179"/>
              <a:gd name="T50" fmla="*/ 40 w 1119"/>
              <a:gd name="T51" fmla="*/ 800 h 1179"/>
              <a:gd name="T52" fmla="*/ 80 w 1119"/>
              <a:gd name="T53" fmla="*/ 879 h 1179"/>
              <a:gd name="T54" fmla="*/ 96 w 1119"/>
              <a:gd name="T55" fmla="*/ 941 h 1179"/>
              <a:gd name="T56" fmla="*/ 197 w 1119"/>
              <a:gd name="T57" fmla="*/ 1028 h 1179"/>
              <a:gd name="T58" fmla="*/ 350 w 1119"/>
              <a:gd name="T59" fmla="*/ 1077 h 1179"/>
              <a:gd name="T60" fmla="*/ 501 w 1119"/>
              <a:gd name="T61" fmla="*/ 1097 h 1179"/>
              <a:gd name="T62" fmla="*/ 641 w 1119"/>
              <a:gd name="T63" fmla="*/ 1096 h 1179"/>
              <a:gd name="T64" fmla="*/ 850 w 1119"/>
              <a:gd name="T65" fmla="*/ 1058 h 1179"/>
              <a:gd name="T66" fmla="*/ 1013 w 1119"/>
              <a:gd name="T67" fmla="*/ 959 h 1179"/>
              <a:gd name="T68" fmla="*/ 80 w 1119"/>
              <a:gd name="T69" fmla="*/ 879 h 1179"/>
              <a:gd name="T70" fmla="*/ 400 w 1119"/>
              <a:gd name="T71" fmla="*/ 320 h 1179"/>
              <a:gd name="T72" fmla="*/ 456 w 1119"/>
              <a:gd name="T73" fmla="*/ 344 h 1179"/>
              <a:gd name="T74" fmla="*/ 480 w 1119"/>
              <a:gd name="T75" fmla="*/ 400 h 1179"/>
              <a:gd name="T76" fmla="*/ 456 w 1119"/>
              <a:gd name="T77" fmla="*/ 456 h 1179"/>
              <a:gd name="T78" fmla="*/ 400 w 1119"/>
              <a:gd name="T79" fmla="*/ 480 h 1179"/>
              <a:gd name="T80" fmla="*/ 344 w 1119"/>
              <a:gd name="T81" fmla="*/ 456 h 1179"/>
              <a:gd name="T82" fmla="*/ 320 w 1119"/>
              <a:gd name="T83" fmla="*/ 400 h 1179"/>
              <a:gd name="T84" fmla="*/ 344 w 1119"/>
              <a:gd name="T85" fmla="*/ 344 h 1179"/>
              <a:gd name="T86" fmla="*/ 400 w 1119"/>
              <a:gd name="T87" fmla="*/ 320 h 1179"/>
              <a:gd name="T88" fmla="*/ 280 w 1119"/>
              <a:gd name="T89" fmla="*/ 240 h 1179"/>
              <a:gd name="T90" fmla="*/ 252 w 1119"/>
              <a:gd name="T91" fmla="*/ 252 h 1179"/>
              <a:gd name="T92" fmla="*/ 240 w 1119"/>
              <a:gd name="T93" fmla="*/ 600 h 1179"/>
              <a:gd name="T94" fmla="*/ 280 w 1119"/>
              <a:gd name="T95" fmla="*/ 640 h 1179"/>
              <a:gd name="T96" fmla="*/ 868 w 1119"/>
              <a:gd name="T97" fmla="*/ 628 h 1179"/>
              <a:gd name="T98" fmla="*/ 880 w 1119"/>
              <a:gd name="T99" fmla="*/ 280 h 1179"/>
              <a:gd name="T100" fmla="*/ 840 w 1119"/>
              <a:gd name="T101" fmla="*/ 240 h 1179"/>
              <a:gd name="T102" fmla="*/ 720 w 1119"/>
              <a:gd name="T103" fmla="*/ 320 h 1179"/>
              <a:gd name="T104" fmla="*/ 750 w 1119"/>
              <a:gd name="T105" fmla="*/ 326 h 1179"/>
              <a:gd name="T106" fmla="*/ 793 w 1119"/>
              <a:gd name="T107" fmla="*/ 369 h 1179"/>
              <a:gd name="T108" fmla="*/ 793 w 1119"/>
              <a:gd name="T109" fmla="*/ 430 h 1179"/>
              <a:gd name="T110" fmla="*/ 750 w 1119"/>
              <a:gd name="T111" fmla="*/ 473 h 1179"/>
              <a:gd name="T112" fmla="*/ 689 w 1119"/>
              <a:gd name="T113" fmla="*/ 473 h 1179"/>
              <a:gd name="T114" fmla="*/ 646 w 1119"/>
              <a:gd name="T115" fmla="*/ 430 h 1179"/>
              <a:gd name="T116" fmla="*/ 646 w 1119"/>
              <a:gd name="T117" fmla="*/ 369 h 1179"/>
              <a:gd name="T118" fmla="*/ 689 w 1119"/>
              <a:gd name="T119" fmla="*/ 326 h 1179"/>
              <a:gd name="T120" fmla="*/ 720 w 1119"/>
              <a:gd name="T121" fmla="*/ 32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9" h="1179">
                <a:moveTo>
                  <a:pt x="560" y="0"/>
                </a:moveTo>
                <a:lnTo>
                  <a:pt x="560" y="0"/>
                </a:lnTo>
                <a:cubicBezTo>
                  <a:pt x="571" y="0"/>
                  <a:pt x="580" y="4"/>
                  <a:pt x="588" y="12"/>
                </a:cubicBezTo>
                <a:cubicBezTo>
                  <a:pt x="596" y="20"/>
                  <a:pt x="600" y="29"/>
                  <a:pt x="600" y="40"/>
                </a:cubicBezTo>
                <a:lnTo>
                  <a:pt x="600" y="160"/>
                </a:lnTo>
                <a:lnTo>
                  <a:pt x="840" y="160"/>
                </a:lnTo>
                <a:cubicBezTo>
                  <a:pt x="856" y="160"/>
                  <a:pt x="871" y="163"/>
                  <a:pt x="886" y="170"/>
                </a:cubicBezTo>
                <a:cubicBezTo>
                  <a:pt x="900" y="176"/>
                  <a:pt x="913" y="185"/>
                  <a:pt x="924" y="196"/>
                </a:cubicBezTo>
                <a:cubicBezTo>
                  <a:pt x="935" y="207"/>
                  <a:pt x="943" y="220"/>
                  <a:pt x="950" y="234"/>
                </a:cubicBezTo>
                <a:cubicBezTo>
                  <a:pt x="956" y="248"/>
                  <a:pt x="960" y="264"/>
                  <a:pt x="960" y="280"/>
                </a:cubicBezTo>
                <a:lnTo>
                  <a:pt x="960" y="600"/>
                </a:lnTo>
                <a:cubicBezTo>
                  <a:pt x="960" y="616"/>
                  <a:pt x="956" y="631"/>
                  <a:pt x="950" y="646"/>
                </a:cubicBezTo>
                <a:cubicBezTo>
                  <a:pt x="943" y="660"/>
                  <a:pt x="935" y="673"/>
                  <a:pt x="924" y="684"/>
                </a:cubicBezTo>
                <a:cubicBezTo>
                  <a:pt x="913" y="695"/>
                  <a:pt x="900" y="703"/>
                  <a:pt x="886" y="710"/>
                </a:cubicBezTo>
                <a:cubicBezTo>
                  <a:pt x="871" y="716"/>
                  <a:pt x="856" y="720"/>
                  <a:pt x="840" y="720"/>
                </a:cubicBezTo>
                <a:lnTo>
                  <a:pt x="280" y="720"/>
                </a:lnTo>
                <a:cubicBezTo>
                  <a:pt x="264" y="720"/>
                  <a:pt x="249" y="716"/>
                  <a:pt x="235" y="710"/>
                </a:cubicBezTo>
                <a:cubicBezTo>
                  <a:pt x="220" y="703"/>
                  <a:pt x="207" y="695"/>
                  <a:pt x="196" y="684"/>
                </a:cubicBezTo>
                <a:cubicBezTo>
                  <a:pt x="185" y="673"/>
                  <a:pt x="176" y="660"/>
                  <a:pt x="170" y="645"/>
                </a:cubicBezTo>
                <a:cubicBezTo>
                  <a:pt x="163" y="631"/>
                  <a:pt x="160" y="616"/>
                  <a:pt x="160" y="600"/>
                </a:cubicBezTo>
                <a:lnTo>
                  <a:pt x="160" y="280"/>
                </a:lnTo>
                <a:cubicBezTo>
                  <a:pt x="160" y="264"/>
                  <a:pt x="163" y="248"/>
                  <a:pt x="170" y="234"/>
                </a:cubicBezTo>
                <a:cubicBezTo>
                  <a:pt x="176" y="220"/>
                  <a:pt x="185" y="207"/>
                  <a:pt x="196" y="196"/>
                </a:cubicBezTo>
                <a:cubicBezTo>
                  <a:pt x="207" y="185"/>
                  <a:pt x="220" y="176"/>
                  <a:pt x="234" y="170"/>
                </a:cubicBezTo>
                <a:cubicBezTo>
                  <a:pt x="249" y="163"/>
                  <a:pt x="264" y="160"/>
                  <a:pt x="280" y="160"/>
                </a:cubicBezTo>
                <a:lnTo>
                  <a:pt x="520" y="160"/>
                </a:lnTo>
                <a:lnTo>
                  <a:pt x="520" y="40"/>
                </a:lnTo>
                <a:cubicBezTo>
                  <a:pt x="520" y="29"/>
                  <a:pt x="524" y="20"/>
                  <a:pt x="532" y="12"/>
                </a:cubicBezTo>
                <a:cubicBezTo>
                  <a:pt x="540" y="4"/>
                  <a:pt x="549" y="0"/>
                  <a:pt x="560" y="0"/>
                </a:cubicBezTo>
                <a:lnTo>
                  <a:pt x="560" y="0"/>
                </a:lnTo>
                <a:close/>
                <a:moveTo>
                  <a:pt x="1080" y="800"/>
                </a:moveTo>
                <a:lnTo>
                  <a:pt x="1080" y="800"/>
                </a:lnTo>
                <a:cubicBezTo>
                  <a:pt x="1090" y="800"/>
                  <a:pt x="1100" y="804"/>
                  <a:pt x="1108" y="811"/>
                </a:cubicBezTo>
                <a:cubicBezTo>
                  <a:pt x="1116" y="819"/>
                  <a:pt x="1119" y="829"/>
                  <a:pt x="1119" y="840"/>
                </a:cubicBezTo>
                <a:lnTo>
                  <a:pt x="1119" y="886"/>
                </a:lnTo>
                <a:cubicBezTo>
                  <a:pt x="1119" y="926"/>
                  <a:pt x="1110" y="961"/>
                  <a:pt x="1090" y="991"/>
                </a:cubicBezTo>
                <a:cubicBezTo>
                  <a:pt x="1071" y="1021"/>
                  <a:pt x="1046" y="1047"/>
                  <a:pt x="1014" y="1068"/>
                </a:cubicBezTo>
                <a:cubicBezTo>
                  <a:pt x="983" y="1090"/>
                  <a:pt x="947" y="1108"/>
                  <a:pt x="907" y="1122"/>
                </a:cubicBezTo>
                <a:cubicBezTo>
                  <a:pt x="867" y="1137"/>
                  <a:pt x="826" y="1148"/>
                  <a:pt x="784" y="1156"/>
                </a:cubicBezTo>
                <a:cubicBezTo>
                  <a:pt x="743" y="1165"/>
                  <a:pt x="703" y="1171"/>
                  <a:pt x="664" y="1174"/>
                </a:cubicBezTo>
                <a:cubicBezTo>
                  <a:pt x="624" y="1178"/>
                  <a:pt x="590" y="1179"/>
                  <a:pt x="560" y="1179"/>
                </a:cubicBezTo>
                <a:cubicBezTo>
                  <a:pt x="538" y="1179"/>
                  <a:pt x="513" y="1178"/>
                  <a:pt x="485" y="1176"/>
                </a:cubicBezTo>
                <a:cubicBezTo>
                  <a:pt x="458" y="1174"/>
                  <a:pt x="429" y="1171"/>
                  <a:pt x="398" y="1166"/>
                </a:cubicBezTo>
                <a:cubicBezTo>
                  <a:pt x="368" y="1162"/>
                  <a:pt x="337" y="1156"/>
                  <a:pt x="305" y="1148"/>
                </a:cubicBezTo>
                <a:cubicBezTo>
                  <a:pt x="274" y="1141"/>
                  <a:pt x="243" y="1131"/>
                  <a:pt x="214" y="1121"/>
                </a:cubicBezTo>
                <a:cubicBezTo>
                  <a:pt x="184" y="1110"/>
                  <a:pt x="157" y="1097"/>
                  <a:pt x="131" y="1082"/>
                </a:cubicBezTo>
                <a:cubicBezTo>
                  <a:pt x="105" y="1067"/>
                  <a:pt x="82" y="1050"/>
                  <a:pt x="63" y="1031"/>
                </a:cubicBezTo>
                <a:cubicBezTo>
                  <a:pt x="44" y="1011"/>
                  <a:pt x="28" y="990"/>
                  <a:pt x="17" y="966"/>
                </a:cubicBezTo>
                <a:cubicBezTo>
                  <a:pt x="6" y="942"/>
                  <a:pt x="0" y="915"/>
                  <a:pt x="0" y="886"/>
                </a:cubicBezTo>
                <a:lnTo>
                  <a:pt x="0" y="840"/>
                </a:lnTo>
                <a:cubicBezTo>
                  <a:pt x="0" y="829"/>
                  <a:pt x="4" y="819"/>
                  <a:pt x="12" y="811"/>
                </a:cubicBezTo>
                <a:cubicBezTo>
                  <a:pt x="20" y="804"/>
                  <a:pt x="29" y="800"/>
                  <a:pt x="40" y="800"/>
                </a:cubicBezTo>
                <a:lnTo>
                  <a:pt x="1080" y="800"/>
                </a:lnTo>
                <a:close/>
                <a:moveTo>
                  <a:pt x="80" y="879"/>
                </a:moveTo>
                <a:lnTo>
                  <a:pt x="80" y="879"/>
                </a:lnTo>
                <a:cubicBezTo>
                  <a:pt x="80" y="902"/>
                  <a:pt x="85" y="922"/>
                  <a:pt x="96" y="941"/>
                </a:cubicBezTo>
                <a:cubicBezTo>
                  <a:pt x="106" y="959"/>
                  <a:pt x="120" y="975"/>
                  <a:pt x="137" y="990"/>
                </a:cubicBezTo>
                <a:cubicBezTo>
                  <a:pt x="154" y="1005"/>
                  <a:pt x="174" y="1017"/>
                  <a:pt x="197" y="1028"/>
                </a:cubicBezTo>
                <a:cubicBezTo>
                  <a:pt x="220" y="1039"/>
                  <a:pt x="245" y="1049"/>
                  <a:pt x="271" y="1057"/>
                </a:cubicBezTo>
                <a:cubicBezTo>
                  <a:pt x="297" y="1065"/>
                  <a:pt x="323" y="1072"/>
                  <a:pt x="350" y="1077"/>
                </a:cubicBezTo>
                <a:cubicBezTo>
                  <a:pt x="378" y="1083"/>
                  <a:pt x="404" y="1087"/>
                  <a:pt x="429" y="1090"/>
                </a:cubicBezTo>
                <a:cubicBezTo>
                  <a:pt x="455" y="1093"/>
                  <a:pt x="479" y="1096"/>
                  <a:pt x="501" y="1097"/>
                </a:cubicBezTo>
                <a:cubicBezTo>
                  <a:pt x="524" y="1099"/>
                  <a:pt x="543" y="1099"/>
                  <a:pt x="560" y="1099"/>
                </a:cubicBezTo>
                <a:cubicBezTo>
                  <a:pt x="582" y="1099"/>
                  <a:pt x="609" y="1098"/>
                  <a:pt x="641" y="1096"/>
                </a:cubicBezTo>
                <a:cubicBezTo>
                  <a:pt x="674" y="1094"/>
                  <a:pt x="708" y="1089"/>
                  <a:pt x="743" y="1083"/>
                </a:cubicBezTo>
                <a:cubicBezTo>
                  <a:pt x="779" y="1077"/>
                  <a:pt x="814" y="1068"/>
                  <a:pt x="850" y="1058"/>
                </a:cubicBezTo>
                <a:cubicBezTo>
                  <a:pt x="885" y="1048"/>
                  <a:pt x="917" y="1034"/>
                  <a:pt x="945" y="1018"/>
                </a:cubicBezTo>
                <a:cubicBezTo>
                  <a:pt x="973" y="1002"/>
                  <a:pt x="996" y="982"/>
                  <a:pt x="1013" y="959"/>
                </a:cubicBezTo>
                <a:cubicBezTo>
                  <a:pt x="1031" y="937"/>
                  <a:pt x="1040" y="910"/>
                  <a:pt x="1040" y="879"/>
                </a:cubicBezTo>
                <a:lnTo>
                  <a:pt x="80" y="879"/>
                </a:lnTo>
                <a:close/>
                <a:moveTo>
                  <a:pt x="400" y="320"/>
                </a:moveTo>
                <a:lnTo>
                  <a:pt x="400" y="320"/>
                </a:lnTo>
                <a:cubicBezTo>
                  <a:pt x="411" y="320"/>
                  <a:pt x="421" y="322"/>
                  <a:pt x="431" y="326"/>
                </a:cubicBezTo>
                <a:cubicBezTo>
                  <a:pt x="440" y="331"/>
                  <a:pt x="449" y="337"/>
                  <a:pt x="456" y="344"/>
                </a:cubicBezTo>
                <a:cubicBezTo>
                  <a:pt x="463" y="351"/>
                  <a:pt x="469" y="360"/>
                  <a:pt x="473" y="369"/>
                </a:cubicBezTo>
                <a:cubicBezTo>
                  <a:pt x="478" y="379"/>
                  <a:pt x="480" y="389"/>
                  <a:pt x="480" y="400"/>
                </a:cubicBezTo>
                <a:cubicBezTo>
                  <a:pt x="480" y="410"/>
                  <a:pt x="478" y="420"/>
                  <a:pt x="473" y="430"/>
                </a:cubicBezTo>
                <a:cubicBezTo>
                  <a:pt x="469" y="440"/>
                  <a:pt x="463" y="448"/>
                  <a:pt x="456" y="456"/>
                </a:cubicBezTo>
                <a:cubicBezTo>
                  <a:pt x="449" y="463"/>
                  <a:pt x="440" y="469"/>
                  <a:pt x="431" y="473"/>
                </a:cubicBezTo>
                <a:cubicBezTo>
                  <a:pt x="421" y="478"/>
                  <a:pt x="411" y="480"/>
                  <a:pt x="400" y="480"/>
                </a:cubicBezTo>
                <a:cubicBezTo>
                  <a:pt x="390" y="480"/>
                  <a:pt x="380" y="478"/>
                  <a:pt x="370" y="473"/>
                </a:cubicBezTo>
                <a:cubicBezTo>
                  <a:pt x="360" y="469"/>
                  <a:pt x="351" y="463"/>
                  <a:pt x="344" y="456"/>
                </a:cubicBezTo>
                <a:cubicBezTo>
                  <a:pt x="337" y="448"/>
                  <a:pt x="331" y="440"/>
                  <a:pt x="327" y="430"/>
                </a:cubicBezTo>
                <a:cubicBezTo>
                  <a:pt x="322" y="420"/>
                  <a:pt x="320" y="410"/>
                  <a:pt x="320" y="400"/>
                </a:cubicBezTo>
                <a:cubicBezTo>
                  <a:pt x="320" y="389"/>
                  <a:pt x="322" y="379"/>
                  <a:pt x="327" y="369"/>
                </a:cubicBezTo>
                <a:cubicBezTo>
                  <a:pt x="331" y="360"/>
                  <a:pt x="337" y="351"/>
                  <a:pt x="344" y="344"/>
                </a:cubicBezTo>
                <a:cubicBezTo>
                  <a:pt x="351" y="337"/>
                  <a:pt x="360" y="331"/>
                  <a:pt x="370" y="326"/>
                </a:cubicBezTo>
                <a:cubicBezTo>
                  <a:pt x="380" y="322"/>
                  <a:pt x="390" y="320"/>
                  <a:pt x="400" y="320"/>
                </a:cubicBezTo>
                <a:lnTo>
                  <a:pt x="400" y="320"/>
                </a:lnTo>
                <a:close/>
                <a:moveTo>
                  <a:pt x="280" y="240"/>
                </a:moveTo>
                <a:lnTo>
                  <a:pt x="280" y="240"/>
                </a:lnTo>
                <a:cubicBezTo>
                  <a:pt x="269" y="240"/>
                  <a:pt x="260" y="244"/>
                  <a:pt x="252" y="252"/>
                </a:cubicBezTo>
                <a:cubicBezTo>
                  <a:pt x="244" y="260"/>
                  <a:pt x="240" y="269"/>
                  <a:pt x="240" y="280"/>
                </a:cubicBezTo>
                <a:lnTo>
                  <a:pt x="240" y="600"/>
                </a:lnTo>
                <a:cubicBezTo>
                  <a:pt x="240" y="611"/>
                  <a:pt x="244" y="620"/>
                  <a:pt x="252" y="628"/>
                </a:cubicBezTo>
                <a:cubicBezTo>
                  <a:pt x="260" y="636"/>
                  <a:pt x="269" y="640"/>
                  <a:pt x="280" y="640"/>
                </a:cubicBezTo>
                <a:lnTo>
                  <a:pt x="840" y="640"/>
                </a:lnTo>
                <a:cubicBezTo>
                  <a:pt x="851" y="640"/>
                  <a:pt x="860" y="636"/>
                  <a:pt x="868" y="628"/>
                </a:cubicBezTo>
                <a:cubicBezTo>
                  <a:pt x="876" y="620"/>
                  <a:pt x="880" y="611"/>
                  <a:pt x="880" y="600"/>
                </a:cubicBezTo>
                <a:lnTo>
                  <a:pt x="880" y="280"/>
                </a:lnTo>
                <a:cubicBezTo>
                  <a:pt x="880" y="269"/>
                  <a:pt x="876" y="260"/>
                  <a:pt x="868" y="252"/>
                </a:cubicBezTo>
                <a:cubicBezTo>
                  <a:pt x="860" y="244"/>
                  <a:pt x="851" y="240"/>
                  <a:pt x="840" y="240"/>
                </a:cubicBezTo>
                <a:lnTo>
                  <a:pt x="280" y="240"/>
                </a:lnTo>
                <a:close/>
                <a:moveTo>
                  <a:pt x="720" y="320"/>
                </a:moveTo>
                <a:lnTo>
                  <a:pt x="720" y="320"/>
                </a:lnTo>
                <a:cubicBezTo>
                  <a:pt x="731" y="320"/>
                  <a:pt x="741" y="322"/>
                  <a:pt x="750" y="326"/>
                </a:cubicBezTo>
                <a:cubicBezTo>
                  <a:pt x="760" y="331"/>
                  <a:pt x="768" y="337"/>
                  <a:pt x="776" y="344"/>
                </a:cubicBezTo>
                <a:cubicBezTo>
                  <a:pt x="783" y="351"/>
                  <a:pt x="789" y="360"/>
                  <a:pt x="793" y="369"/>
                </a:cubicBezTo>
                <a:cubicBezTo>
                  <a:pt x="798" y="379"/>
                  <a:pt x="800" y="389"/>
                  <a:pt x="800" y="400"/>
                </a:cubicBezTo>
                <a:cubicBezTo>
                  <a:pt x="800" y="410"/>
                  <a:pt x="798" y="420"/>
                  <a:pt x="793" y="430"/>
                </a:cubicBezTo>
                <a:cubicBezTo>
                  <a:pt x="789" y="440"/>
                  <a:pt x="783" y="448"/>
                  <a:pt x="776" y="456"/>
                </a:cubicBezTo>
                <a:cubicBezTo>
                  <a:pt x="768" y="463"/>
                  <a:pt x="760" y="469"/>
                  <a:pt x="750" y="473"/>
                </a:cubicBezTo>
                <a:cubicBezTo>
                  <a:pt x="741" y="478"/>
                  <a:pt x="731" y="480"/>
                  <a:pt x="720" y="480"/>
                </a:cubicBezTo>
                <a:cubicBezTo>
                  <a:pt x="709" y="480"/>
                  <a:pt x="699" y="478"/>
                  <a:pt x="689" y="473"/>
                </a:cubicBezTo>
                <a:cubicBezTo>
                  <a:pt x="680" y="469"/>
                  <a:pt x="671" y="463"/>
                  <a:pt x="664" y="456"/>
                </a:cubicBezTo>
                <a:cubicBezTo>
                  <a:pt x="657" y="448"/>
                  <a:pt x="651" y="440"/>
                  <a:pt x="646" y="430"/>
                </a:cubicBezTo>
                <a:cubicBezTo>
                  <a:pt x="642" y="420"/>
                  <a:pt x="640" y="410"/>
                  <a:pt x="640" y="400"/>
                </a:cubicBezTo>
                <a:cubicBezTo>
                  <a:pt x="640" y="389"/>
                  <a:pt x="642" y="379"/>
                  <a:pt x="646" y="369"/>
                </a:cubicBezTo>
                <a:cubicBezTo>
                  <a:pt x="651" y="360"/>
                  <a:pt x="657" y="351"/>
                  <a:pt x="664" y="344"/>
                </a:cubicBezTo>
                <a:cubicBezTo>
                  <a:pt x="671" y="337"/>
                  <a:pt x="680" y="331"/>
                  <a:pt x="689" y="326"/>
                </a:cubicBezTo>
                <a:cubicBezTo>
                  <a:pt x="699" y="322"/>
                  <a:pt x="709" y="320"/>
                  <a:pt x="720" y="320"/>
                </a:cubicBezTo>
                <a:lnTo>
                  <a:pt x="720" y="320"/>
                </a:lnTo>
                <a:close/>
              </a:path>
            </a:pathLst>
          </a:custGeom>
          <a:noFill/>
          <a:ln w="0">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cxnSp>
        <p:nvCxnSpPr>
          <p:cNvPr id="23" name="Straight Connector 22">
            <a:extLst>
              <a:ext uri="{FF2B5EF4-FFF2-40B4-BE49-F238E27FC236}">
                <a16:creationId xmlns:a16="http://schemas.microsoft.com/office/drawing/2014/main" id="{14728EC3-7BE7-4FD0-6E18-50F3E8C11E57}"/>
              </a:ext>
              <a:ext uri="{C183D7F6-B498-43B3-948B-1728B52AA6E4}">
                <adec:decorative xmlns:adec="http://schemas.microsoft.com/office/drawing/2017/decorative" val="1"/>
              </a:ext>
            </a:extLst>
          </p:cNvPr>
          <p:cNvCxnSpPr>
            <a:cxnSpLocks/>
          </p:cNvCxnSpPr>
          <p:nvPr/>
        </p:nvCxnSpPr>
        <p:spPr>
          <a:xfrm flipV="1">
            <a:off x="8007444" y="1716173"/>
            <a:ext cx="0" cy="4552865"/>
          </a:xfrm>
          <a:prstGeom prst="line">
            <a:avLst/>
          </a:prstGeom>
          <a:ln w="57150">
            <a:solidFill>
              <a:srgbClr val="74C5A7"/>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5829D6-F83B-6890-BAD6-D970F973E2FB}"/>
              </a:ext>
              <a:ext uri="{C183D7F6-B498-43B3-948B-1728B52AA6E4}">
                <adec:decorative xmlns:adec="http://schemas.microsoft.com/office/drawing/2017/decorative" val="1"/>
              </a:ext>
            </a:extLst>
          </p:cNvPr>
          <p:cNvCxnSpPr>
            <a:cxnSpLocks/>
          </p:cNvCxnSpPr>
          <p:nvPr/>
        </p:nvCxnSpPr>
        <p:spPr>
          <a:xfrm flipV="1">
            <a:off x="8007444" y="3987488"/>
            <a:ext cx="399671" cy="0"/>
          </a:xfrm>
          <a:prstGeom prst="line">
            <a:avLst/>
          </a:prstGeom>
          <a:ln w="57150">
            <a:solidFill>
              <a:srgbClr val="74C5A7"/>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6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E3F2A83-859B-CFDE-9675-0E4A5A500F6D}"/>
              </a:ext>
              <a:ext uri="{C183D7F6-B498-43B3-948B-1728B52AA6E4}">
                <adec:decorative xmlns:adec="http://schemas.microsoft.com/office/drawing/2017/decorative" val="1"/>
              </a:ext>
            </a:extLst>
          </p:cNvPr>
          <p:cNvSpPr>
            <a:spLocks noChangeArrowheads="1"/>
          </p:cNvSpPr>
          <p:nvPr/>
        </p:nvSpPr>
        <p:spPr bwMode="auto">
          <a:xfrm>
            <a:off x="4687888" y="126751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2" name="Title 11">
            <a:extLst>
              <a:ext uri="{FF2B5EF4-FFF2-40B4-BE49-F238E27FC236}">
                <a16:creationId xmlns:a16="http://schemas.microsoft.com/office/drawing/2014/main" id="{A434FA72-B12D-84D0-8F98-4E0D897FA2CA}"/>
              </a:ext>
            </a:extLst>
          </p:cNvPr>
          <p:cNvSpPr>
            <a:spLocks noGrp="1"/>
          </p:cNvSpPr>
          <p:nvPr>
            <p:ph type="title"/>
          </p:nvPr>
        </p:nvSpPr>
        <p:spPr>
          <a:xfrm>
            <a:off x="584200" y="2941391"/>
            <a:ext cx="9144000" cy="609398"/>
          </a:xfrm>
        </p:spPr>
        <p:txBody>
          <a:bodyPr/>
          <a:lstStyle/>
          <a:p>
            <a:r>
              <a:rPr lang="en-US" dirty="0"/>
              <a:t>UX &amp; low-code experience</a:t>
            </a:r>
          </a:p>
        </p:txBody>
      </p:sp>
      <p:sp>
        <p:nvSpPr>
          <p:cNvPr id="3" name="Title 1">
            <a:extLst>
              <a:ext uri="{FF2B5EF4-FFF2-40B4-BE49-F238E27FC236}">
                <a16:creationId xmlns:a16="http://schemas.microsoft.com/office/drawing/2014/main" id="{47DD628B-A72E-3C24-D3ED-F4C452F868E9}"/>
              </a:ext>
            </a:extLst>
          </p:cNvPr>
          <p:cNvSpPr txBox="1">
            <a:spLocks/>
          </p:cNvSpPr>
          <p:nvPr/>
        </p:nvSpPr>
        <p:spPr>
          <a:xfrm>
            <a:off x="584200" y="2475077"/>
            <a:ext cx="9144000" cy="249299"/>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sz="1800" spc="0" dirty="0">
                <a:solidFill>
                  <a:schemeClr val="tx1"/>
                </a:solidFill>
                <a:cs typeface="Segoe UI"/>
              </a:rPr>
              <a:t>Viva Connections platform capabilities in action </a:t>
            </a:r>
          </a:p>
        </p:txBody>
      </p:sp>
    </p:spTree>
    <p:extLst>
      <p:ext uri="{BB962C8B-B14F-4D97-AF65-F5344CB8AC3E}">
        <p14:creationId xmlns:p14="http://schemas.microsoft.com/office/powerpoint/2010/main" val="106385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D4BAC-D423-58FA-2593-BB58137173EB}"/>
              </a:ext>
            </a:extLst>
          </p:cNvPr>
          <p:cNvSpPr>
            <a:spLocks noGrp="1"/>
          </p:cNvSpPr>
          <p:nvPr>
            <p:ph type="title"/>
          </p:nvPr>
        </p:nvSpPr>
        <p:spPr>
          <a:xfrm>
            <a:off x="588263" y="457200"/>
            <a:ext cx="11018520" cy="492443"/>
          </a:xfrm>
        </p:spPr>
        <p:txBody>
          <a:bodyPr/>
          <a:lstStyle/>
          <a:p>
            <a:r>
              <a:rPr lang="en-US" dirty="0"/>
              <a:t>Card templates: </a:t>
            </a:r>
            <a:r>
              <a:rPr lang="en-US" dirty="0">
                <a:gradFill>
                  <a:gsLst>
                    <a:gs pos="2917">
                      <a:schemeClr val="accent1">
                        <a:lumMod val="75000"/>
                      </a:schemeClr>
                    </a:gs>
                    <a:gs pos="100000">
                      <a:schemeClr val="accent2">
                        <a:lumMod val="75000"/>
                      </a:schemeClr>
                    </a:gs>
                  </a:gsLst>
                  <a:lin ang="2700000" scaled="1"/>
                </a:gradFill>
                <a:latin typeface="Segoe UI Semibold"/>
                <a:cs typeface="Segoe UI" pitchFamily="34" charset="0"/>
              </a:rPr>
              <a:t>layout, size and default </a:t>
            </a:r>
          </a:p>
        </p:txBody>
      </p:sp>
      <p:sp>
        <p:nvSpPr>
          <p:cNvPr id="3" name="Content Placeholder 3">
            <a:extLst>
              <a:ext uri="{FF2B5EF4-FFF2-40B4-BE49-F238E27FC236}">
                <a16:creationId xmlns:a16="http://schemas.microsoft.com/office/drawing/2014/main" id="{E3DC1A55-94C1-65BA-922C-BEBE33D80279}"/>
              </a:ext>
            </a:extLst>
          </p:cNvPr>
          <p:cNvSpPr txBox="1">
            <a:spLocks/>
          </p:cNvSpPr>
          <p:nvPr/>
        </p:nvSpPr>
        <p:spPr>
          <a:xfrm>
            <a:off x="587808" y="1458326"/>
            <a:ext cx="4792456" cy="3761754"/>
          </a:xfrm>
          <a:prstGeom prst="rect">
            <a:avLst/>
          </a:prstGeom>
        </p:spPr>
        <p:txBody>
          <a:bodyPr lIns="0" tIns="0" rIns="0" bIns="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buFont typeface="Arial" panose="020B0604020202020204" pitchFamily="34" charset="0"/>
              <a:buChar char="•"/>
            </a:pPr>
            <a:r>
              <a:rPr lang="en-US" sz="1800" dirty="0">
                <a:cs typeface="Segoe UI" panose="020B0502040204020203" pitchFamily="34" charset="0"/>
              </a:rPr>
              <a:t>Flexible and customizable dashboard cards </a:t>
            </a:r>
            <a:br>
              <a:rPr lang="en-US" sz="1800" dirty="0">
                <a:cs typeface="Segoe UI" panose="020B0502040204020203" pitchFamily="34" charset="0"/>
              </a:rPr>
            </a:br>
            <a:r>
              <a:rPr lang="en-US" sz="1800" dirty="0">
                <a:cs typeface="Segoe UI" panose="020B0502040204020203" pitchFamily="34" charset="0"/>
              </a:rPr>
              <a:t>(ACEs) </a:t>
            </a:r>
          </a:p>
          <a:p>
            <a:pPr>
              <a:spcBef>
                <a:spcPts val="1800"/>
              </a:spcBef>
              <a:buFont typeface="Arial" panose="020B0604020202020204" pitchFamily="34" charset="0"/>
              <a:buChar char="•"/>
            </a:pPr>
            <a:r>
              <a:rPr lang="en-US" sz="1800" dirty="0">
                <a:cs typeface="Segoe UI" panose="020B0502040204020203" pitchFamily="34" charset="0"/>
              </a:rPr>
              <a:t>Card templates</a:t>
            </a:r>
          </a:p>
          <a:p>
            <a:pPr lvl="1">
              <a:buFont typeface="Arial" panose="020B0604020202020204" pitchFamily="34" charset="0"/>
              <a:buChar char="•"/>
            </a:pPr>
            <a:r>
              <a:rPr lang="en-US" dirty="0">
                <a:cs typeface="Segoe UI"/>
              </a:rPr>
              <a:t>General purpose - Heading, Image and Title</a:t>
            </a:r>
            <a:endParaRPr lang="en-US" dirty="0"/>
          </a:p>
          <a:p>
            <a:pPr lvl="1">
              <a:buFont typeface="Arial" panose="020B0604020202020204" pitchFamily="34" charset="0"/>
              <a:buChar char="•"/>
            </a:pPr>
            <a:r>
              <a:rPr lang="en-US" dirty="0"/>
              <a:t>Scenario focused - Search</a:t>
            </a:r>
          </a:p>
          <a:p>
            <a:pPr>
              <a:spcBef>
                <a:spcPts val="1800"/>
              </a:spcBef>
              <a:buFont typeface="Arial" panose="020B0604020202020204" pitchFamily="34" charset="0"/>
              <a:buChar char="•"/>
            </a:pPr>
            <a:r>
              <a:rPr lang="en-US" sz="1800" dirty="0">
                <a:cs typeface="Segoe UI" panose="020B0502040204020203" pitchFamily="34" charset="0"/>
              </a:rPr>
              <a:t>Card sizes</a:t>
            </a:r>
          </a:p>
          <a:p>
            <a:pPr lvl="1">
              <a:buFont typeface="Arial" panose="020B0604020202020204" pitchFamily="34" charset="0"/>
              <a:buChar char="•"/>
            </a:pPr>
            <a:r>
              <a:rPr lang="en-US" dirty="0"/>
              <a:t>Medium and Large</a:t>
            </a:r>
          </a:p>
          <a:p>
            <a:pPr>
              <a:spcBef>
                <a:spcPts val="1800"/>
              </a:spcBef>
              <a:buFont typeface="Arial" panose="020B0604020202020204" pitchFamily="34" charset="0"/>
              <a:buChar char="•"/>
            </a:pPr>
            <a:r>
              <a:rPr lang="en-US" sz="1800" dirty="0">
                <a:cs typeface="Segoe UI" panose="020B0502040204020203" pitchFamily="34" charset="0"/>
              </a:rPr>
              <a:t>Extra features</a:t>
            </a:r>
          </a:p>
          <a:p>
            <a:pPr lvl="1">
              <a:buFont typeface="Arial" panose="020B0604020202020204" pitchFamily="34" charset="0"/>
              <a:buChar char="•"/>
            </a:pPr>
            <a:r>
              <a:rPr lang="en-US" dirty="0">
                <a:cs typeface="Segoe UI"/>
              </a:rPr>
              <a:t>Entire card is clickable </a:t>
            </a:r>
            <a:endParaRPr lang="en-US" dirty="0"/>
          </a:p>
          <a:p>
            <a:pPr lvl="1">
              <a:buFont typeface="Arial" panose="020B0604020202020204" pitchFamily="34" charset="0"/>
              <a:buChar char="•"/>
            </a:pPr>
            <a:r>
              <a:rPr lang="en-US" dirty="0"/>
              <a:t>Primary and Secondary Buttons</a:t>
            </a:r>
          </a:p>
          <a:p>
            <a:pPr marL="228600" lvl="1">
              <a:spcBef>
                <a:spcPts val="1800"/>
              </a:spcBef>
              <a:buFont typeface="Arial" panose="020B0604020202020204" pitchFamily="34" charset="0"/>
              <a:buChar char="•"/>
            </a:pPr>
            <a:r>
              <a:rPr lang="en-US" sz="1800" dirty="0">
                <a:solidFill>
                  <a:srgbClr val="0468CA"/>
                </a:solidFill>
                <a:cs typeface="Segoe UI"/>
                <a:hlinkClick r:id="rId2"/>
              </a:rPr>
              <a:t>aka.ms/Viva/Connections/</a:t>
            </a:r>
            <a:r>
              <a:rPr lang="en-US" sz="1800" dirty="0" err="1">
                <a:solidFill>
                  <a:srgbClr val="0468CA"/>
                </a:solidFill>
                <a:cs typeface="Segoe UI"/>
                <a:hlinkClick r:id="rId2"/>
              </a:rPr>
              <a:t>DesignGuidelines</a:t>
            </a:r>
            <a:endParaRPr lang="en-US" sz="1800" dirty="0"/>
          </a:p>
        </p:txBody>
      </p:sp>
      <p:pic>
        <p:nvPicPr>
          <p:cNvPr id="4" name="Picture 3">
            <a:extLst>
              <a:ext uri="{FF2B5EF4-FFF2-40B4-BE49-F238E27FC236}">
                <a16:creationId xmlns:a16="http://schemas.microsoft.com/office/drawing/2014/main" id="{97848BC6-BF17-FB7D-3381-0BBB0F8DEC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92762" y="4708602"/>
            <a:ext cx="2312695" cy="1197345"/>
          </a:xfrm>
          <a:prstGeom prst="rect">
            <a:avLst/>
          </a:prstGeom>
        </p:spPr>
      </p:pic>
      <p:pic>
        <p:nvPicPr>
          <p:cNvPr id="5" name="Picture 5">
            <a:extLst>
              <a:ext uri="{FF2B5EF4-FFF2-40B4-BE49-F238E27FC236}">
                <a16:creationId xmlns:a16="http://schemas.microsoft.com/office/drawing/2014/main" id="{90D1E078-7FFD-C963-9D6D-C089E8F924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11343" y="1458326"/>
            <a:ext cx="2654255" cy="4810712"/>
          </a:xfrm>
          <a:prstGeom prst="rect">
            <a:avLst/>
          </a:prstGeom>
        </p:spPr>
      </p:pic>
      <p:pic>
        <p:nvPicPr>
          <p:cNvPr id="6" name="Picture 6">
            <a:extLst>
              <a:ext uri="{FF2B5EF4-FFF2-40B4-BE49-F238E27FC236}">
                <a16:creationId xmlns:a16="http://schemas.microsoft.com/office/drawing/2014/main" id="{3F3D5CF5-7A77-DC38-1283-87360F8BC8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92762" y="1458326"/>
            <a:ext cx="2916626" cy="3216874"/>
          </a:xfrm>
          <a:prstGeom prst="rect">
            <a:avLst/>
          </a:prstGeom>
        </p:spPr>
      </p:pic>
    </p:spTree>
    <p:extLst>
      <p:ext uri="{BB962C8B-B14F-4D97-AF65-F5344CB8AC3E}">
        <p14:creationId xmlns:p14="http://schemas.microsoft.com/office/powerpoint/2010/main" val="14872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F4E0-112F-2B69-8EB5-00D0BCA8DC79}"/>
              </a:ext>
            </a:extLst>
          </p:cNvPr>
          <p:cNvSpPr>
            <a:spLocks noGrp="1"/>
          </p:cNvSpPr>
          <p:nvPr>
            <p:ph type="title"/>
          </p:nvPr>
        </p:nvSpPr>
        <p:spPr>
          <a:xfrm>
            <a:off x="588263" y="457200"/>
            <a:ext cx="11018520" cy="492443"/>
          </a:xfrm>
        </p:spPr>
        <p:txBody>
          <a:bodyPr/>
          <a:lstStyle/>
          <a:p>
            <a:r>
              <a:rPr lang="en-US" dirty="0"/>
              <a:t>Make a great impression</a:t>
            </a:r>
            <a:br>
              <a:rPr lang="en-US" dirty="0"/>
            </a:br>
            <a:endParaRPr lang="en-US" dirty="0"/>
          </a:p>
        </p:txBody>
      </p:sp>
      <p:sp>
        <p:nvSpPr>
          <p:cNvPr id="9" name="Text Placeholder 3">
            <a:extLst>
              <a:ext uri="{FF2B5EF4-FFF2-40B4-BE49-F238E27FC236}">
                <a16:creationId xmlns:a16="http://schemas.microsoft.com/office/drawing/2014/main" id="{591EC029-597F-1F42-DBA3-FCE238B28534}"/>
              </a:ext>
            </a:extLst>
          </p:cNvPr>
          <p:cNvSpPr txBox="1">
            <a:spLocks/>
          </p:cNvSpPr>
          <p:nvPr/>
        </p:nvSpPr>
        <p:spPr>
          <a:xfrm>
            <a:off x="588263" y="1448100"/>
            <a:ext cx="2044250"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accent1">
                    <a:lumMod val="75000"/>
                  </a:schemeClr>
                </a:solidFill>
                <a:latin typeface="+mj-lt"/>
                <a:cs typeface="Segoe UI"/>
              </a:rPr>
              <a:t>Templates</a:t>
            </a:r>
          </a:p>
        </p:txBody>
      </p:sp>
      <p:sp>
        <p:nvSpPr>
          <p:cNvPr id="8" name="Text Placeholder 3">
            <a:extLst>
              <a:ext uri="{FF2B5EF4-FFF2-40B4-BE49-F238E27FC236}">
                <a16:creationId xmlns:a16="http://schemas.microsoft.com/office/drawing/2014/main" id="{DC2CE676-05D0-82BB-8B4F-7088DBFA298D}"/>
              </a:ext>
            </a:extLst>
          </p:cNvPr>
          <p:cNvSpPr txBox="1">
            <a:spLocks/>
          </p:cNvSpPr>
          <p:nvPr/>
        </p:nvSpPr>
        <p:spPr>
          <a:xfrm>
            <a:off x="6934672" y="1442419"/>
            <a:ext cx="1987827" cy="2462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accent1">
                    <a:lumMod val="75000"/>
                  </a:schemeClr>
                </a:solidFill>
                <a:latin typeface="+mj-lt"/>
                <a:cs typeface="Segoe UI"/>
              </a:rPr>
              <a:t>Examples</a:t>
            </a:r>
          </a:p>
        </p:txBody>
      </p:sp>
      <p:sp>
        <p:nvSpPr>
          <p:cNvPr id="12" name="Rectangle 11">
            <a:extLst>
              <a:ext uri="{FF2B5EF4-FFF2-40B4-BE49-F238E27FC236}">
                <a16:creationId xmlns:a16="http://schemas.microsoft.com/office/drawing/2014/main" id="{BFDD85B9-280F-7B4E-AFA4-C6B3C3D43982}"/>
              </a:ext>
              <a:ext uri="{C183D7F6-B498-43B3-948B-1728B52AA6E4}">
                <adec:decorative xmlns:adec="http://schemas.microsoft.com/office/drawing/2017/decorative" val="1"/>
              </a:ext>
            </a:extLst>
          </p:cNvPr>
          <p:cNvSpPr/>
          <p:nvPr/>
        </p:nvSpPr>
        <p:spPr bwMode="auto">
          <a:xfrm>
            <a:off x="6096000" y="0"/>
            <a:ext cx="6096000" cy="6858000"/>
          </a:xfrm>
          <a:prstGeom prst="rect">
            <a:avLst/>
          </a:prstGeom>
          <a:solidFill>
            <a:schemeClr val="accent5">
              <a:lumMod val="20000"/>
              <a:lumOff val="80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AAF1F16D-C215-EB8D-BDDF-F0BD2C84933B}"/>
              </a:ext>
              <a:ext uri="{C183D7F6-B498-43B3-948B-1728B52AA6E4}">
                <adec:decorative xmlns:adec="http://schemas.microsoft.com/office/drawing/2017/decorative" val="1"/>
              </a:ext>
            </a:extLst>
          </p:cNvPr>
          <p:cNvPicPr>
            <a:picLocks noChangeAspect="1"/>
          </p:cNvPicPr>
          <p:nvPr/>
        </p:nvPicPr>
        <p:blipFill rotWithShape="1">
          <a:blip r:embed="rId3"/>
          <a:srcRect t="8765" r="53760"/>
          <a:stretch/>
        </p:blipFill>
        <p:spPr>
          <a:xfrm>
            <a:off x="542733" y="1879915"/>
            <a:ext cx="4683470" cy="4408787"/>
          </a:xfrm>
          <a:prstGeom prst="rect">
            <a:avLst/>
          </a:prstGeom>
        </p:spPr>
      </p:pic>
      <p:pic>
        <p:nvPicPr>
          <p:cNvPr id="10" name="Picture 9">
            <a:extLst>
              <a:ext uri="{FF2B5EF4-FFF2-40B4-BE49-F238E27FC236}">
                <a16:creationId xmlns:a16="http://schemas.microsoft.com/office/drawing/2014/main" id="{898068A6-E21C-9F7C-22F8-2D7E20ACC427}"/>
              </a:ext>
              <a:ext uri="{C183D7F6-B498-43B3-948B-1728B52AA6E4}">
                <adec:decorative xmlns:adec="http://schemas.microsoft.com/office/drawing/2017/decorative" val="1"/>
              </a:ext>
            </a:extLst>
          </p:cNvPr>
          <p:cNvPicPr>
            <a:picLocks noChangeAspect="1"/>
          </p:cNvPicPr>
          <p:nvPr/>
        </p:nvPicPr>
        <p:blipFill rotWithShape="1">
          <a:blip r:embed="rId3"/>
          <a:srcRect l="53760" t="8765"/>
          <a:stretch/>
        </p:blipFill>
        <p:spPr>
          <a:xfrm>
            <a:off x="6934673" y="1879915"/>
            <a:ext cx="4683470" cy="4408788"/>
          </a:xfrm>
          <a:prstGeom prst="rect">
            <a:avLst/>
          </a:prstGeom>
        </p:spPr>
      </p:pic>
    </p:spTree>
    <p:extLst>
      <p:ext uri="{BB962C8B-B14F-4D97-AF65-F5344CB8AC3E}">
        <p14:creationId xmlns:p14="http://schemas.microsoft.com/office/powerpoint/2010/main" val="34579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accent1"/>
            </a:gs>
            <a:gs pos="100000">
              <a:schemeClr val="accent4"/>
            </a:gs>
          </a:gsLst>
          <a:lin ang="2700000" scaled="0"/>
        </a:gra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Microsoft_365_Community_Conference_16-9_template</Template>
  <TotalTime>0</TotalTime>
  <Words>1795</Words>
  <Application>Microsoft Office PowerPoint</Application>
  <PresentationFormat>Widescreen</PresentationFormat>
  <Paragraphs>216</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1_Microsoft Viva Template</vt:lpstr>
      <vt:lpstr>Build cutting edge Viva Connections cards  with virtually any platform</vt:lpstr>
      <vt:lpstr>Table of contents</vt:lpstr>
      <vt:lpstr>Extensibility</vt:lpstr>
      <vt:lpstr>So, how do the adaptive cards work on Viva Connections?</vt:lpstr>
      <vt:lpstr>3 models of card implementation</vt:lpstr>
      <vt:lpstr>Viva Connections provides a powerful and extensible platform</vt:lpstr>
      <vt:lpstr>UX &amp; low-code experience</vt:lpstr>
      <vt:lpstr>Card templates: layout, size and default </vt:lpstr>
      <vt:lpstr>Make a great impression </vt:lpstr>
      <vt:lpstr>Quick views</vt:lpstr>
      <vt:lpstr>Guidance + card designer</vt:lpstr>
      <vt:lpstr>Building low-code cards with card designer v2</vt:lpstr>
      <vt:lpstr>Bot-powered Adaptive Card Extensions (ACEs)</vt:lpstr>
      <vt:lpstr>SharePoint Framework ACEs</vt:lpstr>
      <vt:lpstr>SharePoint Framework</vt:lpstr>
      <vt:lpstr>SharePoint Framework across Microsoft 365</vt:lpstr>
      <vt:lpstr>Viva Connections adaptive card extension architecture</vt:lpstr>
      <vt:lpstr>New chart card option in the SPFx 1.19</vt:lpstr>
      <vt:lpstr>Contoso Retail sample showcasing the art of possible with SPFx in Microsoft 365 </vt:lpstr>
      <vt:lpstr>Contoso Retail – fully polished example </vt:lpstr>
      <vt:lpstr>Next steps</vt:lpstr>
      <vt:lpstr>https://aka.ms/community/samples</vt:lpstr>
      <vt:lpstr>Microsoft Viva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cutting edge Viva Connections cards  with virtually any platform</dc:title>
  <dc:subject/>
  <dc:creator/>
  <cp:keywords/>
  <dc:description/>
  <cp:lastModifiedBy/>
  <cp:revision>4</cp:revision>
  <dcterms:created xsi:type="dcterms:W3CDTF">2024-07-21T23:30:21Z</dcterms:created>
  <dcterms:modified xsi:type="dcterms:W3CDTF">2024-07-30T21:01:02Z</dcterms:modified>
</cp:coreProperties>
</file>