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5" r:id="rId5"/>
    <p:sldMasterId id="2147483904" r:id="rId6"/>
    <p:sldMasterId id="2147484010" r:id="rId7"/>
  </p:sldMasterIdLst>
  <p:notesMasterIdLst>
    <p:notesMasterId r:id="rId70"/>
  </p:notesMasterIdLst>
  <p:sldIdLst>
    <p:sldId id="2147483465" r:id="rId8"/>
    <p:sldId id="262" r:id="rId9"/>
    <p:sldId id="259" r:id="rId10"/>
    <p:sldId id="317" r:id="rId11"/>
    <p:sldId id="256" r:id="rId12"/>
    <p:sldId id="298" r:id="rId13"/>
    <p:sldId id="260" r:id="rId14"/>
    <p:sldId id="278" r:id="rId15"/>
    <p:sldId id="279" r:id="rId16"/>
    <p:sldId id="280" r:id="rId17"/>
    <p:sldId id="263" r:id="rId18"/>
    <p:sldId id="308" r:id="rId19"/>
    <p:sldId id="309" r:id="rId20"/>
    <p:sldId id="281" r:id="rId21"/>
    <p:sldId id="284" r:id="rId22"/>
    <p:sldId id="285" r:id="rId23"/>
    <p:sldId id="286" r:id="rId24"/>
    <p:sldId id="264" r:id="rId25"/>
    <p:sldId id="311" r:id="rId26"/>
    <p:sldId id="287" r:id="rId27"/>
    <p:sldId id="288" r:id="rId28"/>
    <p:sldId id="289" r:id="rId29"/>
    <p:sldId id="290" r:id="rId30"/>
    <p:sldId id="291" r:id="rId31"/>
    <p:sldId id="265" r:id="rId32"/>
    <p:sldId id="312" r:id="rId33"/>
    <p:sldId id="292" r:id="rId34"/>
    <p:sldId id="293" r:id="rId35"/>
    <p:sldId id="294" r:id="rId36"/>
    <p:sldId id="295" r:id="rId37"/>
    <p:sldId id="296" r:id="rId38"/>
    <p:sldId id="266" r:id="rId39"/>
    <p:sldId id="313" r:id="rId40"/>
    <p:sldId id="297" r:id="rId41"/>
    <p:sldId id="2147483647" r:id="rId42"/>
    <p:sldId id="258" r:id="rId43"/>
    <p:sldId id="272" r:id="rId44"/>
    <p:sldId id="273" r:id="rId45"/>
    <p:sldId id="267" r:id="rId46"/>
    <p:sldId id="314" r:id="rId47"/>
    <p:sldId id="310" r:id="rId48"/>
    <p:sldId id="299" r:id="rId49"/>
    <p:sldId id="300" r:id="rId50"/>
    <p:sldId id="301" r:id="rId51"/>
    <p:sldId id="302" r:id="rId52"/>
    <p:sldId id="268" r:id="rId53"/>
    <p:sldId id="315" r:id="rId54"/>
    <p:sldId id="303" r:id="rId55"/>
    <p:sldId id="304" r:id="rId56"/>
    <p:sldId id="305" r:id="rId57"/>
    <p:sldId id="306" r:id="rId58"/>
    <p:sldId id="307" r:id="rId59"/>
    <p:sldId id="274" r:id="rId60"/>
    <p:sldId id="282" r:id="rId61"/>
    <p:sldId id="261" r:id="rId62"/>
    <p:sldId id="275" r:id="rId63"/>
    <p:sldId id="257" r:id="rId64"/>
    <p:sldId id="269" r:id="rId65"/>
    <p:sldId id="271" r:id="rId66"/>
    <p:sldId id="270" r:id="rId67"/>
    <p:sldId id="276" r:id="rId68"/>
    <p:sldId id="28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s" id="{370BC65C-166E-49CC-AA3B-F1CBD99F8DD3}">
          <p14:sldIdLst>
            <p14:sldId id="2147483465"/>
            <p14:sldId id="262"/>
          </p14:sldIdLst>
        </p14:section>
        <p14:section name="Top Business Processes for Functions" id="{14AC37C6-0626-4271-8663-592DB8D47E7A}">
          <p14:sldIdLst>
            <p14:sldId id="259"/>
            <p14:sldId id="317"/>
          </p14:sldIdLst>
        </p14:section>
        <p14:section name="Sales" id="{4AC5DC00-CFB1-4F65-90DA-E31370F5EE09}">
          <p14:sldIdLst>
            <p14:sldId id="256"/>
            <p14:sldId id="298"/>
            <p14:sldId id="260"/>
            <p14:sldId id="278"/>
            <p14:sldId id="279"/>
            <p14:sldId id="280"/>
          </p14:sldIdLst>
        </p14:section>
        <p14:section name="Marketing" id="{D2FB2C69-56A8-4372-AD78-4F26DED94674}">
          <p14:sldIdLst>
            <p14:sldId id="263"/>
            <p14:sldId id="308"/>
            <p14:sldId id="309"/>
            <p14:sldId id="281"/>
            <p14:sldId id="284"/>
            <p14:sldId id="285"/>
            <p14:sldId id="286"/>
          </p14:sldIdLst>
        </p14:section>
        <p14:section name="Customer Service" id="{46444DB8-7F44-4F00-81AF-674321C87338}">
          <p14:sldIdLst>
            <p14:sldId id="264"/>
            <p14:sldId id="311"/>
            <p14:sldId id="287"/>
            <p14:sldId id="288"/>
            <p14:sldId id="289"/>
            <p14:sldId id="290"/>
            <p14:sldId id="291"/>
          </p14:sldIdLst>
        </p14:section>
        <p14:section name="Legal" id="{E0A06591-1744-4BD3-9184-41C51930D1B7}">
          <p14:sldIdLst>
            <p14:sldId id="265"/>
            <p14:sldId id="312"/>
            <p14:sldId id="292"/>
            <p14:sldId id="293"/>
            <p14:sldId id="294"/>
            <p14:sldId id="295"/>
            <p14:sldId id="296"/>
          </p14:sldIdLst>
        </p14:section>
        <p14:section name="HR Scenarios" id="{9E14F3C2-6DF8-4364-8139-990B61464C31}">
          <p14:sldIdLst>
            <p14:sldId id="266"/>
            <p14:sldId id="313"/>
            <p14:sldId id="297"/>
            <p14:sldId id="2147483647"/>
            <p14:sldId id="258"/>
            <p14:sldId id="272"/>
            <p14:sldId id="273"/>
          </p14:sldIdLst>
        </p14:section>
        <p14:section name="Finance" id="{52519B82-8F89-43B4-A1A4-CE622450A1A8}">
          <p14:sldIdLst>
            <p14:sldId id="267"/>
            <p14:sldId id="314"/>
            <p14:sldId id="310"/>
            <p14:sldId id="299"/>
            <p14:sldId id="300"/>
            <p14:sldId id="301"/>
            <p14:sldId id="302"/>
          </p14:sldIdLst>
        </p14:section>
        <p14:section name="IT" id="{A77D1AE6-2498-4924-BFB8-D883C4B0D162}">
          <p14:sldIdLst>
            <p14:sldId id="268"/>
            <p14:sldId id="315"/>
            <p14:sldId id="303"/>
            <p14:sldId id="304"/>
            <p14:sldId id="305"/>
            <p14:sldId id="306"/>
            <p14:sldId id="307"/>
          </p14:sldIdLst>
        </p14:section>
        <p14:section name="Enterprise" id="{89C19AB2-AC45-3541-9466-CFC47234F11D}">
          <p14:sldIdLst>
            <p14:sldId id="274"/>
            <p14:sldId id="282"/>
            <p14:sldId id="261"/>
            <p14:sldId id="275"/>
            <p14:sldId id="257"/>
            <p14:sldId id="269"/>
            <p14:sldId id="271"/>
            <p14:sldId id="270"/>
            <p14:sldId id="276"/>
          </p14:sldIdLst>
        </p14:section>
        <p14:section name="Measuring Success" id="{4E25B339-4B6F-42B9-8C4D-86FEB9269DDE}">
          <p14:sldIdLst>
            <p14:sldId id="2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A4811B-CC91-A50A-F66B-3DF83BB0EA9A}" name="Gogi Anand" initials="GA" userId="S::gogianand@microsoft.com::5562d365-4417-403b-88d3-912176c451cb" providerId="AD"/>
  <p188:author id="{73228429-0DE1-1C19-BC2D-ED21D32B677E}" name="Nicole Mroczek" initials="" userId="S::nmroczek@microsoft.com::1f53136f-904b-4011-bd94-9d98dd972093" providerId="AD"/>
  <p188:author id="{2D706541-60CF-C180-5E12-F240821B577E}" name="Georgi Nunev" initials="GN" userId="S::genunev@microsoft.com::7889d9bb-6b2b-46c1-8da0-586fdbb46229" providerId="AD"/>
  <p188:author id="{2A51FA45-1482-AF45-3C07-4DECCAC4919B}" name="Shubhang Dave" initials="SD" userId="S::shubhangdave@microsoft.com::9f3925ea-f91b-4874-a4f9-0d0eff2ea61a" providerId="AD"/>
  <p188:author id="{B6805382-B8E8-D0B4-9EB2-C94466E5AE1C}" name="Sonya Bedi" initials="SB" userId="S::sonyabedi@microsoft.com::556df53e-079c-4342-9916-42bc10f56c00" providerId="AD"/>
  <p188:author id="{426215AD-A75E-57EA-EC1F-455E10037859}" name="Suni Kasibhatla (She/Her)" initials="" userId="S::skasibhatla@microsoft.com::f432a496-6d75-4a91-99ff-35c44f14983f" providerId="AD"/>
  <p188:author id="{497769CD-CEA1-E7EF-BE0F-1653A530B586}" name="Stephanie Evans (INVISO CORPORATION)" initials="SE" userId="S::v-steeva@microsoft.com::b01e7238-1c62-4c3f-b4c3-928a943f4396" providerId="AD"/>
  <p188:author id="{CD4511FD-5F36-BFB9-8F4A-4B64235C8CFA}" name="Spencer Paisley" initials="SP" userId="S::spaisley@microsoft.com::a8eb326a-e101-4527-8f43-223d4c47ab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78D4"/>
    <a:srgbClr val="243A5E"/>
    <a:srgbClr val="D9E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F1D52-52B2-46A3-AF2D-3A2664D44A2A}" v="362" dt="2026-01-16T00:29:14.662"/>
    <p1510:client id="{94A06463-E1EC-4370-BD41-6F6191F25686}" v="10" dt="2026-01-15T05:57:52.879"/>
    <p1510:client id="{D450CBF4-F377-490B-9982-CD946351DFC8}" v="4" dt="2026-01-15T20:45:46.568"/>
    <p1510:client id="{EA4A5741-6B99-7F47-BF6B-B4FE853E4E5F}" v="6" dt="2026-01-15T00:39:01.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94"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90102-9935-4A53-9937-802DD46EB5E8}" type="datetimeFigureOut">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493A2-F676-4072-856E-C136EF429C15}" type="slidenum">
              <a:t>‹#›</a:t>
            </a:fld>
            <a:endParaRPr lang="en-US"/>
          </a:p>
        </p:txBody>
      </p:sp>
    </p:spTree>
    <p:extLst>
      <p:ext uri="{BB962C8B-B14F-4D97-AF65-F5344CB8AC3E}">
        <p14:creationId xmlns:p14="http://schemas.microsoft.com/office/powerpoint/2010/main" val="45700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3A5D2D-88A0-459A-9736-41C80BB7C712}" type="slidenum">
              <a:rPr lang="en-US" smtClean="0"/>
              <a:t>1</a:t>
            </a:fld>
            <a:endParaRPr lang="en-US"/>
          </a:p>
        </p:txBody>
      </p:sp>
    </p:spTree>
    <p:extLst>
      <p:ext uri="{BB962C8B-B14F-4D97-AF65-F5344CB8AC3E}">
        <p14:creationId xmlns:p14="http://schemas.microsoft.com/office/powerpoint/2010/main" val="3300452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9758-3CCD-752E-7472-C8DB6BF69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CC594-3C02-5F24-4D72-EE79ABF6D45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49E8B8E-1781-5883-5E84-95371A117A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864E5B-694D-CD16-400E-86AC62B882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788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853BA-FDCD-6CB0-6356-2A506AF8D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A3558-EED0-0F4E-4382-BFE211B9748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635229B6-778E-E9CC-A30F-6826E17ADBE1}"/>
              </a:ext>
            </a:extLst>
          </p:cNvPr>
          <p:cNvSpPr>
            <a:spLocks noGrp="1"/>
          </p:cNvSpPr>
          <p:nvPr>
            <p:ph type="body" idx="1"/>
          </p:nvPr>
        </p:nvSpPr>
        <p:spPr/>
        <p:txBody>
          <a:bodyPr/>
          <a:lstStyle/>
          <a:p>
            <a:pPr fontAlgn="t"/>
            <a:r>
              <a:rPr lang="en-US" sz="1200" b="1" i="0" kern="1200">
                <a:solidFill>
                  <a:schemeClr val="tx1"/>
                </a:solidFill>
                <a:effectLst/>
                <a:latin typeface="Segoe UI" panose="020B0502040204020203" pitchFamily="34" charset="0"/>
                <a:ea typeface="+mn-ea"/>
                <a:cs typeface="Segoe UI" panose="020B0502040204020203" pitchFamily="34" charset="0"/>
              </a:rPr>
              <a:t>You are helping design workflows for the Marketing function in an AI transformation playbook. Focus on the business process: Predictive Audience Targeting &amp; Budget Optimization. Break down this process into 3–5 core workflows (e.g., audience segmentation, predictive scoring, budget allocation, campaign optimization, performance monitoring).</a:t>
            </a:r>
            <a:endParaRPr lang="en-US" sz="1200" b="0" i="0" kern="1200">
              <a:solidFill>
                <a:schemeClr val="tx1"/>
              </a:solidFill>
              <a:effectLst/>
              <a:latin typeface="Segoe UI" panose="020B0502040204020203" pitchFamily="34" charset="0"/>
              <a:ea typeface="+mn-ea"/>
              <a:cs typeface="Segoe UI" panose="020B0502040204020203" pitchFamily="34" charset="0"/>
            </a:endParaRP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For each workflow, describe how it would be executed under three patterns, explicitly incorporating the role of the person within the description:</a:t>
            </a:r>
          </a:p>
          <a:p>
            <a:pPr fontAlgn="t"/>
            <a:r>
              <a:rPr lang="en-US" sz="1200" b="1" i="0" kern="1200">
                <a:solidFill>
                  <a:schemeClr val="tx1"/>
                </a:solidFill>
                <a:effectLst/>
                <a:latin typeface="Segoe UI" panose="020B0502040204020203" pitchFamily="34" charset="0"/>
                <a:ea typeface="+mn-ea"/>
                <a:cs typeface="Segoe UI" panose="020B0502040204020203" pitchFamily="34" charset="0"/>
              </a:rPr>
              <a:t>Pattern 1:</a:t>
            </a:r>
            <a:r>
              <a:rPr lang="en-US" sz="1200" b="0" i="0" kern="1200">
                <a:solidFill>
                  <a:schemeClr val="tx1"/>
                </a:solidFill>
                <a:effectLst/>
                <a:latin typeface="Segoe UI" panose="020B0502040204020203" pitchFamily="34" charset="0"/>
                <a:ea typeface="+mn-ea"/>
                <a:cs typeface="Segoe UI" panose="020B0502040204020203" pitchFamily="34" charset="0"/>
              </a:rPr>
              <a:t> Describe what the </a:t>
            </a:r>
            <a:r>
              <a:rPr lang="en-US" sz="1200" b="1" i="0" kern="1200">
                <a:solidFill>
                  <a:schemeClr val="tx1"/>
                </a:solidFill>
                <a:effectLst/>
                <a:latin typeface="Segoe UI" panose="020B0502040204020203" pitchFamily="34" charset="0"/>
                <a:ea typeface="+mn-ea"/>
                <a:cs typeface="Segoe UI" panose="020B0502040204020203" pitchFamily="34" charset="0"/>
              </a:rPr>
              <a:t>Marketing Manager</a:t>
            </a:r>
            <a:r>
              <a:rPr lang="en-US" sz="1200" b="0" i="0" kern="1200">
                <a:solidFill>
                  <a:schemeClr val="tx1"/>
                </a:solidFill>
                <a:effectLst/>
                <a:latin typeface="Segoe UI" panose="020B0502040204020203" pitchFamily="34" charset="0"/>
                <a:ea typeface="+mn-ea"/>
                <a:cs typeface="Segoe UI" panose="020B0502040204020203" pitchFamily="34" charset="0"/>
              </a:rPr>
              <a:t> does manually and how they use </a:t>
            </a:r>
            <a:r>
              <a:rPr lang="en-US" sz="1200" b="1" i="0" kern="1200">
                <a:solidFill>
                  <a:schemeClr val="tx1"/>
                </a:solidFill>
                <a:effectLst/>
                <a:latin typeface="Segoe UI" panose="020B0502040204020203" pitchFamily="34" charset="0"/>
                <a:ea typeface="+mn-ea"/>
                <a:cs typeface="Segoe UI" panose="020B0502040204020203" pitchFamily="34" charset="0"/>
              </a:rPr>
              <a:t>Copilot</a:t>
            </a:r>
            <a:r>
              <a:rPr lang="en-US" sz="1200" b="0" i="0" kern="1200">
                <a:solidFill>
                  <a:schemeClr val="tx1"/>
                </a:solidFill>
                <a:effectLst/>
                <a:latin typeface="Segoe UI" panose="020B0502040204020203" pitchFamily="34" charset="0"/>
                <a:ea typeface="+mn-ea"/>
                <a:cs typeface="Segoe UI" panose="020B0502040204020203" pitchFamily="34" charset="0"/>
              </a:rPr>
              <a:t> in a non-agentic way (e.g., summarizing data, drafting targeting lists).</a:t>
            </a:r>
          </a:p>
          <a:p>
            <a:pPr fontAlgn="t"/>
            <a:r>
              <a:rPr lang="en-US" sz="1200" b="1" i="0" kern="1200">
                <a:solidFill>
                  <a:schemeClr val="tx1"/>
                </a:solidFill>
                <a:effectLst/>
                <a:latin typeface="Segoe UI" panose="020B0502040204020203" pitchFamily="34" charset="0"/>
                <a:ea typeface="+mn-ea"/>
                <a:cs typeface="Segoe UI" panose="020B0502040204020203" pitchFamily="34" charset="0"/>
              </a:rPr>
              <a:t>Pattern 2:</a:t>
            </a:r>
            <a:r>
              <a:rPr lang="en-US" sz="1200" b="0" i="0" kern="1200">
                <a:solidFill>
                  <a:schemeClr val="tx1"/>
                </a:solidFill>
                <a:effectLst/>
                <a:latin typeface="Segoe UI" panose="020B0502040204020203" pitchFamily="34" charset="0"/>
                <a:ea typeface="+mn-ea"/>
                <a:cs typeface="Segoe UI" panose="020B0502040204020203" pitchFamily="34" charset="0"/>
              </a:rPr>
              <a:t> Describe how the </a:t>
            </a:r>
            <a:r>
              <a:rPr lang="en-US" sz="1200" b="1" i="0" kern="1200">
                <a:solidFill>
                  <a:schemeClr val="tx1"/>
                </a:solidFill>
                <a:effectLst/>
                <a:latin typeface="Segoe UI" panose="020B0502040204020203" pitchFamily="34" charset="0"/>
                <a:ea typeface="+mn-ea"/>
                <a:cs typeface="Segoe UI" panose="020B0502040204020203" pitchFamily="34" charset="0"/>
              </a:rPr>
              <a:t>Marketing Manager</a:t>
            </a:r>
            <a:r>
              <a:rPr lang="en-US" sz="1200" b="0" i="0" kern="1200">
                <a:solidFill>
                  <a:schemeClr val="tx1"/>
                </a:solidFill>
                <a:effectLst/>
                <a:latin typeface="Segoe UI" panose="020B0502040204020203" pitchFamily="34" charset="0"/>
                <a:ea typeface="+mn-ea"/>
                <a:cs typeface="Segoe UI" panose="020B0502040204020203" pitchFamily="34" charset="0"/>
              </a:rPr>
              <a:t> collaborates with assistive agents, reviewing and approving outputs (e.g., agents generate predictive scores, recommend budget splits).</a:t>
            </a:r>
          </a:p>
          <a:p>
            <a:pPr fontAlgn="t"/>
            <a:r>
              <a:rPr lang="en-US" sz="1200" b="1" i="0" kern="1200">
                <a:solidFill>
                  <a:schemeClr val="tx1"/>
                </a:solidFill>
                <a:effectLst/>
                <a:latin typeface="Segoe UI" panose="020B0502040204020203" pitchFamily="34" charset="0"/>
                <a:ea typeface="+mn-ea"/>
                <a:cs typeface="Segoe UI" panose="020B0502040204020203" pitchFamily="34" charset="0"/>
              </a:rPr>
              <a:t>Pattern 3:</a:t>
            </a:r>
            <a:r>
              <a:rPr lang="en-US" sz="1200" b="0" i="0" kern="1200">
                <a:solidFill>
                  <a:schemeClr val="tx1"/>
                </a:solidFill>
                <a:effectLst/>
                <a:latin typeface="Segoe UI" panose="020B0502040204020203" pitchFamily="34" charset="0"/>
                <a:ea typeface="+mn-ea"/>
                <a:cs typeface="Segoe UI" panose="020B0502040204020203" pitchFamily="34" charset="0"/>
              </a:rPr>
              <a:t> Describe how agents execute workflows autonomously and what the </a:t>
            </a:r>
            <a:r>
              <a:rPr lang="en-US" sz="1200" b="1" i="0" kern="1200">
                <a:solidFill>
                  <a:schemeClr val="tx1"/>
                </a:solidFill>
                <a:effectLst/>
                <a:latin typeface="Segoe UI" panose="020B0502040204020203" pitchFamily="34" charset="0"/>
                <a:ea typeface="+mn-ea"/>
                <a:cs typeface="Segoe UI" panose="020B0502040204020203" pitchFamily="34" charset="0"/>
              </a:rPr>
              <a:t>Marketing Manager</a:t>
            </a:r>
            <a:r>
              <a:rPr lang="en-US" sz="1200" b="0" i="0" kern="1200">
                <a:solidFill>
                  <a:schemeClr val="tx1"/>
                </a:solidFill>
                <a:effectLst/>
                <a:latin typeface="Segoe UI" panose="020B0502040204020203" pitchFamily="34" charset="0"/>
                <a:ea typeface="+mn-ea"/>
                <a:cs typeface="Segoe UI" panose="020B0502040204020203" pitchFamily="34" charset="0"/>
              </a:rPr>
              <a:t> does when handling exceptions or strategic decisions (e.g., agents continuously optimize campaigns and escalate anomalies).</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Write the descriptions as realistic narratives, embedding the role in each pattern. Example:</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“The Marketing Manager manually compiles audience lists from CRM and drafts targeting criteria in Excel. Uses Copilot to summarize engagement trends and suggest priority segments. Copilot also drafts a budget allocation outline for review.”</a:t>
            </a:r>
          </a:p>
          <a:p>
            <a:pPr fontAlgn="t"/>
            <a:r>
              <a:rPr lang="en-US" sz="1200" b="1" i="0" kern="1200">
                <a:solidFill>
                  <a:schemeClr val="tx1"/>
                </a:solidFill>
                <a:effectLst/>
                <a:latin typeface="Segoe UI" panose="020B0502040204020203" pitchFamily="34" charset="0"/>
                <a:ea typeface="+mn-ea"/>
                <a:cs typeface="Segoe UI" panose="020B0502040204020203" pitchFamily="34" charset="0"/>
              </a:rPr>
              <a:t>At the bottom of the table, include a row for KPIs for each pattern (Pattern 1, Pattern 2, Pattern 3). Provide 5 measurable KPIs per pattern with a short description of what each KPI measures. Example KPIs: Time to Complete Workflow (measures efficiency), Accuracy of Output (measures quality), % Automation Achieved (measures automation maturity), User Adoption Rate (measures engagement), Risk Reduction Score (measures compliance or risk mitigation).</a:t>
            </a:r>
            <a:endParaRPr lang="en-US" sz="1200" b="0" i="0" kern="1200">
              <a:solidFill>
                <a:schemeClr val="tx1"/>
              </a:solidFill>
              <a:effectLst/>
              <a:latin typeface="Segoe UI" panose="020B0502040204020203" pitchFamily="34" charset="0"/>
              <a:ea typeface="+mn-ea"/>
              <a:cs typeface="Segoe UI" panose="020B0502040204020203" pitchFamily="34" charset="0"/>
            </a:endParaRPr>
          </a:p>
          <a:p>
            <a:pPr fontAlgn="t"/>
            <a:r>
              <a:rPr lang="en-US" sz="1200" b="1" i="0" kern="1200">
                <a:solidFill>
                  <a:schemeClr val="tx1"/>
                </a:solidFill>
                <a:effectLst/>
                <a:latin typeface="Segoe UI" panose="020B0502040204020203" pitchFamily="34" charset="0"/>
                <a:ea typeface="+mn-ea"/>
                <a:cs typeface="Segoe UI" panose="020B0502040204020203" pitchFamily="34" charset="0"/>
              </a:rPr>
              <a:t>Output in a table with columns:</a:t>
            </a:r>
            <a:endParaRPr lang="en-US" sz="1200" b="0" i="0" kern="1200">
              <a:solidFill>
                <a:schemeClr val="tx1"/>
              </a:solidFill>
              <a:effectLst/>
              <a:latin typeface="Segoe UI" panose="020B0502040204020203" pitchFamily="34" charset="0"/>
              <a:ea typeface="+mn-ea"/>
              <a:cs typeface="Segoe UI" panose="020B0502040204020203" pitchFamily="34" charset="0"/>
            </a:endParaRP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Workflow Name</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Pattern 1 Description</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Pattern 2 Description</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Pattern 3 Description</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Success Metrics (include KPI row at bottom)</a:t>
            </a:r>
            <a:br>
              <a:rPr lang="en-US" sz="1200" b="0" i="0" kern="1200">
                <a:solidFill>
                  <a:schemeClr val="tx1"/>
                </a:solidFill>
                <a:effectLst/>
                <a:latin typeface="Segoe UI" panose="020B0502040204020203" pitchFamily="34" charset="0"/>
                <a:ea typeface="+mn-ea"/>
                <a:cs typeface="Segoe UI" panose="020B0502040204020203" pitchFamily="34" charset="0"/>
              </a:rPr>
            </a:br>
            <a:r>
              <a:rPr lang="en-US" sz="1200" b="0" i="0" kern="1200">
                <a:solidFill>
                  <a:schemeClr val="tx1"/>
                </a:solidFill>
                <a:effectLst/>
                <a:latin typeface="Segoe UI" panose="020B0502040204020203" pitchFamily="34" charset="0"/>
                <a:ea typeface="+mn-ea"/>
                <a:cs typeface="Segoe UI" panose="020B0502040204020203" pitchFamily="34" charset="0"/>
              </a:rPr>
              <a:t>For patterns 2 and 3, when relevant, include specific M365 Copilot agents like Researcher, Analyst, ESS, Workforce Insights agent, People Agent, and Learning Agent. You can also reference generic custom agents too. Do not recommend agents for Pattern 1.</a:t>
            </a:r>
          </a:p>
          <a:p>
            <a:pPr fontAlgn="t"/>
            <a:r>
              <a:rPr lang="en-US" sz="1200" b="0" i="0" kern="1200">
                <a:solidFill>
                  <a:schemeClr val="tx1"/>
                </a:solidFill>
                <a:effectLst/>
                <a:latin typeface="Segoe UI" panose="020B0502040204020203" pitchFamily="34" charset="0"/>
                <a:ea typeface="+mn-ea"/>
                <a:cs typeface="Segoe UI" panose="020B0502040204020203" pitchFamily="34" charset="0"/>
              </a:rPr>
              <a:t>Ensure the workflows are realistic for enterprise marketing teams and reflect progressive automation maturity.</a:t>
            </a:r>
          </a:p>
          <a:p>
            <a:endParaRPr lang="en-US"/>
          </a:p>
        </p:txBody>
      </p:sp>
      <p:sp>
        <p:nvSpPr>
          <p:cNvPr id="4" name="Slide Number Placeholder 3">
            <a:extLst>
              <a:ext uri="{FF2B5EF4-FFF2-40B4-BE49-F238E27FC236}">
                <a16:creationId xmlns:a16="http://schemas.microsoft.com/office/drawing/2014/main" id="{00EF27A1-E7D3-640B-F04D-C2D8718766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432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BAFC5-859B-27B7-6D88-F4CBA5686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2AE74-3FDE-14B0-744E-9025482EB90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C09A072E-EFE8-DF97-351B-5E51E782C640}"/>
              </a:ext>
            </a:extLst>
          </p:cNvPr>
          <p:cNvSpPr>
            <a:spLocks noGrp="1"/>
          </p:cNvSpPr>
          <p:nvPr>
            <p:ph type="body" idx="1"/>
          </p:nvPr>
        </p:nvSpPr>
        <p:spPr/>
        <p:txBody>
          <a:bodyPr/>
          <a:lstStyle/>
          <a:p>
            <a:pPr fontAlgn="t"/>
            <a:r>
              <a:rPr lang="en-US" sz="1200" b="1" i="0" kern="1200">
                <a:solidFill>
                  <a:schemeClr val="tx1"/>
                </a:solidFill>
                <a:effectLst/>
                <a:latin typeface="+mn-lt"/>
                <a:ea typeface="+mn-ea"/>
                <a:cs typeface="+mn-cs"/>
              </a:rPr>
              <a:t>You are helping design workflows for the Marketing function in an AI transformation playbook. Focus on the business process: Marketing Performance Forecasting &amp; ROI Insights. Break down this process into 3–5 core workflows (e.g., data aggregation, performance trend analysis, ROI modeling, scenario simulation, executive reporting).</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For each workflow, describe how it would be executed under three patterns, explicitly incorporating the role of the person within the description:</a:t>
            </a:r>
          </a:p>
          <a:p>
            <a:pPr fontAlgn="t"/>
            <a:r>
              <a:rPr lang="en-US" sz="1200" b="1" i="0" kern="1200">
                <a:solidFill>
                  <a:schemeClr val="tx1"/>
                </a:solidFill>
                <a:effectLst/>
                <a:latin typeface="+mn-lt"/>
                <a:ea typeface="+mn-ea"/>
                <a:cs typeface="+mn-cs"/>
              </a:rPr>
              <a:t>Pattern 1:</a:t>
            </a:r>
            <a:r>
              <a:rPr lang="en-US" sz="1200" b="0" i="0" kern="1200">
                <a:solidFill>
                  <a:schemeClr val="tx1"/>
                </a:solidFill>
                <a:effectLst/>
                <a:latin typeface="+mn-lt"/>
                <a:ea typeface="+mn-ea"/>
                <a:cs typeface="+mn-cs"/>
              </a:rPr>
              <a:t> Describe what the </a:t>
            </a:r>
            <a:r>
              <a:rPr lang="en-US" sz="1200" b="1" i="0" kern="1200">
                <a:solidFill>
                  <a:schemeClr val="tx1"/>
                </a:solidFill>
                <a:effectLst/>
                <a:latin typeface="+mn-lt"/>
                <a:ea typeface="+mn-ea"/>
                <a:cs typeface="+mn-cs"/>
              </a:rPr>
              <a:t>Marketing Analyst</a:t>
            </a:r>
            <a:r>
              <a:rPr lang="en-US" sz="1200" b="0" i="0" kern="1200">
                <a:solidFill>
                  <a:schemeClr val="tx1"/>
                </a:solidFill>
                <a:effectLst/>
                <a:latin typeface="+mn-lt"/>
                <a:ea typeface="+mn-ea"/>
                <a:cs typeface="+mn-cs"/>
              </a:rPr>
              <a:t> does manually and how they use </a:t>
            </a:r>
            <a:r>
              <a:rPr lang="en-US" sz="1200" b="1" i="0" kern="1200">
                <a:solidFill>
                  <a:schemeClr val="tx1"/>
                </a:solidFill>
                <a:effectLst/>
                <a:latin typeface="+mn-lt"/>
                <a:ea typeface="+mn-ea"/>
                <a:cs typeface="+mn-cs"/>
              </a:rPr>
              <a:t>Copilot</a:t>
            </a:r>
            <a:r>
              <a:rPr lang="en-US" sz="1200" b="0" i="0" kern="1200">
                <a:solidFill>
                  <a:schemeClr val="tx1"/>
                </a:solidFill>
                <a:effectLst/>
                <a:latin typeface="+mn-lt"/>
                <a:ea typeface="+mn-ea"/>
                <a:cs typeface="+mn-cs"/>
              </a:rPr>
              <a:t> in a non-agentic way (e.g., summarizing campaign data, drafting performance reports).</a:t>
            </a:r>
          </a:p>
          <a:p>
            <a:pPr fontAlgn="t"/>
            <a:r>
              <a:rPr lang="en-US" sz="1200" b="1" i="0" kern="1200">
                <a:solidFill>
                  <a:schemeClr val="tx1"/>
                </a:solidFill>
                <a:effectLst/>
                <a:latin typeface="+mn-lt"/>
                <a:ea typeface="+mn-ea"/>
                <a:cs typeface="+mn-cs"/>
              </a:rPr>
              <a:t>Pattern 2:</a:t>
            </a:r>
            <a:r>
              <a:rPr lang="en-US" sz="1200" b="0" i="0" kern="1200">
                <a:solidFill>
                  <a:schemeClr val="tx1"/>
                </a:solidFill>
                <a:effectLst/>
                <a:latin typeface="+mn-lt"/>
                <a:ea typeface="+mn-ea"/>
                <a:cs typeface="+mn-cs"/>
              </a:rPr>
              <a:t> Describe how the </a:t>
            </a:r>
            <a:r>
              <a:rPr lang="en-US" sz="1200" b="1" i="0" kern="1200">
                <a:solidFill>
                  <a:schemeClr val="tx1"/>
                </a:solidFill>
                <a:effectLst/>
                <a:latin typeface="+mn-lt"/>
                <a:ea typeface="+mn-ea"/>
                <a:cs typeface="+mn-cs"/>
              </a:rPr>
              <a:t>Marketing Analyst</a:t>
            </a:r>
            <a:r>
              <a:rPr lang="en-US" sz="1200" b="0" i="0" kern="1200">
                <a:solidFill>
                  <a:schemeClr val="tx1"/>
                </a:solidFill>
                <a:effectLst/>
                <a:latin typeface="+mn-lt"/>
                <a:ea typeface="+mn-ea"/>
                <a:cs typeface="+mn-cs"/>
              </a:rPr>
              <a:t> collaborates with assistive agents, reviewing and approving outputs (e.g., agents generate predictive ROI models, recommend optimization actions).</a:t>
            </a:r>
          </a:p>
          <a:p>
            <a:pPr fontAlgn="t"/>
            <a:r>
              <a:rPr lang="en-US" sz="1200" b="1" i="0" kern="1200">
                <a:solidFill>
                  <a:schemeClr val="tx1"/>
                </a:solidFill>
                <a:effectLst/>
                <a:latin typeface="+mn-lt"/>
                <a:ea typeface="+mn-ea"/>
                <a:cs typeface="+mn-cs"/>
              </a:rPr>
              <a:t>Pattern 3:</a:t>
            </a:r>
            <a:r>
              <a:rPr lang="en-US" sz="1200" b="0" i="0" kern="1200">
                <a:solidFill>
                  <a:schemeClr val="tx1"/>
                </a:solidFill>
                <a:effectLst/>
                <a:latin typeface="+mn-lt"/>
                <a:ea typeface="+mn-ea"/>
                <a:cs typeface="+mn-cs"/>
              </a:rPr>
              <a:t> Describe how agents execute workflows autonomously and what the </a:t>
            </a:r>
            <a:r>
              <a:rPr lang="en-US" sz="1200" b="1" i="0" kern="1200">
                <a:solidFill>
                  <a:schemeClr val="tx1"/>
                </a:solidFill>
                <a:effectLst/>
                <a:latin typeface="+mn-lt"/>
                <a:ea typeface="+mn-ea"/>
                <a:cs typeface="+mn-cs"/>
              </a:rPr>
              <a:t>Marketing Analyst</a:t>
            </a:r>
            <a:r>
              <a:rPr lang="en-US" sz="1200" b="0" i="0" kern="1200">
                <a:solidFill>
                  <a:schemeClr val="tx1"/>
                </a:solidFill>
                <a:effectLst/>
                <a:latin typeface="+mn-lt"/>
                <a:ea typeface="+mn-ea"/>
                <a:cs typeface="+mn-cs"/>
              </a:rPr>
              <a:t> does when handling exceptions or strategic decisions (e.g., agents continuously update dashboards and trigger budget reallocations).</a:t>
            </a:r>
          </a:p>
          <a:p>
            <a:pPr fontAlgn="t"/>
            <a:r>
              <a:rPr lang="en-US" sz="1200" b="0" i="0" kern="1200">
                <a:solidFill>
                  <a:schemeClr val="tx1"/>
                </a:solidFill>
                <a:effectLst/>
                <a:latin typeface="+mn-lt"/>
                <a:ea typeface="+mn-ea"/>
                <a:cs typeface="+mn-cs"/>
              </a:rPr>
              <a:t>Write the descriptions as realistic narratives, embedding the role in each pattern. Example:</a:t>
            </a:r>
          </a:p>
          <a:p>
            <a:pPr fontAlgn="t"/>
            <a:r>
              <a:rPr lang="en-US" sz="1200" b="0" i="0" kern="1200">
                <a:solidFill>
                  <a:schemeClr val="tx1"/>
                </a:solidFill>
                <a:effectLst/>
                <a:latin typeface="+mn-lt"/>
                <a:ea typeface="+mn-ea"/>
                <a:cs typeface="+mn-cs"/>
              </a:rPr>
              <a:t>“The Marketing Analyst manually compiles campaign performance data from multiple sources and uses Copilot in Excel to summarize trends and draft a first-pass ROI report. Copilot also suggests optimization ideas for review.”</a:t>
            </a:r>
          </a:p>
          <a:p>
            <a:pPr fontAlgn="t"/>
            <a:r>
              <a:rPr lang="en-US" sz="1200" b="1" i="0" kern="1200">
                <a:solidFill>
                  <a:schemeClr val="tx1"/>
                </a:solidFill>
                <a:effectLst/>
                <a:latin typeface="+mn-lt"/>
                <a:ea typeface="+mn-ea"/>
                <a:cs typeface="+mn-cs"/>
              </a:rPr>
              <a:t>At the bottom of the table, include a row for KPIs for each pattern (Pattern 1, Pattern 2, Pattern 3). Provide 5 measurable KPIs per pattern with a short description of what each KPI measures. Example KPIs: Time to Complete Workflow (measures efficiency), Accuracy of Output (measures quality), % Automation Achieved (measures automation maturity), User Adoption Rate (measures engagement), Risk Reduction Score (measures compliance or risk mitigation).</a:t>
            </a: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Output in a table with columns:</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Workflow Name</a:t>
            </a:r>
          </a:p>
          <a:p>
            <a:pPr fontAlgn="t"/>
            <a:r>
              <a:rPr lang="en-US" sz="1200" b="0" i="0" kern="1200">
                <a:solidFill>
                  <a:schemeClr val="tx1"/>
                </a:solidFill>
                <a:effectLst/>
                <a:latin typeface="+mn-lt"/>
                <a:ea typeface="+mn-ea"/>
                <a:cs typeface="+mn-cs"/>
              </a:rPr>
              <a:t>Pattern 1 Description</a:t>
            </a:r>
          </a:p>
          <a:p>
            <a:pPr fontAlgn="t"/>
            <a:r>
              <a:rPr lang="en-US" sz="1200" b="0" i="0" kern="1200">
                <a:solidFill>
                  <a:schemeClr val="tx1"/>
                </a:solidFill>
                <a:effectLst/>
                <a:latin typeface="+mn-lt"/>
                <a:ea typeface="+mn-ea"/>
                <a:cs typeface="+mn-cs"/>
              </a:rPr>
              <a:t>Pattern 2 Description</a:t>
            </a:r>
          </a:p>
          <a:p>
            <a:pPr fontAlgn="t"/>
            <a:r>
              <a:rPr lang="en-US" sz="1200" b="0" i="0" kern="1200">
                <a:solidFill>
                  <a:schemeClr val="tx1"/>
                </a:solidFill>
                <a:effectLst/>
                <a:latin typeface="+mn-lt"/>
                <a:ea typeface="+mn-ea"/>
                <a:cs typeface="+mn-cs"/>
              </a:rPr>
              <a:t>Pattern 3 Description</a:t>
            </a:r>
          </a:p>
          <a:p>
            <a:pPr fontAlgn="t"/>
            <a:r>
              <a:rPr lang="en-US" sz="1200" b="0" i="0" kern="1200">
                <a:solidFill>
                  <a:schemeClr val="tx1"/>
                </a:solidFill>
                <a:effectLst/>
                <a:latin typeface="+mn-lt"/>
                <a:ea typeface="+mn-ea"/>
                <a:cs typeface="+mn-cs"/>
              </a:rPr>
              <a:t>Success Metrics (include KPI row at bottom)</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For patterns 2 and 3, when relevant, include specific M365 Copilot agents like Researcher, Analyst, ESS, Workforce Insights agent, People Agent, and Learning Agent. You can also reference generic custom agents too. Do not recommend agents for Pattern 1.</a:t>
            </a:r>
          </a:p>
          <a:p>
            <a:pPr fontAlgn="t"/>
            <a:r>
              <a:rPr lang="en-US" sz="1200" b="0" i="0" kern="1200">
                <a:solidFill>
                  <a:schemeClr val="tx1"/>
                </a:solidFill>
                <a:effectLst/>
                <a:latin typeface="+mn-lt"/>
                <a:ea typeface="+mn-ea"/>
                <a:cs typeface="+mn-cs"/>
              </a:rPr>
              <a:t>Ensure the workflows are realistic for enterprise marketing teams and reflect progressive automation maturity.</a:t>
            </a:r>
          </a:p>
          <a:p>
            <a:endParaRPr lang="en-US"/>
          </a:p>
        </p:txBody>
      </p:sp>
      <p:sp>
        <p:nvSpPr>
          <p:cNvPr id="4" name="Slide Number Placeholder 3">
            <a:extLst>
              <a:ext uri="{FF2B5EF4-FFF2-40B4-BE49-F238E27FC236}">
                <a16:creationId xmlns:a16="http://schemas.microsoft.com/office/drawing/2014/main" id="{C7226099-BCB6-C458-BCAD-3F6CBD6879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664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6FC0-3493-F0F4-549B-3A0FDDF67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55CC7-06D5-E206-62A0-1CD704D9AA6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2B15568E-CC64-6AE3-6653-E7AEAB82BF90}"/>
              </a:ext>
            </a:extLst>
          </p:cNvPr>
          <p:cNvSpPr>
            <a:spLocks noGrp="1"/>
          </p:cNvSpPr>
          <p:nvPr>
            <p:ph type="body" idx="1"/>
          </p:nvPr>
        </p:nvSpPr>
        <p:spPr/>
        <p:txBody>
          <a:bodyPr/>
          <a:lstStyle/>
          <a:p>
            <a:pPr fontAlgn="t"/>
            <a:r>
              <a:rPr lang="en-US" sz="1200" b="1" i="0" kern="1200">
                <a:solidFill>
                  <a:schemeClr val="tx1"/>
                </a:solidFill>
                <a:effectLst/>
                <a:latin typeface="+mn-lt"/>
                <a:ea typeface="+mn-ea"/>
                <a:cs typeface="+mn-cs"/>
              </a:rPr>
              <a:t>You are helping design workflows for the Marketing function in an AI transformation playbook. Focus on the business process: Real-Time Personalization Experience Engine. Break down this process into 3–5 core workflows (e.g., audience data ingestion, personalization rule setup, dynamic content delivery, real-time offer optimization, compliance monitoring).</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For each workflow, describe how it would be executed under three patterns, explicitly incorporating the role of the person within the description:</a:t>
            </a:r>
          </a:p>
          <a:p>
            <a:pPr fontAlgn="t"/>
            <a:r>
              <a:rPr lang="en-US" sz="1200" b="1" i="0" kern="1200">
                <a:solidFill>
                  <a:schemeClr val="tx1"/>
                </a:solidFill>
                <a:effectLst/>
                <a:latin typeface="+mn-lt"/>
                <a:ea typeface="+mn-ea"/>
                <a:cs typeface="+mn-cs"/>
              </a:rPr>
              <a:t>Pattern 1:</a:t>
            </a:r>
            <a:r>
              <a:rPr lang="en-US" sz="1200" b="0" i="0" kern="1200">
                <a:solidFill>
                  <a:schemeClr val="tx1"/>
                </a:solidFill>
                <a:effectLst/>
                <a:latin typeface="+mn-lt"/>
                <a:ea typeface="+mn-ea"/>
                <a:cs typeface="+mn-cs"/>
              </a:rPr>
              <a:t> Describe what the </a:t>
            </a:r>
            <a:r>
              <a:rPr lang="en-US" sz="1200" b="1" i="0" kern="1200">
                <a:solidFill>
                  <a:schemeClr val="tx1"/>
                </a:solidFill>
                <a:effectLst/>
                <a:latin typeface="+mn-lt"/>
                <a:ea typeface="+mn-ea"/>
                <a:cs typeface="+mn-cs"/>
              </a:rPr>
              <a:t>Digital Marketing Manager</a:t>
            </a:r>
            <a:r>
              <a:rPr lang="en-US" sz="1200" b="0" i="0" kern="1200">
                <a:solidFill>
                  <a:schemeClr val="tx1"/>
                </a:solidFill>
                <a:effectLst/>
                <a:latin typeface="+mn-lt"/>
                <a:ea typeface="+mn-ea"/>
                <a:cs typeface="+mn-cs"/>
              </a:rPr>
              <a:t> does manually and how they use </a:t>
            </a:r>
            <a:r>
              <a:rPr lang="en-US" sz="1200" b="1" i="0" kern="1200">
                <a:solidFill>
                  <a:schemeClr val="tx1"/>
                </a:solidFill>
                <a:effectLst/>
                <a:latin typeface="+mn-lt"/>
                <a:ea typeface="+mn-ea"/>
                <a:cs typeface="+mn-cs"/>
              </a:rPr>
              <a:t>Copilot</a:t>
            </a:r>
            <a:r>
              <a:rPr lang="en-US" sz="1200" b="0" i="0" kern="1200">
                <a:solidFill>
                  <a:schemeClr val="tx1"/>
                </a:solidFill>
                <a:effectLst/>
                <a:latin typeface="+mn-lt"/>
                <a:ea typeface="+mn-ea"/>
                <a:cs typeface="+mn-cs"/>
              </a:rPr>
              <a:t> in a non-agentic way (e.g., drafting personalization rules, summarizing engagement data).</a:t>
            </a:r>
          </a:p>
          <a:p>
            <a:pPr fontAlgn="t"/>
            <a:r>
              <a:rPr lang="en-US" sz="1200" b="1" i="0" kern="1200">
                <a:solidFill>
                  <a:schemeClr val="tx1"/>
                </a:solidFill>
                <a:effectLst/>
                <a:latin typeface="+mn-lt"/>
                <a:ea typeface="+mn-ea"/>
                <a:cs typeface="+mn-cs"/>
              </a:rPr>
              <a:t>Pattern 2:</a:t>
            </a:r>
            <a:r>
              <a:rPr lang="en-US" sz="1200" b="0" i="0" kern="1200">
                <a:solidFill>
                  <a:schemeClr val="tx1"/>
                </a:solidFill>
                <a:effectLst/>
                <a:latin typeface="+mn-lt"/>
                <a:ea typeface="+mn-ea"/>
                <a:cs typeface="+mn-cs"/>
              </a:rPr>
              <a:t> Describe how the </a:t>
            </a:r>
            <a:r>
              <a:rPr lang="en-US" sz="1200" b="1" i="0" kern="1200">
                <a:solidFill>
                  <a:schemeClr val="tx1"/>
                </a:solidFill>
                <a:effectLst/>
                <a:latin typeface="+mn-lt"/>
                <a:ea typeface="+mn-ea"/>
                <a:cs typeface="+mn-cs"/>
              </a:rPr>
              <a:t>Digital Marketing Manager</a:t>
            </a:r>
            <a:r>
              <a:rPr lang="en-US" sz="1200" b="0" i="0" kern="1200">
                <a:solidFill>
                  <a:schemeClr val="tx1"/>
                </a:solidFill>
                <a:effectLst/>
                <a:latin typeface="+mn-lt"/>
                <a:ea typeface="+mn-ea"/>
                <a:cs typeface="+mn-cs"/>
              </a:rPr>
              <a:t> collaborates with assistive agents, reviewing and approving outputs (e.g., agents recommend personalization strategies, generate dynamic content variations).</a:t>
            </a:r>
          </a:p>
          <a:p>
            <a:pPr fontAlgn="t"/>
            <a:r>
              <a:rPr lang="en-US" sz="1200" b="1" i="0" kern="1200">
                <a:solidFill>
                  <a:schemeClr val="tx1"/>
                </a:solidFill>
                <a:effectLst/>
                <a:latin typeface="+mn-lt"/>
                <a:ea typeface="+mn-ea"/>
                <a:cs typeface="+mn-cs"/>
              </a:rPr>
              <a:t>Pattern 3:</a:t>
            </a:r>
            <a:r>
              <a:rPr lang="en-US" sz="1200" b="0" i="0" kern="1200">
                <a:solidFill>
                  <a:schemeClr val="tx1"/>
                </a:solidFill>
                <a:effectLst/>
                <a:latin typeface="+mn-lt"/>
                <a:ea typeface="+mn-ea"/>
                <a:cs typeface="+mn-cs"/>
              </a:rPr>
              <a:t> Describe how agents execute workflows autonomously and what the </a:t>
            </a:r>
            <a:r>
              <a:rPr lang="en-US" sz="1200" b="1" i="0" kern="1200">
                <a:solidFill>
                  <a:schemeClr val="tx1"/>
                </a:solidFill>
                <a:effectLst/>
                <a:latin typeface="+mn-lt"/>
                <a:ea typeface="+mn-ea"/>
                <a:cs typeface="+mn-cs"/>
              </a:rPr>
              <a:t>Digital Marketing Manager</a:t>
            </a:r>
            <a:r>
              <a:rPr lang="en-US" sz="1200" b="0" i="0" kern="1200">
                <a:solidFill>
                  <a:schemeClr val="tx1"/>
                </a:solidFill>
                <a:effectLst/>
                <a:latin typeface="+mn-lt"/>
                <a:ea typeface="+mn-ea"/>
                <a:cs typeface="+mn-cs"/>
              </a:rPr>
              <a:t> does when handling exceptions or strategic decisions (e.g., agents continuously optimize personalization logic and escalate compliance anomalies).</a:t>
            </a:r>
          </a:p>
          <a:p>
            <a:pPr fontAlgn="t"/>
            <a:r>
              <a:rPr lang="en-US" sz="1200" b="0" i="0" kern="1200">
                <a:solidFill>
                  <a:schemeClr val="tx1"/>
                </a:solidFill>
                <a:effectLst/>
                <a:latin typeface="+mn-lt"/>
                <a:ea typeface="+mn-ea"/>
                <a:cs typeface="+mn-cs"/>
              </a:rPr>
              <a:t>Write the descriptions as realistic narratives, embedding the role in each pattern. Example:</a:t>
            </a:r>
          </a:p>
          <a:p>
            <a:pPr fontAlgn="t"/>
            <a:r>
              <a:rPr lang="en-US" sz="1200" b="0" i="0" kern="1200">
                <a:solidFill>
                  <a:schemeClr val="tx1"/>
                </a:solidFill>
                <a:effectLst/>
                <a:latin typeface="+mn-lt"/>
                <a:ea typeface="+mn-ea"/>
                <a:cs typeface="+mn-cs"/>
              </a:rPr>
              <a:t>“The Digital Marketing Manager manually sets up personalization rules in Excel and uses Copilot to summarize engagement trends and suggest tailored offers. Copilot also drafts dynamic content templates for review.”</a:t>
            </a:r>
          </a:p>
          <a:p>
            <a:pPr fontAlgn="t"/>
            <a:r>
              <a:rPr lang="en-US" sz="1200" b="1" i="0" kern="1200">
                <a:solidFill>
                  <a:schemeClr val="tx1"/>
                </a:solidFill>
                <a:effectLst/>
                <a:latin typeface="+mn-lt"/>
                <a:ea typeface="+mn-ea"/>
                <a:cs typeface="+mn-cs"/>
              </a:rPr>
              <a:t>At the bottom of the table, include a row for KPIs for each pattern (Pattern 1, Pattern 2, Pattern 3). Provide 5 measurable KPIs per pattern with a short description of what each KPI measures. Example KPIs: Time to Complete Workflow (measures efficiency), Accuracy of Output (measures quality), % Automation Achieved (measures automation maturity), User Adoption Rate (measures engagement), Risk Reduction Score (measures compliance or risk mitigation).</a:t>
            </a: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Output in a table with columns:</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Workflow Name</a:t>
            </a:r>
          </a:p>
          <a:p>
            <a:pPr fontAlgn="t"/>
            <a:r>
              <a:rPr lang="en-US" sz="1200" b="0" i="0" kern="1200">
                <a:solidFill>
                  <a:schemeClr val="tx1"/>
                </a:solidFill>
                <a:effectLst/>
                <a:latin typeface="+mn-lt"/>
                <a:ea typeface="+mn-ea"/>
                <a:cs typeface="+mn-cs"/>
              </a:rPr>
              <a:t>Pattern 1 Description</a:t>
            </a:r>
          </a:p>
          <a:p>
            <a:pPr fontAlgn="t"/>
            <a:r>
              <a:rPr lang="en-US" sz="1200" b="0" i="0" kern="1200">
                <a:solidFill>
                  <a:schemeClr val="tx1"/>
                </a:solidFill>
                <a:effectLst/>
                <a:latin typeface="+mn-lt"/>
                <a:ea typeface="+mn-ea"/>
                <a:cs typeface="+mn-cs"/>
              </a:rPr>
              <a:t>Pattern 2 Description</a:t>
            </a:r>
          </a:p>
          <a:p>
            <a:pPr fontAlgn="t"/>
            <a:r>
              <a:rPr lang="en-US" sz="1200" b="0" i="0" kern="1200">
                <a:solidFill>
                  <a:schemeClr val="tx1"/>
                </a:solidFill>
                <a:effectLst/>
                <a:latin typeface="+mn-lt"/>
                <a:ea typeface="+mn-ea"/>
                <a:cs typeface="+mn-cs"/>
              </a:rPr>
              <a:t>Pattern 3 Description</a:t>
            </a:r>
          </a:p>
          <a:p>
            <a:pPr fontAlgn="t"/>
            <a:r>
              <a:rPr lang="en-US" sz="1200" b="0" i="0" kern="1200">
                <a:solidFill>
                  <a:schemeClr val="tx1"/>
                </a:solidFill>
                <a:effectLst/>
                <a:latin typeface="+mn-lt"/>
                <a:ea typeface="+mn-ea"/>
                <a:cs typeface="+mn-cs"/>
              </a:rPr>
              <a:t>Success Metrics (include KPI row at bottom)</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For patterns 2 and 3, when relevant, include specific M365 Copilot agents like Researcher, Analyst, ESS, Workforce Insights agent, People Agent, and Learning Agent. You can also reference generic custom agents too. Do not recommend agents for Pattern 1.</a:t>
            </a:r>
          </a:p>
          <a:p>
            <a:pPr fontAlgn="t"/>
            <a:r>
              <a:rPr lang="en-US" sz="1200" b="0" i="0" kern="1200">
                <a:solidFill>
                  <a:schemeClr val="tx1"/>
                </a:solidFill>
                <a:effectLst/>
                <a:latin typeface="+mn-lt"/>
                <a:ea typeface="+mn-ea"/>
                <a:cs typeface="+mn-cs"/>
              </a:rPr>
              <a:t>Ensure the workflows are realistic for enterprise marketing teams and reflect progressive automation maturity.</a:t>
            </a:r>
          </a:p>
          <a:p>
            <a:endParaRPr lang="en-US"/>
          </a:p>
        </p:txBody>
      </p:sp>
      <p:sp>
        <p:nvSpPr>
          <p:cNvPr id="4" name="Slide Number Placeholder 3">
            <a:extLst>
              <a:ext uri="{FF2B5EF4-FFF2-40B4-BE49-F238E27FC236}">
                <a16:creationId xmlns:a16="http://schemas.microsoft.com/office/drawing/2014/main" id="{F7320FA3-5815-515E-072F-80F7F89B35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770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2DD21-9DB5-F54F-2258-5F9996E27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C4D1B-D530-4BC4-F13B-12F7B6F26AB3}"/>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5B506CFE-638A-38FF-514D-2A75BAD4B580}"/>
              </a:ext>
            </a:extLst>
          </p:cNvPr>
          <p:cNvSpPr>
            <a:spLocks noGrp="1"/>
          </p:cNvSpPr>
          <p:nvPr>
            <p:ph type="body" idx="1"/>
          </p:nvPr>
        </p:nvSpPr>
        <p:spPr/>
        <p:txBody>
          <a:bodyPr/>
          <a:lstStyle/>
          <a:p>
            <a:r>
              <a:rPr lang="en-US" sz="1200" b="1" kern="1200">
                <a:solidFill>
                  <a:schemeClr val="tx1"/>
                </a:solidFill>
                <a:effectLst/>
                <a:latin typeface="+mn-lt"/>
                <a:ea typeface="+mn-ea"/>
                <a:cs typeface="+mn-cs"/>
              </a:rPr>
              <a:t>You are helping design workflows for the Marketing function in an AI transformation playbook. Focus on the business process: AI-Powered Insight Mining &amp; Trend Intelligence. Break down this process into 3–5 core workflows (e.g., campaign brief drafting, creative asset generation, content localization, compliance review, performance optimization).</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each workflow, describe how it would be executed under three patterns, explicitly incorporating the role of the person within the description:</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Pattern 1:</a:t>
            </a:r>
            <a:r>
              <a:rPr lang="en-US" sz="1200" kern="1200">
                <a:solidFill>
                  <a:schemeClr val="tx1"/>
                </a:solidFill>
                <a:effectLst/>
                <a:latin typeface="+mn-lt"/>
                <a:ea typeface="+mn-ea"/>
                <a:cs typeface="+mn-cs"/>
              </a:rPr>
              <a:t> Describe what the </a:t>
            </a:r>
            <a:r>
              <a:rPr lang="en-US" sz="1200" b="1" kern="1200">
                <a:solidFill>
                  <a:schemeClr val="tx1"/>
                </a:solidFill>
                <a:effectLst/>
                <a:latin typeface="+mn-lt"/>
                <a:ea typeface="+mn-ea"/>
                <a:cs typeface="+mn-cs"/>
              </a:rPr>
              <a:t>Head of Marketing/CMO </a:t>
            </a:r>
            <a:r>
              <a:rPr lang="en-US" sz="1200" kern="1200">
                <a:solidFill>
                  <a:schemeClr val="tx1"/>
                </a:solidFill>
                <a:effectLst/>
                <a:latin typeface="+mn-lt"/>
                <a:ea typeface="+mn-ea"/>
                <a:cs typeface="+mn-cs"/>
              </a:rPr>
              <a:t>does manually and how they use </a:t>
            </a:r>
            <a:r>
              <a:rPr lang="en-US" sz="1200" b="1" kern="1200">
                <a:solidFill>
                  <a:schemeClr val="tx1"/>
                </a:solidFill>
                <a:effectLst/>
                <a:latin typeface="+mn-lt"/>
                <a:ea typeface="+mn-ea"/>
                <a:cs typeface="+mn-cs"/>
              </a:rPr>
              <a:t>Copilot</a:t>
            </a:r>
            <a:r>
              <a:rPr lang="en-US" sz="1200" kern="1200">
                <a:solidFill>
                  <a:schemeClr val="tx1"/>
                </a:solidFill>
                <a:effectLst/>
                <a:latin typeface="+mn-lt"/>
                <a:ea typeface="+mn-ea"/>
                <a:cs typeface="+mn-cs"/>
              </a:rPr>
              <a:t> in a non-agentic way (e.g., drafting campaign briefs, summarizing creative guidelines).</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Pattern 2:</a:t>
            </a:r>
            <a:r>
              <a:rPr lang="en-US" sz="1200" kern="1200">
                <a:solidFill>
                  <a:schemeClr val="tx1"/>
                </a:solidFill>
                <a:effectLst/>
                <a:latin typeface="+mn-lt"/>
                <a:ea typeface="+mn-ea"/>
                <a:cs typeface="+mn-cs"/>
              </a:rPr>
              <a:t> Describe how the </a:t>
            </a:r>
            <a:r>
              <a:rPr lang="en-US" sz="1200" b="1" kern="1200">
                <a:solidFill>
                  <a:schemeClr val="tx1"/>
                </a:solidFill>
                <a:effectLst/>
                <a:latin typeface="+mn-lt"/>
                <a:ea typeface="+mn-ea"/>
                <a:cs typeface="+mn-cs"/>
              </a:rPr>
              <a:t> Head of Marketing/CMO </a:t>
            </a:r>
            <a:r>
              <a:rPr lang="en-US" sz="1200" kern="1200">
                <a:solidFill>
                  <a:schemeClr val="tx1"/>
                </a:solidFill>
                <a:effectLst/>
                <a:latin typeface="+mn-lt"/>
                <a:ea typeface="+mn-ea"/>
                <a:cs typeface="+mn-cs"/>
              </a:rPr>
              <a:t>collaborates with assistive agents, reviewing and approving outputs (e.g., agents generate creative variations, suggest compliance edits).</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Pattern 3:</a:t>
            </a:r>
            <a:r>
              <a:rPr lang="en-US" sz="1200" kern="1200">
                <a:solidFill>
                  <a:schemeClr val="tx1"/>
                </a:solidFill>
                <a:effectLst/>
                <a:latin typeface="+mn-lt"/>
                <a:ea typeface="+mn-ea"/>
                <a:cs typeface="+mn-cs"/>
              </a:rPr>
              <a:t> Describe how agents execute workflows autonomously and what the </a:t>
            </a:r>
            <a:r>
              <a:rPr lang="en-US" sz="1200" b="1" kern="1200">
                <a:solidFill>
                  <a:schemeClr val="tx1"/>
                </a:solidFill>
                <a:effectLst/>
                <a:latin typeface="+mn-lt"/>
                <a:ea typeface="+mn-ea"/>
                <a:cs typeface="+mn-cs"/>
              </a:rPr>
              <a:t>Marketing Manager</a:t>
            </a:r>
            <a:r>
              <a:rPr lang="en-US" sz="1200" kern="1200">
                <a:solidFill>
                  <a:schemeClr val="tx1"/>
                </a:solidFill>
                <a:effectLst/>
                <a:latin typeface="+mn-lt"/>
                <a:ea typeface="+mn-ea"/>
                <a:cs typeface="+mn-cs"/>
              </a:rPr>
              <a:t> does when handling exceptions or strategic decisions (e.g., agents produce localized content at scale and escalate brand compliance anomalies).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Write the descriptions as realistic narratives, embedding the role in each pattern. Example: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Content Marketing Specialist manually drafts a campaign brief in Word and uses Copilot to summarize prior campaign performance and suggest creative themes. Copilot also drafts initial social post copy for review.”</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At the bottom of the table, include a row for KPIs for each pattern (Pattern 1, Pattern 2, Pattern 3). Provide 5 measurable KPIs per pattern with a short description of what each KPI measures. Example KPIs: Time to Complete Workflow (measures efficiency), Accuracy of Output (measures quality), % Automation Achieved (measures automation maturity), User Adoption Rate (measures engagement), Risk Reduction Score (measures compliance or risk mitigation).</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Output in a table with columns: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Workflow Name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Pattern 1 Description</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Pattern 2 Description</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Pattern 3 Description</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Success Metrics (include KPI row at bottom)</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For patterns 2 and 3, when relevant, include specific M365 Copilot agents like Researcher, Analyst, ESS, Workforce Insights agent, People Agent, and Learning Agent. You can also reference generic custom agents too. Do not recommend agents for Pattern 1.</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Ensure the workflows are realistic for enterprise marketing teams and reflect progressive automation maturity.</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endParaRPr lang="en-US"/>
          </a:p>
        </p:txBody>
      </p:sp>
      <p:sp>
        <p:nvSpPr>
          <p:cNvPr id="4" name="Slide Number Placeholder 3">
            <a:extLst>
              <a:ext uri="{FF2B5EF4-FFF2-40B4-BE49-F238E27FC236}">
                <a16:creationId xmlns:a16="http://schemas.microsoft.com/office/drawing/2014/main" id="{B3F98095-49B0-1B3C-FC4E-1390232558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6331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E38E-5C06-5B6C-255E-36AD32D4F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8D202-601E-72BB-8C21-677CBA32788F}"/>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43F98529-FDA8-DE8C-3482-696F6268AE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160727-52C3-B9C5-D985-8913344F66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3640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9D5B5-1D59-B922-6125-99246DBD0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C24DB-FF37-46E2-91C8-ACBC4FB045D9}"/>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0D2D6765-6B84-477D-1A04-466815EE025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You are helping design workflows for the Marketing function in an AI transformation playbook. Focus on the business process: AI-Powered Insight Mining &amp; Trend Intelligence. Break down this process into 3–5 core workflows (e.g., social listening &amp; sentiment analysis, competitor trend identification, emerging market signal detection, insight synthesis &amp; reporting, recommendation generation).</a:t>
            </a:r>
          </a:p>
          <a:p>
            <a:pPr fontAlgn="t"/>
            <a:r>
              <a:rPr lang="en-US" sz="1200" b="0" i="0" kern="1200">
                <a:solidFill>
                  <a:schemeClr val="tx1"/>
                </a:solidFill>
                <a:effectLst/>
                <a:latin typeface="+mn-lt"/>
                <a:ea typeface="+mn-ea"/>
                <a:cs typeface="+mn-cs"/>
              </a:rPr>
              <a:t>For each workflow, describe how it would be executed under three patterns, explicitly incorporating the role of the person within the description:</a:t>
            </a:r>
          </a:p>
          <a:p>
            <a:pPr fontAlgn="t"/>
            <a:r>
              <a:rPr lang="en-US" sz="1200" b="0" i="0" kern="1200">
                <a:solidFill>
                  <a:schemeClr val="tx1"/>
                </a:solidFill>
                <a:effectLst/>
                <a:latin typeface="+mn-lt"/>
                <a:ea typeface="+mn-ea"/>
                <a:cs typeface="+mn-cs"/>
              </a:rPr>
              <a:t>Pattern 1: Describe what the Marketing Insights Analyst does manually and how they use Copilot in a non-agentic way (e.g., summarizing social media conversations, drafting trend reports).</a:t>
            </a:r>
          </a:p>
          <a:p>
            <a:pPr fontAlgn="t"/>
            <a:r>
              <a:rPr lang="en-US" sz="1200" b="0" i="0" kern="1200">
                <a:solidFill>
                  <a:schemeClr val="tx1"/>
                </a:solidFill>
                <a:effectLst/>
                <a:latin typeface="+mn-lt"/>
                <a:ea typeface="+mn-ea"/>
                <a:cs typeface="+mn-cs"/>
              </a:rPr>
              <a:t>Pattern 2: Describe how the Marketing Insights Analyst collaborates with assistive agents, reviewing and approving outputs (e.g., agents aggregate multi-channel data, cluster themes, and propose insights for validation).</a:t>
            </a:r>
          </a:p>
          <a:p>
            <a:pPr fontAlgn="t"/>
            <a:r>
              <a:rPr lang="en-US" sz="1200" b="0" i="0" kern="1200">
                <a:solidFill>
                  <a:schemeClr val="tx1"/>
                </a:solidFill>
                <a:effectLst/>
                <a:latin typeface="+mn-lt"/>
                <a:ea typeface="+mn-ea"/>
                <a:cs typeface="+mn-cs"/>
              </a:rPr>
              <a:t>Pattern 3: Describe how agents execute workflows autonomously and what the Marketing Insights Analyst does when handling exceptions or strategic decisions (e.g., agents continuously monitor signals, auto-generate dashboards, and escalate anomalies).</a:t>
            </a:r>
          </a:p>
          <a:p>
            <a:pPr fontAlgn="t"/>
            <a:r>
              <a:rPr lang="en-US" sz="1200" b="0" i="0" kern="1200">
                <a:solidFill>
                  <a:schemeClr val="tx1"/>
                </a:solidFill>
                <a:effectLst/>
                <a:latin typeface="+mn-lt"/>
                <a:ea typeface="+mn-ea"/>
                <a:cs typeface="+mn-cs"/>
              </a:rPr>
              <a:t>Write the descriptions as realistic narratives, embedding the role in each pattern. Example:</a:t>
            </a:r>
          </a:p>
          <a:p>
            <a:pPr fontAlgn="t"/>
            <a:r>
              <a:rPr lang="en-US" sz="1200" b="0" i="0" kern="1200">
                <a:solidFill>
                  <a:schemeClr val="tx1"/>
                </a:solidFill>
                <a:effectLst/>
                <a:latin typeface="+mn-lt"/>
                <a:ea typeface="+mn-ea"/>
                <a:cs typeface="+mn-cs"/>
              </a:rPr>
              <a:t>“The Marketing Insights Analyst manually compiles social media data and uses Copilot in Excel to summarize sentiment trends and draft a first-pass insights report. Copilot also suggests emerging topics for review.”</a:t>
            </a:r>
          </a:p>
          <a:p>
            <a:pPr fontAlgn="t"/>
            <a:r>
              <a:rPr lang="en-US" sz="1200" b="0" i="0" kern="1200">
                <a:solidFill>
                  <a:schemeClr val="tx1"/>
                </a:solidFill>
                <a:effectLst/>
                <a:latin typeface="+mn-lt"/>
                <a:ea typeface="+mn-ea"/>
                <a:cs typeface="+mn-cs"/>
              </a:rPr>
              <a:t>At the bottom of the table, include a row for KPIs for each pattern (Pattern 1, Pattern 2, Pattern 3). Provide 5 measurable KPIs per pattern with a short description of what each KPI measures. Example KPIs: Time to Complete Workflow (measures efficiency), Accuracy of Output (measures quality), % Automation Achieved (measures automation maturity), User Adoption Rate (measures engagement), Risk Reduction Score (measures compliance or risk mitigation).</a:t>
            </a:r>
          </a:p>
          <a:p>
            <a:pPr fontAlgn="t"/>
            <a:r>
              <a:rPr lang="en-US" sz="1200" b="0" i="0" kern="1200">
                <a:solidFill>
                  <a:schemeClr val="tx1"/>
                </a:solidFill>
                <a:effectLst/>
                <a:latin typeface="+mn-lt"/>
                <a:ea typeface="+mn-ea"/>
                <a:cs typeface="+mn-cs"/>
              </a:rPr>
              <a:t>Output in a table with columns:</a:t>
            </a:r>
          </a:p>
          <a:p>
            <a:pPr fontAlgn="t"/>
            <a:r>
              <a:rPr lang="en-US" sz="1200" b="0" i="0" kern="1200">
                <a:solidFill>
                  <a:schemeClr val="tx1"/>
                </a:solidFill>
                <a:effectLst/>
                <a:latin typeface="+mn-lt"/>
                <a:ea typeface="+mn-ea"/>
                <a:cs typeface="+mn-cs"/>
              </a:rPr>
              <a:t>Workflow Name</a:t>
            </a:r>
          </a:p>
          <a:p>
            <a:pPr fontAlgn="t"/>
            <a:r>
              <a:rPr lang="en-US" sz="1200" b="0" i="0" kern="1200">
                <a:solidFill>
                  <a:schemeClr val="tx1"/>
                </a:solidFill>
                <a:effectLst/>
                <a:latin typeface="+mn-lt"/>
                <a:ea typeface="+mn-ea"/>
                <a:cs typeface="+mn-cs"/>
              </a:rPr>
              <a:t>Pattern 1 Description</a:t>
            </a:r>
          </a:p>
          <a:p>
            <a:pPr fontAlgn="t"/>
            <a:r>
              <a:rPr lang="en-US" sz="1200" b="0" i="0" kern="1200">
                <a:solidFill>
                  <a:schemeClr val="tx1"/>
                </a:solidFill>
                <a:effectLst/>
                <a:latin typeface="+mn-lt"/>
                <a:ea typeface="+mn-ea"/>
                <a:cs typeface="+mn-cs"/>
              </a:rPr>
              <a:t>Pattern 2 Description</a:t>
            </a:r>
          </a:p>
          <a:p>
            <a:pPr fontAlgn="t"/>
            <a:r>
              <a:rPr lang="en-US" sz="1200" b="0" i="0" kern="1200">
                <a:solidFill>
                  <a:schemeClr val="tx1"/>
                </a:solidFill>
                <a:effectLst/>
                <a:latin typeface="+mn-lt"/>
                <a:ea typeface="+mn-ea"/>
                <a:cs typeface="+mn-cs"/>
              </a:rPr>
              <a:t>Pattern 3 Description</a:t>
            </a:r>
          </a:p>
          <a:p>
            <a:pPr fontAlgn="t"/>
            <a:r>
              <a:rPr lang="en-US" sz="1200" b="0" i="0" kern="1200">
                <a:solidFill>
                  <a:schemeClr val="tx1"/>
                </a:solidFill>
                <a:effectLst/>
                <a:latin typeface="+mn-lt"/>
                <a:ea typeface="+mn-ea"/>
                <a:cs typeface="+mn-cs"/>
              </a:rPr>
              <a:t>Success Metrics (include KPI row at bottom)</a:t>
            </a:r>
          </a:p>
          <a:p>
            <a:pPr fontAlgn="t"/>
            <a:r>
              <a:rPr lang="en-US" sz="1200" b="0" i="0" kern="1200">
                <a:solidFill>
                  <a:schemeClr val="tx1"/>
                </a:solidFill>
                <a:effectLst/>
                <a:latin typeface="+mn-lt"/>
                <a:ea typeface="+mn-ea"/>
                <a:cs typeface="+mn-cs"/>
              </a:rPr>
              <a:t>Ensure the workflows are realistic for enterprise marketing teams and reflect progressive automation maturity.</a:t>
            </a:r>
          </a:p>
          <a:p>
            <a:endParaRPr lang="en-US"/>
          </a:p>
        </p:txBody>
      </p:sp>
      <p:sp>
        <p:nvSpPr>
          <p:cNvPr id="4" name="Slide Number Placeholder 3">
            <a:extLst>
              <a:ext uri="{FF2B5EF4-FFF2-40B4-BE49-F238E27FC236}">
                <a16:creationId xmlns:a16="http://schemas.microsoft.com/office/drawing/2014/main" id="{B171C2EE-A305-2BDE-AC69-3B916A029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4633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B3BCF-1CC7-C917-97A3-058778B37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EDDA5-57CA-2F89-6358-72FE78E6923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D385CD22-5037-B5E0-7CCC-15FAA2C936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AF93BC-0B3E-26A9-2395-4234CA1B58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895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DB45-53B8-8A07-B88A-29A37C4FB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ED759-0948-77B8-DE4E-42A0953505B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4AB1F2D-827D-FF3E-5358-F32C7A62A8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D1CD23-4695-659F-0AD9-E963E4000D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2911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948C1-9B4E-55D5-69C6-586FA4E5F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08250-CFFD-3F2E-2698-C3789CE1016A}"/>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78737110-2534-1F00-9D09-2D4EF20C32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B960A9-3D41-29B3-4598-33C7A63EC6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93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50CD4-D03F-AB60-5785-703E8F427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3ABFA-3626-6DF5-5C87-4FCC9D52EAD4}"/>
              </a:ext>
            </a:extLst>
          </p:cNvPr>
          <p:cNvSpPr>
            <a:spLocks noGrp="1" noRot="1" noChangeAspect="1"/>
          </p:cNvSpPr>
          <p:nvPr>
            <p:ph type="sldImg"/>
          </p:nvPr>
        </p:nvSpPr>
        <p:spPr>
          <a:xfrm>
            <a:off x="155575" y="574675"/>
            <a:ext cx="6621463" cy="3724275"/>
          </a:xfrm>
        </p:spPr>
        <p:txBody>
          <a:bodyPr/>
          <a:lstStyle/>
          <a:p>
            <a:endParaRPr lang="en-US"/>
          </a:p>
        </p:txBody>
      </p:sp>
      <p:sp>
        <p:nvSpPr>
          <p:cNvPr id="3" name="Notes Placeholder 2">
            <a:extLst>
              <a:ext uri="{FF2B5EF4-FFF2-40B4-BE49-F238E27FC236}">
                <a16:creationId xmlns:a16="http://schemas.microsoft.com/office/drawing/2014/main" id="{6F63E9CF-49F0-617B-8555-2E46C9E25E26}"/>
              </a:ext>
            </a:extLst>
          </p:cNvPr>
          <p:cNvSpPr>
            <a:spLocks noGrp="1"/>
          </p:cNvSpPr>
          <p:nvPr>
            <p:ph type="body" idx="1"/>
          </p:nvPr>
        </p:nvSpPr>
        <p:spPr/>
        <p:txBody>
          <a:bodyPr/>
          <a:lstStyle/>
          <a:p>
            <a:pPr marL="0" indent="0">
              <a:buFont typeface="Calibri"/>
              <a:buNone/>
            </a:pPr>
            <a:r>
              <a:rPr lang="en-US" sz="1200">
                <a:cs typeface="Segoe UI"/>
              </a:rPr>
              <a:t>Key processes by function</a:t>
            </a:r>
            <a:endParaRPr lang="en-US">
              <a:latin typeface="Calibri"/>
              <a:cs typeface="Calibri"/>
            </a:endParaRPr>
          </a:p>
        </p:txBody>
      </p:sp>
      <p:sp>
        <p:nvSpPr>
          <p:cNvPr id="4" name="Slide Number Placeholder 3">
            <a:extLst>
              <a:ext uri="{FF2B5EF4-FFF2-40B4-BE49-F238E27FC236}">
                <a16:creationId xmlns:a16="http://schemas.microsoft.com/office/drawing/2014/main" id="{5E7E3592-B6D0-999F-D9C5-EE8E6FBC5D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1202723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1E072-C991-4E93-7ED9-F210E37E6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5FF1D-41D6-5B41-F6D5-1FEDC04345D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80DB167-FF6C-0916-D9B0-0C512FE997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2A88B7-3E73-13DA-DF8F-244C44A523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1086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24B8B-CA87-1F40-0655-A2754E550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7FA13-32B2-3736-FCF4-B53A048654DE}"/>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B0477A3-AA2F-B012-A8BB-1F3A63DFC1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92DFEF-8602-D46B-90FF-CAB1DD99C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413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39079-AF5B-212E-1D41-37D96A4E9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4ABA1-DB3C-3FDC-3DB6-C737CC3644AA}"/>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76D98B8A-FF59-B825-C67A-D70DA5865D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Chris Rosa Prompt - You are helping design workflows for the legal function in an AI transformation playbook. Focus on the business process: Regulatory Intelligence &amp; Compliance Monitoring. Break down this process into 3–5 core workflows (e.g., regulatory scanning, compliance mapping, risk flagging, policy update, audit preparation). For each workflow, describe how it would be executed under three patterns: - Pattern 1: Human uses Copilot in a non-agentic way (basic summarization of regulations, drafting compliance checklists). - Pattern 2: Human uses assistive agents, reviewing and approving outputs (agents monitor regulatory sources, map changes to internal policies, and recommend actions). - Pattern 3: Agents execute workflows autonomously, humans handle exceptions (agents continuously track regulatory changes, update compliance frameworks, and escalate anomalies). Output in a table with columns: 1. Workflow Name 2. Pattern 1 Description 3. Pattern 2 Description 4. Pattern 3 Description 5. Success Metrics (time savings, compliance accuracy, % automation) Ensure the workflows are realistic for enterprise legal teams and reflect progressive automation maturity.</a:t>
            </a:r>
          </a:p>
          <a:p>
            <a:endParaRPr lang="en-US"/>
          </a:p>
        </p:txBody>
      </p:sp>
      <p:sp>
        <p:nvSpPr>
          <p:cNvPr id="4" name="Slide Number Placeholder 3">
            <a:extLst>
              <a:ext uri="{FF2B5EF4-FFF2-40B4-BE49-F238E27FC236}">
                <a16:creationId xmlns:a16="http://schemas.microsoft.com/office/drawing/2014/main" id="{E02AD76E-5AC0-7C36-DDEE-2EC988C9BB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3654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ADCC-716B-4498-C743-3CC3C6FE9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98308-E351-8972-E5DA-34033A20F1EF}"/>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1AAB5A17-68C6-23A0-D6F2-86E39E845E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are helping design workflows for the legal function in an AI transformation playbook. Focus on the business process: Contract Drafting, Review, and Negotiation. Break down this process into 3–5 core workflows (e.g., initial draft creation, clause review, risk flagging, negotiation support, finalization). For each workflow, describe how it would be executed under three patterns: - Pattern 1: Human uses Copilot in a non-agentic way (basic drafting, summarization, clause suggestions). - Pattern 2: Human uses assistive agents, reviewing and approving outputs (agents handle clause analysis, risk scoring, and recommendations). - Pattern 3: Agents execute workflows autonomously, humans handle exceptions (agents manage drafting, review, negotiation sequencing, and escalate only edge cases). Output in a table with columns: 1. Workflow Name 2. Pattern 1 Description 3. Pattern 2 Description 4. Pattern 3 Description 5. Success Metrics (time savings, quality improvements, % automation) Ensure the workflows are realistic for enterprise legal teams and reflect progressive automation maturity.</a:t>
            </a:r>
          </a:p>
          <a:p>
            <a:endParaRPr lang="en-US"/>
          </a:p>
        </p:txBody>
      </p:sp>
      <p:sp>
        <p:nvSpPr>
          <p:cNvPr id="4" name="Slide Number Placeholder 3">
            <a:extLst>
              <a:ext uri="{FF2B5EF4-FFF2-40B4-BE49-F238E27FC236}">
                <a16:creationId xmlns:a16="http://schemas.microsoft.com/office/drawing/2014/main" id="{1EC2861B-F1E9-111F-20E5-66C181DE5A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3268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FF58-7395-2B31-5C05-572E1A9A1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A28EB-5543-BBD4-A9BE-3A1BB2917444}"/>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54413317-D4EA-782B-5734-4460581C841A}"/>
              </a:ext>
            </a:extLst>
          </p:cNvPr>
          <p:cNvSpPr>
            <a:spLocks noGrp="1"/>
          </p:cNvSpPr>
          <p:nvPr>
            <p:ph type="body" idx="1"/>
          </p:nvPr>
        </p:nvSpPr>
        <p:spPr/>
        <p:txBody>
          <a:bodyPr/>
          <a:lstStyle/>
          <a:p>
            <a:r>
              <a:rPr lang="en-US" sz="1200" kern="1200">
                <a:solidFill>
                  <a:schemeClr val="tx1"/>
                </a:solidFill>
                <a:latin typeface="+mn-lt"/>
                <a:ea typeface="+mn-ea"/>
                <a:cs typeface="+mn-cs"/>
              </a:rPr>
              <a:t>You are helping design workflows for the legal function in an AI transformation playbook. Focus on the business process: Legal Risk Detection &amp; Mitigation Intelligence. Break down this process into 3–5 core workflows (e.g., contract risk scanning, risk scoring, mitigation planning, </a:t>
            </a:r>
            <a:r>
              <a:rPr lang="en-US"/>
              <a:t>continuous risk monitoring, regulatory change impact analysis, escalation</a:t>
            </a:r>
            <a:r>
              <a:rPr lang="en-US" sz="1200" kern="1200">
                <a:solidFill>
                  <a:schemeClr val="tx1"/>
                </a:solidFill>
                <a:latin typeface="+mn-lt"/>
                <a:ea typeface="+mn-ea"/>
                <a:cs typeface="+mn-cs"/>
              </a:rPr>
              <a:t>, </a:t>
            </a:r>
            <a:r>
              <a:rPr lang="en-US"/>
              <a:t>&amp; </a:t>
            </a:r>
            <a:r>
              <a:rPr lang="en-US" sz="1200" kern="1200">
                <a:solidFill>
                  <a:schemeClr val="tx1"/>
                </a:solidFill>
                <a:latin typeface="+mn-lt"/>
                <a:ea typeface="+mn-ea"/>
                <a:cs typeface="+mn-cs"/>
              </a:rPr>
              <a:t>reporting</a:t>
            </a:r>
            <a:r>
              <a:rPr lang="en-US"/>
              <a:t>).</a:t>
            </a:r>
            <a:endParaRPr lang="en-US" sz="1200" kern="1200">
              <a:solidFill>
                <a:schemeClr val="tx1"/>
              </a:solidFill>
              <a:latin typeface="+mn-lt"/>
              <a:ea typeface="+mn-ea"/>
              <a:cs typeface="+mn-cs"/>
            </a:endParaRP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For each workflow, describe how it would be executed under three patterns,</a:t>
            </a:r>
            <a:r>
              <a:rPr lang="en-US"/>
              <a:t> explicitly incorporating the role of the person within the description</a:t>
            </a:r>
            <a:r>
              <a:rPr lang="en-US" sz="1200" kern="1200">
                <a:solidFill>
                  <a:schemeClr val="tx1"/>
                </a:solidFill>
                <a:latin typeface="+mn-lt"/>
                <a:ea typeface="+mn-ea"/>
                <a:cs typeface="+mn-cs"/>
              </a:rPr>
              <a:t>:</a:t>
            </a:r>
          </a:p>
          <a:p>
            <a:r>
              <a:rPr lang="en-US" sz="1200" kern="1200">
                <a:solidFill>
                  <a:schemeClr val="tx1"/>
                </a:solidFill>
                <a:latin typeface="+mn-lt"/>
                <a:ea typeface="+mn-ea"/>
                <a:cs typeface="+mn-cs"/>
              </a:rPr>
              <a:t>- Pattern 1: Human uses Copilot in a non-agentic way (basic risk identification, summarizing risk clauses, drafting mitigation notes).</a:t>
            </a:r>
          </a:p>
          <a:p>
            <a:r>
              <a:rPr lang="en-US" sz="1200" kern="1200">
                <a:solidFill>
                  <a:schemeClr val="tx1"/>
                </a:solidFill>
                <a:latin typeface="+mn-lt"/>
                <a:ea typeface="+mn-ea"/>
                <a:cs typeface="+mn-cs"/>
              </a:rPr>
              <a:t>- Pattern 2: Human uses assistive agents, reviewing and approving outputs. </a:t>
            </a:r>
            <a:r>
              <a:rPr lang="en-US"/>
              <a:t>Make sure you describe how the human directs the action vs. the agent working autonomously.</a:t>
            </a:r>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 Pattern 3: </a:t>
            </a:r>
            <a:r>
              <a:rPr lang="en-US"/>
              <a:t>Agent</a:t>
            </a:r>
            <a:r>
              <a:rPr lang="en-US" sz="1200" kern="1200">
                <a:solidFill>
                  <a:schemeClr val="tx1"/>
                </a:solidFill>
                <a:latin typeface="+mn-lt"/>
                <a:ea typeface="+mn-ea"/>
                <a:cs typeface="+mn-cs"/>
              </a:rPr>
              <a:t> </a:t>
            </a:r>
            <a:r>
              <a:rPr lang="en-US"/>
              <a:t>executes</a:t>
            </a:r>
            <a:r>
              <a:rPr lang="en-US" sz="1200" kern="1200">
                <a:solidFill>
                  <a:schemeClr val="tx1"/>
                </a:solidFill>
                <a:latin typeface="+mn-lt"/>
                <a:ea typeface="+mn-ea"/>
                <a:cs typeface="+mn-cs"/>
              </a:rPr>
              <a:t> workflows autonomously, humans handle exceptions (agents continuously monitor risk signals, apply mitigation actions, and escalate anomalies).</a:t>
            </a:r>
            <a:endParaRPr lang="en-US" sz="1200" kern="1200">
              <a:solidFill>
                <a:schemeClr val="tx1"/>
              </a:solidFill>
              <a:latin typeface="+mn-lt"/>
            </a:endParaRPr>
          </a:p>
          <a:p>
            <a:endParaRPr lang="en-US" sz="1200" kern="1200">
              <a:solidFill>
                <a:schemeClr val="tx1"/>
              </a:solidFill>
              <a:latin typeface="+mn-lt"/>
              <a:ea typeface="+mn-ea"/>
              <a:cs typeface="+mn-cs"/>
            </a:endParaRPr>
          </a:p>
          <a:p>
            <a:r>
              <a:rPr lang="en-US"/>
              <a:t>Output in a table with columns: 1. Workflow Name 2. Pattern 1 Description 3. Pattern 2 Description 4. Pattern 3 Description 5. Success Metrics (include KPI row at bottom)</a:t>
            </a:r>
          </a:p>
          <a:p>
            <a:endParaRPr lang="en-US">
              <a:cs typeface="+mn-lt"/>
            </a:endParaRPr>
          </a:p>
          <a:p>
            <a:br>
              <a:rPr lang="en-US">
                <a:cs typeface="+mn-lt"/>
              </a:rPr>
            </a:br>
            <a:br>
              <a:rPr lang="en-US">
                <a:cs typeface="+mn-lt"/>
              </a:rPr>
            </a:br>
            <a:r>
              <a:rPr lang="en-US" b="0" i="0" kern="1200">
                <a:solidFill>
                  <a:schemeClr val="tx1"/>
                </a:solidFill>
                <a:effectLst/>
              </a:rPr>
              <a:t>Be specific and brief. </a:t>
            </a:r>
            <a:r>
              <a:rPr lang="en-US"/>
              <a:t>Write the descriptions as realistic narratives, embedding the role in each pattern. Example:</a:t>
            </a:r>
          </a:p>
          <a:p>
            <a:r>
              <a:rPr lang="en-US"/>
              <a:t>“The Marketing Insights Analyst manually compiles social media data and uses Copilot in Excel to summarize sentiment trends and draft a first-pass insights report. Copilot also suggests emerging topics for review.”</a:t>
            </a:r>
          </a:p>
          <a:p>
            <a:endParaRPr lang="en-US"/>
          </a:p>
          <a:p>
            <a:endParaRPr lang="en-US"/>
          </a:p>
          <a:p>
            <a:r>
              <a:rPr lang="en-US"/>
              <a:t>For Pattern 1, include the specific Microsoft product when relevant (e.g., Copilot in Word, Copilot Chat). </a:t>
            </a:r>
            <a:r>
              <a:rPr lang="en-US" b="0" i="0" kern="1200">
                <a:solidFill>
                  <a:schemeClr val="tx1"/>
                </a:solidFill>
                <a:effectLst/>
              </a:rPr>
              <a:t>For patterns 2, when relevant, include specific M365 Copilot agents like Researcher, Analyst, ESS, Workforce Insights agent, People Agent, and Learning Agent. </a:t>
            </a:r>
            <a:r>
              <a:rPr lang="en-US"/>
              <a:t>For Pattern 3, you </a:t>
            </a:r>
            <a:r>
              <a:rPr lang="en-US" b="0" i="0" kern="1200">
                <a:solidFill>
                  <a:schemeClr val="tx1"/>
                </a:solidFill>
                <a:effectLst/>
              </a:rPr>
              <a:t>can reference generic custom agents</a:t>
            </a:r>
            <a:r>
              <a:rPr lang="en-US"/>
              <a:t>, but note them as so</a:t>
            </a:r>
            <a:r>
              <a:rPr lang="en-US" b="0" i="0" kern="1200">
                <a:solidFill>
                  <a:schemeClr val="tx1"/>
                </a:solidFill>
                <a:effectLst/>
              </a:rPr>
              <a:t>. </a:t>
            </a:r>
            <a:r>
              <a:rPr lang="en-US"/>
              <a:t>Boldface the Microsoft product/agent names.</a:t>
            </a:r>
            <a:endParaRPr lang="en-US" b="0" i="0" kern="1200">
              <a:solidFill>
                <a:schemeClr val="tx1"/>
              </a:solidFill>
              <a:effectLst/>
            </a:endParaRPr>
          </a:p>
          <a:p>
            <a:endParaRPr lang="en-US">
              <a:cs typeface="+mn-lt"/>
            </a:endParaRPr>
          </a:p>
          <a:p>
            <a:r>
              <a:rPr lang="en-US"/>
              <a:t>For each pattern (1,2,3), include recommended Success Metrics across all 5 workflows - not per each workflow. Have a different recommendation per Pattern that builds (e.g., time savings first, then advanced measures like 1 trackable business KPI associated with the process and % of workflow operated by agents). </a:t>
            </a:r>
            <a:endParaRPr lang="en-US">
              <a:solidFill>
                <a:srgbClr val="444444"/>
              </a:solidFill>
            </a:endParaRPr>
          </a:p>
          <a:p>
            <a:endParaRPr lang="en-US"/>
          </a:p>
          <a:p>
            <a:r>
              <a:rPr lang="en-US"/>
              <a:t>Ensure the workflows are realistic for enterprise Legal teams and reflect progressive automation maturity.</a:t>
            </a:r>
          </a:p>
          <a:p>
            <a:endParaRPr lang="en-US"/>
          </a:p>
        </p:txBody>
      </p:sp>
      <p:sp>
        <p:nvSpPr>
          <p:cNvPr id="4" name="Slide Number Placeholder 3">
            <a:extLst>
              <a:ext uri="{FF2B5EF4-FFF2-40B4-BE49-F238E27FC236}">
                <a16:creationId xmlns:a16="http://schemas.microsoft.com/office/drawing/2014/main" id="{3C718F36-BDEA-7084-A0BF-F5703E07E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735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E8349-0C6C-69BE-C887-E81C203E0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3DD67-636A-BA5B-C264-BC7F28417C2F}"/>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376026DE-17B1-DE88-AE79-3EE65A7BBF1A}"/>
              </a:ext>
            </a:extLst>
          </p:cNvPr>
          <p:cNvSpPr>
            <a:spLocks noGrp="1"/>
          </p:cNvSpPr>
          <p:nvPr>
            <p:ph type="body" idx="1"/>
          </p:nvPr>
        </p:nvSpPr>
        <p:spPr/>
        <p:txBody>
          <a:bodyPr/>
          <a:lstStyle/>
          <a:p>
            <a:r>
              <a:rPr lang="en-US"/>
              <a:t>You are helping design workflows for the legal function in an AI transformation playbook. Focus on the business process: Legal Advisory for Business Teams. Break down this process into 3–5 core workflows (e.g., answering routine legal queries, summarizing policies, drafting guidance notes, preparing FAQs, and escalation for complex issues). For each workflow, describe how it would be executed under three patterns: - Pattern 1: Human uses Copilot in a non-agentic way (basic drafting of responses, summarizing policy documents, creating FAQs). - Pattern 2: Human uses assistive agents, reviewing and approving outputs (agents proactively surface relevant policies, draft advisory notes, and recommend actions). - Pattern 3: Agents execute workflows autonomously, humans handle exceptions (agents manage routine advisory requests end-to-end, update FAQs dynamically, and escalate only complex or high-risk queries). Output in a table with columns: 1. Workflow Name 2. Pattern 1 Description 3. Pattern 2 Description 4. Pattern 3 Description 5. Success Metrics (time savings, accuracy of advice, % automation) Ensure the workflows are realistic for enterprise legal teams and reflect progressive automation maturity.</a:t>
            </a:r>
          </a:p>
          <a:p>
            <a:endParaRPr lang="en-US"/>
          </a:p>
        </p:txBody>
      </p:sp>
      <p:sp>
        <p:nvSpPr>
          <p:cNvPr id="4" name="Slide Number Placeholder 3">
            <a:extLst>
              <a:ext uri="{FF2B5EF4-FFF2-40B4-BE49-F238E27FC236}">
                <a16:creationId xmlns:a16="http://schemas.microsoft.com/office/drawing/2014/main" id="{E3927339-16E1-BDA9-C9B2-E6DE9D3EBA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4991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48A67-ECFC-F688-CA35-16334F5AB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6B94-C83B-B29F-7F86-F66452577842}"/>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76A4A6EE-AC15-D94C-23A6-D946954676A2}"/>
              </a:ext>
            </a:extLst>
          </p:cNvPr>
          <p:cNvSpPr>
            <a:spLocks noGrp="1"/>
          </p:cNvSpPr>
          <p:nvPr>
            <p:ph type="body" idx="1"/>
          </p:nvPr>
        </p:nvSpPr>
        <p:spPr/>
        <p:txBody>
          <a:bodyPr/>
          <a:lstStyle/>
          <a:p>
            <a:r>
              <a:rPr lang="en-US"/>
              <a:t>You are helping design workflows for the legal function in an AI transformation playbook. Focus on the business process: Strategic Legal Insight &amp; Governance Advisor. Break down this process into 3–5 core workflows (e.g., regulatory trend analysis, executive briefing preparation, governance risk assessment, board reporting, and compliance strategy alignment). </a:t>
            </a:r>
          </a:p>
          <a:p>
            <a:endParaRPr lang="en-US"/>
          </a:p>
          <a:p>
            <a:r>
              <a:rPr lang="en-US"/>
              <a:t>For each workflow, describe how it would be executed under three patterns, explicitly incorporating the role of the person within the description:</a:t>
            </a:r>
            <a:endParaRPr lang="en-US">
              <a:solidFill>
                <a:srgbClr val="444444"/>
              </a:solidFill>
            </a:endParaRPr>
          </a:p>
          <a:p>
            <a:r>
              <a:rPr lang="en-US"/>
              <a:t>- Pattern 1: Human uses Copilot in a non-agentic way .</a:t>
            </a:r>
            <a:endParaRPr lang="en-US">
              <a:solidFill>
                <a:srgbClr val="444444"/>
              </a:solidFill>
            </a:endParaRPr>
          </a:p>
          <a:p>
            <a:r>
              <a:rPr lang="en-US"/>
              <a:t>- Pattern 2: Human uses assistive agents, reviewing and approving outputs. Make sure you describe how the human directs the action vs. the agent working autonomously.</a:t>
            </a:r>
            <a:endParaRPr lang="en-US">
              <a:solidFill>
                <a:srgbClr val="444444"/>
              </a:solidFill>
            </a:endParaRPr>
          </a:p>
          <a:p>
            <a:r>
              <a:rPr lang="en-US"/>
              <a:t>- Pattern 3: Agent executes workflows autonomously, humans handle exceptions.</a:t>
            </a:r>
            <a:endParaRPr lang="en-US">
              <a:solidFill>
                <a:srgbClr val="444444"/>
              </a:solidFill>
            </a:endParaRPr>
          </a:p>
          <a:p>
            <a:endParaRPr lang="en-US"/>
          </a:p>
          <a:p>
            <a:r>
              <a:rPr lang="en-US"/>
              <a:t>Output in a table with columns: 1. Workflow Name 2. Pattern 1 Description 3. Pattern 2 Description 4. Pattern 3 Description 5. Success Metrics (include KPI row at bottom)</a:t>
            </a:r>
            <a:br>
              <a:rPr lang="en-US">
                <a:cs typeface="+mn-lt"/>
              </a:rPr>
            </a:br>
            <a:br>
              <a:rPr lang="en-US">
                <a:cs typeface="+mn-lt"/>
              </a:rPr>
            </a:br>
            <a:r>
              <a:rPr lang="en-US" b="0" i="0" kern="1200">
                <a:solidFill>
                  <a:schemeClr val="tx1"/>
                </a:solidFill>
                <a:effectLst/>
              </a:rPr>
              <a:t>Be specific and brief. </a:t>
            </a:r>
            <a:r>
              <a:rPr lang="en-US"/>
              <a:t>Write the descriptions as realistic narratives, embedding the role in each pattern. Example:</a:t>
            </a:r>
          </a:p>
          <a:p>
            <a:r>
              <a:rPr lang="en-US"/>
              <a:t>“The Marketing Insights Analyst manually compiles social media data and uses Copilot in Excel to summarize sentiment trends and draft a first-pass insights report. Copilot also suggests emerging topics for review.”</a:t>
            </a:r>
          </a:p>
          <a:p>
            <a:endParaRPr lang="en-US"/>
          </a:p>
          <a:p>
            <a:r>
              <a:rPr lang="en-US"/>
              <a:t>For Pattern 1, include the specific Microsoft product when relevant (e.g., Copilot in Word, Copilot Chat). For patterns 2, when relevant, include specific M365 Copilot agents like Researcher, Analyst, ESS, Workforce Insights agent, People Agent, and Learning Agent. For Pattern 3, you can reference generic custom agents, but note them as so. Boldface the Microsoft product/agent names.</a:t>
            </a:r>
          </a:p>
          <a:p>
            <a:endParaRPr lang="en-US">
              <a:solidFill>
                <a:srgbClr val="444444"/>
              </a:solidFill>
              <a:cs typeface="+mn-lt"/>
            </a:endParaRPr>
          </a:p>
          <a:p>
            <a:r>
              <a:rPr lang="en-US"/>
              <a:t>For each pattern (1,2,3), include recommended Success Metrics across all 5 workflows - not per each workflow. Have a different recommendation per Pattern that builds (e.g., time savings first, then advanced measures like 1 trackable business KPI associated with the process and % of workflow operated by agents). </a:t>
            </a:r>
            <a:endParaRPr lang="en-US">
              <a:solidFill>
                <a:srgbClr val="444444"/>
              </a:solidFill>
            </a:endParaRPr>
          </a:p>
          <a:p>
            <a:endParaRPr lang="en-US">
              <a:solidFill>
                <a:srgbClr val="444444"/>
              </a:solidFill>
            </a:endParaRPr>
          </a:p>
          <a:p>
            <a:r>
              <a:rPr lang="en-US"/>
              <a:t>Ensure the workflows are realistic for enterprise Legal teams and reflect progressive automation maturity.</a:t>
            </a:r>
            <a:endParaRPr lang="en-US">
              <a:solidFill>
                <a:srgbClr val="444444"/>
              </a:solidFill>
            </a:endParaRPr>
          </a:p>
          <a:p>
            <a:endParaRPr lang="en-US"/>
          </a:p>
        </p:txBody>
      </p:sp>
      <p:sp>
        <p:nvSpPr>
          <p:cNvPr id="4" name="Slide Number Placeholder 3">
            <a:extLst>
              <a:ext uri="{FF2B5EF4-FFF2-40B4-BE49-F238E27FC236}">
                <a16:creationId xmlns:a16="http://schemas.microsoft.com/office/drawing/2014/main" id="{F3A9F047-6723-5D97-91A6-B4E3C1EC71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4304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A741C-629F-968F-BE54-48CC1EB57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3479E-0D2B-8DF1-78B7-02607FC9D477}"/>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88FE200-36A8-C8FD-2D31-A9D0907C3F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01CD0F-E600-BC31-BFAA-0CDF66DBAB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8409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948CB-66CB-6DB1-2948-68710D29E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C6268-36A8-E232-2114-C29CE9228473}"/>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DDA088B5-D7E2-983F-DA3A-2345CB1081D1}"/>
              </a:ext>
            </a:extLst>
          </p:cNvPr>
          <p:cNvSpPr>
            <a:spLocks noGrp="1"/>
          </p:cNvSpPr>
          <p:nvPr>
            <p:ph type="body" idx="1"/>
          </p:nvPr>
        </p:nvSpPr>
        <p:spPr/>
        <p:txBody>
          <a:bodyPr/>
          <a:lstStyle/>
          <a:p>
            <a:r>
              <a:rPr lang="en-US"/>
              <a:t>You are helping design workflows for the HR function in an AI transformation playbook. Focus on two business processes: 1. Employee Sentiment &amp; Engagement Intelligence 2. Automated Employee Onboarding &amp; Exit Workflow Orchestration. Break down each process into 3–5 core workflows (e.g., sentiment analysis, engagement survey synthesis, onboarding checklist automation, exit risk detection, compliance handoff). For each workflow, describe how it would be executed under three patterns: - Pattern 1: Human uses Copilot in a non-agentic way (basic summarization of survey results, drafting onboarding checklists, creating exit interview templates). - Pattern 2: Human uses assistive agents, reviewing and approving outputs (agents analyze engagement signals, recommend interventions, automate onboarding steps with human sign-off). - Pattern 3: Agents execute workflows autonomously, humans handle exceptions (agents continuously monitor sentiment trends, orchestrate onboarding and exit workflows end-to-end, escalate anomalies). Output in a table with columns: 1. Workflow Name 2. Pattern 1 Description 3. Pattern 2 Description 4. Pattern 3 Description 5. Success Metrics (time savings, engagement improvement, % automation) Ensure the workflows are realistic for enterprise HR teams and reflect progressive automation maturity.</a:t>
            </a:r>
          </a:p>
        </p:txBody>
      </p:sp>
      <p:sp>
        <p:nvSpPr>
          <p:cNvPr id="4" name="Slide Number Placeholder 3">
            <a:extLst>
              <a:ext uri="{FF2B5EF4-FFF2-40B4-BE49-F238E27FC236}">
                <a16:creationId xmlns:a16="http://schemas.microsoft.com/office/drawing/2014/main" id="{DB095BA7-CEAC-F059-9B46-E3D5F24886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7946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DA5BA-03E1-EEC1-DE85-028DE2183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032DA-48E0-C44D-B9BF-3D7BA8985A4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EC4E5280-90BD-87A9-8368-4ACB2DD4ED2F}"/>
              </a:ext>
            </a:extLst>
          </p:cNvPr>
          <p:cNvSpPr>
            <a:spLocks noGrp="1"/>
          </p:cNvSpPr>
          <p:nvPr>
            <p:ph type="body" idx="1"/>
          </p:nvPr>
        </p:nvSpPr>
        <p:spPr/>
        <p:txBody>
          <a:bodyPr/>
          <a:lstStyle/>
          <a:p>
            <a:r>
              <a:rPr lang="en-US"/>
              <a:t>You are helping design workflows for the HR function in an AI transformation playbook. Focus on the business process: Talent Sourcing and Screening. Break down this process into 3–5 core workflows (e.g., candidate sourcing, resume screening, shortlist creation, recruiter engagement, and interview scheduling). For each workflow, describe how it would be executed under three patterns: - Pattern 1: Human uses Copilot in a non-agentic way (basic drafting of job descriptions, summarizing resumes, creating shortlists manually). - Pattern 2: Human uses assistive agents, reviewing and approving outputs (agents aggregate candidate pools, rank resumes, and recommend shortlists for recruiter validation). - Pattern 3: Agents execute workflows autonomously, humans handle exceptions (agents manage sourcing, screening, and shortlisting end-to-end, escalate only anomalies or strategic decisions). Output in a table with columns: 1. Workflow Name 2. Pattern 1 Description 3. Pattern 2 Description 4. Pattern 3 Description 5. Success Metrics (time savings, quality of hire, % automation) Ensure the workflows are realistic for enterprise HR teams and reflect progressive automation maturity.</a:t>
            </a:r>
          </a:p>
        </p:txBody>
      </p:sp>
      <p:sp>
        <p:nvSpPr>
          <p:cNvPr id="4" name="Slide Number Placeholder 3">
            <a:extLst>
              <a:ext uri="{FF2B5EF4-FFF2-40B4-BE49-F238E27FC236}">
                <a16:creationId xmlns:a16="http://schemas.microsoft.com/office/drawing/2014/main" id="{A2FFA115-EBC3-33FC-AE7A-5F4D72FC5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775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DEB4-2B24-6491-1A57-FEEA491B2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89887-0F64-8E42-BB24-45FA59A1CB2C}"/>
              </a:ext>
            </a:extLst>
          </p:cNvPr>
          <p:cNvSpPr>
            <a:spLocks noGrp="1" noRot="1" noChangeAspect="1"/>
          </p:cNvSpPr>
          <p:nvPr>
            <p:ph type="sldImg"/>
          </p:nvPr>
        </p:nvSpPr>
        <p:spPr>
          <a:xfrm>
            <a:off x="155575" y="574675"/>
            <a:ext cx="6621463" cy="3724275"/>
          </a:xfrm>
        </p:spPr>
        <p:txBody>
          <a:bodyPr/>
          <a:lstStyle/>
          <a:p>
            <a:endParaRPr lang="en-US"/>
          </a:p>
        </p:txBody>
      </p:sp>
      <p:sp>
        <p:nvSpPr>
          <p:cNvPr id="3" name="Notes Placeholder 2">
            <a:extLst>
              <a:ext uri="{FF2B5EF4-FFF2-40B4-BE49-F238E27FC236}">
                <a16:creationId xmlns:a16="http://schemas.microsoft.com/office/drawing/2014/main" id="{EBCCBD62-32F8-3BA3-9330-164F4CCA2168}"/>
              </a:ext>
            </a:extLst>
          </p:cNvPr>
          <p:cNvSpPr>
            <a:spLocks noGrp="1"/>
          </p:cNvSpPr>
          <p:nvPr>
            <p:ph type="body" idx="1"/>
          </p:nvPr>
        </p:nvSpPr>
        <p:spPr/>
        <p:txBody>
          <a:bodyPr/>
          <a:lstStyle/>
          <a:p>
            <a:pPr marL="0" indent="0">
              <a:buFont typeface="Calibri"/>
              <a:buNone/>
            </a:pPr>
            <a:r>
              <a:rPr lang="en-US" sz="1200">
                <a:cs typeface="Segoe UI"/>
              </a:rPr>
              <a:t>Key processes by function</a:t>
            </a:r>
            <a:endParaRPr lang="en-US">
              <a:latin typeface="Calibri"/>
              <a:cs typeface="Calibri"/>
            </a:endParaRPr>
          </a:p>
        </p:txBody>
      </p:sp>
      <p:sp>
        <p:nvSpPr>
          <p:cNvPr id="4" name="Slide Number Placeholder 3">
            <a:extLst>
              <a:ext uri="{FF2B5EF4-FFF2-40B4-BE49-F238E27FC236}">
                <a16:creationId xmlns:a16="http://schemas.microsoft.com/office/drawing/2014/main" id="{3187B8D7-D5E9-DCE5-8672-1000AEDB14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4219940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9833D-F0F0-8D7F-DC8A-1D954DCD8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454A4-5CD3-921D-686A-F396B73912B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53901C4-E548-F81D-173A-C5773A73486B}"/>
              </a:ext>
            </a:extLst>
          </p:cNvPr>
          <p:cNvSpPr>
            <a:spLocks noGrp="1"/>
          </p:cNvSpPr>
          <p:nvPr>
            <p:ph type="body" idx="1"/>
          </p:nvPr>
        </p:nvSpPr>
        <p:spPr/>
        <p:txBody>
          <a:bodyPr/>
          <a:lstStyle/>
          <a:p>
            <a:r>
              <a:rPr lang="en-US"/>
              <a:t>You are helping design workflows for the HR function in an AI transformation playbook. Focus on the business process: Adaptive Learning Paths &amp; Skills Development Assistant. Break down this process into 3–5 core workflows (e.g., Skills gap analysis, dynamic content recommendation, progress monitoring &amp; predictive completion, career path simulation, learning effectiveness analytics). </a:t>
            </a:r>
          </a:p>
          <a:p>
            <a:r>
              <a:rPr lang="en-US"/>
              <a:t>For each workflow, describe how it would be executed under three patterns, explicitly incorporating the role of the person within the description: </a:t>
            </a:r>
          </a:p>
          <a:p>
            <a:r>
              <a:rPr lang="en-US"/>
              <a:t>Pattern 1: Human uses Copilot in a non-agentic way (basic summarization, manual recommendations). Do not recommend agents for Pattern 1 at all. </a:t>
            </a:r>
          </a:p>
          <a:p>
            <a:r>
              <a:rPr lang="en-US"/>
              <a:t>Pattern 2: Human uses assistive agents, reviewing and approving outputs. Make sure you describe how the human directs the action vs. the agent working autonomously.</a:t>
            </a:r>
          </a:p>
          <a:p>
            <a:r>
              <a:rPr lang="en-US"/>
              <a:t>Pattern 3: Agent executes workflows autonomously, humans handle exceptions (agents dynamically adjust learning paths, auto-enroll, escalate anomalies). </a:t>
            </a:r>
          </a:p>
          <a:p>
            <a:r>
              <a:rPr lang="en-US"/>
              <a:t>Output in a table with columns: 1. Workflow Name 2. Pattern 1 Description 3. Pattern 2 Description 4. Pattern 3 Description 5. Success Metrics (include KPI row at bottom)</a:t>
            </a:r>
          </a:p>
          <a:p>
            <a:endParaRPr lang="en-US" b="0" i="0" kern="1200">
              <a:solidFill>
                <a:schemeClr val="tx1"/>
              </a:solidFill>
              <a:effectLst/>
            </a:endParaRPr>
          </a:p>
          <a:p>
            <a:r>
              <a:rPr lang="en-US" b="0" i="0" kern="1200">
                <a:solidFill>
                  <a:schemeClr val="tx1"/>
                </a:solidFill>
                <a:effectLst/>
              </a:rPr>
              <a:t>Be specific and brief. </a:t>
            </a:r>
            <a:r>
              <a:rPr lang="en-US"/>
              <a:t>Write the descriptions as realistic narratives, embedding the role in each pattern. Example:</a:t>
            </a:r>
          </a:p>
          <a:p>
            <a:r>
              <a:rPr lang="en-US"/>
              <a:t>“The Marketing Insights Analyst manually compiles social media data and uses Copilot in Excel to summarize sentiment trends and draft a first-pass insights report. Copilot also suggests emerging topics for review.”</a:t>
            </a:r>
          </a:p>
          <a:p>
            <a:endParaRPr lang="en-US"/>
          </a:p>
          <a:p>
            <a:r>
              <a:rPr lang="en-US"/>
              <a:t>For Pattern 1, include the specific Microsoft product when relevant (e.g., Copilot in Word, Copilot Chat). For patterns 2, when relevant, include specific M365 Copilot agents like Researcher, Analyst, ESS, Workforce Insights agent, People Agent, and Learning Agent. For Pattern 3, you can reference generic custom agents, but note them as so. Boldface the Microsoft product/agent names.</a:t>
            </a:r>
          </a:p>
          <a:p>
            <a:endParaRPr lang="en-US"/>
          </a:p>
          <a:p>
            <a:r>
              <a:rPr lang="en-US"/>
              <a:t>For each pattern (1,2,3), include recommended Success Metrics across all 5 workflows - not per each workflow. Have a different recommendation per Pattern that builds (e.g., time savings first, then advanced measures like 1 trackable business KPI associated with the process and % of workflow operated by agents). </a:t>
            </a:r>
            <a:endParaRPr lang="en-US">
              <a:solidFill>
                <a:srgbClr val="444444"/>
              </a:solidFill>
            </a:endParaRPr>
          </a:p>
          <a:p>
            <a:endParaRPr lang="en-US"/>
          </a:p>
          <a:p>
            <a:r>
              <a:rPr lang="en-US"/>
              <a:t>Ensure the workflows are realistic for enterprise HR teams and reflect progressive automation maturity. </a:t>
            </a:r>
          </a:p>
          <a:p>
            <a:endParaRPr lang="en-US"/>
          </a:p>
        </p:txBody>
      </p:sp>
      <p:sp>
        <p:nvSpPr>
          <p:cNvPr id="4" name="Slide Number Placeholder 3">
            <a:extLst>
              <a:ext uri="{FF2B5EF4-FFF2-40B4-BE49-F238E27FC236}">
                <a16:creationId xmlns:a16="http://schemas.microsoft.com/office/drawing/2014/main" id="{D01374B6-B308-C24F-0CD9-AC5221CA49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165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7638F-65D5-FE14-C9A4-35B612808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B8826-FCEF-4EF0-B162-601211BBAB99}"/>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FEF7E04-CE6E-4452-E154-4BA9CB6AFD12}"/>
              </a:ext>
            </a:extLst>
          </p:cNvPr>
          <p:cNvSpPr>
            <a:spLocks noGrp="1"/>
          </p:cNvSpPr>
          <p:nvPr>
            <p:ph type="body" idx="1"/>
          </p:nvPr>
        </p:nvSpPr>
        <p:spPr/>
        <p:txBody>
          <a:bodyPr/>
          <a:lstStyle/>
          <a:p>
            <a:r>
              <a:rPr lang="en-US"/>
              <a:t>You are helping design workflows for the HR function in an AI transformation playbook. Focus on the business process: </a:t>
            </a:r>
            <a:r>
              <a:rPr lang="en-US">
                <a:solidFill>
                  <a:srgbClr val="0078D4"/>
                </a:solidFill>
              </a:rPr>
              <a:t>Talent Pipeline &amp; Succession Intelligence</a:t>
            </a:r>
            <a:r>
              <a:rPr lang="en-US"/>
              <a:t>. </a:t>
            </a:r>
          </a:p>
          <a:p>
            <a:endParaRPr lang="en-US"/>
          </a:p>
          <a:p>
            <a:r>
              <a:rPr lang="en-US"/>
              <a:t>Break down this process into 3–5 core workflows (e.g., candidate sourcing &amp; screening, attrition risk prediction, succession planning simulation, talent pool ranking, workforce mobility insights). </a:t>
            </a:r>
          </a:p>
          <a:p>
            <a:endParaRPr lang="en-US"/>
          </a:p>
          <a:p>
            <a:r>
              <a:rPr lang="en-US"/>
              <a:t>For each workflow, describe how it would be executed under three patterns, explicitly incorporating the role of the person within the description: </a:t>
            </a:r>
          </a:p>
          <a:p>
            <a:pPr marL="171450" indent="-171450">
              <a:buFont typeface="Calibri"/>
              <a:buChar char="-"/>
            </a:pPr>
            <a:r>
              <a:rPr lang="en-US"/>
              <a:t>Pattern 1: Human uses Copilot in a non-agentic way (basic drafting of job descriptions, summarizing resumes, creating shortlists manually). </a:t>
            </a:r>
          </a:p>
          <a:p>
            <a:pPr marL="171450" indent="-171450">
              <a:buFont typeface="Calibri"/>
              <a:buChar char="-"/>
            </a:pPr>
            <a:r>
              <a:rPr lang="en-US"/>
              <a:t>Pattern 2: Human uses assistive agents, reviewing and approving outputs. Make sure you describe how the human directs the action vs. the agent working autonomously.</a:t>
            </a:r>
          </a:p>
          <a:p>
            <a:pPr marL="285750" indent="-285750">
              <a:buFont typeface="Arial"/>
              <a:buChar char="•"/>
            </a:pPr>
            <a:r>
              <a:rPr lang="en-US"/>
              <a:t>Pattern 3: Agent executes workflows autonomously, humans handle exceptions (agents dynamically adjust learning paths, auto-enroll, escalate anomalies). </a:t>
            </a:r>
            <a:endParaRPr lang="en-US">
              <a:solidFill>
                <a:srgbClr val="444444"/>
              </a:solidFill>
            </a:endParaRPr>
          </a:p>
          <a:p>
            <a:endParaRPr lang="en-US"/>
          </a:p>
          <a:p>
            <a:r>
              <a:rPr lang="en-US"/>
              <a:t>Output in a table with columns: 1. Workflow Name 2. Pattern 1 Description 3. Pattern 2 Description 4. Pattern 3 Description 5. Success Metrics (include KPI row at bottom)</a:t>
            </a:r>
            <a:endParaRPr lang="en-US">
              <a:solidFill>
                <a:srgbClr val="444444"/>
              </a:solidFill>
            </a:endParaRPr>
          </a:p>
          <a:p>
            <a:endParaRPr lang="en-US"/>
          </a:p>
          <a:p>
            <a:r>
              <a:rPr lang="en-US" b="0" i="0" kern="1200">
                <a:solidFill>
                  <a:schemeClr val="tx1"/>
                </a:solidFill>
                <a:effectLst/>
              </a:rPr>
              <a:t>Be specific and brief. </a:t>
            </a:r>
            <a:r>
              <a:rPr lang="en-US"/>
              <a:t>Write the descriptions as realistic narratives, embedding the role in each pattern. Example:</a:t>
            </a:r>
          </a:p>
          <a:p>
            <a:r>
              <a:rPr lang="en-US"/>
              <a:t>“The Marketing Insights Analyst manually compiles social media data and uses Copilot in Excel to summarize sentiment trends and draft a first-pass insights report. Copilot also suggests emerging topics for review.”</a:t>
            </a:r>
          </a:p>
          <a:p>
            <a:endParaRPr lang="en-US"/>
          </a:p>
          <a:p>
            <a:r>
              <a:rPr lang="en-US"/>
              <a:t>For Pattern 1, include the specific Microsoft product when relevant (e.g., Copilot in Word, Copilot Chat). For patterns 2, when relevant, include specific M365 Copilot agents like Researcher, Analyst, ESS, Workforce Insights agent, People Agent, and Learning Agent. For Pattern 3, you can reference generic custom agents, but note them as so. Boldface the Microsoft product/agent names.</a:t>
            </a:r>
            <a:endParaRPr lang="en-US">
              <a:solidFill>
                <a:srgbClr val="444444"/>
              </a:solidFill>
            </a:endParaRPr>
          </a:p>
          <a:p>
            <a:pPr marL="171450" indent="-171450">
              <a:buFont typeface="Calibri"/>
              <a:buChar char="-"/>
            </a:pPr>
            <a:endParaRPr lang="en-US"/>
          </a:p>
          <a:p>
            <a:r>
              <a:rPr lang="en-US"/>
              <a:t>For each pattern (1,2,3), include recommended Success Metrics across all 5 workflows - not per each workflow. Have a different recommendation per Pattern that builds (e.g., time savings first, then advanced measures like 1 trackable business KPI associated with the process and % of workflow operated by agents). </a:t>
            </a:r>
            <a:endParaRPr lang="en-US">
              <a:solidFill>
                <a:srgbClr val="444444"/>
              </a:solidFill>
            </a:endParaRPr>
          </a:p>
          <a:p>
            <a:endParaRPr lang="en-US"/>
          </a:p>
          <a:p>
            <a:r>
              <a:rPr lang="en-US"/>
              <a:t>Ensure the workflows are realistic for enterprise HR teams and reflect progressive automation maturity.</a:t>
            </a:r>
          </a:p>
        </p:txBody>
      </p:sp>
      <p:sp>
        <p:nvSpPr>
          <p:cNvPr id="4" name="Slide Number Placeholder 3">
            <a:extLst>
              <a:ext uri="{FF2B5EF4-FFF2-40B4-BE49-F238E27FC236}">
                <a16:creationId xmlns:a16="http://schemas.microsoft.com/office/drawing/2014/main" id="{2B66844B-5599-D18B-48D3-5AA2478484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7290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6D04D-0CEA-C187-7036-DE26BFAE7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420CE-796B-6CFA-A47A-64D1AD8A2236}"/>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796251D3-4618-1F06-D4C6-5E0E266B3BCB}"/>
              </a:ext>
            </a:extLst>
          </p:cNvPr>
          <p:cNvSpPr>
            <a:spLocks noGrp="1"/>
          </p:cNvSpPr>
          <p:nvPr>
            <p:ph type="body" idx="1"/>
          </p:nvPr>
        </p:nvSpPr>
        <p:spPr/>
        <p:txBody>
          <a:bodyPr/>
          <a:lstStyle/>
          <a:p>
            <a:r>
              <a:rPr lang="en-US"/>
              <a:t>You are helping design workflows for the HR function in an AI transformation playbook. Focus on the business process: Strategic Workforce Planning &amp; Scenario Modeling. </a:t>
            </a:r>
          </a:p>
          <a:p>
            <a:endParaRPr lang="en-US"/>
          </a:p>
          <a:p>
            <a:r>
              <a:rPr lang="en-US"/>
              <a:t>Break down this process into 3–5 core workflows (e.g., workforce demand forecasting, scenario simulation, cost impact analysis, skills gap identification, hiring plan optimization). </a:t>
            </a:r>
          </a:p>
          <a:p>
            <a:endParaRPr lang="en-US"/>
          </a:p>
          <a:p>
            <a:r>
              <a:rPr lang="en-US"/>
              <a:t>For each workflow, describe how it would be executed under three patterns, explicitly incorporating the role of the person within the description: </a:t>
            </a:r>
          </a:p>
          <a:p>
            <a:pPr marL="171450" indent="-171450">
              <a:buFont typeface="Calibri"/>
              <a:buChar char="-"/>
            </a:pPr>
            <a:r>
              <a:rPr lang="en-US"/>
              <a:t>Pattern 1: Human uses Copilot in a non-agentic way (basic summarization, drafting, manual analysis). </a:t>
            </a:r>
          </a:p>
          <a:p>
            <a:pPr marL="171450" indent="-171450">
              <a:buFont typeface="Calibri"/>
              <a:buChar char="-"/>
            </a:pPr>
            <a:r>
              <a:rPr lang="en-US"/>
              <a:t>Pattern 2: Human uses assistive agents, reviewing and approving outputs (agents run models, recommend actions, humans validate). Make sure you describe how the human directs the action vs. the agent working autonomously.</a:t>
            </a:r>
          </a:p>
          <a:p>
            <a:pPr marL="171450" indent="-171450">
              <a:buFont typeface="Calibri"/>
              <a:buChar char="-"/>
            </a:pPr>
            <a:r>
              <a:rPr lang="en-US"/>
              <a:t>Pattern 3: Agent executes workflows autonomously, humans handle exceptions (agents orchestrate end-to-end planning, escalate anomalies). </a:t>
            </a:r>
          </a:p>
          <a:p>
            <a:endParaRPr lang="en-US"/>
          </a:p>
          <a:p>
            <a:r>
              <a:rPr lang="en-US"/>
              <a:t>Output in a table with columns: 1. Workflow Name 2. Pattern 1 Description 3. Pattern 2 Description 4. Pattern 3 Description 5. Success Metrics (include KPI row at bottom)</a:t>
            </a:r>
          </a:p>
          <a:p>
            <a:endParaRPr lang="en-US"/>
          </a:p>
          <a:p>
            <a:r>
              <a:rPr lang="en-US" b="0" i="0" kern="1200">
                <a:solidFill>
                  <a:schemeClr val="tx1"/>
                </a:solidFill>
                <a:effectLst/>
              </a:rPr>
              <a:t>Be specific and brief. </a:t>
            </a:r>
            <a:r>
              <a:rPr lang="en-US"/>
              <a:t>Write the descriptions as realistic narratives, embedding the role in each pattern. Example:</a:t>
            </a:r>
          </a:p>
          <a:p>
            <a:r>
              <a:rPr lang="en-US"/>
              <a:t>“The Marketing Insights Analyst manually compiles social media data and uses Copilot in Excel to summarize sentiment trends and draft a first-pass insights report. Copilot also suggests emerging topics for review.”</a:t>
            </a:r>
          </a:p>
          <a:p>
            <a:endParaRPr lang="en-US"/>
          </a:p>
          <a:p>
            <a:r>
              <a:rPr lang="en-US"/>
              <a:t>For Pattern 1, include the specific Microsoft product when relevant (e.g., Copilot in Word, Copilot Chat). For patterns 2, when relevant, include specific M365 Copilot agents like Researcher, Analyst, ESS, Workforce Insights agent, People Agent, and Learning Agent. For Pattern 3, you can reference generic custom agents, but note them as so. Boldface the Microsoft product/agent names.</a:t>
            </a:r>
          </a:p>
          <a:p>
            <a:endParaRPr lang="en-US"/>
          </a:p>
          <a:p>
            <a:r>
              <a:rPr lang="en-US"/>
              <a:t>For each pattern (1,2,3), include recommended Success Metrics across all 5 workflows - not per each workflow. Have a different recommendation per Pattern that builds (e.g., time savings first, then advanced measures like 1 trackable business KPI associated with the process and % of workflow operated by agents). </a:t>
            </a:r>
            <a:endParaRPr lang="en-US">
              <a:solidFill>
                <a:srgbClr val="444444"/>
              </a:solidFill>
            </a:endParaRPr>
          </a:p>
          <a:p>
            <a:endParaRPr lang="en-US">
              <a:solidFill>
                <a:srgbClr val="444444"/>
              </a:solidFill>
            </a:endParaRPr>
          </a:p>
          <a:p>
            <a:r>
              <a:rPr lang="en-US"/>
              <a:t>Ensure the workflows are realistic for enterprise HR teams and reflect progressive automation maturity.</a:t>
            </a:r>
            <a:endParaRPr lang="en-US">
              <a:solidFill>
                <a:srgbClr val="444444"/>
              </a:solidFill>
            </a:endParaRPr>
          </a:p>
          <a:p>
            <a:endParaRPr lang="en-US"/>
          </a:p>
          <a:p>
            <a:endParaRPr lang="en-US"/>
          </a:p>
        </p:txBody>
      </p:sp>
      <p:sp>
        <p:nvSpPr>
          <p:cNvPr id="4" name="Slide Number Placeholder 3">
            <a:extLst>
              <a:ext uri="{FF2B5EF4-FFF2-40B4-BE49-F238E27FC236}">
                <a16:creationId xmlns:a16="http://schemas.microsoft.com/office/drawing/2014/main" id="{954195F9-3CEE-32F7-89AD-0BE1098BE5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0685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791F-6E85-462C-0688-6DB8EEB1E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F874C-C34C-CEF0-B7AD-E079F812C5D2}"/>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61D4FFF6-5128-1BAD-C45D-7AE65DAA10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A91479-1E51-A74B-6B24-15B5E5EA6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8012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96F3-E137-8F99-BB58-865C25100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D5D6A-F17A-88D5-3970-55C959A118D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4EFC7CB0-3A62-AF91-14D5-8D9C442D23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60358E-AE33-FDC9-F660-71429454CE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944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409D7-1532-D665-9703-04F79DC98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A1FCB-823E-96A5-71A5-BE762FB288B7}"/>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1FFA9157-F16F-0220-877C-7273A6466C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B3082-A796-ACCA-904C-B1DFA71D9F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2896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D168-3FCA-9CA3-C5A5-77338C479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108FD-496C-C22A-FE57-9E1D3172F68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BB856176-1CB1-4260-5E42-74AA85289E01}"/>
              </a:ext>
            </a:extLst>
          </p:cNvPr>
          <p:cNvSpPr>
            <a:spLocks noGrp="1"/>
          </p:cNvSpPr>
          <p:nvPr>
            <p:ph type="body" idx="1"/>
          </p:nvPr>
        </p:nvSpPr>
        <p:spPr/>
        <p:txBody>
          <a:bodyPr/>
          <a:lstStyle/>
          <a:p>
            <a:r>
              <a:rPr lang="en-US" b="1"/>
              <a:t>Tax Compliance Agent</a:t>
            </a:r>
            <a:endParaRPr lang="en-US"/>
          </a:p>
          <a:p>
            <a:pPr marL="171450" indent="-171450">
              <a:buFont typeface="Arial"/>
              <a:buChar char="•"/>
            </a:pPr>
            <a:r>
              <a:rPr lang="en-US" b="1"/>
              <a:t>Type</a:t>
            </a:r>
            <a:r>
              <a:rPr lang="en-US"/>
              <a:t>: Decision Support + Workflow Automation</a:t>
            </a:r>
          </a:p>
          <a:p>
            <a:pPr marL="171450" indent="-171450">
              <a:buFont typeface="Arial"/>
              <a:buChar char="•"/>
            </a:pPr>
            <a:r>
              <a:rPr lang="en-US" b="1"/>
              <a:t>Function</a:t>
            </a:r>
            <a:r>
              <a:rPr lang="en-US"/>
              <a:t>: </a:t>
            </a:r>
          </a:p>
          <a:p>
            <a:pPr marL="628650" lvl="1" indent="-171450">
              <a:buFont typeface="Arial"/>
              <a:buChar char="•"/>
            </a:pPr>
            <a:r>
              <a:rPr lang="en-US"/>
              <a:t>Classifies transactions based on tax codes (sales tax, VAT, GST)</a:t>
            </a:r>
          </a:p>
          <a:p>
            <a:pPr marL="628650" lvl="1" indent="-171450">
              <a:buFont typeface="Arial"/>
              <a:buChar char="•"/>
            </a:pPr>
            <a:r>
              <a:rPr lang="en-US"/>
              <a:t>Performs nexus checks using jurisdictional rules</a:t>
            </a:r>
          </a:p>
          <a:p>
            <a:pPr marL="628650" lvl="1" indent="-171450">
              <a:buFont typeface="Arial"/>
              <a:buChar char="•"/>
            </a:pPr>
            <a:r>
              <a:rPr lang="en-US"/>
              <a:t>Integrates with ERP (SAP, Dynamics 365) for real-time validation</a:t>
            </a:r>
          </a:p>
          <a:p>
            <a:pPr marL="628650" lvl="1" indent="-171450">
              <a:buFont typeface="Arial"/>
              <a:buChar char="•"/>
            </a:pPr>
            <a:r>
              <a:rPr lang="en-US"/>
              <a:t>Flags exceptions and routes for approval</a:t>
            </a:r>
          </a:p>
          <a:p>
            <a:pPr marL="171450" indent="-171450">
              <a:buFont typeface="Arial"/>
              <a:buChar char="•"/>
            </a:pPr>
            <a:r>
              <a:rPr lang="en-US" b="1"/>
              <a:t>Knowledge Sources</a:t>
            </a:r>
            <a:r>
              <a:rPr lang="en-US"/>
              <a:t>: </a:t>
            </a:r>
          </a:p>
          <a:p>
            <a:pPr marL="628650" lvl="1" indent="-171450">
              <a:buFont typeface="Arial"/>
              <a:buChar char="•"/>
            </a:pPr>
            <a:r>
              <a:rPr lang="en-US"/>
              <a:t>ERP tax tables</a:t>
            </a:r>
          </a:p>
          <a:p>
            <a:pPr marL="628650" lvl="1" indent="-171450">
              <a:buFont typeface="Arial"/>
              <a:buChar char="•"/>
            </a:pPr>
            <a:r>
              <a:rPr lang="en-US"/>
              <a:t>Internal compliance policies</a:t>
            </a:r>
          </a:p>
          <a:p>
            <a:pPr marL="628650" lvl="1" indent="-171450">
              <a:buFont typeface="Arial"/>
              <a:buChar char="•"/>
            </a:pPr>
            <a:r>
              <a:rPr lang="en-US"/>
              <a:t>External tax APIs (Avalara, Vertex)</a:t>
            </a:r>
          </a:p>
          <a:p>
            <a:pPr marL="171450" indent="-171450">
              <a:buFont typeface="Arial"/>
              <a:buChar char="•"/>
            </a:pPr>
            <a:r>
              <a:rPr lang="en-US" b="1"/>
              <a:t>Scaling Potential</a:t>
            </a:r>
            <a:r>
              <a:rPr lang="en-US"/>
              <a:t>: </a:t>
            </a:r>
          </a:p>
          <a:p>
            <a:pPr marL="628650" lvl="1" indent="-171450">
              <a:buFont typeface="Arial"/>
              <a:buChar char="•"/>
            </a:pPr>
            <a:r>
              <a:rPr lang="en-US"/>
              <a:t>Start with O2C/P2P workflows</a:t>
            </a:r>
          </a:p>
          <a:p>
            <a:pPr marL="628650" lvl="1" indent="-171450">
              <a:buFont typeface="Arial"/>
              <a:buChar char="•"/>
            </a:pPr>
            <a:r>
              <a:rPr lang="en-US"/>
              <a:t>Extend to global tax compliance and audit reporting</a:t>
            </a:r>
          </a:p>
          <a:p>
            <a:pPr marL="628650" lvl="1" indent="-171450">
              <a:buFont typeface="Arial"/>
              <a:buChar char="•"/>
            </a:pPr>
            <a:endParaRPr lang="en-US" b="1"/>
          </a:p>
          <a:p>
            <a:pPr indent="-171450"/>
            <a:r>
              <a:rPr lang="en-US" b="1"/>
              <a:t>Tax Compliance &amp; Certificate Manager</a:t>
            </a:r>
            <a:endParaRPr lang="en-US"/>
          </a:p>
          <a:p>
            <a:pPr marL="171450" indent="-171450">
              <a:buFont typeface="Arial"/>
              <a:buChar char="•"/>
            </a:pPr>
            <a:r>
              <a:rPr lang="en-US" b="1"/>
              <a:t>Type</a:t>
            </a:r>
            <a:r>
              <a:rPr lang="en-US"/>
              <a:t>: Workflow Automation + Compliance Assurance</a:t>
            </a:r>
          </a:p>
          <a:p>
            <a:pPr marL="171450" indent="-171450">
              <a:buFont typeface="Arial"/>
              <a:buChar char="•"/>
            </a:pPr>
            <a:r>
              <a:rPr lang="en-US" b="1"/>
              <a:t>Function</a:t>
            </a:r>
            <a:r>
              <a:rPr lang="en-US"/>
              <a:t>: </a:t>
            </a:r>
          </a:p>
          <a:p>
            <a:pPr marL="628650" lvl="1" indent="-171450">
              <a:buFont typeface="Arial"/>
              <a:buChar char="•"/>
            </a:pPr>
            <a:r>
              <a:rPr lang="en-US"/>
              <a:t>Automates collection, validation, and renewal of B2B tax exemption certificates.</a:t>
            </a:r>
          </a:p>
          <a:p>
            <a:pPr marL="628650" lvl="1" indent="-171450">
              <a:buFont typeface="Arial"/>
              <a:buChar char="•"/>
            </a:pPr>
            <a:r>
              <a:rPr lang="en-US"/>
              <a:t>Tracks expiration dates and sends proactive alerts.</a:t>
            </a:r>
          </a:p>
          <a:p>
            <a:pPr marL="628650" lvl="1" indent="-171450">
              <a:buFont typeface="Arial"/>
              <a:buChar char="•"/>
            </a:pPr>
            <a:r>
              <a:rPr lang="en-US"/>
              <a:t>Integrates with ERP/CRM systems for real-time status updates.</a:t>
            </a:r>
          </a:p>
          <a:p>
            <a:pPr marL="171450" indent="-171450">
              <a:buFont typeface="Arial"/>
              <a:buChar char="•"/>
            </a:pPr>
            <a:r>
              <a:rPr lang="en-US" b="1"/>
              <a:t>Knowledge Sources</a:t>
            </a:r>
            <a:r>
              <a:rPr lang="en-US"/>
              <a:t>: </a:t>
            </a:r>
          </a:p>
          <a:p>
            <a:pPr marL="628650" lvl="1" indent="-171450">
              <a:buFont typeface="Arial"/>
              <a:buChar char="•"/>
            </a:pPr>
            <a:r>
              <a:rPr lang="en-US"/>
              <a:t>SharePoint libraries for compliance documents</a:t>
            </a:r>
          </a:p>
          <a:p>
            <a:pPr marL="628650" lvl="1" indent="-171450">
              <a:buFont typeface="Arial"/>
              <a:buChar char="•"/>
            </a:pPr>
            <a:r>
              <a:rPr lang="en-US"/>
              <a:t>ERP systems (SAP, Dynamics 365) for customer records</a:t>
            </a:r>
          </a:p>
          <a:p>
            <a:pPr marL="628650" lvl="1" indent="-171450">
              <a:buFont typeface="Arial"/>
              <a:buChar char="•"/>
            </a:pPr>
            <a:r>
              <a:rPr lang="en-US"/>
              <a:t>Regulatory portals for tax rules</a:t>
            </a:r>
          </a:p>
          <a:p>
            <a:pPr marL="171450" indent="-171450">
              <a:buFont typeface="Arial"/>
              <a:buChar char="•"/>
            </a:pPr>
            <a:r>
              <a:rPr lang="en-US" b="1"/>
              <a:t>Scaling Potential</a:t>
            </a:r>
            <a:r>
              <a:rPr lang="en-US"/>
              <a:t>: </a:t>
            </a:r>
          </a:p>
          <a:p>
            <a:pPr marL="628650" lvl="1" indent="-171450">
              <a:buFont typeface="Arial"/>
              <a:buChar char="•"/>
            </a:pPr>
            <a:r>
              <a:rPr lang="en-US"/>
              <a:t>Start with certificate tracking → expand to full compliance automation across regions</a:t>
            </a:r>
          </a:p>
          <a:p>
            <a:pPr lvl="1">
              <a:buFont typeface="Arial"/>
            </a:pPr>
            <a:endParaRPr lang="en-US"/>
          </a:p>
          <a:p>
            <a:endParaRPr lang="en-US" b="1"/>
          </a:p>
        </p:txBody>
      </p:sp>
      <p:sp>
        <p:nvSpPr>
          <p:cNvPr id="4" name="Slide Number Placeholder 3">
            <a:extLst>
              <a:ext uri="{FF2B5EF4-FFF2-40B4-BE49-F238E27FC236}">
                <a16:creationId xmlns:a16="http://schemas.microsoft.com/office/drawing/2014/main" id="{C736D5BD-9575-8AA9-281B-015FCF75FE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525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4FB84-861D-3057-1852-9E2D731DC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C5A1F-E305-DD78-73C3-AC8E8F82691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73BBCCFD-75B6-C187-2CB2-66D1F5A565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8CA754-B671-0824-4CDA-B1A662F22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1164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78B3-153B-9F3C-EF6A-E691128F6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CBE88-8A74-1BF3-F5B5-47704F8F04D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D46ED0C-65BD-F569-7A77-73FC30CBD0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883152-3140-7FBA-C8C5-1A81A7C8A9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5673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F7DA3-1A8F-EAAD-33FF-6F531A00D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BE6D7-AC14-DAE9-D6DC-C55ACAC566D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2AB004D-0033-5F64-28AF-DB27EB871A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1BDBB8-329E-E5D2-391A-D1DE74586E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778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C327-D9AA-5D28-6BC8-EEB95780F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8397D-8F4D-5A2C-3ED8-292CE7D314D9}"/>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3B476550-114C-0EF7-1CE3-D801E7296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1D7398-91FE-A310-D0D7-67EA57218C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1392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2915D-3FE7-ACEA-94F1-25CBEACA7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76055-8C76-FDEA-67F0-F67B52CD2F5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1A0416D3-B401-8865-000E-A56D88C456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E614DB-00D7-DF44-A83D-C4E239852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8061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162A-583E-16A7-F58E-B8C370D2F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EC946-C2CE-D83F-00F0-82C479A44C62}"/>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D35D787C-522A-FC8B-4764-51090035D6F7}"/>
              </a:ext>
            </a:extLst>
          </p:cNvPr>
          <p:cNvSpPr>
            <a:spLocks noGrp="1"/>
          </p:cNvSpPr>
          <p:nvPr>
            <p:ph type="body" idx="1"/>
          </p:nvPr>
        </p:nvSpPr>
        <p:spPr/>
        <p:txBody>
          <a:bodyPr/>
          <a:lstStyle/>
          <a:p>
            <a:r>
              <a:rPr lang="en-US" b="1"/>
              <a:t>License Inventory Agent</a:t>
            </a:r>
            <a:endParaRPr lang="en-US"/>
          </a:p>
          <a:p>
            <a:r>
              <a:rPr lang="en-US" b="1"/>
              <a:t>Type:</a:t>
            </a:r>
            <a:r>
              <a:rPr lang="en-US"/>
              <a:t> Decision Support + Workflow Automation</a:t>
            </a:r>
          </a:p>
          <a:p>
            <a:r>
              <a:rPr lang="en-US" b="1"/>
              <a:t>Function:</a:t>
            </a:r>
            <a:endParaRPr lang="en-US"/>
          </a:p>
          <a:p>
            <a:pPr marL="171450" indent="-171450">
              <a:buFont typeface="Arial"/>
              <a:buChar char="•"/>
            </a:pPr>
            <a:r>
              <a:rPr lang="en-US"/>
              <a:t>Aggregates license data from Microsoft 365 Admin Center, Azure AD, and third-party SaaS systems</a:t>
            </a:r>
          </a:p>
          <a:p>
            <a:pPr marL="171450" indent="-171450">
              <a:buFont typeface="Arial"/>
              <a:buChar char="•"/>
            </a:pPr>
            <a:r>
              <a:rPr lang="en-US"/>
              <a:t>Normalizes and reconciles license counts across multiple platforms</a:t>
            </a:r>
          </a:p>
          <a:p>
            <a:pPr marL="171450" indent="-171450">
              <a:buFont typeface="Arial"/>
              <a:buChar char="•"/>
            </a:pPr>
            <a:r>
              <a:rPr lang="en-US"/>
              <a:t>Tracks active vs. inactive users and unused licenses</a:t>
            </a:r>
          </a:p>
          <a:p>
            <a:pPr marL="171450" indent="-171450">
              <a:buFont typeface="Arial"/>
              <a:buChar char="•"/>
            </a:pPr>
            <a:r>
              <a:rPr lang="en-US"/>
              <a:t>Generates optimization recommendations and cost-saving insights</a:t>
            </a:r>
          </a:p>
          <a:p>
            <a:r>
              <a:rPr lang="en-US" b="1"/>
              <a:t>Knowledge Sources:</a:t>
            </a:r>
            <a:endParaRPr lang="en-US"/>
          </a:p>
          <a:p>
            <a:pPr marL="171450" indent="-171450">
              <a:buFont typeface="Arial"/>
              <a:buChar char="•"/>
            </a:pPr>
            <a:r>
              <a:rPr lang="en-US"/>
              <a:t>Microsoft Graph API (M365 license data)</a:t>
            </a:r>
          </a:p>
          <a:p>
            <a:pPr marL="171450" indent="-171450">
              <a:buFont typeface="Arial"/>
              <a:buChar char="•"/>
            </a:pPr>
            <a:r>
              <a:rPr lang="en-US"/>
              <a:t>Azure AD user assignment records</a:t>
            </a:r>
          </a:p>
          <a:p>
            <a:pPr marL="171450" indent="-171450">
              <a:buFont typeface="Arial"/>
              <a:buChar char="•"/>
            </a:pPr>
            <a:r>
              <a:rPr lang="en-US"/>
              <a:t>SaaS vendor APIs (Salesforce, ServiceNow, etc.)</a:t>
            </a:r>
          </a:p>
          <a:p>
            <a:pPr marL="171450" indent="-171450">
              <a:buFont typeface="Arial"/>
              <a:buChar char="•"/>
            </a:pPr>
            <a:r>
              <a:rPr lang="en-US"/>
              <a:t>Internal procurement and finance systems</a:t>
            </a:r>
          </a:p>
          <a:p>
            <a:r>
              <a:rPr lang="en-US" b="1"/>
              <a:t>Scaling Potential:</a:t>
            </a:r>
            <a:endParaRPr lang="en-US"/>
          </a:p>
          <a:p>
            <a:pPr marL="171450" indent="-171450">
              <a:buFont typeface="Arial"/>
              <a:buChar char="•"/>
            </a:pPr>
            <a:r>
              <a:rPr lang="en-US"/>
              <a:t>Start with Microsoft 365 and core SaaS apps</a:t>
            </a:r>
          </a:p>
          <a:p>
            <a:pPr marL="171450" indent="-171450">
              <a:buFont typeface="Arial"/>
              <a:buChar char="•"/>
            </a:pPr>
            <a:r>
              <a:rPr lang="en-US"/>
              <a:t>Extend to enterprise-wide license governance and predictive renewal planning</a:t>
            </a:r>
          </a:p>
          <a:p>
            <a:endParaRPr lang="en-US"/>
          </a:p>
          <a:p>
            <a:r>
              <a:rPr lang="en-US" b="1"/>
              <a:t>Renewal Management Copilot Agent</a:t>
            </a:r>
            <a:endParaRPr lang="en-US"/>
          </a:p>
          <a:p>
            <a:r>
              <a:rPr lang="en-US" b="1"/>
              <a:t>Type:</a:t>
            </a:r>
            <a:br>
              <a:rPr lang="en-US" b="1">
                <a:cs typeface="+mn-lt"/>
              </a:rPr>
            </a:br>
            <a:r>
              <a:rPr lang="en-US" b="1"/>
              <a:t> Decision Support + Workflow Automation</a:t>
            </a:r>
            <a:endParaRPr lang="en-US"/>
          </a:p>
          <a:p>
            <a:r>
              <a:rPr lang="en-US" b="1"/>
              <a:t>Function:</a:t>
            </a:r>
            <a:endParaRPr lang="en-US"/>
          </a:p>
          <a:p>
            <a:pPr marL="171450" indent="-171450">
              <a:buFont typeface="Arial"/>
              <a:buChar char="•"/>
            </a:pPr>
            <a:r>
              <a:rPr lang="en-US"/>
              <a:t>Aggregates software contract and subscription data from Microsoft 365 Admin Center, Azure AD, and third-party SaaS systems</a:t>
            </a:r>
          </a:p>
          <a:p>
            <a:pPr marL="171450" indent="-171450">
              <a:buFont typeface="Arial"/>
              <a:buChar char="•"/>
            </a:pPr>
            <a:r>
              <a:rPr lang="en-US"/>
              <a:t>Normalizes renewal dates, costs, and usage metrics across platforms</a:t>
            </a:r>
          </a:p>
          <a:p>
            <a:pPr marL="171450" indent="-171450">
              <a:buFont typeface="Arial"/>
              <a:buChar char="•"/>
            </a:pPr>
            <a:r>
              <a:rPr lang="en-US"/>
              <a:t>Tracks license utilization and contract compliance</a:t>
            </a:r>
          </a:p>
          <a:p>
            <a:pPr marL="171450" indent="-171450">
              <a:buFont typeface="Arial"/>
              <a:buChar char="•"/>
            </a:pPr>
            <a:r>
              <a:rPr lang="en-US"/>
              <a:t>Generates prioritization scores based on business criticality, ROI, and risk</a:t>
            </a:r>
          </a:p>
          <a:p>
            <a:pPr marL="171450" indent="-171450">
              <a:buFont typeface="Arial"/>
              <a:buChar char="•"/>
            </a:pPr>
            <a:r>
              <a:rPr lang="en-US"/>
              <a:t>Automates renewal workflows (alerts, approvals, vendor communication)</a:t>
            </a:r>
          </a:p>
          <a:p>
            <a:r>
              <a:rPr lang="en-US" b="1"/>
              <a:t>Knowledge Sources:</a:t>
            </a:r>
            <a:endParaRPr lang="en-US"/>
          </a:p>
          <a:p>
            <a:pPr marL="171450" indent="-171450">
              <a:buFont typeface="Arial"/>
              <a:buChar char="•"/>
            </a:pPr>
            <a:r>
              <a:rPr lang="en-US"/>
              <a:t>Microsoft Graph API (M365 license and subscription data)</a:t>
            </a:r>
          </a:p>
          <a:p>
            <a:pPr marL="171450" indent="-171450">
              <a:buFont typeface="Arial"/>
              <a:buChar char="•"/>
            </a:pPr>
            <a:r>
              <a:rPr lang="en-US"/>
              <a:t>Azure AD user assignment records</a:t>
            </a:r>
          </a:p>
          <a:p>
            <a:pPr marL="171450" indent="-171450">
              <a:buFont typeface="Arial"/>
              <a:buChar char="•"/>
            </a:pPr>
            <a:r>
              <a:rPr lang="en-US"/>
              <a:t>SaaS vendor APIs (Salesforce, ServiceNow, Workday, etc.)</a:t>
            </a:r>
          </a:p>
          <a:p>
            <a:pPr marL="171450" indent="-171450">
              <a:buFont typeface="Arial"/>
              <a:buChar char="•"/>
            </a:pPr>
            <a:r>
              <a:rPr lang="en-US"/>
              <a:t>Internal procurement and finance systems (ERP or SharePoint lists)</a:t>
            </a:r>
          </a:p>
          <a:p>
            <a:r>
              <a:rPr lang="en-US" b="1"/>
              <a:t>Scaling Potential:</a:t>
            </a:r>
            <a:endParaRPr lang="en-US"/>
          </a:p>
          <a:p>
            <a:pPr marL="171450" indent="-171450">
              <a:buFont typeface="Arial"/>
              <a:buChar char="•"/>
            </a:pPr>
            <a:r>
              <a:rPr lang="en-US"/>
              <a:t>Start with Microsoft 365 and top SaaS vendors</a:t>
            </a:r>
          </a:p>
          <a:p>
            <a:pPr marL="171450" indent="-171450">
              <a:buFont typeface="Arial"/>
              <a:buChar char="•"/>
            </a:pPr>
            <a:r>
              <a:rPr lang="en-US"/>
              <a:t>Extend to enterprise-wide renewal governance and predictive cost optimization</a:t>
            </a:r>
          </a:p>
          <a:p>
            <a:pPr marL="171450" indent="-171450">
              <a:buFont typeface="Arial"/>
              <a:buChar char="•"/>
            </a:pPr>
            <a:r>
              <a:rPr lang="en-US"/>
              <a:t>Integrate with Power BI for real-time dashboards and predictive analytics</a:t>
            </a:r>
          </a:p>
          <a:p>
            <a:endParaRPr lang="en-US"/>
          </a:p>
          <a:p>
            <a:r>
              <a:rPr lang="en-US" b="1"/>
              <a:t>Compliance &amp; Audit Readiness Agent</a:t>
            </a:r>
            <a:endParaRPr lang="en-US"/>
          </a:p>
          <a:p>
            <a:r>
              <a:rPr lang="en-US" b="1"/>
              <a:t>Type:</a:t>
            </a:r>
            <a:br>
              <a:rPr lang="en-US" b="1">
                <a:cs typeface="+mn-lt"/>
              </a:rPr>
            </a:br>
            <a:r>
              <a:rPr lang="en-US" b="1"/>
              <a:t> Decision Support + Workflow Automation</a:t>
            </a:r>
            <a:endParaRPr lang="en-US"/>
          </a:p>
          <a:p>
            <a:r>
              <a:rPr lang="en-US" b="1"/>
              <a:t>Function:</a:t>
            </a:r>
            <a:endParaRPr lang="en-US"/>
          </a:p>
          <a:p>
            <a:pPr marL="171450" indent="-171450">
              <a:buFont typeface="Arial"/>
              <a:buChar char="•"/>
            </a:pPr>
            <a:r>
              <a:rPr lang="en-US"/>
              <a:t>Monitors software asset compliance across Microsoft 365, Azure AD, and connected SaaS systems.</a:t>
            </a:r>
          </a:p>
          <a:p>
            <a:pPr marL="171450" indent="-171450">
              <a:buFont typeface="Arial"/>
              <a:buChar char="•"/>
            </a:pPr>
            <a:r>
              <a:rPr lang="en-US"/>
              <a:t>Validates license usage and configuration against organizational and regulatory policies.</a:t>
            </a:r>
          </a:p>
          <a:p>
            <a:pPr marL="171450" indent="-171450">
              <a:buFont typeface="Arial"/>
              <a:buChar char="•"/>
            </a:pPr>
            <a:r>
              <a:rPr lang="en-US"/>
              <a:t>Tracks compliance posture and generates audit-ready reports.</a:t>
            </a:r>
          </a:p>
          <a:p>
            <a:pPr marL="171450" indent="-171450">
              <a:buFont typeface="Arial"/>
              <a:buChar char="•"/>
            </a:pPr>
            <a:r>
              <a:rPr lang="en-US"/>
              <a:t>Automates evidence collection and prepares dashboards for internal and external audits.</a:t>
            </a:r>
          </a:p>
          <a:p>
            <a:r>
              <a:rPr lang="en-US" b="1"/>
              <a:t>Knowledge Sources:</a:t>
            </a:r>
            <a:endParaRPr lang="en-US"/>
          </a:p>
          <a:p>
            <a:pPr marL="171450" indent="-171450">
              <a:buFont typeface="Arial"/>
              <a:buChar char="•"/>
            </a:pPr>
            <a:r>
              <a:rPr lang="en-US" b="1"/>
              <a:t>Microsoft Graph API</a:t>
            </a:r>
            <a:r>
              <a:rPr lang="en-US"/>
              <a:t> (M365 license and user data)</a:t>
            </a:r>
          </a:p>
          <a:p>
            <a:pPr marL="171450" indent="-171450">
              <a:buFont typeface="Arial"/>
              <a:buChar char="•"/>
            </a:pPr>
            <a:r>
              <a:rPr lang="en-US" b="1"/>
              <a:t>Azure AD</a:t>
            </a:r>
            <a:r>
              <a:rPr lang="en-US"/>
              <a:t> (user assignments, app registrations)</a:t>
            </a:r>
          </a:p>
          <a:p>
            <a:pPr marL="171450" indent="-171450">
              <a:buFont typeface="Arial"/>
              <a:buChar char="•"/>
            </a:pPr>
            <a:r>
              <a:rPr lang="en-US" b="1"/>
              <a:t>Microsoft Purview</a:t>
            </a:r>
            <a:r>
              <a:rPr lang="en-US"/>
              <a:t> (compliance policies, sensitivity labels)</a:t>
            </a:r>
          </a:p>
          <a:p>
            <a:pPr marL="171450" indent="-171450">
              <a:buFont typeface="Arial"/>
              <a:buChar char="•"/>
            </a:pPr>
            <a:r>
              <a:rPr lang="en-US" b="1"/>
              <a:t>SharePoint</a:t>
            </a:r>
            <a:r>
              <a:rPr lang="en-US"/>
              <a:t> (policy documents, audit templates)</a:t>
            </a:r>
          </a:p>
          <a:p>
            <a:pPr marL="171450" indent="-171450">
              <a:buFont typeface="Arial"/>
              <a:buChar char="•"/>
            </a:pPr>
            <a:r>
              <a:rPr lang="en-US" b="1"/>
              <a:t>Third-party SaaS APIs</a:t>
            </a:r>
            <a:r>
              <a:rPr lang="en-US"/>
              <a:t> (ServiceNow, Salesforce, etc.)</a:t>
            </a:r>
          </a:p>
          <a:p>
            <a:r>
              <a:rPr lang="en-US" b="1"/>
              <a:t>Scaling Potential:</a:t>
            </a:r>
            <a:endParaRPr lang="en-US"/>
          </a:p>
          <a:p>
            <a:pPr marL="171450" indent="-171450">
              <a:buFont typeface="Arial"/>
              <a:buChar char="•"/>
            </a:pPr>
            <a:r>
              <a:rPr lang="en-US"/>
              <a:t>Start with Microsoft 365 and core SaaS compliance checks.</a:t>
            </a:r>
          </a:p>
          <a:p>
            <a:pPr marL="171450" indent="-171450">
              <a:buFont typeface="Arial"/>
              <a:buChar char="•"/>
            </a:pPr>
            <a:r>
              <a:rPr lang="en-US"/>
              <a:t>Extend to enterprise-wide governance, predictive compliance analytics, and automated remediation workflows.</a:t>
            </a:r>
          </a:p>
          <a:p>
            <a:pPr marL="171450" indent="-171450">
              <a:buFont typeface="Arial"/>
              <a:buChar char="•"/>
            </a:pPr>
            <a:endParaRPr lang="en-US"/>
          </a:p>
          <a:p>
            <a:r>
              <a:rPr lang="en-US" b="1"/>
              <a:t>Compliance &amp; Audit Readiness Agent</a:t>
            </a:r>
            <a:endParaRPr lang="en-US"/>
          </a:p>
          <a:p>
            <a:r>
              <a:rPr lang="en-US" b="1"/>
              <a:t>Type:</a:t>
            </a:r>
            <a:br>
              <a:rPr lang="en-US" b="1">
                <a:cs typeface="+mn-lt"/>
              </a:rPr>
            </a:br>
            <a:r>
              <a:rPr lang="en-US" b="1"/>
              <a:t> Decision Support + Workflow Automation</a:t>
            </a:r>
            <a:endParaRPr lang="en-US"/>
          </a:p>
          <a:p>
            <a:r>
              <a:rPr lang="en-US" b="1"/>
              <a:t>Function:</a:t>
            </a:r>
            <a:endParaRPr lang="en-US"/>
          </a:p>
          <a:p>
            <a:pPr marL="171450" indent="-171450">
              <a:buFont typeface="Arial"/>
              <a:buChar char="•"/>
            </a:pPr>
            <a:r>
              <a:rPr lang="en-US"/>
              <a:t>Monitors software asset compliance across Microsoft 365, Azure AD, and connected SaaS systems.</a:t>
            </a:r>
          </a:p>
          <a:p>
            <a:pPr marL="171450" indent="-171450">
              <a:buFont typeface="Arial"/>
              <a:buChar char="•"/>
            </a:pPr>
            <a:r>
              <a:rPr lang="en-US"/>
              <a:t>Validates license usage and configuration against organizational and regulatory policies.</a:t>
            </a:r>
          </a:p>
          <a:p>
            <a:pPr marL="171450" indent="-171450">
              <a:buFont typeface="Arial"/>
              <a:buChar char="•"/>
            </a:pPr>
            <a:r>
              <a:rPr lang="en-US"/>
              <a:t>Tracks compliance posture and generates audit-ready reports.</a:t>
            </a:r>
          </a:p>
          <a:p>
            <a:pPr marL="171450" indent="-171450">
              <a:buFont typeface="Arial"/>
              <a:buChar char="•"/>
            </a:pPr>
            <a:r>
              <a:rPr lang="en-US"/>
              <a:t>Automates evidence collection and prepares dashboards for internal and external audits.</a:t>
            </a:r>
          </a:p>
          <a:p>
            <a:r>
              <a:rPr lang="en-US" b="1"/>
              <a:t>Knowledge Sources:</a:t>
            </a:r>
            <a:endParaRPr lang="en-US"/>
          </a:p>
          <a:p>
            <a:pPr marL="171450" indent="-171450">
              <a:buFont typeface="Arial"/>
              <a:buChar char="•"/>
            </a:pPr>
            <a:r>
              <a:rPr lang="en-US" b="1"/>
              <a:t>Microsoft Graph API</a:t>
            </a:r>
            <a:r>
              <a:rPr lang="en-US"/>
              <a:t> (M365 license and user data)</a:t>
            </a:r>
          </a:p>
          <a:p>
            <a:pPr marL="171450" indent="-171450">
              <a:buFont typeface="Arial"/>
              <a:buChar char="•"/>
            </a:pPr>
            <a:r>
              <a:rPr lang="en-US" b="1"/>
              <a:t>Azure AD</a:t>
            </a:r>
            <a:r>
              <a:rPr lang="en-US"/>
              <a:t> (user assignments, app registrations)</a:t>
            </a:r>
          </a:p>
          <a:p>
            <a:pPr marL="171450" indent="-171450">
              <a:buFont typeface="Arial"/>
              <a:buChar char="•"/>
            </a:pPr>
            <a:r>
              <a:rPr lang="en-US" b="1"/>
              <a:t>Microsoft Purview</a:t>
            </a:r>
            <a:r>
              <a:rPr lang="en-US"/>
              <a:t> (compliance policies, sensitivity labels)</a:t>
            </a:r>
          </a:p>
          <a:p>
            <a:pPr marL="171450" indent="-171450">
              <a:buFont typeface="Arial"/>
              <a:buChar char="•"/>
            </a:pPr>
            <a:r>
              <a:rPr lang="en-US" b="1"/>
              <a:t>SharePoint</a:t>
            </a:r>
            <a:r>
              <a:rPr lang="en-US"/>
              <a:t> (policy documents, audit templates)</a:t>
            </a:r>
          </a:p>
          <a:p>
            <a:pPr marL="171450" indent="-171450">
              <a:buFont typeface="Arial"/>
              <a:buChar char="•"/>
            </a:pPr>
            <a:r>
              <a:rPr lang="en-US" b="1"/>
              <a:t>Third-party SaaS APIs</a:t>
            </a:r>
            <a:r>
              <a:rPr lang="en-US"/>
              <a:t> (ServiceNow, Salesforce, etc.)</a:t>
            </a:r>
          </a:p>
          <a:p>
            <a:r>
              <a:rPr lang="en-US" b="1"/>
              <a:t>Scaling Potential:</a:t>
            </a:r>
            <a:endParaRPr lang="en-US"/>
          </a:p>
          <a:p>
            <a:pPr marL="171450" indent="-171450">
              <a:buFont typeface="Arial"/>
              <a:buChar char="•"/>
            </a:pPr>
            <a:r>
              <a:rPr lang="en-US"/>
              <a:t>Start with Microsoft 365 and core SaaS compliance checks.</a:t>
            </a:r>
          </a:p>
          <a:p>
            <a:pPr marL="171450" indent="-171450">
              <a:buFont typeface="Arial"/>
              <a:buChar char="•"/>
            </a:pPr>
            <a:r>
              <a:rPr lang="en-US"/>
              <a:t>Extend to enterprise-wide governance, predictive compliance analytics, and automated remediation workflows.</a:t>
            </a:r>
          </a:p>
          <a:p>
            <a:pPr>
              <a:buFont typeface="Arial"/>
            </a:pPr>
            <a:endParaRPr lang="en-US"/>
          </a:p>
          <a:p>
            <a:r>
              <a:rPr lang="en-US" b="1"/>
              <a:t>Custom Vendor Benchmarking Agent</a:t>
            </a:r>
            <a:endParaRPr lang="en-US"/>
          </a:p>
          <a:p>
            <a:pPr marL="171450" indent="-171450">
              <a:buFont typeface="Arial"/>
              <a:buChar char="•"/>
            </a:pPr>
            <a:r>
              <a:rPr lang="en-US" b="1"/>
              <a:t>Type</a:t>
            </a:r>
            <a:r>
              <a:rPr lang="en-US"/>
              <a:t>: Workflow Automation + Insight</a:t>
            </a:r>
          </a:p>
          <a:p>
            <a:pPr marL="171450" indent="-171450">
              <a:buFont typeface="Arial"/>
              <a:buChar char="•"/>
            </a:pPr>
            <a:r>
              <a:rPr lang="en-US" b="1"/>
              <a:t>Function</a:t>
            </a:r>
            <a:r>
              <a:rPr lang="en-US"/>
              <a:t>: Automates vendor performance scoring and cost benchmarking across ERP, procurement, and external benchmark sources.</a:t>
            </a:r>
          </a:p>
          <a:p>
            <a:pPr marL="171450" indent="-171450">
              <a:buFont typeface="Arial"/>
              <a:buChar char="•"/>
            </a:pPr>
            <a:r>
              <a:rPr lang="en-US" b="1"/>
              <a:t>Knowledge Sources</a:t>
            </a:r>
            <a:r>
              <a:rPr lang="en-US"/>
              <a:t>: ERP system (SAP/Oracle), procurement DB, industry benchmark datasets, SharePoint contract libraries</a:t>
            </a:r>
          </a:p>
          <a:p>
            <a:pPr marL="171450" indent="-171450">
              <a:buFont typeface="Arial"/>
              <a:buChar char="•"/>
            </a:pPr>
            <a:r>
              <a:rPr lang="en-US" b="1"/>
              <a:t>Capabilities</a:t>
            </a:r>
            <a:r>
              <a:rPr lang="en-US"/>
              <a:t>: </a:t>
            </a:r>
          </a:p>
          <a:p>
            <a:pPr marL="628650" lvl="1" indent="-171450">
              <a:buFont typeface="Arial"/>
              <a:buChar char="•"/>
            </a:pPr>
            <a:r>
              <a:rPr lang="en-US"/>
              <a:t>Multi-step workflow: fetch vendor data → normalize KPIs → compare against benchmarks → generate report</a:t>
            </a:r>
          </a:p>
          <a:p>
            <a:pPr marL="628650" lvl="1" indent="-171450">
              <a:buFont typeface="Arial"/>
              <a:buChar char="•"/>
            </a:pPr>
            <a:r>
              <a:rPr lang="en-US"/>
              <a:t>Integrates </a:t>
            </a:r>
            <a:r>
              <a:rPr lang="en-US" b="1"/>
              <a:t>Power Automate flows</a:t>
            </a:r>
            <a:r>
              <a:rPr lang="en-US"/>
              <a:t> for ERP/API calls</a:t>
            </a:r>
          </a:p>
          <a:p>
            <a:pPr marL="628650" lvl="1" indent="-171450">
              <a:buFont typeface="Arial"/>
              <a:buChar char="•"/>
            </a:pPr>
            <a:r>
              <a:rPr lang="en-US"/>
              <a:t>Uses </a:t>
            </a:r>
            <a:r>
              <a:rPr lang="en-US" b="1"/>
              <a:t>Copilot Studio</a:t>
            </a:r>
            <a:r>
              <a:rPr lang="en-US"/>
              <a:t> for low-code orchestration and conversational interface</a:t>
            </a:r>
          </a:p>
          <a:p>
            <a:pPr marL="171450" indent="-171450">
              <a:buFont typeface="Arial"/>
              <a:buChar char="•"/>
            </a:pPr>
            <a:r>
              <a:rPr lang="en-US" b="1"/>
              <a:t>Scaling Potential</a:t>
            </a:r>
            <a:r>
              <a:rPr lang="en-US"/>
              <a:t>: Can evolve into an autonomous agent for continuous monitoring and alerts on cost anomalies.</a:t>
            </a:r>
          </a:p>
          <a:p>
            <a:pPr marL="171450" indent="-171450">
              <a:buFont typeface="Arial"/>
              <a:buChar char="•"/>
            </a:pPr>
            <a:endParaRPr lang="en-US"/>
          </a:p>
          <a:p>
            <a:pPr>
              <a:buFont typeface="Arial"/>
              <a:buChar char="•"/>
            </a:pPr>
            <a:r>
              <a:rPr lang="en-US" b="1"/>
              <a:t>Forecasting Agent</a:t>
            </a:r>
            <a:endParaRPr lang="en-US"/>
          </a:p>
          <a:p>
            <a:pPr>
              <a:buFont typeface="Arial"/>
              <a:buChar char="•"/>
            </a:pPr>
            <a:r>
              <a:rPr lang="en-US" b="1"/>
              <a:t>Type:</a:t>
            </a:r>
            <a:br>
              <a:rPr lang="en-US" b="1"/>
            </a:br>
            <a:r>
              <a:rPr lang="en-US" b="1"/>
              <a:t> Decision Support + Predictive Analytics</a:t>
            </a:r>
            <a:endParaRPr lang="en-US"/>
          </a:p>
          <a:p>
            <a:pPr>
              <a:buFont typeface="Arial"/>
              <a:buChar char="•"/>
            </a:pPr>
            <a:r>
              <a:rPr lang="en-US" b="1"/>
              <a:t>Function:</a:t>
            </a:r>
            <a:endParaRPr lang="en-US"/>
          </a:p>
          <a:p>
            <a:pPr>
              <a:buFont typeface="Arial"/>
              <a:buChar char="•"/>
            </a:pPr>
            <a:r>
              <a:rPr lang="en-US"/>
              <a:t>Aggregates historical software usage data from Microsoft 365 telemetry, ERP procurement records, and SaaS platforms</a:t>
            </a:r>
          </a:p>
          <a:p>
            <a:pPr>
              <a:buFont typeface="Arial"/>
              <a:buChar char="•"/>
            </a:pPr>
            <a:r>
              <a:rPr lang="en-US"/>
              <a:t>Applies predictive models (e.g., ARIMA, regression, ML) to forecast future software demand</a:t>
            </a:r>
          </a:p>
          <a:p>
            <a:pPr>
              <a:buFont typeface="Arial"/>
              <a:buChar char="•"/>
            </a:pPr>
            <a:r>
              <a:rPr lang="en-US"/>
              <a:t>Simulates adoption scenarios (low, medium, high) and cost implications</a:t>
            </a:r>
          </a:p>
          <a:p>
            <a:pPr>
              <a:buFont typeface="Arial"/>
              <a:buChar char="•"/>
            </a:pPr>
            <a:r>
              <a:rPr lang="en-US"/>
              <a:t>Generates actionable insights for procurement and budgeting decisions</a:t>
            </a:r>
          </a:p>
          <a:p>
            <a:pPr>
              <a:buFont typeface="Arial"/>
              <a:buChar char="•"/>
            </a:pPr>
            <a:r>
              <a:rPr lang="en-US" b="1"/>
              <a:t>Knowledge Sources:</a:t>
            </a:r>
            <a:endParaRPr lang="en-US"/>
          </a:p>
          <a:p>
            <a:pPr>
              <a:buFont typeface="Arial"/>
              <a:buChar char="•"/>
            </a:pPr>
            <a:r>
              <a:rPr lang="en-US"/>
              <a:t>Microsoft Graph API (license and usage telemetry)</a:t>
            </a:r>
          </a:p>
          <a:p>
            <a:pPr>
              <a:buFont typeface="Arial"/>
              <a:buChar char="•"/>
            </a:pPr>
            <a:r>
              <a:rPr lang="en-US"/>
              <a:t>SharePoint (historical procurement reports)</a:t>
            </a:r>
          </a:p>
          <a:p>
            <a:pPr>
              <a:buFont typeface="Arial"/>
              <a:buChar char="•"/>
            </a:pPr>
            <a:r>
              <a:rPr lang="en-US"/>
              <a:t>ERP/Finance systems (budget allocations)</a:t>
            </a:r>
          </a:p>
          <a:p>
            <a:pPr>
              <a:buFont typeface="Arial"/>
              <a:buChar char="•"/>
            </a:pPr>
            <a:r>
              <a:rPr lang="en-US"/>
              <a:t>SaaS vendor APIs (Salesforce, ServiceNow, etc.)</a:t>
            </a:r>
          </a:p>
          <a:p>
            <a:pPr>
              <a:buFont typeface="Arial"/>
              <a:buChar char="•"/>
            </a:pPr>
            <a:r>
              <a:rPr lang="en-US"/>
              <a:t>External market trend APIs</a:t>
            </a:r>
          </a:p>
          <a:p>
            <a:pPr>
              <a:buFont typeface="Arial"/>
              <a:buChar char="•"/>
            </a:pPr>
            <a:r>
              <a:rPr lang="en-US" b="1"/>
              <a:t>Scaling Potential:</a:t>
            </a:r>
            <a:endParaRPr lang="en-US"/>
          </a:p>
          <a:p>
            <a:pPr>
              <a:buFont typeface="Arial"/>
              <a:buChar char="•"/>
            </a:pPr>
            <a:r>
              <a:rPr lang="en-US"/>
              <a:t>Start with Microsoft 365 and core SaaS usage forecasting</a:t>
            </a:r>
          </a:p>
          <a:p>
            <a:pPr>
              <a:buFont typeface="Arial"/>
              <a:buChar char="•"/>
            </a:pPr>
            <a:r>
              <a:rPr lang="en-US"/>
              <a:t>Extend to enterprise-wide software portfolio planning and predictive renewal optimization</a:t>
            </a:r>
          </a:p>
          <a:p>
            <a:pPr>
              <a:buFont typeface="Arial"/>
              <a:buChar char="•"/>
            </a:pPr>
            <a:r>
              <a:rPr lang="en-US"/>
              <a:t>Integrate with Power BI for visualization and Azure AI for advanced modeling</a:t>
            </a:r>
          </a:p>
          <a:p>
            <a:pPr marL="171450" indent="-171450">
              <a:buFont typeface="Arial"/>
              <a:buChar char="•"/>
            </a:pPr>
            <a:endParaRPr lang="en-US"/>
          </a:p>
          <a:p>
            <a:endParaRPr lang="en-US"/>
          </a:p>
        </p:txBody>
      </p:sp>
      <p:sp>
        <p:nvSpPr>
          <p:cNvPr id="4" name="Slide Number Placeholder 3">
            <a:extLst>
              <a:ext uri="{FF2B5EF4-FFF2-40B4-BE49-F238E27FC236}">
                <a16:creationId xmlns:a16="http://schemas.microsoft.com/office/drawing/2014/main" id="{661544E2-D146-404A-CACD-9AEA8FCA2C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2805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24574-6FDB-00BE-BB58-A07F75ED2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3EAC7-920B-B328-DACD-1B23EAFCE8A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BDC91ECB-B5C5-64DD-BDD1-F68755C53D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D55137-7C65-0668-A653-6C7B026BB5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0435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2F523-8035-D538-129A-9EDF04055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A17AE-86F2-2B73-1E44-9FD16FFD5174}"/>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3DE8C1FE-902B-C922-C278-29AE82EF8B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0DB058-A015-44C2-ED87-C4013A9FC0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0092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3D95-B185-8C81-8A0A-2F0D8AD63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E8320-9DE0-2298-672B-F18B02097E3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C825BF32-76A1-900A-DA1F-BE39970F6B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2B56A6-7BA8-4F98-2EB4-E98F3ECC0E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10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D2F0-5575-B155-8111-C7B4A3250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81C46-3587-AC6E-F122-9D39CD3D55FF}"/>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3320FF79-79EB-297D-91FD-BB26D358A8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Success metrics: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sz="1200" b="1" i="0" kern="1200">
                <a:solidFill>
                  <a:schemeClr val="tx1"/>
                </a:solidFill>
                <a:effectLst/>
                <a:latin typeface="+mn-lt"/>
                <a:ea typeface="+mn-ea"/>
                <a:cs typeface="+mn-cs"/>
              </a:rPr>
              <a:t>Capability Clarity &amp; Organizational Skills Intelligence:</a:t>
            </a:r>
            <a:br>
              <a:rPr lang="en-US" b="1"/>
            </a:br>
            <a:r>
              <a:rPr lang="en-US" sz="1200" b="0" i="0" kern="1200">
                <a:solidFill>
                  <a:schemeClr val="tx1"/>
                </a:solidFill>
                <a:effectLst/>
                <a:latin typeface="+mn-lt"/>
                <a:ea typeface="+mn-ea"/>
                <a:cs typeface="+mn-cs"/>
              </a:rPr>
              <a:t>• % Reduction in time to identify skill gaps (baseline → post-People Skills)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Increase in accuracy of skills inventory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Reduction in redundant or misaligned training investments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Workforce Agility &amp; Deployment: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 Reduction in time-to-staff critical projects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Increase in internal mobility driven by skills insights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Faster identification of roles impacted by strategic shifts (AI, automation, market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Upskilling Efficiency &amp; Learning ROI: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 Increase in completion of relevant learning paths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Reduction in duplicated or irrelevant training assignments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Measured uplift in role-relevant skill levels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Productivity &amp; Talent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Fewer hiring cycles needed due to internal talent reallocation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improvement in work quality metrics tied to new competencies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Reduced time spent by HR/Managers manually aggregating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AI Readiness &amp; Adoption: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 of workforce achieving AI literacy thresholds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Readiness score improvements over time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Reduced time-to-value for AI initiatives due to improved skill alignment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A5B88FC-9D4C-BEA7-A545-F1BC7C0E7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0972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F8DD7-041F-09C4-C436-7493C1152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DD948-F487-16FD-6897-CCD484661379}"/>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BC7D5C38-3017-8267-3E32-FF1CC9638D9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a:solidFill>
                  <a:schemeClr val="tx1"/>
                </a:solidFill>
                <a:effectLst/>
                <a:latin typeface="+mn-lt"/>
                <a:ea typeface="+mn-ea"/>
                <a:cs typeface="+mn-cs"/>
              </a:rPr>
              <a:t>Collaboration Efficiency:</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 % reduction in time to find skilled collaborators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Faster cross‑functional team formation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decrease in meeting prep time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a:solidFill>
                  <a:schemeClr val="tx1"/>
                </a:solidFill>
                <a:effectLst/>
                <a:latin typeface="+mn-lt"/>
                <a:ea typeface="+mn-ea"/>
                <a:cs typeface="+mn-cs"/>
              </a:rPr>
              <a:t>Work Quality &amp; Productivity:</a:t>
            </a: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 Improved relevance of collaboration matches (measured via project outcomes)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Increased meeting effectiveness scores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reduction in duplicated work due to better expertise routing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a:solidFill>
                  <a:schemeClr val="tx1"/>
                </a:solidFill>
                <a:effectLst/>
                <a:latin typeface="+mn-lt"/>
                <a:ea typeface="+mn-ea"/>
                <a:cs typeface="+mn-cs"/>
              </a:rPr>
              <a:t>Talent Visibility &amp; Opportunity Access:</a:t>
            </a: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 % increase in employees discovering internal experts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increase in participation in mentoring programs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growth in internal networking requests completed</a:t>
            </a:r>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a:solidFill>
                  <a:schemeClr val="tx1"/>
                </a:solidFill>
                <a:effectLst/>
                <a:latin typeface="+mn-lt"/>
                <a:ea typeface="+mn-ea"/>
                <a:cs typeface="+mn-cs"/>
              </a:rPr>
              <a:t>Employee Experience &amp; Engagement:</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 Higher satisfaction with collaboration &amp; onboarding support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improvement in “I can find who I need to work with” survey metrics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Increased inclusion and career development scores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a:solidFill>
                  <a:schemeClr val="tx1"/>
                </a:solidFill>
                <a:effectLst/>
                <a:latin typeface="+mn-lt"/>
                <a:ea typeface="+mn-ea"/>
                <a:cs typeface="+mn-cs"/>
              </a:rPr>
              <a:t>AI Readiness &amp; Adoption:</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 # of workflows fully handled by People Agent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of workforce engaging with automated collaboration recommendations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Increase in AI‑supported mentorship matching accuracy</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38A9930B-C59B-EA1E-28F6-4B0DB2C53B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9703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C922-CBB4-BC1D-5A4E-356E385FB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75FC7-A8F1-CD28-894E-E44A412256C4}"/>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1F901E55-6FC3-7B3D-59CC-08B84F03AD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2FB246-4AD5-0D48-5175-5D5DBE748F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449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50B5-F71E-F361-E682-537D02275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74E2F-B900-149E-554F-2DF46564242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32EA4D6F-DB1D-8853-11D7-54BA736BB7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 reduction in leader time spent gathering org insights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reduction in time to identify skill gaps and staffing mismatches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Faster planning cycles for quarterly talent reviews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Increase in accuracy of skill-to-role alignment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decrease in misaligned assignments or underutilized skills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Improved decision quality from leaders (measured via downstream project success)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Employee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Improved employee sentiment around staffing fairness &amp; visibility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More internal mobility opportunities surfaced per employee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Better “manager preparedness” scores from surveys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Organizational Health &amp; Workforce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Increase in critical skill density across org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Reduced risk indicators (single points of failure, skill shortages)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Better balance of level mix and workload distribution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AI Readiness &amp; Value Realization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 # of org‑level insights autonomously generated by agent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of workforce management workflows fully automated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Measurable uplift in data‑driven decision‑making behaviors among leaders</a:t>
            </a:r>
          </a:p>
          <a:p>
            <a:endParaRPr lang="en-US"/>
          </a:p>
        </p:txBody>
      </p:sp>
      <p:sp>
        <p:nvSpPr>
          <p:cNvPr id="4" name="Slide Number Placeholder 3">
            <a:extLst>
              <a:ext uri="{FF2B5EF4-FFF2-40B4-BE49-F238E27FC236}">
                <a16:creationId xmlns:a16="http://schemas.microsoft.com/office/drawing/2014/main" id="{797D139B-6B84-309A-ECD5-DEAC07722E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83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9758-3CCD-752E-7472-C8DB6BF69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CC594-3C02-5F24-4D72-EE79ABF6D45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F49E8B8E-1781-5883-5E84-95371A117A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864E5B-694D-CD16-400E-86AC62B882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044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289AA-9331-3076-A9D8-205C48EC7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B4660-F8D2-6A58-7E86-FE458C811F45}"/>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441D444E-C597-3C26-D65E-3AE03B8A24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E14ECD-6ABF-B403-0216-47B3721F1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064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B6BF4-3849-DA0A-4422-05CF1CA89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48A30-6B50-0BB0-7DFB-7A36EC2590BA}"/>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6C59974F-F74D-A140-A122-ED2F0DA4CC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0F53A8-903B-E359-B54E-F2C197ED3A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132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EDA0-6DBF-EBFB-1DBA-71444EA11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66AC9-055A-1AC2-9509-BEEE5670351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4DBEB297-870C-C8C6-4F9E-F20A871028A2}"/>
              </a:ext>
            </a:extLst>
          </p:cNvPr>
          <p:cNvSpPr>
            <a:spLocks noGrp="1"/>
          </p:cNvSpPr>
          <p:nvPr>
            <p:ph type="body" idx="1"/>
          </p:nvPr>
        </p:nvSpPr>
        <p:spPr/>
        <p:txBody>
          <a:bodyPr/>
          <a:lstStyle/>
          <a:p>
            <a:r>
              <a:rPr lang="en-US" b="1"/>
              <a:t>Sales Enablement Copilot</a:t>
            </a:r>
            <a:endParaRPr lang="en-US"/>
          </a:p>
          <a:p>
            <a:pPr marL="171450" indent="-171450">
              <a:buFont typeface="Arial"/>
              <a:buChar char="•"/>
            </a:pPr>
            <a:r>
              <a:rPr lang="en-US" b="1"/>
              <a:t>Type</a:t>
            </a:r>
            <a:r>
              <a:rPr lang="en-US"/>
              <a:t>: Insight + Orchestration</a:t>
            </a:r>
          </a:p>
          <a:p>
            <a:pPr marL="171450" indent="-171450">
              <a:buFont typeface="Arial"/>
              <a:buChar char="•"/>
            </a:pPr>
            <a:r>
              <a:rPr lang="en-US" b="1"/>
              <a:t>Function</a:t>
            </a:r>
            <a:r>
              <a:rPr lang="en-US"/>
              <a:t>: Aggregates sales playbooks, case studies, and best practices from SharePoint, CRM, and Teams chats. Suggests relevant content based on deal stage.</a:t>
            </a:r>
          </a:p>
          <a:p>
            <a:pPr marL="171450" indent="-171450">
              <a:buFont typeface="Arial"/>
              <a:buChar char="•"/>
            </a:pPr>
            <a:r>
              <a:rPr lang="en-US" b="1"/>
              <a:t>Knowledge Sources</a:t>
            </a:r>
            <a:r>
              <a:rPr lang="en-US"/>
              <a:t>: Dynamics 365 CRM, SharePoint Sales Library, Teams meeting transcripts</a:t>
            </a:r>
          </a:p>
          <a:p>
            <a:pPr marL="171450" indent="-171450">
              <a:buFont typeface="Arial"/>
              <a:buChar char="•"/>
            </a:pPr>
            <a:r>
              <a:rPr lang="en-US" b="1"/>
              <a:t>Scaling Potential</a:t>
            </a:r>
            <a:r>
              <a:rPr lang="en-US"/>
              <a:t>: Can evolve into a multi-agent system with </a:t>
            </a:r>
            <a:r>
              <a:rPr lang="en-US" b="1"/>
              <a:t>Sales Qualification Agent</a:t>
            </a:r>
            <a:r>
              <a:rPr lang="en-US"/>
              <a:t> and </a:t>
            </a:r>
            <a:r>
              <a:rPr lang="en-US" b="1"/>
              <a:t>Analyst Agent</a:t>
            </a:r>
            <a:r>
              <a:rPr lang="en-US"/>
              <a:t> for pipeline analytics.</a:t>
            </a:r>
          </a:p>
          <a:p>
            <a:endParaRPr lang="en-US"/>
          </a:p>
        </p:txBody>
      </p:sp>
      <p:sp>
        <p:nvSpPr>
          <p:cNvPr id="4" name="Slide Number Placeholder 3">
            <a:extLst>
              <a:ext uri="{FF2B5EF4-FFF2-40B4-BE49-F238E27FC236}">
                <a16:creationId xmlns:a16="http://schemas.microsoft.com/office/drawing/2014/main" id="{2FF11D42-5834-F872-84B0-BC32F07820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476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DABC-5014-AC8B-49F9-242FEC638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34F73-969F-E349-63D0-8D2743A4EB6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36CE3BA6-ECBB-B762-6360-F0B91A9E34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5B0C5D-D1F9-2B09-46E6-7266AC919D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2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Master" Target="../slideMasters/slideMaster4.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0.jpe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 Id="rId4" Type="http://schemas.openxmlformats.org/officeDocument/2006/relationships/image" Target="../media/image72.sv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Master" Target="../slideMasters/slideMaster3.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281F-E30F-9A2D-A649-F463C2778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CD9B5-B5F4-3DAA-362C-660369B16891}"/>
              </a:ext>
            </a:extLst>
          </p:cNvPr>
          <p:cNvSpPr>
            <a:spLocks noGrp="1"/>
          </p:cNvSpPr>
          <p:nvPr>
            <p:ph idx="1"/>
          </p:nvPr>
        </p:nvSpPr>
        <p:spPr>
          <a:xfrm>
            <a:off x="345057" y="1239215"/>
            <a:ext cx="5630293" cy="5359814"/>
          </a:xfrm>
        </p:spPr>
        <p:txBody>
          <a:bodyPr>
            <a:normAutofit/>
          </a:bodyPr>
          <a:lstStyle>
            <a:lvl1pPr marL="0" indent="0">
              <a:spcBef>
                <a:spcPts val="1200"/>
              </a:spcBef>
              <a:buNone/>
              <a:defRPr sz="1800">
                <a:solidFill>
                  <a:srgbClr val="762FD3"/>
                </a:solidFill>
                <a:latin typeface="+mj-lt"/>
              </a:defRPr>
            </a:lvl1pPr>
            <a:lvl2pPr marL="236538" indent="-123825">
              <a:spcBef>
                <a:spcPts val="400"/>
              </a:spcBef>
              <a:defRPr sz="1200"/>
            </a:lvl2pPr>
            <a:lvl3pPr marL="449263" indent="-114300">
              <a:spcBef>
                <a:spcPts val="300"/>
              </a:spcBef>
              <a:defRPr sz="11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FFAAF73-8440-D99B-648F-9028B89F572A}"/>
              </a:ext>
            </a:extLst>
          </p:cNvPr>
          <p:cNvSpPr>
            <a:spLocks noGrp="1"/>
          </p:cNvSpPr>
          <p:nvPr>
            <p:ph idx="10"/>
          </p:nvPr>
        </p:nvSpPr>
        <p:spPr>
          <a:xfrm>
            <a:off x="6216650" y="1239215"/>
            <a:ext cx="5630293" cy="5359814"/>
          </a:xfrm>
        </p:spPr>
        <p:txBody>
          <a:bodyPr>
            <a:normAutofit/>
          </a:bodyPr>
          <a:lstStyle>
            <a:lvl1pPr marL="0" indent="0">
              <a:spcBef>
                <a:spcPts val="1200"/>
              </a:spcBef>
              <a:buNone/>
              <a:defRPr sz="1800">
                <a:solidFill>
                  <a:srgbClr val="762FD3"/>
                </a:solidFill>
                <a:latin typeface="+mj-lt"/>
              </a:defRPr>
            </a:lvl1pPr>
            <a:lvl2pPr marL="236538" indent="-123825">
              <a:spcBef>
                <a:spcPts val="400"/>
              </a:spcBef>
              <a:defRPr sz="1200"/>
            </a:lvl2pPr>
            <a:lvl3pPr marL="506413" indent="-171450">
              <a:spcBef>
                <a:spcPts val="300"/>
              </a:spcBef>
              <a:defRPr lang="en-US" sz="1100" kern="1200" dirty="0">
                <a:solidFill>
                  <a:schemeClr val="tx1"/>
                </a:solidFill>
                <a:latin typeface="+mn-lt"/>
                <a:ea typeface="+mn-ea"/>
                <a:cs typeface="+mn-cs"/>
              </a:defRPr>
            </a:lvl3pPr>
            <a:lvl4pPr>
              <a:defRPr sz="1400"/>
            </a:lvl4pPr>
            <a:lvl5pPr>
              <a:defRPr sz="1400"/>
            </a:lvl5pPr>
          </a:lstStyle>
          <a:p>
            <a:pPr lvl="0"/>
            <a:r>
              <a:rPr lang="en-US"/>
              <a:t>Click to edit Master text styles</a:t>
            </a:r>
          </a:p>
          <a:p>
            <a:pPr lvl="1"/>
            <a:r>
              <a:rPr lang="en-US"/>
              <a:t>Second level</a:t>
            </a:r>
          </a:p>
          <a:p>
            <a:pPr marL="449263" lvl="2" indent="-114300" algn="l" defTabSz="914400" rtl="0" eaLnBrk="1" latinLnBrk="0" hangingPunct="1">
              <a:lnSpc>
                <a:spcPct val="90000"/>
              </a:lnSpc>
              <a:spcBef>
                <a:spcPts val="300"/>
              </a:spcBef>
              <a:buFont typeface="Arial" panose="020B0604020202020204" pitchFamily="34" charset="0"/>
              <a:buChar char="•"/>
            </a:pPr>
            <a:r>
              <a:rPr lang="en-US"/>
              <a:t>Third level</a:t>
            </a:r>
          </a:p>
        </p:txBody>
      </p:sp>
    </p:spTree>
    <p:extLst>
      <p:ext uri="{BB962C8B-B14F-4D97-AF65-F5344CB8AC3E}">
        <p14:creationId xmlns:p14="http://schemas.microsoft.com/office/powerpoint/2010/main" val="32141673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1"/>
            <a:ext cx="9807742" cy="521367"/>
          </a:xfrm>
        </p:spPr>
        <p:txBody>
          <a:bodyPr/>
          <a:lstStyle>
            <a:lvl1pPr>
              <a:defRPr sz="3200"/>
            </a:lvl1pPr>
          </a:lstStyle>
          <a:p>
            <a:r>
              <a:rPr lang="en-US"/>
              <a:t>Click to edit Master title style</a:t>
            </a:r>
          </a:p>
        </p:txBody>
      </p:sp>
      <p:sp>
        <p:nvSpPr>
          <p:cNvPr id="4" name="!!Phase1">
            <a:extLst>
              <a:ext uri="{FF2B5EF4-FFF2-40B4-BE49-F238E27FC236}">
                <a16:creationId xmlns:a16="http://schemas.microsoft.com/office/drawing/2014/main" id="{B90584AC-1E20-A577-050C-56D9E1B4A296}"/>
              </a:ext>
              <a:ext uri="{C183D7F6-B498-43B3-948B-1728B52AA6E4}">
                <adec:decorative xmlns:adec="http://schemas.microsoft.com/office/drawing/2017/decorative" val="1"/>
              </a:ext>
            </a:extLst>
          </p:cNvPr>
          <p:cNvSpPr/>
          <p:nvPr userDrawn="1"/>
        </p:nvSpPr>
        <p:spPr bwMode="auto">
          <a:xfrm>
            <a:off x="0" y="6741042"/>
            <a:ext cx="12192000" cy="116958"/>
          </a:xfrm>
          <a:prstGeom prst="rect">
            <a:avLst/>
          </a:prstGeom>
          <a:gradFill flip="none" rotWithShape="1">
            <a:gsLst>
              <a:gs pos="60000">
                <a:srgbClr val="0A6BBA"/>
              </a:gs>
              <a:gs pos="2000">
                <a:srgbClr val="F65567"/>
              </a:gs>
              <a:gs pos="30000">
                <a:srgbClr val="AC35AF"/>
              </a:gs>
              <a:gs pos="87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endParaRPr kumimoji="0" lang="en-US" sz="1875"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5" name="Rectangle 4">
            <a:extLst>
              <a:ext uri="{FF2B5EF4-FFF2-40B4-BE49-F238E27FC236}">
                <a16:creationId xmlns:a16="http://schemas.microsoft.com/office/drawing/2014/main" id="{FD80D63D-DBC5-1B51-5487-CB32F28EC7D7}"/>
              </a:ext>
            </a:extLst>
          </p:cNvPr>
          <p:cNvSpPr/>
          <p:nvPr userDrawn="1"/>
        </p:nvSpPr>
        <p:spPr bwMode="auto">
          <a:xfrm>
            <a:off x="10954512" y="329184"/>
            <a:ext cx="822960" cy="649384"/>
          </a:xfrm>
          <a:prstGeom prst="rect">
            <a:avLst/>
          </a:prstGeom>
          <a:solidFill>
            <a:schemeClr val="bg1"/>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803305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81988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819053"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EC01B2FC-C122-BC10-D501-0D2D9C61CF41}"/>
              </a:ext>
            </a:extLst>
          </p:cNvPr>
          <p:cNvSpPr/>
          <p:nvPr userDrawn="1"/>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E0F378F-81AE-1513-3D74-F3B212FDB8A1}"/>
              </a:ext>
            </a:extLst>
          </p:cNvPr>
          <p:cNvSpPr/>
          <p:nvPr userDrawn="1"/>
        </p:nvSpPr>
        <p:spPr bwMode="auto">
          <a:xfrm>
            <a:off x="11020926" y="457200"/>
            <a:ext cx="842211" cy="5539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797192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476395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33545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19736386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CAB00-F99A-7DCD-DC25-CBD3A1EEAFDD}"/>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61632" r="35751"/>
          <a:stretch/>
        </p:blipFill>
        <p:spPr>
          <a:xfrm>
            <a:off x="0" y="1238489"/>
            <a:ext cx="12191997" cy="5619511"/>
          </a:xfrm>
          <a:prstGeom prst="rect">
            <a:avLst/>
          </a:prstGeom>
        </p:spPr>
      </p:pic>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TextBox 74">
            <a:extLst>
              <a:ext uri="{FF2B5EF4-FFF2-40B4-BE49-F238E27FC236}">
                <a16:creationId xmlns:a16="http://schemas.microsoft.com/office/drawing/2014/main" id="{1BB75DAB-4D8A-2933-BB52-0C94AA4816E3}"/>
              </a:ext>
            </a:extLst>
          </p:cNvPr>
          <p:cNvSpPr txBox="1"/>
          <p:nvPr userDrawn="1"/>
        </p:nvSpPr>
        <p:spPr>
          <a:xfrm>
            <a:off x="1043023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15209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371928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Text Placeholder 94">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Text Placeholder 105">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7" name="Text Placeholder 105">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Text Placeholder 102">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4" name="Text Placeholder 10">
            <a:extLst>
              <a:ext uri="{FF2B5EF4-FFF2-40B4-BE49-F238E27FC236}">
                <a16:creationId xmlns:a16="http://schemas.microsoft.com/office/drawing/2014/main" id="{07FB0D44-B2FC-AD50-89A4-2016469B01D6}"/>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6" name="Text Placeholder 10">
            <a:extLst>
              <a:ext uri="{FF2B5EF4-FFF2-40B4-BE49-F238E27FC236}">
                <a16:creationId xmlns:a16="http://schemas.microsoft.com/office/drawing/2014/main" id="{4A5639CF-B5E7-20B0-D289-A990965914E6}"/>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8C6AE7B5-FABD-E95D-A0C4-FEA8F2FE8010}"/>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55976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cenario 5 steps">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0C164-C14C-4CC8-D2E3-51F6FB31E21F}"/>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8" name="Freeform: Shape 2">
            <a:extLst>
              <a:ext uri="{FF2B5EF4-FFF2-40B4-BE49-F238E27FC236}">
                <a16:creationId xmlns:a16="http://schemas.microsoft.com/office/drawing/2014/main" id="{2C93F3A2-CC94-C51D-985F-D626D59B9ED4}"/>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9" name="Group 8">
            <a:extLst>
              <a:ext uri="{FF2B5EF4-FFF2-40B4-BE49-F238E27FC236}">
                <a16:creationId xmlns:a16="http://schemas.microsoft.com/office/drawing/2014/main" id="{1122C4B1-294D-9ECA-ECF3-F5BE6E86FAB8}"/>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10" name="Oval 9">
              <a:extLst>
                <a:ext uri="{FF2B5EF4-FFF2-40B4-BE49-F238E27FC236}">
                  <a16:creationId xmlns:a16="http://schemas.microsoft.com/office/drawing/2014/main" id="{4E8FC232-0BCD-F6AC-BD06-77AB84DB368F}"/>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89">
              <a:extLst>
                <a:ext uri="{FF2B5EF4-FFF2-40B4-BE49-F238E27FC236}">
                  <a16:creationId xmlns:a16="http://schemas.microsoft.com/office/drawing/2014/main" id="{33539872-4944-2C32-31A0-4BE80F72FD09}"/>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6193B5D2-FEAC-870D-D152-2194D79B77C6}"/>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13" name="Oval 12">
              <a:extLst>
                <a:ext uri="{FF2B5EF4-FFF2-40B4-BE49-F238E27FC236}">
                  <a16:creationId xmlns:a16="http://schemas.microsoft.com/office/drawing/2014/main" id="{CADF8C17-F3DF-4F4C-EA21-813C0992D42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89">
              <a:extLst>
                <a:ext uri="{FF2B5EF4-FFF2-40B4-BE49-F238E27FC236}">
                  <a16:creationId xmlns:a16="http://schemas.microsoft.com/office/drawing/2014/main" id="{7B1BA1C5-F4EC-157C-ACA3-78DE98775A7F}"/>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 name="Group 17">
            <a:extLst>
              <a:ext uri="{FF2B5EF4-FFF2-40B4-BE49-F238E27FC236}">
                <a16:creationId xmlns:a16="http://schemas.microsoft.com/office/drawing/2014/main" id="{6257092D-50C7-07C3-1191-5D9B90C044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19" name="Oval 18">
              <a:extLst>
                <a:ext uri="{FF2B5EF4-FFF2-40B4-BE49-F238E27FC236}">
                  <a16:creationId xmlns:a16="http://schemas.microsoft.com/office/drawing/2014/main" id="{4C74DFE2-C269-FDE0-ADEF-5E5030CDFE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Rectangle 89">
              <a:extLst>
                <a:ext uri="{FF2B5EF4-FFF2-40B4-BE49-F238E27FC236}">
                  <a16:creationId xmlns:a16="http://schemas.microsoft.com/office/drawing/2014/main" id="{7BE46802-2BF6-61CF-EEED-9CE7781243D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1" name="Group 20">
            <a:extLst>
              <a:ext uri="{FF2B5EF4-FFF2-40B4-BE49-F238E27FC236}">
                <a16:creationId xmlns:a16="http://schemas.microsoft.com/office/drawing/2014/main" id="{3E530A9A-F13C-4FF4-5F0B-FE347786231E}"/>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22" name="Oval 21">
              <a:extLst>
                <a:ext uri="{FF2B5EF4-FFF2-40B4-BE49-F238E27FC236}">
                  <a16:creationId xmlns:a16="http://schemas.microsoft.com/office/drawing/2014/main" id="{A78D4321-5CF3-990A-4987-819B653FD42B}"/>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Rectangle 89">
              <a:extLst>
                <a:ext uri="{FF2B5EF4-FFF2-40B4-BE49-F238E27FC236}">
                  <a16:creationId xmlns:a16="http://schemas.microsoft.com/office/drawing/2014/main" id="{EC851F8C-7F57-68E0-C695-AD54EA0CBED4}"/>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4" name="Group 23">
            <a:extLst>
              <a:ext uri="{FF2B5EF4-FFF2-40B4-BE49-F238E27FC236}">
                <a16:creationId xmlns:a16="http://schemas.microsoft.com/office/drawing/2014/main" id="{F7D0A97E-A18E-9E61-005B-DEEE7A963DA8}"/>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25" name="Oval 24">
              <a:extLst>
                <a:ext uri="{FF2B5EF4-FFF2-40B4-BE49-F238E27FC236}">
                  <a16:creationId xmlns:a16="http://schemas.microsoft.com/office/drawing/2014/main" id="{6E98DBB3-DDF6-62D5-A5DC-FB13FBA1344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Rectangle 89">
              <a:extLst>
                <a:ext uri="{FF2B5EF4-FFF2-40B4-BE49-F238E27FC236}">
                  <a16:creationId xmlns:a16="http://schemas.microsoft.com/office/drawing/2014/main" id="{9616E15A-5678-C8DF-3EEB-91E396A7F046}"/>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7" name="Group 26">
            <a:extLst>
              <a:ext uri="{FF2B5EF4-FFF2-40B4-BE49-F238E27FC236}">
                <a16:creationId xmlns:a16="http://schemas.microsoft.com/office/drawing/2014/main" id="{5E7F2591-9899-703F-3461-065D67C3B8A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28" name="Oval 27">
              <a:extLst>
                <a:ext uri="{FF2B5EF4-FFF2-40B4-BE49-F238E27FC236}">
                  <a16:creationId xmlns:a16="http://schemas.microsoft.com/office/drawing/2014/main" id="{0757DA74-0B2F-5BB8-48B9-07E5E9F2CC58}"/>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89">
              <a:extLst>
                <a:ext uri="{FF2B5EF4-FFF2-40B4-BE49-F238E27FC236}">
                  <a16:creationId xmlns:a16="http://schemas.microsoft.com/office/drawing/2014/main" id="{BDAB5330-001F-62CA-28E2-EB1AA54D14AC}"/>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30" name="TextBox 29">
            <a:extLst>
              <a:ext uri="{FF2B5EF4-FFF2-40B4-BE49-F238E27FC236}">
                <a16:creationId xmlns:a16="http://schemas.microsoft.com/office/drawing/2014/main" id="{4B0B72D2-E0DC-A9CD-2D30-E1B265016C7F}"/>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1" name="TextBox 30">
            <a:extLst>
              <a:ext uri="{FF2B5EF4-FFF2-40B4-BE49-F238E27FC236}">
                <a16:creationId xmlns:a16="http://schemas.microsoft.com/office/drawing/2014/main" id="{1FFF6470-FA29-7B9D-48B5-127EA083F37D}"/>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32" name="Straight Connector 31">
            <a:extLst>
              <a:ext uri="{FF2B5EF4-FFF2-40B4-BE49-F238E27FC236}">
                <a16:creationId xmlns:a16="http://schemas.microsoft.com/office/drawing/2014/main" id="{1AFBD77C-D8CC-357B-59A5-586B2CE978BE}"/>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94">
            <a:extLst>
              <a:ext uri="{FF2B5EF4-FFF2-40B4-BE49-F238E27FC236}">
                <a16:creationId xmlns:a16="http://schemas.microsoft.com/office/drawing/2014/main" id="{359CF1E0-32A7-2383-6643-DD7E6454C4D5}"/>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5" name="Text Placeholder 94">
            <a:extLst>
              <a:ext uri="{FF2B5EF4-FFF2-40B4-BE49-F238E27FC236}">
                <a16:creationId xmlns:a16="http://schemas.microsoft.com/office/drawing/2014/main" id="{D62D493E-2B39-765A-5DD2-C3C965D94404}"/>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6" name="Text Placeholder 94">
            <a:extLst>
              <a:ext uri="{FF2B5EF4-FFF2-40B4-BE49-F238E27FC236}">
                <a16:creationId xmlns:a16="http://schemas.microsoft.com/office/drawing/2014/main" id="{0AC89991-0B29-2464-74CC-CC9A19999A93}"/>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7" name="Text Placeholder 94">
            <a:extLst>
              <a:ext uri="{FF2B5EF4-FFF2-40B4-BE49-F238E27FC236}">
                <a16:creationId xmlns:a16="http://schemas.microsoft.com/office/drawing/2014/main" id="{224FFEBE-4607-107A-F088-F2F11C07EFD2}"/>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8" name="Text Placeholder 94">
            <a:extLst>
              <a:ext uri="{FF2B5EF4-FFF2-40B4-BE49-F238E27FC236}">
                <a16:creationId xmlns:a16="http://schemas.microsoft.com/office/drawing/2014/main" id="{E91ACB16-7984-8D5F-773F-A575BB9AA440}"/>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9" name="Text Placeholder 94">
            <a:extLst>
              <a:ext uri="{FF2B5EF4-FFF2-40B4-BE49-F238E27FC236}">
                <a16:creationId xmlns:a16="http://schemas.microsoft.com/office/drawing/2014/main" id="{C9DB0373-90AE-A302-EA4E-0CD31A96CC69}"/>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0" name="Text Placeholder 102">
            <a:extLst>
              <a:ext uri="{FF2B5EF4-FFF2-40B4-BE49-F238E27FC236}">
                <a16:creationId xmlns:a16="http://schemas.microsoft.com/office/drawing/2014/main" id="{436C589B-DB0A-5D30-AAF2-A03B5DB19472}"/>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59" name="Text Placeholder 105">
            <a:extLst>
              <a:ext uri="{FF2B5EF4-FFF2-40B4-BE49-F238E27FC236}">
                <a16:creationId xmlns:a16="http://schemas.microsoft.com/office/drawing/2014/main" id="{FA3F8018-A8FA-23CD-AA58-BEBA321EBA79}"/>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0" name="Text Placeholder 105">
            <a:extLst>
              <a:ext uri="{FF2B5EF4-FFF2-40B4-BE49-F238E27FC236}">
                <a16:creationId xmlns:a16="http://schemas.microsoft.com/office/drawing/2014/main" id="{F6FBE499-D94C-16F9-B0CC-FE745E9A6ED5}"/>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1" name="Text Placeholder 105">
            <a:extLst>
              <a:ext uri="{FF2B5EF4-FFF2-40B4-BE49-F238E27FC236}">
                <a16:creationId xmlns:a16="http://schemas.microsoft.com/office/drawing/2014/main" id="{80937993-16B4-ACD8-DA73-40BC3A82E281}"/>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2" name="Text Placeholder 105">
            <a:extLst>
              <a:ext uri="{FF2B5EF4-FFF2-40B4-BE49-F238E27FC236}">
                <a16:creationId xmlns:a16="http://schemas.microsoft.com/office/drawing/2014/main" id="{11423104-1BDD-C37E-6182-EF4952F771EA}"/>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3" name="Text Placeholder 105">
            <a:extLst>
              <a:ext uri="{FF2B5EF4-FFF2-40B4-BE49-F238E27FC236}">
                <a16:creationId xmlns:a16="http://schemas.microsoft.com/office/drawing/2014/main" id="{A1E0AD31-957A-BD30-56FC-C9AABA49E265}"/>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4" name="Text Placeholder 105">
            <a:extLst>
              <a:ext uri="{FF2B5EF4-FFF2-40B4-BE49-F238E27FC236}">
                <a16:creationId xmlns:a16="http://schemas.microsoft.com/office/drawing/2014/main" id="{5FDAAF5D-3600-FE3D-45C6-428953B42C56}"/>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5" name="Text Placeholder 105">
            <a:extLst>
              <a:ext uri="{FF2B5EF4-FFF2-40B4-BE49-F238E27FC236}">
                <a16:creationId xmlns:a16="http://schemas.microsoft.com/office/drawing/2014/main" id="{A1AB72FB-963B-722E-AB16-F604C2B2785A}"/>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6" name="Text Placeholder 105">
            <a:extLst>
              <a:ext uri="{FF2B5EF4-FFF2-40B4-BE49-F238E27FC236}">
                <a16:creationId xmlns:a16="http://schemas.microsoft.com/office/drawing/2014/main" id="{734A5A9C-8730-6933-78FE-22F3B35FD93B}"/>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7" name="Text Placeholder 105">
            <a:extLst>
              <a:ext uri="{FF2B5EF4-FFF2-40B4-BE49-F238E27FC236}">
                <a16:creationId xmlns:a16="http://schemas.microsoft.com/office/drawing/2014/main" id="{D73307A4-B991-0588-6EA2-44662E60BD5E}"/>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8" name="Text Placeholder 105">
            <a:extLst>
              <a:ext uri="{FF2B5EF4-FFF2-40B4-BE49-F238E27FC236}">
                <a16:creationId xmlns:a16="http://schemas.microsoft.com/office/drawing/2014/main" id="{B2512474-F8FE-CCA5-9364-DA162625AB62}"/>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9" name="Text Placeholder 105">
            <a:extLst>
              <a:ext uri="{FF2B5EF4-FFF2-40B4-BE49-F238E27FC236}">
                <a16:creationId xmlns:a16="http://schemas.microsoft.com/office/drawing/2014/main" id="{03902412-18E2-2801-3068-13B8ECA933ED}"/>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70" name="Text Placeholder 105">
            <a:extLst>
              <a:ext uri="{FF2B5EF4-FFF2-40B4-BE49-F238E27FC236}">
                <a16:creationId xmlns:a16="http://schemas.microsoft.com/office/drawing/2014/main" id="{9616B9EF-6EB0-BBD7-7F2F-7D83BCB14E84}"/>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71" name="Text Placeholder 102">
            <a:extLst>
              <a:ext uri="{FF2B5EF4-FFF2-40B4-BE49-F238E27FC236}">
                <a16:creationId xmlns:a16="http://schemas.microsoft.com/office/drawing/2014/main" id="{8CFC39F5-408B-B454-F001-BBB2C297B97F}"/>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72" name="Text Placeholder 10">
            <a:extLst>
              <a:ext uri="{FF2B5EF4-FFF2-40B4-BE49-F238E27FC236}">
                <a16:creationId xmlns:a16="http://schemas.microsoft.com/office/drawing/2014/main" id="{70815930-17E2-6950-B57F-52996F3CF3C0}"/>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3" name="Text Placeholder 10">
            <a:extLst>
              <a:ext uri="{FF2B5EF4-FFF2-40B4-BE49-F238E27FC236}">
                <a16:creationId xmlns:a16="http://schemas.microsoft.com/office/drawing/2014/main" id="{CFFDC6E8-E696-E9DE-5A06-735DE6C65580}"/>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4" name="Text Placeholder 10">
            <a:extLst>
              <a:ext uri="{FF2B5EF4-FFF2-40B4-BE49-F238E27FC236}">
                <a16:creationId xmlns:a16="http://schemas.microsoft.com/office/drawing/2014/main" id="{FC9E9A5A-CC06-7C30-F65A-626C434A9B38}"/>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732613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9410700" y="6308725"/>
            <a:ext cx="2743200" cy="365125"/>
          </a:xfrm>
        </p:spPr>
        <p:txBody>
          <a:bodyPr/>
          <a:lstStyle>
            <a:lvl1pPr>
              <a:defRPr sz="800"/>
            </a:lvl1pPr>
          </a:lstStyle>
          <a:p>
            <a:fld id="{C67CA0B0-04EF-433A-8113-67BC344D39D3}" type="slidenum">
              <a:rPr lang="en-US" smtClean="0"/>
              <a:pPr/>
              <a:t>‹#›</a:t>
            </a:fld>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a:xfrm>
            <a:off x="588263" y="457200"/>
            <a:ext cx="9941775" cy="553998"/>
          </a:xfrm>
        </p:spPr>
        <p:txBody>
          <a:bodyPr/>
          <a:lstStyle/>
          <a:p>
            <a:r>
              <a:rPr lang="en-US"/>
              <a:t>Click to edit Master title style</a:t>
            </a:r>
          </a:p>
        </p:txBody>
      </p:sp>
      <p:sp>
        <p:nvSpPr>
          <p:cNvPr id="2" name="!!Phase1">
            <a:extLst>
              <a:ext uri="{FF2B5EF4-FFF2-40B4-BE49-F238E27FC236}">
                <a16:creationId xmlns:a16="http://schemas.microsoft.com/office/drawing/2014/main" id="{6540DBA0-0FD8-E2A8-8546-F4F09FAF260B}"/>
              </a:ext>
              <a:ext uri="{C183D7F6-B498-43B3-948B-1728B52AA6E4}">
                <adec:decorative xmlns:adec="http://schemas.microsoft.com/office/drawing/2017/decorative" val="1"/>
              </a:ext>
            </a:extLst>
          </p:cNvPr>
          <p:cNvSpPr/>
          <p:nvPr userDrawn="1"/>
        </p:nvSpPr>
        <p:spPr bwMode="auto">
          <a:xfrm>
            <a:off x="0" y="6741042"/>
            <a:ext cx="12192000" cy="116958"/>
          </a:xfrm>
          <a:prstGeom prst="rect">
            <a:avLst/>
          </a:prstGeom>
          <a:gradFill flip="none" rotWithShape="1">
            <a:gsLst>
              <a:gs pos="60000">
                <a:srgbClr val="0A6BBA"/>
              </a:gs>
              <a:gs pos="2000">
                <a:srgbClr val="F65567"/>
              </a:gs>
              <a:gs pos="30000">
                <a:srgbClr val="AC35AF"/>
              </a:gs>
              <a:gs pos="87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endParaRPr kumimoji="0" lang="en-US" sz="1875"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3" name="Rectangle 2">
            <a:extLst>
              <a:ext uri="{FF2B5EF4-FFF2-40B4-BE49-F238E27FC236}">
                <a16:creationId xmlns:a16="http://schemas.microsoft.com/office/drawing/2014/main" id="{B8F2C03E-569B-2221-865B-4089EF1252D7}"/>
              </a:ext>
            </a:extLst>
          </p:cNvPr>
          <p:cNvSpPr/>
          <p:nvPr userDrawn="1"/>
        </p:nvSpPr>
        <p:spPr bwMode="auto">
          <a:xfrm>
            <a:off x="10838046" y="457200"/>
            <a:ext cx="1155032" cy="553998"/>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9632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7FAD179C-CF04-43FC-9907-9977DD61DBEA}" type="datetime1">
              <a:rPr lang="en-US" smtClean="0"/>
              <a:t>1/22/2026</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759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274080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1"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641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Quote 1">
    <p:bg>
      <p:bgPr>
        <a:solidFill>
          <a:srgbClr val="F2F2F2"/>
        </a:solidFill>
        <a:effectLst/>
      </p:bgPr>
    </p:bg>
    <p:spTree>
      <p:nvGrpSpPr>
        <p:cNvPr id="1" name=""/>
        <p:cNvGrpSpPr/>
        <p:nvPr/>
      </p:nvGrpSpPr>
      <p:grpSpPr>
        <a:xfrm>
          <a:off x="0" y="0"/>
          <a:ext cx="0" cy="0"/>
          <a:chOff x="0" y="0"/>
          <a:chExt cx="0" cy="0"/>
        </a:xfrm>
      </p:grpSpPr>
      <p:pic>
        <p:nvPicPr>
          <p:cNvPr id="3" name="Picture 2" descr="A picture containing colorfulness, creativity, vector graphics&#10;&#10;Description automatically generated">
            <a:extLst>
              <a:ext uri="{FF2B5EF4-FFF2-40B4-BE49-F238E27FC236}">
                <a16:creationId xmlns:a16="http://schemas.microsoft.com/office/drawing/2014/main" id="{DC570BC5-3FDB-81F1-508C-7AA55A18D349}"/>
              </a:ext>
            </a:extLst>
          </p:cNvPr>
          <p:cNvPicPr>
            <a:picLocks noChangeAspect="1"/>
          </p:cNvPicPr>
          <p:nvPr userDrawn="1"/>
        </p:nvPicPr>
        <p:blipFill rotWithShape="1">
          <a:blip r:embed="rId2"/>
          <a:srcRect t="50000" r="61749" b="28483"/>
          <a:stretch/>
        </p:blipFill>
        <p:spPr>
          <a:xfrm>
            <a:off x="0" y="0"/>
            <a:ext cx="12192000" cy="6858000"/>
          </a:xfrm>
          <a:prstGeom prst="rect">
            <a:avLst/>
          </a:prstGeom>
        </p:spPr>
      </p:pic>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i="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631128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137984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6947542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creenshot_Purpose">
    <p:bg>
      <p:bgPr>
        <a:solidFill>
          <a:srgbClr val="F2F2F2"/>
        </a:solidFill>
        <a:effectLst/>
      </p:bgPr>
    </p:bg>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C3CAE81-9ED0-12BC-B37B-BE764609B1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934200" y="-1092200"/>
            <a:ext cx="5257800" cy="7950200"/>
          </a:xfrm>
          <a:prstGeom prst="rect">
            <a:avLst/>
          </a:prstGeom>
        </p:spPr>
      </p:pic>
      <p:sp>
        <p:nvSpPr>
          <p:cNvPr id="7" name="Rectangle 6">
            <a:extLst>
              <a:ext uri="{FF2B5EF4-FFF2-40B4-BE49-F238E27FC236}">
                <a16:creationId xmlns:a16="http://schemas.microsoft.com/office/drawing/2014/main" id="{A4EB68A7-CBA8-2A53-2763-F3C286E1106A}"/>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7864884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2950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85CBCDD-59C5-E7CD-57DE-E3FD269DBD47}"/>
              </a:ext>
            </a:extLst>
          </p:cNvPr>
          <p:cNvSpPr/>
          <p:nvPr userDrawn="1"/>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18941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281F-E30F-9A2D-A649-F463C2778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CD9B5-B5F4-3DAA-362C-660369B16891}"/>
              </a:ext>
            </a:extLst>
          </p:cNvPr>
          <p:cNvSpPr>
            <a:spLocks noGrp="1"/>
          </p:cNvSpPr>
          <p:nvPr>
            <p:ph idx="1"/>
          </p:nvPr>
        </p:nvSpPr>
        <p:spPr>
          <a:xfrm>
            <a:off x="345057" y="1239215"/>
            <a:ext cx="5630293" cy="5359814"/>
          </a:xfrm>
        </p:spPr>
        <p:txBody>
          <a:bodyPr>
            <a:normAutofit/>
          </a:bodyPr>
          <a:lstStyle>
            <a:lvl1pPr marL="0" indent="0">
              <a:spcBef>
                <a:spcPts val="1200"/>
              </a:spcBef>
              <a:buNone/>
              <a:defRPr sz="1800">
                <a:solidFill>
                  <a:srgbClr val="762FD3"/>
                </a:solidFill>
                <a:latin typeface="+mj-lt"/>
              </a:defRPr>
            </a:lvl1pPr>
            <a:lvl2pPr marL="236538" indent="-123825">
              <a:spcBef>
                <a:spcPts val="400"/>
              </a:spcBef>
              <a:defRPr sz="1200"/>
            </a:lvl2pPr>
            <a:lvl3pPr marL="449263" indent="-114300">
              <a:spcBef>
                <a:spcPts val="300"/>
              </a:spcBef>
              <a:defRPr sz="11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FFAAF73-8440-D99B-648F-9028B89F572A}"/>
              </a:ext>
            </a:extLst>
          </p:cNvPr>
          <p:cNvSpPr>
            <a:spLocks noGrp="1"/>
          </p:cNvSpPr>
          <p:nvPr>
            <p:ph idx="10"/>
          </p:nvPr>
        </p:nvSpPr>
        <p:spPr>
          <a:xfrm>
            <a:off x="6216650" y="1239215"/>
            <a:ext cx="5630293" cy="5359814"/>
          </a:xfrm>
        </p:spPr>
        <p:txBody>
          <a:bodyPr>
            <a:normAutofit/>
          </a:bodyPr>
          <a:lstStyle>
            <a:lvl1pPr marL="0" indent="0">
              <a:spcBef>
                <a:spcPts val="1200"/>
              </a:spcBef>
              <a:buNone/>
              <a:defRPr sz="1800">
                <a:solidFill>
                  <a:srgbClr val="762FD3"/>
                </a:solidFill>
                <a:latin typeface="+mj-lt"/>
              </a:defRPr>
            </a:lvl1pPr>
            <a:lvl2pPr marL="236538" indent="-123825">
              <a:spcBef>
                <a:spcPts val="400"/>
              </a:spcBef>
              <a:defRPr sz="1200"/>
            </a:lvl2pPr>
            <a:lvl3pPr marL="506413" indent="-171450">
              <a:spcBef>
                <a:spcPts val="300"/>
              </a:spcBef>
              <a:defRPr lang="en-US" sz="1100" kern="1200" dirty="0">
                <a:solidFill>
                  <a:schemeClr val="tx1"/>
                </a:solidFill>
                <a:latin typeface="+mn-lt"/>
                <a:ea typeface="+mn-ea"/>
                <a:cs typeface="+mn-cs"/>
              </a:defRPr>
            </a:lvl3pPr>
            <a:lvl4pPr>
              <a:defRPr sz="1400"/>
            </a:lvl4pPr>
            <a:lvl5pPr>
              <a:defRPr sz="1400"/>
            </a:lvl5pPr>
          </a:lstStyle>
          <a:p>
            <a:pPr lvl="0"/>
            <a:r>
              <a:rPr lang="en-US"/>
              <a:t>Click to edit Master text styles</a:t>
            </a:r>
          </a:p>
          <a:p>
            <a:pPr lvl="1"/>
            <a:r>
              <a:rPr lang="en-US"/>
              <a:t>Second level</a:t>
            </a:r>
          </a:p>
          <a:p>
            <a:pPr marL="449263" lvl="2" indent="-114300" algn="l" defTabSz="914400" rtl="0" eaLnBrk="1" latinLnBrk="0" hangingPunct="1">
              <a:lnSpc>
                <a:spcPct val="90000"/>
              </a:lnSpc>
              <a:spcBef>
                <a:spcPts val="300"/>
              </a:spcBef>
              <a:buFont typeface="Arial" panose="020B0604020202020204" pitchFamily="34" charset="0"/>
              <a:buChar char="•"/>
            </a:pPr>
            <a:r>
              <a:rPr lang="en-US"/>
              <a:t>Third level</a:t>
            </a:r>
          </a:p>
        </p:txBody>
      </p:sp>
    </p:spTree>
    <p:extLst>
      <p:ext uri="{BB962C8B-B14F-4D97-AF65-F5344CB8AC3E}">
        <p14:creationId xmlns:p14="http://schemas.microsoft.com/office/powerpoint/2010/main" val="2934038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1"/>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0538598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1"/>
            <a:ext cx="9807742" cy="521367"/>
          </a:xfrm>
        </p:spPr>
        <p:txBody>
          <a:bodyPr/>
          <a:lstStyle>
            <a:lvl1pPr>
              <a:defRPr sz="3200"/>
            </a:lvl1pPr>
          </a:lstStyle>
          <a:p>
            <a:r>
              <a:rPr lang="en-US"/>
              <a:t>Click to edit Master title style</a:t>
            </a:r>
          </a:p>
        </p:txBody>
      </p:sp>
      <p:sp>
        <p:nvSpPr>
          <p:cNvPr id="4" name="!!Phase1">
            <a:extLst>
              <a:ext uri="{FF2B5EF4-FFF2-40B4-BE49-F238E27FC236}">
                <a16:creationId xmlns:a16="http://schemas.microsoft.com/office/drawing/2014/main" id="{B90584AC-1E20-A577-050C-56D9E1B4A296}"/>
              </a:ext>
              <a:ext uri="{C183D7F6-B498-43B3-948B-1728B52AA6E4}">
                <adec:decorative xmlns:adec="http://schemas.microsoft.com/office/drawing/2017/decorative" val="1"/>
              </a:ext>
            </a:extLst>
          </p:cNvPr>
          <p:cNvSpPr/>
          <p:nvPr userDrawn="1"/>
        </p:nvSpPr>
        <p:spPr bwMode="auto">
          <a:xfrm>
            <a:off x="0" y="6741042"/>
            <a:ext cx="12192000" cy="116958"/>
          </a:xfrm>
          <a:prstGeom prst="rect">
            <a:avLst/>
          </a:prstGeom>
          <a:gradFill flip="none" rotWithShape="1">
            <a:gsLst>
              <a:gs pos="60000">
                <a:srgbClr val="0A6BBA"/>
              </a:gs>
              <a:gs pos="2000">
                <a:srgbClr val="F65567"/>
              </a:gs>
              <a:gs pos="30000">
                <a:srgbClr val="AC35AF"/>
              </a:gs>
              <a:gs pos="87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endParaRPr kumimoji="0" lang="en-US" sz="1875"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5" name="Rectangle 4">
            <a:extLst>
              <a:ext uri="{FF2B5EF4-FFF2-40B4-BE49-F238E27FC236}">
                <a16:creationId xmlns:a16="http://schemas.microsoft.com/office/drawing/2014/main" id="{FD80D63D-DBC5-1B51-5487-CB32F28EC7D7}"/>
              </a:ext>
            </a:extLst>
          </p:cNvPr>
          <p:cNvSpPr/>
          <p:nvPr userDrawn="1"/>
        </p:nvSpPr>
        <p:spPr bwMode="auto">
          <a:xfrm>
            <a:off x="10954512" y="329184"/>
            <a:ext cx="822960" cy="649384"/>
          </a:xfrm>
          <a:prstGeom prst="rect">
            <a:avLst/>
          </a:prstGeom>
          <a:solidFill>
            <a:schemeClr val="bg1"/>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98626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1"/>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759704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1"/>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335965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1"/>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89028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
        <p:nvSpPr>
          <p:cNvPr id="3" name="!!Phase1">
            <a:extLst>
              <a:ext uri="{FF2B5EF4-FFF2-40B4-BE49-F238E27FC236}">
                <a16:creationId xmlns:a16="http://schemas.microsoft.com/office/drawing/2014/main" id="{D4302ABB-98AA-2EC1-A250-D7581F747948}"/>
              </a:ext>
              <a:ext uri="{C183D7F6-B498-43B3-948B-1728B52AA6E4}">
                <adec:decorative xmlns:adec="http://schemas.microsoft.com/office/drawing/2017/decorative" val="1"/>
              </a:ext>
            </a:extLst>
          </p:cNvPr>
          <p:cNvSpPr/>
          <p:nvPr userDrawn="1"/>
        </p:nvSpPr>
        <p:spPr bwMode="auto">
          <a:xfrm>
            <a:off x="0" y="6741042"/>
            <a:ext cx="12192000" cy="116958"/>
          </a:xfrm>
          <a:prstGeom prst="rect">
            <a:avLst/>
          </a:prstGeom>
          <a:gradFill flip="none" rotWithShape="1">
            <a:gsLst>
              <a:gs pos="60000">
                <a:srgbClr val="0A6BBA"/>
              </a:gs>
              <a:gs pos="2000">
                <a:srgbClr val="F65567"/>
              </a:gs>
              <a:gs pos="30000">
                <a:srgbClr val="AC35AF"/>
              </a:gs>
              <a:gs pos="87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endParaRPr kumimoji="0" lang="en-US" sz="1875"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Tree>
    <p:extLst>
      <p:ext uri="{BB962C8B-B14F-4D97-AF65-F5344CB8AC3E}">
        <p14:creationId xmlns:p14="http://schemas.microsoft.com/office/powerpoint/2010/main" val="66606423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658812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00840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126657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551194"/>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551194"/>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730178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394330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8"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8"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498233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6"/>
            <a:ext cx="2532063"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61993"/>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70637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21928"/>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73170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1"/>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
        <p:nvSpPr>
          <p:cNvPr id="4" name="!!Phase1">
            <a:extLst>
              <a:ext uri="{FF2B5EF4-FFF2-40B4-BE49-F238E27FC236}">
                <a16:creationId xmlns:a16="http://schemas.microsoft.com/office/drawing/2014/main" id="{385754E8-E9C3-714C-7349-D25A5CAAE409}"/>
              </a:ext>
              <a:ext uri="{C183D7F6-B498-43B3-948B-1728B52AA6E4}">
                <adec:decorative xmlns:adec="http://schemas.microsoft.com/office/drawing/2017/decorative" val="1"/>
              </a:ext>
            </a:extLst>
          </p:cNvPr>
          <p:cNvSpPr/>
          <p:nvPr userDrawn="1"/>
        </p:nvSpPr>
        <p:spPr bwMode="auto">
          <a:xfrm>
            <a:off x="0" y="6741042"/>
            <a:ext cx="12192000" cy="116958"/>
          </a:xfrm>
          <a:prstGeom prst="rect">
            <a:avLst/>
          </a:prstGeom>
          <a:gradFill flip="none" rotWithShape="1">
            <a:gsLst>
              <a:gs pos="60000">
                <a:srgbClr val="0A6BBA"/>
              </a:gs>
              <a:gs pos="2000">
                <a:srgbClr val="F65567"/>
              </a:gs>
              <a:gs pos="30000">
                <a:srgbClr val="AC35AF"/>
              </a:gs>
              <a:gs pos="87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endParaRPr kumimoji="0" lang="en-US" sz="1875"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Tree>
    <p:extLst>
      <p:ext uri="{BB962C8B-B14F-4D97-AF65-F5344CB8AC3E}">
        <p14:creationId xmlns:p14="http://schemas.microsoft.com/office/powerpoint/2010/main" val="2215947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8"/>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t="7090" r="4762" b="74039"/>
          <a:stretch/>
        </p:blipFill>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2"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4" y="1562103"/>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2" y="1660200"/>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3"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2" y="284002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3"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3" y="4450735"/>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3" y="4910614"/>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1"/>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26724394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3"/>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859192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598551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5"/>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6272519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3"/>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6" y="1542285"/>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3768354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995125"/>
            <a:ext cx="4745164"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1"/>
            <a:ext cx="4749800"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1087503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4" y="585789"/>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186131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4000"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81321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19739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77163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6"/>
            <a:ext cx="4159950" cy="1107996"/>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05907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774"/>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710937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259567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8"/>
            <a:ext cx="11018520" cy="553998"/>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207433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59055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47539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12521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79094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5161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56223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5"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68778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47"/>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69029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9866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74419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2"/>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8385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5"/>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70"/>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066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83140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779568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0" y="349121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51651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0"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780935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507568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435096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20"/>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510874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20"/>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170500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20"/>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606703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20"/>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2260231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385967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0301326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9940326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6137163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622955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020672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74012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543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51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Phase1">
            <a:extLst>
              <a:ext uri="{FF2B5EF4-FFF2-40B4-BE49-F238E27FC236}">
                <a16:creationId xmlns:a16="http://schemas.microsoft.com/office/drawing/2014/main" id="{96DABEB0-E6B5-0CB0-71B7-DE41D0F6D70D}"/>
              </a:ext>
              <a:ext uri="{C183D7F6-B498-43B3-948B-1728B52AA6E4}">
                <adec:decorative xmlns:adec="http://schemas.microsoft.com/office/drawing/2017/decorative" val="1"/>
              </a:ext>
            </a:extLst>
          </p:cNvPr>
          <p:cNvSpPr/>
          <p:nvPr userDrawn="1"/>
        </p:nvSpPr>
        <p:spPr bwMode="auto">
          <a:xfrm>
            <a:off x="0" y="6741042"/>
            <a:ext cx="12192000" cy="116958"/>
          </a:xfrm>
          <a:prstGeom prst="rect">
            <a:avLst/>
          </a:prstGeom>
          <a:gradFill flip="none" rotWithShape="1">
            <a:gsLst>
              <a:gs pos="60000">
                <a:srgbClr val="0A6BBA"/>
              </a:gs>
              <a:gs pos="2000">
                <a:srgbClr val="F65567"/>
              </a:gs>
              <a:gs pos="30000">
                <a:srgbClr val="AC35AF"/>
              </a:gs>
              <a:gs pos="87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endParaRPr kumimoji="0" lang="en-US" sz="1875"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602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0022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3"/>
            <a:ext cx="1036421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7666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3"/>
            <a:ext cx="1036421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7822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3"/>
            <a:ext cx="1036421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88007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4"/>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1" y="4253886"/>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1"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244576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4"/>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1" y="4253886"/>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1"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8953877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4"/>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1" y="4253886"/>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1"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293701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70"/>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1" y="3121224"/>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3"/>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92718677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2" y="3159324"/>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3"/>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1"/>
            <a:ext cx="485654" cy="423277"/>
          </a:xfrm>
          <a:prstGeom prst="rect">
            <a:avLst/>
          </a:prstGeom>
        </p:spPr>
      </p:pic>
    </p:spTree>
    <p:extLst>
      <p:ext uri="{BB962C8B-B14F-4D97-AF65-F5344CB8AC3E}">
        <p14:creationId xmlns:p14="http://schemas.microsoft.com/office/powerpoint/2010/main" val="87857315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3546172" y="2220685"/>
            <a:ext cx="5134483"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3546172" y="3317965"/>
            <a:ext cx="5134483"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3546172" y="4415245"/>
            <a:ext cx="5134483"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76799409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a:solidFill>
                  <a:schemeClr val="tx1"/>
                </a:solidFill>
                <a:cs typeface="Segoe Sans Display" pitchFamily="2" charset="0"/>
              </a:rPr>
              <a:t>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45816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8542116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1/22/2026</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213151276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15473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819053"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EC01B2FC-C122-BC10-D501-0D2D9C61CF41}"/>
              </a:ext>
            </a:extLst>
          </p:cNvPr>
          <p:cNvSpPr/>
          <p:nvPr userDrawn="1"/>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E0F378F-81AE-1513-3D74-F3B212FDB8A1}"/>
              </a:ext>
            </a:extLst>
          </p:cNvPr>
          <p:cNvSpPr/>
          <p:nvPr userDrawn="1"/>
        </p:nvSpPr>
        <p:spPr bwMode="auto">
          <a:xfrm>
            <a:off x="11020926" y="457200"/>
            <a:ext cx="842211" cy="5539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3374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369216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005308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16618164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CAB00-F99A-7DCD-DC25-CBD3A1EEAFDD}"/>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61632" r="35751"/>
          <a:stretch/>
        </p:blipFill>
        <p:spPr>
          <a:xfrm>
            <a:off x="0" y="1238489"/>
            <a:ext cx="12191997" cy="5619511"/>
          </a:xfrm>
          <a:prstGeom prst="rect">
            <a:avLst/>
          </a:prstGeom>
        </p:spPr>
      </p:pic>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TextBox 74">
            <a:extLst>
              <a:ext uri="{FF2B5EF4-FFF2-40B4-BE49-F238E27FC236}">
                <a16:creationId xmlns:a16="http://schemas.microsoft.com/office/drawing/2014/main" id="{1BB75DAB-4D8A-2933-BB52-0C94AA4816E3}"/>
              </a:ext>
            </a:extLst>
          </p:cNvPr>
          <p:cNvSpPr txBox="1"/>
          <p:nvPr userDrawn="1"/>
        </p:nvSpPr>
        <p:spPr>
          <a:xfrm>
            <a:off x="1043023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15209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371928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Text Placeholder 94">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Text Placeholder 105">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7" name="Text Placeholder 105">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Text Placeholder 102">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4" name="Text Placeholder 10">
            <a:extLst>
              <a:ext uri="{FF2B5EF4-FFF2-40B4-BE49-F238E27FC236}">
                <a16:creationId xmlns:a16="http://schemas.microsoft.com/office/drawing/2014/main" id="{07FB0D44-B2FC-AD50-89A4-2016469B01D6}"/>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6" name="Text Placeholder 10">
            <a:extLst>
              <a:ext uri="{FF2B5EF4-FFF2-40B4-BE49-F238E27FC236}">
                <a16:creationId xmlns:a16="http://schemas.microsoft.com/office/drawing/2014/main" id="{4A5639CF-B5E7-20B0-D289-A990965914E6}"/>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8C6AE7B5-FABD-E95D-A0C4-FEA8F2FE8010}"/>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19027798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cenario 5 steps">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0C164-C14C-4CC8-D2E3-51F6FB31E21F}"/>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8" name="Freeform: Shape 2">
            <a:extLst>
              <a:ext uri="{FF2B5EF4-FFF2-40B4-BE49-F238E27FC236}">
                <a16:creationId xmlns:a16="http://schemas.microsoft.com/office/drawing/2014/main" id="{2C93F3A2-CC94-C51D-985F-D626D59B9ED4}"/>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9" name="Group 8">
            <a:extLst>
              <a:ext uri="{FF2B5EF4-FFF2-40B4-BE49-F238E27FC236}">
                <a16:creationId xmlns:a16="http://schemas.microsoft.com/office/drawing/2014/main" id="{1122C4B1-294D-9ECA-ECF3-F5BE6E86FAB8}"/>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10" name="Oval 9">
              <a:extLst>
                <a:ext uri="{FF2B5EF4-FFF2-40B4-BE49-F238E27FC236}">
                  <a16:creationId xmlns:a16="http://schemas.microsoft.com/office/drawing/2014/main" id="{4E8FC232-0BCD-F6AC-BD06-77AB84DB368F}"/>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89">
              <a:extLst>
                <a:ext uri="{FF2B5EF4-FFF2-40B4-BE49-F238E27FC236}">
                  <a16:creationId xmlns:a16="http://schemas.microsoft.com/office/drawing/2014/main" id="{33539872-4944-2C32-31A0-4BE80F72FD09}"/>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6193B5D2-FEAC-870D-D152-2194D79B77C6}"/>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13" name="Oval 12">
              <a:extLst>
                <a:ext uri="{FF2B5EF4-FFF2-40B4-BE49-F238E27FC236}">
                  <a16:creationId xmlns:a16="http://schemas.microsoft.com/office/drawing/2014/main" id="{CADF8C17-F3DF-4F4C-EA21-813C0992D42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89">
              <a:extLst>
                <a:ext uri="{FF2B5EF4-FFF2-40B4-BE49-F238E27FC236}">
                  <a16:creationId xmlns:a16="http://schemas.microsoft.com/office/drawing/2014/main" id="{7B1BA1C5-F4EC-157C-ACA3-78DE98775A7F}"/>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 name="Group 17">
            <a:extLst>
              <a:ext uri="{FF2B5EF4-FFF2-40B4-BE49-F238E27FC236}">
                <a16:creationId xmlns:a16="http://schemas.microsoft.com/office/drawing/2014/main" id="{6257092D-50C7-07C3-1191-5D9B90C044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19" name="Oval 18">
              <a:extLst>
                <a:ext uri="{FF2B5EF4-FFF2-40B4-BE49-F238E27FC236}">
                  <a16:creationId xmlns:a16="http://schemas.microsoft.com/office/drawing/2014/main" id="{4C74DFE2-C269-FDE0-ADEF-5E5030CDFE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Rectangle 89">
              <a:extLst>
                <a:ext uri="{FF2B5EF4-FFF2-40B4-BE49-F238E27FC236}">
                  <a16:creationId xmlns:a16="http://schemas.microsoft.com/office/drawing/2014/main" id="{7BE46802-2BF6-61CF-EEED-9CE7781243D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1" name="Group 20">
            <a:extLst>
              <a:ext uri="{FF2B5EF4-FFF2-40B4-BE49-F238E27FC236}">
                <a16:creationId xmlns:a16="http://schemas.microsoft.com/office/drawing/2014/main" id="{3E530A9A-F13C-4FF4-5F0B-FE347786231E}"/>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22" name="Oval 21">
              <a:extLst>
                <a:ext uri="{FF2B5EF4-FFF2-40B4-BE49-F238E27FC236}">
                  <a16:creationId xmlns:a16="http://schemas.microsoft.com/office/drawing/2014/main" id="{A78D4321-5CF3-990A-4987-819B653FD42B}"/>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Rectangle 89">
              <a:extLst>
                <a:ext uri="{FF2B5EF4-FFF2-40B4-BE49-F238E27FC236}">
                  <a16:creationId xmlns:a16="http://schemas.microsoft.com/office/drawing/2014/main" id="{EC851F8C-7F57-68E0-C695-AD54EA0CBED4}"/>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4" name="Group 23">
            <a:extLst>
              <a:ext uri="{FF2B5EF4-FFF2-40B4-BE49-F238E27FC236}">
                <a16:creationId xmlns:a16="http://schemas.microsoft.com/office/drawing/2014/main" id="{F7D0A97E-A18E-9E61-005B-DEEE7A963DA8}"/>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25" name="Oval 24">
              <a:extLst>
                <a:ext uri="{FF2B5EF4-FFF2-40B4-BE49-F238E27FC236}">
                  <a16:creationId xmlns:a16="http://schemas.microsoft.com/office/drawing/2014/main" id="{6E98DBB3-DDF6-62D5-A5DC-FB13FBA1344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Rectangle 89">
              <a:extLst>
                <a:ext uri="{FF2B5EF4-FFF2-40B4-BE49-F238E27FC236}">
                  <a16:creationId xmlns:a16="http://schemas.microsoft.com/office/drawing/2014/main" id="{9616E15A-5678-C8DF-3EEB-91E396A7F046}"/>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7" name="Group 26">
            <a:extLst>
              <a:ext uri="{FF2B5EF4-FFF2-40B4-BE49-F238E27FC236}">
                <a16:creationId xmlns:a16="http://schemas.microsoft.com/office/drawing/2014/main" id="{5E7F2591-9899-703F-3461-065D67C3B8A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28" name="Oval 27">
              <a:extLst>
                <a:ext uri="{FF2B5EF4-FFF2-40B4-BE49-F238E27FC236}">
                  <a16:creationId xmlns:a16="http://schemas.microsoft.com/office/drawing/2014/main" id="{0757DA74-0B2F-5BB8-48B9-07E5E9F2CC58}"/>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89">
              <a:extLst>
                <a:ext uri="{FF2B5EF4-FFF2-40B4-BE49-F238E27FC236}">
                  <a16:creationId xmlns:a16="http://schemas.microsoft.com/office/drawing/2014/main" id="{BDAB5330-001F-62CA-28E2-EB1AA54D14AC}"/>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30" name="TextBox 29">
            <a:extLst>
              <a:ext uri="{FF2B5EF4-FFF2-40B4-BE49-F238E27FC236}">
                <a16:creationId xmlns:a16="http://schemas.microsoft.com/office/drawing/2014/main" id="{4B0B72D2-E0DC-A9CD-2D30-E1B265016C7F}"/>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1" name="TextBox 30">
            <a:extLst>
              <a:ext uri="{FF2B5EF4-FFF2-40B4-BE49-F238E27FC236}">
                <a16:creationId xmlns:a16="http://schemas.microsoft.com/office/drawing/2014/main" id="{1FFF6470-FA29-7B9D-48B5-127EA083F37D}"/>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32" name="Straight Connector 31">
            <a:extLst>
              <a:ext uri="{FF2B5EF4-FFF2-40B4-BE49-F238E27FC236}">
                <a16:creationId xmlns:a16="http://schemas.microsoft.com/office/drawing/2014/main" id="{1AFBD77C-D8CC-357B-59A5-586B2CE978BE}"/>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ext Placeholder 94">
            <a:extLst>
              <a:ext uri="{FF2B5EF4-FFF2-40B4-BE49-F238E27FC236}">
                <a16:creationId xmlns:a16="http://schemas.microsoft.com/office/drawing/2014/main" id="{359CF1E0-32A7-2383-6643-DD7E6454C4D5}"/>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5" name="Text Placeholder 94">
            <a:extLst>
              <a:ext uri="{FF2B5EF4-FFF2-40B4-BE49-F238E27FC236}">
                <a16:creationId xmlns:a16="http://schemas.microsoft.com/office/drawing/2014/main" id="{D62D493E-2B39-765A-5DD2-C3C965D94404}"/>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6" name="Text Placeholder 94">
            <a:extLst>
              <a:ext uri="{FF2B5EF4-FFF2-40B4-BE49-F238E27FC236}">
                <a16:creationId xmlns:a16="http://schemas.microsoft.com/office/drawing/2014/main" id="{0AC89991-0B29-2464-74CC-CC9A19999A93}"/>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7" name="Text Placeholder 94">
            <a:extLst>
              <a:ext uri="{FF2B5EF4-FFF2-40B4-BE49-F238E27FC236}">
                <a16:creationId xmlns:a16="http://schemas.microsoft.com/office/drawing/2014/main" id="{224FFEBE-4607-107A-F088-F2F11C07EFD2}"/>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8" name="Text Placeholder 94">
            <a:extLst>
              <a:ext uri="{FF2B5EF4-FFF2-40B4-BE49-F238E27FC236}">
                <a16:creationId xmlns:a16="http://schemas.microsoft.com/office/drawing/2014/main" id="{E91ACB16-7984-8D5F-773F-A575BB9AA440}"/>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9" name="Text Placeholder 94">
            <a:extLst>
              <a:ext uri="{FF2B5EF4-FFF2-40B4-BE49-F238E27FC236}">
                <a16:creationId xmlns:a16="http://schemas.microsoft.com/office/drawing/2014/main" id="{C9DB0373-90AE-A302-EA4E-0CD31A96CC69}"/>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0" name="Text Placeholder 102">
            <a:extLst>
              <a:ext uri="{FF2B5EF4-FFF2-40B4-BE49-F238E27FC236}">
                <a16:creationId xmlns:a16="http://schemas.microsoft.com/office/drawing/2014/main" id="{436C589B-DB0A-5D30-AAF2-A03B5DB19472}"/>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59" name="Text Placeholder 105">
            <a:extLst>
              <a:ext uri="{FF2B5EF4-FFF2-40B4-BE49-F238E27FC236}">
                <a16:creationId xmlns:a16="http://schemas.microsoft.com/office/drawing/2014/main" id="{FA3F8018-A8FA-23CD-AA58-BEBA321EBA79}"/>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0" name="Text Placeholder 105">
            <a:extLst>
              <a:ext uri="{FF2B5EF4-FFF2-40B4-BE49-F238E27FC236}">
                <a16:creationId xmlns:a16="http://schemas.microsoft.com/office/drawing/2014/main" id="{F6FBE499-D94C-16F9-B0CC-FE745E9A6ED5}"/>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1" name="Text Placeholder 105">
            <a:extLst>
              <a:ext uri="{FF2B5EF4-FFF2-40B4-BE49-F238E27FC236}">
                <a16:creationId xmlns:a16="http://schemas.microsoft.com/office/drawing/2014/main" id="{80937993-16B4-ACD8-DA73-40BC3A82E281}"/>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2" name="Text Placeholder 105">
            <a:extLst>
              <a:ext uri="{FF2B5EF4-FFF2-40B4-BE49-F238E27FC236}">
                <a16:creationId xmlns:a16="http://schemas.microsoft.com/office/drawing/2014/main" id="{11423104-1BDD-C37E-6182-EF4952F771EA}"/>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3" name="Text Placeholder 105">
            <a:extLst>
              <a:ext uri="{FF2B5EF4-FFF2-40B4-BE49-F238E27FC236}">
                <a16:creationId xmlns:a16="http://schemas.microsoft.com/office/drawing/2014/main" id="{A1E0AD31-957A-BD30-56FC-C9AABA49E265}"/>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4" name="Text Placeholder 105">
            <a:extLst>
              <a:ext uri="{FF2B5EF4-FFF2-40B4-BE49-F238E27FC236}">
                <a16:creationId xmlns:a16="http://schemas.microsoft.com/office/drawing/2014/main" id="{5FDAAF5D-3600-FE3D-45C6-428953B42C56}"/>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5" name="Text Placeholder 105">
            <a:extLst>
              <a:ext uri="{FF2B5EF4-FFF2-40B4-BE49-F238E27FC236}">
                <a16:creationId xmlns:a16="http://schemas.microsoft.com/office/drawing/2014/main" id="{A1AB72FB-963B-722E-AB16-F604C2B2785A}"/>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6" name="Text Placeholder 105">
            <a:extLst>
              <a:ext uri="{FF2B5EF4-FFF2-40B4-BE49-F238E27FC236}">
                <a16:creationId xmlns:a16="http://schemas.microsoft.com/office/drawing/2014/main" id="{734A5A9C-8730-6933-78FE-22F3B35FD93B}"/>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7" name="Text Placeholder 105">
            <a:extLst>
              <a:ext uri="{FF2B5EF4-FFF2-40B4-BE49-F238E27FC236}">
                <a16:creationId xmlns:a16="http://schemas.microsoft.com/office/drawing/2014/main" id="{D73307A4-B991-0588-6EA2-44662E60BD5E}"/>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8" name="Text Placeholder 105">
            <a:extLst>
              <a:ext uri="{FF2B5EF4-FFF2-40B4-BE49-F238E27FC236}">
                <a16:creationId xmlns:a16="http://schemas.microsoft.com/office/drawing/2014/main" id="{B2512474-F8FE-CCA5-9364-DA162625AB62}"/>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9" name="Text Placeholder 105">
            <a:extLst>
              <a:ext uri="{FF2B5EF4-FFF2-40B4-BE49-F238E27FC236}">
                <a16:creationId xmlns:a16="http://schemas.microsoft.com/office/drawing/2014/main" id="{03902412-18E2-2801-3068-13B8ECA933ED}"/>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70" name="Text Placeholder 105">
            <a:extLst>
              <a:ext uri="{FF2B5EF4-FFF2-40B4-BE49-F238E27FC236}">
                <a16:creationId xmlns:a16="http://schemas.microsoft.com/office/drawing/2014/main" id="{9616B9EF-6EB0-BBD7-7F2F-7D83BCB14E84}"/>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71" name="Text Placeholder 102">
            <a:extLst>
              <a:ext uri="{FF2B5EF4-FFF2-40B4-BE49-F238E27FC236}">
                <a16:creationId xmlns:a16="http://schemas.microsoft.com/office/drawing/2014/main" id="{8CFC39F5-408B-B454-F001-BBB2C297B97F}"/>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72" name="Text Placeholder 10">
            <a:extLst>
              <a:ext uri="{FF2B5EF4-FFF2-40B4-BE49-F238E27FC236}">
                <a16:creationId xmlns:a16="http://schemas.microsoft.com/office/drawing/2014/main" id="{70815930-17E2-6950-B57F-52996F3CF3C0}"/>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3" name="Text Placeholder 10">
            <a:extLst>
              <a:ext uri="{FF2B5EF4-FFF2-40B4-BE49-F238E27FC236}">
                <a16:creationId xmlns:a16="http://schemas.microsoft.com/office/drawing/2014/main" id="{CFFDC6E8-E696-E9DE-5A06-735DE6C65580}"/>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4" name="Text Placeholder 10">
            <a:extLst>
              <a:ext uri="{FF2B5EF4-FFF2-40B4-BE49-F238E27FC236}">
                <a16:creationId xmlns:a16="http://schemas.microsoft.com/office/drawing/2014/main" id="{FC9E9A5A-CC06-7C30-F65A-626C434A9B38}"/>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04337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7FAD179C-CF04-43FC-9907-9977DD61DBEA}" type="datetime1">
              <a:rPr lang="en-US" smtClean="0"/>
              <a:t>1/22/2026</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3039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5794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1"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2612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Quote 1">
    <p:bg>
      <p:bgPr>
        <a:solidFill>
          <a:srgbClr val="F2F2F2"/>
        </a:solidFill>
        <a:effectLst/>
      </p:bgPr>
    </p:bg>
    <p:spTree>
      <p:nvGrpSpPr>
        <p:cNvPr id="1" name=""/>
        <p:cNvGrpSpPr/>
        <p:nvPr/>
      </p:nvGrpSpPr>
      <p:grpSpPr>
        <a:xfrm>
          <a:off x="0" y="0"/>
          <a:ext cx="0" cy="0"/>
          <a:chOff x="0" y="0"/>
          <a:chExt cx="0" cy="0"/>
        </a:xfrm>
      </p:grpSpPr>
      <p:pic>
        <p:nvPicPr>
          <p:cNvPr id="3" name="Picture 2" descr="A picture containing colorfulness, creativity, vector graphics&#10;&#10;Description automatically generated">
            <a:extLst>
              <a:ext uri="{FF2B5EF4-FFF2-40B4-BE49-F238E27FC236}">
                <a16:creationId xmlns:a16="http://schemas.microsoft.com/office/drawing/2014/main" id="{DC570BC5-3FDB-81F1-508C-7AA55A18D349}"/>
              </a:ext>
            </a:extLst>
          </p:cNvPr>
          <p:cNvPicPr>
            <a:picLocks noChangeAspect="1"/>
          </p:cNvPicPr>
          <p:nvPr userDrawn="1"/>
        </p:nvPicPr>
        <p:blipFill rotWithShape="1">
          <a:blip r:embed="rId2"/>
          <a:srcRect t="50000" r="61749" b="28483"/>
          <a:stretch/>
        </p:blipFill>
        <p:spPr>
          <a:xfrm>
            <a:off x="0" y="0"/>
            <a:ext cx="12192000" cy="6858000"/>
          </a:xfrm>
          <a:prstGeom prst="rect">
            <a:avLst/>
          </a:prstGeom>
        </p:spPr>
      </p:pic>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i="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171387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4020348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082513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creenshot_Purpose">
    <p:bg>
      <p:bgPr>
        <a:solidFill>
          <a:srgbClr val="F2F2F2"/>
        </a:solidFill>
        <a:effectLst/>
      </p:bgPr>
    </p:bg>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C3CAE81-9ED0-12BC-B37B-BE764609B1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934200" y="-1092200"/>
            <a:ext cx="5257800" cy="7950200"/>
          </a:xfrm>
          <a:prstGeom prst="rect">
            <a:avLst/>
          </a:prstGeom>
        </p:spPr>
      </p:pic>
      <p:sp>
        <p:nvSpPr>
          <p:cNvPr id="7" name="Rectangle 6">
            <a:extLst>
              <a:ext uri="{FF2B5EF4-FFF2-40B4-BE49-F238E27FC236}">
                <a16:creationId xmlns:a16="http://schemas.microsoft.com/office/drawing/2014/main" id="{A4EB68A7-CBA8-2A53-2763-F3C286E1106A}"/>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9968886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75054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85CBCDD-59C5-E7CD-57DE-E3FD269DBD47}"/>
              </a:ext>
            </a:extLst>
          </p:cNvPr>
          <p:cNvSpPr/>
          <p:nvPr userDrawn="1"/>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953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tags" Target="../tags/tag1.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image" Target="../media/image2.png"/><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theme" Target="../theme/theme2.xml"/><Relationship Id="rId78" Type="http://schemas.openxmlformats.org/officeDocument/2006/relationships/image" Target="../media/image3.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image" Target="../media/image1.emf"/><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81.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image" Target="../media/image81.png"/><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theme" Target="../theme/theme4.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74"/>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5" imgW="532" imgH="530" progId="TCLayout.ActiveDocument.1">
                  <p:embed/>
                </p:oleObj>
              </mc:Choice>
              <mc:Fallback>
                <p:oleObj name="think-cell Slide" r:id="rId75"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76"/>
                      <a:stretch>
                        <a:fillRect/>
                      </a:stretch>
                    </p:blipFill>
                    <p:spPr>
                      <a:xfrm>
                        <a:off x="1588" y="1589"/>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8581287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99" r:id="rId54"/>
    <p:sldLayoutId id="2147483800" r:id="rId55"/>
    <p:sldLayoutId id="2147483801" r:id="rId56"/>
    <p:sldLayoutId id="2147483802" r:id="rId57"/>
    <p:sldLayoutId id="2147483803" r:id="rId58"/>
    <p:sldLayoutId id="2147483804" r:id="rId59"/>
    <p:sldLayoutId id="2147483805" r:id="rId60"/>
    <p:sldLayoutId id="2147483806" r:id="rId61"/>
    <p:sldLayoutId id="2147483807" r:id="rId62"/>
    <p:sldLayoutId id="2147483808" r:id="rId63"/>
    <p:sldLayoutId id="2147483809" r:id="rId64"/>
    <p:sldLayoutId id="2147483810" r:id="rId65"/>
    <p:sldLayoutId id="2147483811" r:id="rId66"/>
    <p:sldLayoutId id="2147483812" r:id="rId67"/>
    <p:sldLayoutId id="2147484008" r:id="rId68"/>
    <p:sldLayoutId id="2147483814" r:id="rId69"/>
    <p:sldLayoutId id="2147483815" r:id="rId70"/>
    <p:sldLayoutId id="2147483816" r:id="rId71"/>
    <p:sldLayoutId id="2147483817" r:id="rId7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538F60A9-0945-179A-4673-3F07D9265779}"/>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1162651" y="551472"/>
            <a:ext cx="446573" cy="380146"/>
          </a:xfrm>
          <a:prstGeom prst="rect">
            <a:avLst/>
          </a:prstGeom>
        </p:spPr>
      </p:pic>
    </p:spTree>
    <p:extLst>
      <p:ext uri="{BB962C8B-B14F-4D97-AF65-F5344CB8AC3E}">
        <p14:creationId xmlns:p14="http://schemas.microsoft.com/office/powerpoint/2010/main" val="196472652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2" r:id="rId16"/>
    <p:sldLayoutId id="2147483923" r:id="rId17"/>
    <p:sldLayoutId id="2147484009"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538F60A9-0945-179A-4673-3F07D9265779}"/>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11162651" y="551472"/>
            <a:ext cx="446573" cy="380146"/>
          </a:xfrm>
          <a:prstGeom prst="rect">
            <a:avLst/>
          </a:prstGeom>
        </p:spPr>
      </p:pic>
    </p:spTree>
    <p:extLst>
      <p:ext uri="{BB962C8B-B14F-4D97-AF65-F5344CB8AC3E}">
        <p14:creationId xmlns:p14="http://schemas.microsoft.com/office/powerpoint/2010/main" val="51114025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hyperlink" Target="https://microsoft.sharepoint-df.com/:p:/t/FrontierFirmTransformation/IQAeBuqqR3WbS7yPPONiyF1QAYS7zLMlu7iz6Mpdj3inW4E?e=LLHDBI" TargetMode="External"/><Relationship Id="rId4" Type="http://schemas.openxmlformats.org/officeDocument/2006/relationships/hyperlink" Target="http://aka.ms/frontierfirmplayboo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hyperlink" Target="https://adoption.microsoft.com/en-gb/ai-agents/copilot-studio/" TargetMode="Externa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techcommunity.microsoft.com/blog/microsoft365copilotblog/researcher-agent-in-microsoft-365-copilot/4397186"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10.xml"/><Relationship Id="rId1" Type="http://schemas.openxmlformats.org/officeDocument/2006/relationships/slideLayout" Target="../slideLayouts/slideLayout101.xml"/><Relationship Id="rId6" Type="http://schemas.openxmlformats.org/officeDocument/2006/relationships/hyperlink" Target="https://adoption.microsoft.com/en-gb/ai-agents/copilot-studio/" TargetMode="External"/><Relationship Id="rId5" Type="http://schemas.openxmlformats.org/officeDocument/2006/relationships/hyperlink" Target="https://adoption.microsoft.com/ai-agents/copilot-studio/" TargetMode="External"/><Relationship Id="rId4" Type="http://schemas.openxmlformats.org/officeDocument/2006/relationships/hyperlink" Target="https://techcommunity.microsoft.com/blog/microsoft365copilotblog/analyst-agent-in-microsoft-365-copilot/439719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adoption.microsoft.com/ai-agents/copilot-studio/"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researcher-agent-in-microsoft-365-copilot/4397186" TargetMode="External"/><Relationship Id="rId5" Type="http://schemas.openxmlformats.org/officeDocument/2006/relationships/hyperlink" Target="https://adoption.microsoft.com/en-gb/ai-agents/copilot-studio/" TargetMode="External"/><Relationship Id="rId4" Type="http://schemas.openxmlformats.org/officeDocument/2006/relationships/hyperlink" Target="https://adoption.microsoft.com/ai-agents/copilot-studi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hyperlink" Target="https://adoption.microsoft.com/ai-agents/copilot-studio/" TargetMode="External"/><Relationship Id="rId4" Type="http://schemas.openxmlformats.org/officeDocument/2006/relationships/hyperlink" Target="https://techcommunity.microsoft.com/blog/microsoft365copilotblog/analyst-agent-in-microsoft-365-copilot/439719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hyperlink" Target="https://adoption.microsoft.com/ai-agents/copilot-studio/" TargetMode="External"/><Relationship Id="rId4" Type="http://schemas.openxmlformats.org/officeDocument/2006/relationships/hyperlink" Target="https://techcommunity.microsoft.com/blog/microsoft365copilotblog/analyst-agent-in-microsoft-365-copilot/4397191"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01.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3.xml"/><Relationship Id="rId7" Type="http://schemas.openxmlformats.org/officeDocument/2006/relationships/slide" Target="slide25.xml"/><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slide" Target="slide18.xml"/><Relationship Id="rId11" Type="http://schemas.openxmlformats.org/officeDocument/2006/relationships/slide" Target="slide53.xml"/><Relationship Id="rId5" Type="http://schemas.openxmlformats.org/officeDocument/2006/relationships/slide" Target="slide11.xml"/><Relationship Id="rId10" Type="http://schemas.openxmlformats.org/officeDocument/2006/relationships/slide" Target="slide62.xml"/><Relationship Id="rId4" Type="http://schemas.openxmlformats.org/officeDocument/2006/relationships/slide" Target="slide5.xml"/><Relationship Id="rId9" Type="http://schemas.openxmlformats.org/officeDocument/2006/relationships/slide" Target="slide46.xml"/></Relationships>
</file>

<file path=ppt/slides/_rels/slide20.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hyperlink" Target="https://techcommunity.microsoft.com/blog/microsoft365copilotblog/researcher-agent-in-microsoft-365-copilot/4397186"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hyperlink" Target="https://techcommunity.microsoft.com/blog/microsoft365copilotblog/analyst-agent-in-microsoft-365-copilot/439719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hyperlink" Target="https://adoption.microsoft.com/ai-agents/copilot-studi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hyperlink" Target="https://techcommunity.microsoft.com/blog/microsoft365copilotblog/researcher-agent-in-microsoft-365-copilot/4397186" TargetMode="Externa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01.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hyperlink" Target="https://adoption.microsoft.com/ai-agents/copilot-studio/"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adoption.microsoft.com/ai-agents/copilot-studio/"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introducing-new-microsoft-365-copilot-agents-to-drive-workforce-transformation/4470689" TargetMode="Externa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adoption.microsoft.com/ai-agents/copilot-studio/"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introducing-new-microsoft-365-copilot-agents-to-drive-workforce-transformation/4470689" TargetMode="Externa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adoption.microsoft.com/ai-agents/copilot-studio/"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introducing-new-microsoft-365-copilot-agents-to-drive-workforce-transformation/4470689" TargetMode="Externa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adoption.microsoft.com/ai-agents/copilot-studio/" TargetMode="External"/></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101.xml"/><Relationship Id="rId6" Type="http://schemas.openxmlformats.org/officeDocument/2006/relationships/image" Target="../media/image96.svg"/><Relationship Id="rId11" Type="http://schemas.openxmlformats.org/officeDocument/2006/relationships/image" Target="../media/image102.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101.png"/><Relationship Id="rId1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7" Type="http://schemas.openxmlformats.org/officeDocument/2006/relationships/hyperlink" Target="https://techcommunity.microsoft.com/blog/microsoft365copilotblog/introducing-new-microsoft-365-copilot-agents-to-drive-workforce-transformation/4470689"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new-copilot-agents-supercharge-microsoft-365-copilot/4266995" TargetMode="External"/><Relationship Id="rId5" Type="http://schemas.openxmlformats.org/officeDocument/2006/relationships/hyperlink" Target="https://adoption.microsoft.com/ai-agents/copilot-studio/" TargetMode="External"/><Relationship Id="rId4" Type="http://schemas.openxmlformats.org/officeDocument/2006/relationships/hyperlink" Target="https://techcommunity.microsoft.com/blog/microsoft365copilotblog/analyst-agent-in-microsoft-365-copilot/4397191"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learn.microsoft.com/microsoftteams/facilitator-teams" TargetMode="External"/><Relationship Id="rId3" Type="http://schemas.openxmlformats.org/officeDocument/2006/relationships/hyperlink" Target="https://techcommunity.microsoft.com/blog/microsoft365copilotblog/researcher-agent-in-microsoft-365-copilot/4397186" TargetMode="External"/><Relationship Id="rId7"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hyperlink" Target="https://adoption.microsoft.com/ai-agents/copilot-studio/" TargetMode="External"/><Relationship Id="rId5" Type="http://schemas.openxmlformats.org/officeDocument/2006/relationships/hyperlink" Target="https://techcommunity.microsoft.com/blog/microsoft365copilotblog/new-copilot-agents-supercharge-microsoft-365-copilot/4266995" TargetMode="External"/><Relationship Id="rId4" Type="http://schemas.openxmlformats.org/officeDocument/2006/relationships/hyperlink" Target="https://techcommunity.microsoft.com/blog/microsoft365copilotblog/introducing-new-microsoft-365-copilot-agents-to-drive-workforce-transformation/447068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viva/insights/advanced/analyst/templates/skills-landscape" TargetMode="External"/><Relationship Id="rId7"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hyperlink" Target="https://learn.microsoft.com/viva/learning/learning-agent-overview-deployment-steps" TargetMode="External"/><Relationship Id="rId5" Type="http://schemas.openxmlformats.org/officeDocument/2006/relationships/hyperlink" Target="https://adoption.microsoft.com/ai-agents/copilot-studio/" TargetMode="External"/><Relationship Id="rId4" Type="http://schemas.openxmlformats.org/officeDocument/2006/relationships/hyperlink" Target="https://techcommunity.microsoft.com/blog/microsoft365copilotblog/introducing-new-microsoft-365-copilot-agents-to-drive-workforce-transformation/4470689"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techcommunity.microsoft.com/blog/microsoft365copilotblog/introducing-new-microsoft-365-copilot-agents-to-drive-workforce-transformation/4470689" TargetMode="External"/><Relationship Id="rId3" Type="http://schemas.openxmlformats.org/officeDocument/2006/relationships/image" Target="../media/image105.png"/><Relationship Id="rId7"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hyperlink" Target="https://adoption.microsoft.com/ai-agents/copilot-studio/" TargetMode="External"/><Relationship Id="rId5" Type="http://schemas.openxmlformats.org/officeDocument/2006/relationships/hyperlink" Target="https://techcommunity.microsoft.com/blog/microsoft365copilotblog/researcher-agent-in-microsoft-365-copilot/4397186" TargetMode="External"/><Relationship Id="rId4" Type="http://schemas.openxmlformats.org/officeDocument/2006/relationships/image" Target="../media/image106.svg"/></Relationships>
</file>

<file path=ppt/slides/_rels/slide38.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7" Type="http://schemas.openxmlformats.org/officeDocument/2006/relationships/hyperlink" Target="https://learn.microsoft.com/en-us/viva/learning/learning-agent-overview-deployment-steps"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hyperlink" Target="https://learn.microsoft.com/viva/learning/learning-agent-overview-deployment-steps" TargetMode="External"/><Relationship Id="rId5" Type="http://schemas.openxmlformats.org/officeDocument/2006/relationships/hyperlink" Target="https://techcommunity.microsoft.com/blog/microsoft365copilotblog/introducing-new-microsoft-365-copilot-agents-to-drive-workforce-transformation/4470689" TargetMode="External"/><Relationship Id="rId4" Type="http://schemas.openxmlformats.org/officeDocument/2006/relationships/hyperlink" Target="https://adoption.microsoft.com/ai-agents/copilot-studio/" TargetMode="Externa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3.png"/><Relationship Id="rId7" Type="http://schemas.openxmlformats.org/officeDocument/2006/relationships/image" Target="../media/image99.png"/><Relationship Id="rId12" Type="http://schemas.openxmlformats.org/officeDocument/2006/relationships/image" Target="../media/image111.svg"/><Relationship Id="rId2" Type="http://schemas.openxmlformats.org/officeDocument/2006/relationships/notesSlide" Target="../notesSlides/notesSlide33.xml"/><Relationship Id="rId1" Type="http://schemas.openxmlformats.org/officeDocument/2006/relationships/slideLayout" Target="../slideLayouts/slideLayout101.xml"/><Relationship Id="rId6" Type="http://schemas.openxmlformats.org/officeDocument/2006/relationships/image" Target="../media/image98.png"/><Relationship Id="rId11" Type="http://schemas.openxmlformats.org/officeDocument/2006/relationships/image" Target="../media/image110.png"/><Relationship Id="rId5" Type="http://schemas.openxmlformats.org/officeDocument/2006/relationships/image" Target="../media/image97.png"/><Relationship Id="rId10"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hyperlink" Target="https://techcommunity.microsoft.com/blog/microsoft365copilotblog/analyst-agent-in-microsoft-365-copilot/4397191"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support.microsoft.com/office/access-project-manager-agent-86bf60a1-239d-4c37-b7b6-9a4111e1cc02" TargetMode="External"/><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hyperlink" Target="https://support.microsoft.com/office/agent-mode-in-excel-a2fd6fe4-97ac-416b-b89a-22f4d1357c7a" TargetMode="External"/><Relationship Id="rId4" Type="http://schemas.openxmlformats.org/officeDocument/2006/relationships/hyperlink" Target="https://adoption.microsoft.com/ai-agents/copilot-studio/"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techcommunity.microsoft.com/blog/microsoft365copilotblog/researcher-agent-in-microsoft-365-copilot/4397186" TargetMode="Externa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analyst-agent-in-microsoft-365-copilot/4397191" TargetMode="External"/><Relationship Id="rId5" Type="http://schemas.openxmlformats.org/officeDocument/2006/relationships/hyperlink" Target="https://www.microsoft.com/dynamics-365/blog/it-professional/2025/10/20/empowering-finance-with-an-ai-assistant-in-microsoft-365-copilot/?msockid=0ebec0b573da6ae81affd6dd72e86b0f" TargetMode="External"/><Relationship Id="rId4" Type="http://schemas.openxmlformats.org/officeDocument/2006/relationships/hyperlink" Target="https://adoption.microsoft.com/ai-agents/copilot-studio/"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upport.microsoft.com/office/agent-mode-in-excel-a2fd6fe4-97ac-416b-b89a-22f4d1357c7a" TargetMode="External"/><Relationship Id="rId7" Type="http://schemas.openxmlformats.org/officeDocument/2006/relationships/hyperlink" Target="https://support.microsoft.com/topic/agent-mode-in-powerpoint-frontier-008f17aa-8e5f-4cda-ba6c-0588000bdad7"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hyperlink" Target="https://support.microsoft.com/office/agent-mode-in-word-647d5d14-eaec-4e8a-a574-7cefffa7f8f0" TargetMode="External"/><Relationship Id="rId5" Type="http://schemas.openxmlformats.org/officeDocument/2006/relationships/hyperlink" Target="https://techcommunity.microsoft.com/blog/microsoft365copilotblog/analyst-agent-in-microsoft-365-copilot/4397191" TargetMode="External"/><Relationship Id="rId4" Type="http://schemas.openxmlformats.org/officeDocument/2006/relationships/hyperlink" Target="https://adoption.microsoft.com/ai-agents/copilot-studio/"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hyperlink" Target="https://techcommunity.microsoft.com/blog/microsoft365copilotblog/researcher-agent-in-microsoft-365-copilot/4397186" TargetMode="External"/><Relationship Id="rId4" Type="http://schemas.openxmlformats.org/officeDocument/2006/relationships/hyperlink" Target="https://adoption.microsoft.com/ai-agents/copilot-studio/" TargetMode="External"/></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3.png"/><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01.xml"/><Relationship Id="rId6" Type="http://schemas.openxmlformats.org/officeDocument/2006/relationships/image" Target="../media/image98.png"/><Relationship Id="rId11" Type="http://schemas.openxmlformats.org/officeDocument/2006/relationships/image" Target="../media/image114.png"/><Relationship Id="rId5" Type="http://schemas.openxmlformats.org/officeDocument/2006/relationships/image" Target="../media/image97.png"/><Relationship Id="rId10" Type="http://schemas.openxmlformats.org/officeDocument/2006/relationships/image" Target="../media/image113.png"/><Relationship Id="rId4" Type="http://schemas.openxmlformats.org/officeDocument/2006/relationships/image" Target="../media/image94.png"/><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hyperlink" Target="https://learn.microsoft.com/purview/copilot-in-purview-agents-overview" TargetMode="External"/><Relationship Id="rId5" Type="http://schemas.openxmlformats.org/officeDocument/2006/relationships/hyperlink" Target="https://support.microsoft.com/office/agent-mode-in-excel-a2fd6fe4-97ac-416b-b89a-22f4d1357c7a" TargetMode="External"/><Relationship Id="rId4" Type="http://schemas.openxmlformats.org/officeDocument/2006/relationships/hyperlink" Target="https://adoption.microsoft.com/ai-agents/copilot-studio/"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hyperlink" Target="https://techcommunity.microsoft.com/blog/microsoft365copilotblog/researcher-agent-in-microsoft-365-copilot/4397186" TargetMode="External"/><Relationship Id="rId5" Type="http://schemas.openxmlformats.org/officeDocument/2006/relationships/hyperlink" Target="https://learn.microsoft.com/purview/copilot-in-purview-agents-overview" TargetMode="External"/><Relationship Id="rId4" Type="http://schemas.openxmlformats.org/officeDocument/2006/relationships/hyperlink" Target="https://adoption.microsoft.com/ai-agents/copilot-studio/"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50.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hyperlink" Target="https://learn.microsoft.com/copilot/microsoft-365/employee-self-service/overview" TargetMode="External"/><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hyperlink" Target="https://techcommunity.microsoft.com/blog/microsoft365copilotblog/introducing-new-microsoft-365-copilot-agents-to-drive-workforce-transformation/4470689" TargetMode="External"/><Relationship Id="rId4" Type="http://schemas.openxmlformats.org/officeDocument/2006/relationships/hyperlink" Target="https://adoption.microsoft.com/ai-agents/copilot-studio/" TargetMode="External"/></Relationships>
</file>

<file path=ppt/slides/_rels/slide5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2.png"/><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2" Type="http://schemas.openxmlformats.org/officeDocument/2006/relationships/hyperlink" Target="https://microsoft.sharepoint-df.com/:b:/t/FrontierFirmTransformation/IQAW2ZK8iGPURaKTDavmNfgAAdv0yVE6nGTgWVPDfd14U84?e=Sa1W0Y" TargetMode="Externa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3" Type="http://schemas.openxmlformats.org/officeDocument/2006/relationships/hyperlink" Target="https://support.microsoft.com/topic/get-started-with-people-in-microsoft-365-copilot-frontier-3fffc8db-e8ec-4c5f-8276-1609463e9288" TargetMode="External"/><Relationship Id="rId7" Type="http://schemas.openxmlformats.org/officeDocument/2006/relationships/hyperlink" Target="https://learn.microsoft.com/copilot/microsoft-365/workforce-insights-agent" TargetMode="External"/><Relationship Id="rId2" Type="http://schemas.openxmlformats.org/officeDocument/2006/relationships/hyperlink" Target="https://www.microsoft.com/microsoft-365/blog/2025/11/18/microsoft-ignite-2025-copilot-and-agents-built-to-power-the-frontier-firm/?msockid=2c0126868d6b6e50234230d08cf86fb2#microsoft-365-copilot-with-work-iq-ai-built-for-work" TargetMode="External"/><Relationship Id="rId1" Type="http://schemas.openxmlformats.org/officeDocument/2006/relationships/slideLayout" Target="../slideLayouts/slideLayout85.xml"/><Relationship Id="rId6" Type="http://schemas.openxmlformats.org/officeDocument/2006/relationships/hyperlink" Target="https://learn.microsoft.com/copilot/microsoft-365/people-skills-overview" TargetMode="External"/><Relationship Id="rId5" Type="http://schemas.openxmlformats.org/officeDocument/2006/relationships/hyperlink" Target="https://adoption.microsoft.com/ai-agents/employee-self-service-agent/" TargetMode="External"/><Relationship Id="rId4" Type="http://schemas.openxmlformats.org/officeDocument/2006/relationships/hyperlink" Target="https://learn.microsoft.com/viva/learning/learning-agent-overview-deployment-step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adoption.microsoft.com/ai-agents/people-skills/"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hyperlink" Target="https://support.microsoft.com/topic/get-started-with-people-in-microsoft-365-copilot-frontier-3fffc8db-e8ec-4c5f-8276-1609463e9288" TargetMode="External"/><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hyperlink" Target="https://learn.microsoft.com/viva/learning/learning-agent-overview-deployment-steps" TargetMode="External"/><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60.xml.rels><?xml version="1.0" encoding="UTF-8" standalone="yes"?>
<Relationships xmlns="http://schemas.openxmlformats.org/package/2006/relationships"><Relationship Id="rId3" Type="http://schemas.openxmlformats.org/officeDocument/2006/relationships/hyperlink" Target="https://learn.microsoft.com/copilot/microsoft-365/workforce-insights-agent" TargetMode="External"/><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hyperlink" Target="https://microsoft.sharepoint-df.com/:b:/t/FrontierFirmTransformation/IQAW2ZK8iGPURaKTDavmNfgAAdv0yVE6nGTgWVPDfd14U84?e=Sa1W0Y" TargetMode="Externa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hyperlink" Target="https://microsoft.sharepoint-df.com/:b:/t/FrontierFirmTransformation/IQAW2ZK8iGPURaKTDavmNfgAAdv0yVE6nGTgWVPDfd14U84?e=Sa1W0Y"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adoption.microsoft.com/ai-agents/copilot-studio/" TargetMode="External"/><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hyperlink" Target="https://techcommunity.microsoft.com/blog/microsoft365copilotblog/researcher-agent-in-microsoft-365-copilot/4397186"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6.xml"/><Relationship Id="rId1" Type="http://schemas.openxmlformats.org/officeDocument/2006/relationships/slideLayout" Target="../slideLayouts/slideLayout101.xml"/><Relationship Id="rId4" Type="http://schemas.openxmlformats.org/officeDocument/2006/relationships/hyperlink" Target="https://adoption.microsoft.com/ai-agents/copilot-studio/"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microsoft365copilotblog/analyst-agent-in-microsoft-365-copilot/4397191" TargetMode="External"/><Relationship Id="rId2" Type="http://schemas.openxmlformats.org/officeDocument/2006/relationships/notesSlide" Target="../notesSlides/notesSlide7.xml"/><Relationship Id="rId1" Type="http://schemas.openxmlformats.org/officeDocument/2006/relationships/slideLayout" Target="../slideLayouts/slideLayout101.xml"/><Relationship Id="rId5" Type="http://schemas.openxmlformats.org/officeDocument/2006/relationships/hyperlink" Target="https://adoption.microsoft.com/en-gb/ai-agents/copilot-studio/" TargetMode="External"/><Relationship Id="rId4" Type="http://schemas.openxmlformats.org/officeDocument/2006/relationships/hyperlink" Target="https://adoption.microsoft.com/ai-agents/copilot-stud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2C0DECA4-1CD8-CF74-86AB-58EDEFC475A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19C7BAD-A39D-352E-8321-B5CC69663383}"/>
              </a:ext>
            </a:extLst>
          </p:cNvPr>
          <p:cNvSpPr>
            <a:spLocks noGrp="1"/>
          </p:cNvSpPr>
          <p:nvPr>
            <p:ph type="title" idx="4294967295"/>
          </p:nvPr>
        </p:nvSpPr>
        <p:spPr>
          <a:xfrm>
            <a:off x="0" y="2238926"/>
            <a:ext cx="7892716" cy="2153205"/>
          </a:xfrm>
          <a:prstGeom prst="rect">
            <a:avLst/>
          </a:prstGeom>
          <a:solidFill>
            <a:srgbClr val="243A5E"/>
          </a:solidFill>
          <a:ln w="19050" cap="flat" cmpd="sng" algn="ctr">
            <a:solidFill>
              <a:srgbClr val="243A5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Becoming a Frontier Firm</a:t>
            </a:r>
          </a:p>
          <a:p>
            <a:pPr marL="36576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Detailed Product Scenarios for Functional Business Processes and Enterprise Transformation</a:t>
            </a:r>
          </a:p>
        </p:txBody>
      </p:sp>
      <p:sp>
        <p:nvSpPr>
          <p:cNvPr id="15" name="TextBox 14">
            <a:extLst>
              <a:ext uri="{FF2B5EF4-FFF2-40B4-BE49-F238E27FC236}">
                <a16:creationId xmlns:a16="http://schemas.microsoft.com/office/drawing/2014/main" id="{7954C608-B04D-2503-53A3-8A31E3735F90}"/>
              </a:ext>
            </a:extLst>
          </p:cNvPr>
          <p:cNvSpPr txBox="1"/>
          <p:nvPr/>
        </p:nvSpPr>
        <p:spPr>
          <a:xfrm>
            <a:off x="0" y="4805766"/>
            <a:ext cx="3550652" cy="646331"/>
          </a:xfrm>
          <a:prstGeom prst="rect">
            <a:avLst/>
          </a:prstGeom>
          <a:noFill/>
        </p:spPr>
        <p:txBody>
          <a:bodyPr wrap="square" lIns="91440" tIns="45720" rIns="91440" bIns="45720" anchor="t">
            <a:spAutoFit/>
          </a:bodyPr>
          <a:lstStyle/>
          <a:p>
            <a:pPr marL="365760"/>
            <a:r>
              <a:rPr lang="en-US">
                <a:solidFill>
                  <a:schemeClr val="bg1"/>
                </a:solidFill>
                <a:latin typeface="Segoe UI"/>
                <a:cs typeface="Segoe UI"/>
              </a:rPr>
              <a:t>Full Frontier Firm Playbook can be found </a:t>
            </a:r>
            <a:r>
              <a:rPr lang="en-US" u="sng">
                <a:solidFill>
                  <a:schemeClr val="accent4">
                    <a:lumMod val="40000"/>
                    <a:lumOff val="60000"/>
                  </a:schemeClr>
                </a:solidFill>
                <a:latin typeface="Segoe UI"/>
                <a:cs typeface="Segoe UI"/>
                <a:hlinkClick r:id="rId4">
                  <a:extLst>
                    <a:ext uri="{A12FA001-AC4F-418D-AE19-62706E023703}">
                      <ahyp:hlinkClr xmlns:ahyp="http://schemas.microsoft.com/office/drawing/2018/hyperlinkcolor" val="tx"/>
                    </a:ext>
                  </a:extLst>
                </a:hlinkClick>
              </a:rPr>
              <a:t>here</a:t>
            </a:r>
            <a:endParaRPr lang="en-US" u="sng">
              <a:solidFill>
                <a:schemeClr val="accent4">
                  <a:lumMod val="40000"/>
                  <a:lumOff val="60000"/>
                </a:schemeClr>
              </a:solidFill>
              <a:latin typeface="Segoe UI"/>
              <a:cs typeface="Segoe UI"/>
              <a:hlinkClick r:id="rId5">
                <a:extLst>
                  <a:ext uri="{A12FA001-AC4F-418D-AE19-62706E023703}">
                    <ahyp:hlinkClr xmlns:ahyp="http://schemas.microsoft.com/office/drawing/2018/hyperlinkcolor" val="tx"/>
                  </a:ext>
                </a:extLst>
              </a:hlinkClick>
            </a:endParaRPr>
          </a:p>
        </p:txBody>
      </p:sp>
      <p:pic>
        <p:nvPicPr>
          <p:cNvPr id="16" name="Picture 15">
            <a:extLst>
              <a:ext uri="{FF2B5EF4-FFF2-40B4-BE49-F238E27FC236}">
                <a16:creationId xmlns:a16="http://schemas.microsoft.com/office/drawing/2014/main" id="{AE0B2A6A-9F62-A22E-21F2-6AB788D191D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750" y="459846"/>
            <a:ext cx="903545" cy="903545"/>
          </a:xfrm>
          <a:prstGeom prst="rect">
            <a:avLst/>
          </a:prstGeom>
        </p:spPr>
      </p:pic>
    </p:spTree>
    <p:extLst>
      <p:ext uri="{BB962C8B-B14F-4D97-AF65-F5344CB8AC3E}">
        <p14:creationId xmlns:p14="http://schemas.microsoft.com/office/powerpoint/2010/main" val="4079178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41814-0B13-8CE4-5371-8AAE83A2F367}"/>
            </a:ext>
          </a:extLst>
        </p:cNvPr>
        <p:cNvGrpSpPr/>
        <p:nvPr/>
      </p:nvGrpSpPr>
      <p:grpSpPr>
        <a:xfrm>
          <a:off x="0" y="0"/>
          <a:ext cx="0" cy="0"/>
          <a:chOff x="0" y="0"/>
          <a:chExt cx="0" cy="0"/>
        </a:xfrm>
      </p:grpSpPr>
      <p:sp>
        <p:nvSpPr>
          <p:cNvPr id="2" name="Rectangle 1" descr="Support for calls (VoIP, PSTN), town halls, or Teams Rooms is not currently available.">
            <a:extLst>
              <a:ext uri="{FF2B5EF4-FFF2-40B4-BE49-F238E27FC236}">
                <a16:creationId xmlns:a16="http://schemas.microsoft.com/office/drawing/2014/main" id="{F0317917-AB04-48BC-E6BE-3088E80065E2}"/>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F32DE62E-BA80-7471-852D-DE71B856E665}"/>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SALES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2587069B-5D33-41E9-EB47-B533E5207370}"/>
              </a:ext>
            </a:extLst>
          </p:cNvPr>
          <p:cNvGraphicFramePr>
            <a:graphicFrameLocks noGrp="1"/>
          </p:cNvGraphicFramePr>
          <p:nvPr>
            <p:extLst>
              <p:ext uri="{D42A27DB-BD31-4B8C-83A1-F6EECF244321}">
                <p14:modId xmlns:p14="http://schemas.microsoft.com/office/powerpoint/2010/main" val="4274388318"/>
              </p:ext>
            </p:extLst>
          </p:nvPr>
        </p:nvGraphicFramePr>
        <p:xfrm>
          <a:off x="512078" y="1201970"/>
          <a:ext cx="11128248" cy="5282184"/>
        </p:xfrm>
        <a:graphic>
          <a:graphicData uri="http://schemas.openxmlformats.org/drawingml/2006/table">
            <a:tbl>
              <a:tblPr firstRow="1" bandRow="1">
                <a:tableStyleId>{00A15C55-8517-42AA-B614-E9B94910E393}</a:tableStyleId>
              </a:tblPr>
              <a:tblGrid>
                <a:gridCol w="1766668">
                  <a:extLst>
                    <a:ext uri="{9D8B030D-6E8A-4147-A177-3AD203B41FA5}">
                      <a16:colId xmlns:a16="http://schemas.microsoft.com/office/drawing/2014/main" val="4150324865"/>
                    </a:ext>
                  </a:extLst>
                </a:gridCol>
                <a:gridCol w="3062360">
                  <a:extLst>
                    <a:ext uri="{9D8B030D-6E8A-4147-A177-3AD203B41FA5}">
                      <a16:colId xmlns:a16="http://schemas.microsoft.com/office/drawing/2014/main" val="3181555836"/>
                    </a:ext>
                  </a:extLst>
                </a:gridCol>
                <a:gridCol w="3024073">
                  <a:extLst>
                    <a:ext uri="{9D8B030D-6E8A-4147-A177-3AD203B41FA5}">
                      <a16:colId xmlns:a16="http://schemas.microsoft.com/office/drawing/2014/main" val="73586981"/>
                    </a:ext>
                  </a:extLst>
                </a:gridCol>
                <a:gridCol w="3275147">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74904">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491414">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chemeClr val="tx1"/>
                          </a:solidFill>
                          <a:effectLst/>
                          <a:uLnTx/>
                          <a:uFillTx/>
                          <a:latin typeface="+mn-lt"/>
                          <a:cs typeface="Segoe UI Semibold"/>
                        </a:rPr>
                        <a:t>Playbook Creation</a:t>
                      </a:r>
                      <a:endParaRPr lang="en-US" sz="950" b="1">
                        <a:latin typeface="+mn-lt"/>
                        <a:cs typeface="Segoe UI Semibold"/>
                      </a:endParaRPr>
                    </a:p>
                    <a:p>
                      <a:pPr marL="0" lvl="0" indent="0" algn="l">
                        <a:lnSpc>
                          <a:spcPct val="108000"/>
                        </a:lnSpc>
                        <a:spcBef>
                          <a:spcPts val="0"/>
                        </a:spcBef>
                        <a:spcAft>
                          <a:spcPts val="0"/>
                        </a:spcAft>
                        <a:buNone/>
                      </a:pPr>
                      <a:endParaRPr lang="en-US" sz="950" b="1" i="0" u="none" strike="noStrike" kern="0" cap="none" spc="0" normalizeH="0" baseline="0" noProof="0">
                        <a:ln>
                          <a:noFill/>
                        </a:ln>
                        <a:solidFill>
                          <a:schemeClr val="tx1"/>
                        </a:solidFill>
                        <a:effectLst/>
                        <a:uLnTx/>
                        <a:uFillTx/>
                        <a:latin typeface="+mn-lt"/>
                        <a:ea typeface="+mn-ea"/>
                        <a:cs typeface="Segoe UI Semibold"/>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Sales Manager </a:t>
                      </a:r>
                      <a:r>
                        <a:rPr lang="en-GB" sz="950">
                          <a:latin typeface="+mn-lt"/>
                        </a:rPr>
                        <a:t>uses </a:t>
                      </a:r>
                      <a:r>
                        <a:rPr lang="en-GB" sz="950" b="1">
                          <a:latin typeface="+mn-lt"/>
                        </a:rPr>
                        <a:t>Copilot in Word </a:t>
                      </a:r>
                      <a:r>
                        <a:rPr lang="en-GB" sz="950">
                          <a:latin typeface="+mn-lt"/>
                        </a:rPr>
                        <a:t>to draft enablement playbooks with structured guidance and messaging. The </a:t>
                      </a:r>
                      <a:r>
                        <a:rPr lang="en-GB" sz="950" b="1">
                          <a:latin typeface="+mn-lt"/>
                        </a:rPr>
                        <a:t>Sales Manager </a:t>
                      </a:r>
                      <a:r>
                        <a:rPr lang="en-GB" sz="950">
                          <a:latin typeface="+mn-lt"/>
                        </a:rPr>
                        <a:t>reviews and edits content manually.</a:t>
                      </a:r>
                      <a:endParaRPr lang="en-US" sz="950">
                        <a:latin typeface="+mn-lt"/>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Playbook templates are generated </a:t>
                      </a:r>
                      <a:r>
                        <a:rPr lang="en-GB" sz="950" b="0">
                          <a:latin typeface="+mn-lt"/>
                        </a:rPr>
                        <a:t>by a </a:t>
                      </a:r>
                      <a:r>
                        <a:rPr lang="en-GB" sz="950" b="1">
                          <a:latin typeface="+mn-lt"/>
                        </a:rPr>
                        <a:t>Sales Agent* (</a:t>
                      </a:r>
                      <a:r>
                        <a:rPr lang="en-GB" sz="900" b="1" i="0" u="none" strike="noStrike" noProof="0">
                          <a:latin typeface="Segoe UI"/>
                          <a:hlinkClick r:id="rId3"/>
                        </a:rPr>
                        <a:t>Custom Agent</a:t>
                      </a:r>
                      <a:r>
                        <a:rPr lang="en-GB" sz="950" b="1">
                          <a:latin typeface="+mn-lt"/>
                        </a:rPr>
                        <a:t>)</a:t>
                      </a:r>
                      <a:r>
                        <a:rPr lang="en-GB" sz="950">
                          <a:latin typeface="+mn-lt"/>
                        </a:rPr>
                        <a:t> using CRM data and historical performance.</a:t>
                      </a:r>
                      <a:r>
                        <a:rPr lang="en-GB" sz="950" b="0">
                          <a:latin typeface="+mn-lt"/>
                        </a:rPr>
                        <a:t> The </a:t>
                      </a:r>
                      <a:r>
                        <a:rPr lang="en-GB" sz="950" b="1">
                          <a:latin typeface="+mn-lt"/>
                        </a:rPr>
                        <a:t>Sales Enablement Lead </a:t>
                      </a:r>
                      <a:r>
                        <a:rPr lang="en-GB" sz="950">
                          <a:latin typeface="+mn-lt"/>
                        </a:rPr>
                        <a:t>reviews and approves content before release.</a:t>
                      </a:r>
                      <a:endParaRPr lang="en-US" sz="950">
                        <a:latin typeface="+mn-lt"/>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Playbooks are generated and updated automatically by a </a:t>
                      </a:r>
                      <a:r>
                        <a:rPr lang="en-GB" sz="950" b="1">
                          <a:latin typeface="+mn-lt"/>
                        </a:rPr>
                        <a:t>Sales Enablement Agent* (</a:t>
                      </a:r>
                      <a:r>
                        <a:rPr lang="en-GB" sz="900" b="1" i="0" u="none" strike="noStrike" noProof="0">
                          <a:latin typeface="Segoe UI"/>
                          <a:hlinkClick r:id="rId3"/>
                        </a:rPr>
                        <a:t>Custom Agent</a:t>
                      </a:r>
                      <a:r>
                        <a:rPr lang="en-GB" sz="950" b="1">
                          <a:latin typeface="+mn-lt"/>
                        </a:rPr>
                        <a:t>) </a:t>
                      </a:r>
                      <a:r>
                        <a:rPr lang="en-GB" sz="950">
                          <a:latin typeface="+mn-lt"/>
                        </a:rPr>
                        <a:t>using CRM signals and product updates. Content anomalies are escalated to </a:t>
                      </a:r>
                      <a:r>
                        <a:rPr lang="en-GB" sz="950" b="1">
                          <a:latin typeface="+mn-lt"/>
                        </a:rPr>
                        <a:t>the Sales Enablement Lead.</a:t>
                      </a:r>
                      <a:endParaRPr lang="en-US" sz="950" b="1">
                        <a:latin typeface="+mn-lt"/>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604344">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a:rPr>
                        <a:t>Content Curation</a:t>
                      </a:r>
                      <a:endParaRPr lang="en-US" sz="95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Latest sales collateral is identified by the </a:t>
                      </a:r>
                      <a:r>
                        <a:rPr lang="en-GB" sz="950" b="1">
                          <a:latin typeface="+mn-lt"/>
                        </a:rPr>
                        <a:t>Marketing Manager</a:t>
                      </a:r>
                      <a:r>
                        <a:rPr lang="en-GB" sz="950">
                          <a:latin typeface="+mn-lt"/>
                        </a:rPr>
                        <a:t> through manual search across SharePoint. They then use </a:t>
                      </a:r>
                      <a:r>
                        <a:rPr lang="en-GB" sz="950" b="1">
                          <a:latin typeface="+mn-lt"/>
                        </a:rPr>
                        <a:t>Copilot Chat</a:t>
                      </a:r>
                      <a:r>
                        <a:rPr lang="en-GB" sz="950">
                          <a:latin typeface="+mn-lt"/>
                        </a:rPr>
                        <a:t> to summarize and consolidate materials.</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Relevant enablement content is curated by the </a:t>
                      </a:r>
                      <a:r>
                        <a:rPr lang="en-US" sz="950" b="1">
                          <a:effectLst/>
                          <a:latin typeface="+mn-lt"/>
                          <a:hlinkClick r:id="rId4"/>
                        </a:rPr>
                        <a:t>Researcher Agent</a:t>
                      </a:r>
                      <a:r>
                        <a:rPr lang="en-US" sz="950">
                          <a:effectLst/>
                          <a:latin typeface="+mn-lt"/>
                        </a:rPr>
                        <a:t> </a:t>
                      </a:r>
                      <a:r>
                        <a:rPr lang="en-GB" sz="950">
                          <a:latin typeface="+mn-lt"/>
                        </a:rPr>
                        <a:t>across SharePoint and Dynamics sources. Suggested updates are approved by the </a:t>
                      </a:r>
                      <a:r>
                        <a:rPr lang="en-GB" sz="950" b="1">
                          <a:latin typeface="+mn-lt"/>
                        </a:rPr>
                        <a:t>Marketing Manager</a:t>
                      </a:r>
                      <a:r>
                        <a:rPr lang="en-GB" sz="950">
                          <a:latin typeface="+mn-lt"/>
                        </a:rPr>
                        <a: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Enablement content is curated, tagged, and published autonomously by </a:t>
                      </a:r>
                      <a:r>
                        <a:rPr lang="en-GB" sz="950" b="1">
                          <a:latin typeface="+mn-lt"/>
                        </a:rPr>
                        <a:t>a Sales Enablement Agent* (</a:t>
                      </a:r>
                      <a:r>
                        <a:rPr lang="en-GB" sz="900" b="1" i="0" u="none" strike="noStrike" noProof="0">
                          <a:latin typeface="Segoe UI"/>
                          <a:hlinkClick r:id="rId3"/>
                        </a:rPr>
                        <a:t>Custom Agent</a:t>
                      </a:r>
                      <a:r>
                        <a:rPr lang="en-GB" sz="950" b="1">
                          <a:latin typeface="+mn-lt"/>
                        </a:rPr>
                        <a:t>) </a:t>
                      </a:r>
                      <a:r>
                        <a:rPr lang="en-GB" sz="950">
                          <a:latin typeface="+mn-lt"/>
                        </a:rPr>
                        <a:t>across Teams and CRM. Compliance-related exceptions are escalated to the </a:t>
                      </a:r>
                      <a:r>
                        <a:rPr lang="en-GB" sz="950" b="1">
                          <a:latin typeface="+mn-lt"/>
                        </a:rPr>
                        <a:t>Compliance Officer</a:t>
                      </a:r>
                      <a:r>
                        <a:rPr lang="en-GB" sz="950">
                          <a:latin typeface="+mn-lt"/>
                        </a:rPr>
                        <a: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491414">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a:rPr>
                        <a:t>Recommendation Generation</a:t>
                      </a:r>
                      <a:endParaRPr lang="en-US" sz="95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50" b="0" i="0" u="none" strike="noStrike" kern="0" cap="none" spc="0" normalizeH="0" baseline="0" noProof="0">
                          <a:ln>
                            <a:noFill/>
                          </a:ln>
                          <a:solidFill>
                            <a:schemeClr val="tx1"/>
                          </a:solidFill>
                          <a:effectLst/>
                          <a:uLnTx/>
                          <a:uFillTx/>
                          <a:latin typeface="+mn-lt"/>
                        </a:rPr>
                        <a:t>The</a:t>
                      </a:r>
                      <a:r>
                        <a:rPr lang="en-US" sz="950" b="1" i="0" u="none" strike="noStrike" kern="0" cap="none" spc="0" normalizeH="0" baseline="0" noProof="0">
                          <a:ln>
                            <a:noFill/>
                          </a:ln>
                          <a:solidFill>
                            <a:schemeClr val="tx1"/>
                          </a:solidFill>
                          <a:effectLst/>
                          <a:uLnTx/>
                          <a:uFillTx/>
                          <a:latin typeface="+mn-lt"/>
                        </a:rPr>
                        <a:t> Account Executive </a:t>
                      </a:r>
                      <a:r>
                        <a:rPr lang="en-US" sz="950" b="0" i="0" u="none" strike="noStrike" kern="0" cap="none" spc="0" normalizeH="0" baseline="0" noProof="0">
                          <a:ln>
                            <a:noFill/>
                          </a:ln>
                          <a:solidFill>
                            <a:schemeClr val="tx1"/>
                          </a:solidFill>
                          <a:effectLst/>
                          <a:uLnTx/>
                          <a:uFillTx/>
                          <a:latin typeface="+mn-lt"/>
                        </a:rPr>
                        <a:t>uses </a:t>
                      </a:r>
                      <a:r>
                        <a:rPr lang="en-US" sz="950" b="1" i="0" u="none" strike="noStrike" kern="0" cap="none" spc="0" normalizeH="0" baseline="0" noProof="0">
                          <a:ln>
                            <a:noFill/>
                          </a:ln>
                          <a:solidFill>
                            <a:schemeClr val="tx1"/>
                          </a:solidFill>
                          <a:effectLst/>
                          <a:uLnTx/>
                          <a:uFillTx/>
                          <a:latin typeface="+mn-lt"/>
                        </a:rPr>
                        <a:t>Copilot in Excel </a:t>
                      </a:r>
                      <a:r>
                        <a:rPr lang="en-US" sz="950" b="0" i="0" u="none" strike="noStrike" kern="0" cap="none" spc="0" normalizeH="0" baseline="0" noProof="0">
                          <a:ln>
                            <a:noFill/>
                          </a:ln>
                          <a:solidFill>
                            <a:schemeClr val="tx1"/>
                          </a:solidFill>
                          <a:effectLst/>
                          <a:uLnTx/>
                          <a:uFillTx/>
                          <a:latin typeface="+mn-lt"/>
                        </a:rPr>
                        <a:t>to manually analyze pipeline </a:t>
                      </a:r>
                      <a:r>
                        <a:rPr lang="en-GB" sz="950">
                          <a:latin typeface="+mn-lt"/>
                        </a:rPr>
                        <a:t>data that supports recommendation development. The </a:t>
                      </a:r>
                      <a:r>
                        <a:rPr lang="en-GB" sz="950" b="1">
                          <a:latin typeface="+mn-lt"/>
                        </a:rPr>
                        <a:t>Account Executive </a:t>
                      </a:r>
                      <a:r>
                        <a:rPr lang="en-GB" sz="950">
                          <a:latin typeface="+mn-lt"/>
                        </a:rPr>
                        <a:t>drafts and refines suggested actions.</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Account Executive </a:t>
                      </a:r>
                      <a:r>
                        <a:rPr lang="en-GB" sz="950">
                          <a:latin typeface="+mn-lt"/>
                        </a:rPr>
                        <a:t>uses the </a:t>
                      </a:r>
                      <a:r>
                        <a:rPr lang="en-US" sz="950" b="1" i="0" u="none" strike="noStrike" noProof="0">
                          <a:solidFill>
                            <a:srgbClr val="000000"/>
                          </a:solidFill>
                          <a:effectLst/>
                          <a:latin typeface="+mn-lt"/>
                          <a:hlinkClick r:id="rId5"/>
                        </a:rPr>
                        <a:t>Analyst Agent</a:t>
                      </a:r>
                      <a:r>
                        <a:rPr lang="en-GB" sz="950" b="1">
                          <a:latin typeface="+mn-lt"/>
                        </a:rPr>
                        <a:t> </a:t>
                      </a:r>
                      <a:r>
                        <a:rPr lang="en-GB" sz="950">
                          <a:latin typeface="+mn-lt"/>
                        </a:rPr>
                        <a:t>to generate upsell and cross-sell recommendations using CRM and usage data. The </a:t>
                      </a:r>
                      <a:r>
                        <a:rPr lang="en-GB" sz="950" b="1">
                          <a:latin typeface="+mn-lt"/>
                        </a:rPr>
                        <a:t>Account Executive </a:t>
                      </a:r>
                      <a:r>
                        <a:rPr lang="en-GB" sz="950">
                          <a:latin typeface="+mn-lt"/>
                        </a:rPr>
                        <a:t>reviews and approves actions.</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Personalized recommendations are executed by a </a:t>
                      </a:r>
                      <a:r>
                        <a:rPr lang="en-GB" sz="950" b="1">
                          <a:latin typeface="+mn-lt"/>
                        </a:rPr>
                        <a:t>CRM Offer Orchestration Agent* (</a:t>
                      </a:r>
                      <a:r>
                        <a:rPr lang="en-GB" sz="900" b="1" i="0" u="none" strike="noStrike" noProof="0">
                          <a:latin typeface="Segoe UI"/>
                          <a:hlinkClick r:id="rId3"/>
                        </a:rPr>
                        <a:t>Custom Agent</a:t>
                      </a:r>
                      <a:r>
                        <a:rPr lang="en-GB" sz="950" b="1">
                          <a:latin typeface="+mn-lt"/>
                        </a:rPr>
                        <a:t>)</a:t>
                      </a:r>
                      <a:r>
                        <a:rPr lang="en-GB" sz="950">
                          <a:latin typeface="+mn-lt"/>
                        </a:rPr>
                        <a:t> triggering offers directly within CRM. Anomalies are escalated to the </a:t>
                      </a:r>
                      <a:r>
                        <a:rPr lang="en-GB" sz="950" b="1">
                          <a:latin typeface="+mn-lt"/>
                        </a:rPr>
                        <a:t>Sales Operations Manager.</a:t>
                      </a:r>
                      <a:endParaRPr lang="en-US" sz="950" b="1">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491414">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a:rPr>
                        <a:t>Performance Insights</a:t>
                      </a:r>
                      <a:endParaRPr lang="en-US" sz="95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Performance reports are pulled manually from Power BI by the </a:t>
                      </a:r>
                      <a:r>
                        <a:rPr lang="en-GB" sz="950" b="1">
                          <a:latin typeface="+mn-lt"/>
                        </a:rPr>
                        <a:t>Sales Operations Manager</a:t>
                      </a:r>
                      <a:r>
                        <a:rPr lang="en-GB" sz="950">
                          <a:latin typeface="+mn-lt"/>
                        </a:rPr>
                        <a:t>. </a:t>
                      </a:r>
                      <a:r>
                        <a:rPr lang="en-GB" sz="950" b="1">
                          <a:latin typeface="+mn-lt"/>
                        </a:rPr>
                        <a:t>Copilot Chat </a:t>
                      </a:r>
                      <a:r>
                        <a:rPr lang="en-GB" sz="950">
                          <a:latin typeface="+mn-lt"/>
                        </a:rPr>
                        <a:t>is then used to summarize trends and reviewed by the </a:t>
                      </a:r>
                      <a:r>
                        <a:rPr lang="en-GB" sz="950" b="1">
                          <a:latin typeface="+mn-lt"/>
                        </a:rPr>
                        <a:t>Sales Operations Manager</a:t>
                      </a:r>
                      <a:r>
                        <a:rPr lang="en-GB" sz="950">
                          <a:latin typeface="+mn-lt"/>
                        </a:rPr>
                        <a: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Insights dashboards are generated by </a:t>
                      </a:r>
                      <a:r>
                        <a:rPr lang="en-GB" sz="950" b="1">
                          <a:latin typeface="+mn-lt"/>
                        </a:rPr>
                        <a:t>Copilot in Power BI </a:t>
                      </a:r>
                      <a:r>
                        <a:rPr lang="en-GB" sz="950">
                          <a:latin typeface="+mn-lt"/>
                        </a:rPr>
                        <a:t>to surface performance trends. The </a:t>
                      </a:r>
                      <a:r>
                        <a:rPr lang="en-GB" sz="950" b="1">
                          <a:latin typeface="+mn-lt"/>
                        </a:rPr>
                        <a:t>Sales Operations Manager </a:t>
                      </a:r>
                      <a:r>
                        <a:rPr lang="en-GB" sz="950">
                          <a:latin typeface="+mn-lt"/>
                        </a:rPr>
                        <a:t>reviews and shares insights with leadership.</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Campaign performance is monitored continuously by a </a:t>
                      </a:r>
                      <a:r>
                        <a:rPr lang="en-GB" sz="950" b="1">
                          <a:latin typeface="+mn-lt"/>
                        </a:rPr>
                        <a:t>Sales Performance Insights Agent* (</a:t>
                      </a:r>
                      <a:r>
                        <a:rPr lang="en-GB" sz="950" b="1">
                          <a:latin typeface="+mn-lt"/>
                          <a:hlinkClick r:id="rId6"/>
                        </a:rPr>
                        <a:t>Custom Agent</a:t>
                      </a:r>
                      <a:r>
                        <a:rPr lang="en-GB" sz="950" b="1">
                          <a:latin typeface="+mn-lt"/>
                        </a:rPr>
                        <a:t>)</a:t>
                      </a:r>
                      <a:r>
                        <a:rPr lang="en-GB" sz="950">
                          <a:latin typeface="+mn-lt"/>
                        </a:rPr>
                        <a:t>  which sends alerts and optimises campaigns automatically. Critical deviations are escalated to the </a:t>
                      </a:r>
                      <a:r>
                        <a:rPr lang="en-GB" sz="950" b="1">
                          <a:latin typeface="+mn-lt"/>
                        </a:rPr>
                        <a:t>Sales Operations Manager.</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1414">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a:rPr>
                        <a:t>Continuous Optimization</a:t>
                      </a:r>
                      <a:endParaRPr lang="en-US" sz="95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US" sz="950" b="1" i="0" u="none" strike="noStrike" kern="0" cap="none" spc="0" normalizeH="0" baseline="0" noProof="0">
                          <a:ln>
                            <a:noFill/>
                          </a:ln>
                          <a:solidFill>
                            <a:schemeClr val="tx1"/>
                          </a:solidFill>
                          <a:effectLst/>
                          <a:uLnTx/>
                          <a:uFillTx/>
                          <a:latin typeface="+mn-lt"/>
                        </a:rPr>
                        <a:t>Sales Enablement Lead </a:t>
                      </a:r>
                      <a:r>
                        <a:rPr lang="en-US" sz="950" b="0" i="0" u="none" strike="noStrike" kern="0" cap="none" spc="0" normalizeH="0" baseline="0" noProof="0">
                          <a:ln>
                            <a:noFill/>
                          </a:ln>
                          <a:solidFill>
                            <a:schemeClr val="tx1"/>
                          </a:solidFill>
                          <a:effectLst/>
                          <a:uLnTx/>
                          <a:uFillTx/>
                          <a:latin typeface="+mn-lt"/>
                        </a:rPr>
                        <a:t>reviews ‘</a:t>
                      </a:r>
                      <a:r>
                        <a:rPr lang="en-GB" sz="950" b="0" i="0" u="none" strike="noStrike" kern="0" cap="none" spc="0" normalizeH="0" baseline="0" noProof="0">
                          <a:ln>
                            <a:noFill/>
                          </a:ln>
                          <a:solidFill>
                            <a:schemeClr val="tx1"/>
                          </a:solidFill>
                          <a:effectLst/>
                          <a:uLnTx/>
                          <a:uFillTx/>
                          <a:latin typeface="+mn-lt"/>
                        </a:rPr>
                        <a:t>Enablement Effectiveness</a:t>
                      </a:r>
                      <a:r>
                        <a:rPr lang="en-GB" sz="950">
                          <a:latin typeface="+mn-lt"/>
                        </a:rPr>
                        <a:t>’ every quarter using manual analysis. They use Copilot Chat to draft improvement actions for the following quarter.</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Optimization actions are proposed by </a:t>
                      </a:r>
                      <a:r>
                        <a:rPr lang="en-GB" sz="950" b="1">
                          <a:latin typeface="+mn-lt"/>
                        </a:rPr>
                        <a:t>Copilot for Sales* (</a:t>
                      </a:r>
                      <a:r>
                        <a:rPr lang="en-GB" sz="900" b="1" i="0" u="none" strike="noStrike" noProof="0">
                          <a:latin typeface="Segoe UI"/>
                          <a:hlinkClick r:id="rId3"/>
                        </a:rPr>
                        <a:t>Custom Agent</a:t>
                      </a:r>
                      <a:r>
                        <a:rPr lang="en-GB" sz="950" b="1">
                          <a:latin typeface="+mn-lt"/>
                        </a:rPr>
                        <a:t>) </a:t>
                      </a:r>
                      <a:r>
                        <a:rPr lang="en-GB" sz="950">
                          <a:latin typeface="+mn-lt"/>
                        </a:rPr>
                        <a:t>based on engagement metrics. </a:t>
                      </a:r>
                      <a:r>
                        <a:rPr lang="en-GB" sz="950" b="0">
                          <a:latin typeface="+mn-lt"/>
                        </a:rPr>
                        <a:t>The</a:t>
                      </a:r>
                      <a:r>
                        <a:rPr lang="en-GB" sz="950" b="1">
                          <a:latin typeface="+mn-lt"/>
                        </a:rPr>
                        <a:t> Sales Enablement Lead</a:t>
                      </a:r>
                      <a:r>
                        <a:rPr lang="en-GB" sz="950">
                          <a:latin typeface="+mn-lt"/>
                        </a:rPr>
                        <a:t> approves changes before implementation.</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Workflows and playbooks are continuously optimized by a </a:t>
                      </a:r>
                      <a:r>
                        <a:rPr lang="en-GB" sz="950" b="1">
                          <a:latin typeface="+mn-lt"/>
                        </a:rPr>
                        <a:t>Sales Agent</a:t>
                      </a:r>
                      <a:r>
                        <a:rPr lang="en-GB" sz="950">
                          <a:latin typeface="+mn-lt"/>
                        </a:rPr>
                        <a:t>* </a:t>
                      </a:r>
                      <a:r>
                        <a:rPr lang="en-GB" sz="950" b="1">
                          <a:latin typeface="+mn-lt"/>
                        </a:rPr>
                        <a:t>(</a:t>
                      </a:r>
                      <a:r>
                        <a:rPr lang="en-GB" sz="900" b="1" i="0" u="none" strike="noStrike" noProof="0">
                          <a:latin typeface="Segoe UI"/>
                          <a:hlinkClick r:id="rId3"/>
                        </a:rPr>
                        <a:t>Custom Agent</a:t>
                      </a:r>
                      <a:r>
                        <a:rPr lang="en-GB" sz="950" b="1">
                          <a:latin typeface="+mn-lt"/>
                        </a:rPr>
                        <a:t>)</a:t>
                      </a:r>
                      <a:r>
                        <a:rPr lang="en-GB" sz="950">
                          <a:latin typeface="+mn-lt"/>
                        </a:rPr>
                        <a:t> which retrains models and updates guidance. Exceptions are escalated to the</a:t>
                      </a:r>
                      <a:r>
                        <a:rPr lang="en-GB" sz="950" b="1">
                          <a:latin typeface="+mn-lt"/>
                        </a:rPr>
                        <a:t> Sales Enablement Manager.</a:t>
                      </a:r>
                      <a:endParaRPr lang="en-US" sz="950" b="1">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08383">
                <a:tc>
                  <a:txBody>
                    <a:bodyPr/>
                    <a:lstStyle/>
                    <a:p>
                      <a:pPr marL="0" lvl="0" indent="0" algn="l" defTabSz="914400">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mn-lt"/>
                          <a:ea typeface="+mn-ea"/>
                          <a:cs typeface="Segoe UI Semibold"/>
                        </a:rPr>
                        <a:t>Cumulative Success Metrics</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lvl="0" indent="0" algn="l" defTabSz="914400">
                        <a:lnSpc>
                          <a:spcPct val="108000"/>
                        </a:lnSpc>
                        <a:spcBef>
                          <a:spcPts val="0"/>
                        </a:spcBef>
                        <a:spcAft>
                          <a:spcPts val="0"/>
                        </a:spcAft>
                        <a:buNone/>
                        <a:tabLst/>
                        <a:defRPr/>
                      </a:pPr>
                      <a:endParaRPr kumimoji="0" lang="en-US" sz="8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50" b="1">
                          <a:latin typeface="+mn-lt"/>
                        </a:rPr>
                        <a:t>Usage</a:t>
                      </a:r>
                    </a:p>
                    <a:p>
                      <a:pPr marL="109220" indent="-109220">
                        <a:buFont typeface="Arial" panose="020B0604020202020204" pitchFamily="34" charset="0"/>
                        <a:buChar char="•"/>
                      </a:pPr>
                      <a:r>
                        <a:rPr lang="en-GB" sz="950">
                          <a:latin typeface="+mn-lt"/>
                        </a:rPr>
                        <a:t>Reduction in time: Creating &amp; updating enablement content</a:t>
                      </a:r>
                    </a:p>
                    <a:p>
                      <a:pPr marL="109220" indent="-109220">
                        <a:buFont typeface="Arial" panose="020B0604020202020204" pitchFamily="34" charset="0"/>
                        <a:buChar char="•"/>
                      </a:pPr>
                      <a:r>
                        <a:rPr lang="en-GB" sz="950">
                          <a:latin typeface="+mn-lt"/>
                        </a:rPr>
                        <a:t>Improved accessibility of sales playbooks &amp; collateral</a:t>
                      </a:r>
                    </a:p>
                    <a:p>
                      <a:pPr marL="109220" indent="-109220">
                        <a:buFont typeface="Arial" panose="020B0604020202020204" pitchFamily="34" charset="0"/>
                        <a:buChar char="•"/>
                      </a:pPr>
                      <a:r>
                        <a:rPr lang="en-GB" sz="950">
                          <a:latin typeface="+mn-lt"/>
                        </a:rPr>
                        <a:t>Increased utilisation of enablement materials by sellers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50" b="1">
                          <a:latin typeface="+mn-lt"/>
                          <a:cs typeface="Segoe UI" panose="020B0502040204020203" pitchFamily="34" charset="0"/>
                        </a:rPr>
                        <a:t>KPIs Impacted</a:t>
                      </a:r>
                      <a:endParaRPr lang="en-US" sz="950">
                        <a:latin typeface="+mn-lt"/>
                      </a:endParaRPr>
                    </a:p>
                    <a:p>
                      <a:pPr marL="109220" indent="-109220">
                        <a:buFont typeface="Arial" panose="020B0604020202020204" pitchFamily="34" charset="0"/>
                        <a:buChar char="•"/>
                      </a:pPr>
                      <a:r>
                        <a:rPr lang="en-GB" sz="950">
                          <a:latin typeface="+mn-lt"/>
                        </a:rPr>
                        <a:t>Turnaround time: Playbook updates &amp; recommendations</a:t>
                      </a:r>
                    </a:p>
                    <a:p>
                      <a:pPr marL="109220" indent="-109220">
                        <a:buFont typeface="Arial" panose="020B0604020202020204" pitchFamily="34" charset="0"/>
                        <a:buChar char="•"/>
                      </a:pPr>
                      <a:r>
                        <a:rPr lang="en-GB" sz="950">
                          <a:latin typeface="+mn-lt"/>
                        </a:rPr>
                        <a:t>Volume of manually curated enablement content</a:t>
                      </a:r>
                    </a:p>
                    <a:p>
                      <a:pPr marL="109220" indent="-109220">
                        <a:buFont typeface="Arial" panose="020B0604020202020204" pitchFamily="34" charset="0"/>
                        <a:buChar char="•"/>
                      </a:pPr>
                      <a:r>
                        <a:rPr lang="en-GB" sz="950">
                          <a:latin typeface="+mn-lt"/>
                        </a:rPr>
                        <a:t>% of enablement actions executed without rework</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50" b="1">
                          <a:latin typeface="+mn-lt"/>
                          <a:cs typeface="Segoe UI" panose="020B0502040204020203" pitchFamily="34" charset="0"/>
                        </a:rPr>
                        <a:t>Workflow Automated</a:t>
                      </a:r>
                      <a:endParaRPr lang="en-US" sz="950" b="0" i="0" u="none" strike="noStrike" kern="0" cap="none" spc="0" normalizeH="0" baseline="0" noProof="0">
                        <a:ln>
                          <a:noFill/>
                        </a:ln>
                        <a:solidFill>
                          <a:schemeClr val="tx1"/>
                        </a:solidFill>
                        <a:effectLst/>
                        <a:uLnTx/>
                        <a:uFillTx/>
                        <a:latin typeface="+mn-lt"/>
                        <a:ea typeface="+mn-ea"/>
                        <a:cs typeface="Segoe UI"/>
                      </a:endParaRPr>
                    </a:p>
                    <a:p>
                      <a:pPr marL="109220" indent="-109220">
                        <a:buFont typeface="Arial" panose="020B0604020202020204" pitchFamily="34" charset="0"/>
                        <a:buChar char="•"/>
                      </a:pPr>
                      <a:r>
                        <a:rPr lang="en-GB" sz="950">
                          <a:latin typeface="+mn-lt"/>
                        </a:rPr>
                        <a:t>% of enablement &amp; recommendation workflows handled autonomously</a:t>
                      </a:r>
                    </a:p>
                    <a:p>
                      <a:pPr marL="109220" indent="-109220">
                        <a:buFont typeface="Arial" panose="020B0604020202020204" pitchFamily="34" charset="0"/>
                        <a:buChar char="•"/>
                      </a:pPr>
                      <a:r>
                        <a:rPr lang="en-GB" sz="950">
                          <a:latin typeface="+mn-lt"/>
                        </a:rPr>
                        <a:t>% of content curation &amp; publishing executed by agents</a:t>
                      </a:r>
                    </a:p>
                    <a:p>
                      <a:pPr marL="109220" indent="-109220">
                        <a:buFont typeface="Arial" panose="020B0604020202020204" pitchFamily="34" charset="0"/>
                        <a:buChar char="•"/>
                      </a:pPr>
                      <a:r>
                        <a:rPr lang="en-GB" sz="950">
                          <a:latin typeface="+mn-lt"/>
                        </a:rPr>
                        <a:t>Reduction in operational effort:  Sales enablement management</a:t>
                      </a:r>
                    </a:p>
                    <a:p>
                      <a:pPr marL="109220" indent="-109220">
                        <a:buFont typeface="Arial" panose="020B0604020202020204" pitchFamily="34" charset="0"/>
                        <a:buChar char="•"/>
                      </a:pPr>
                      <a:r>
                        <a:rPr lang="en-GB" sz="950">
                          <a:latin typeface="+mn-lt"/>
                        </a:rPr>
                        <a:t>Reduced volume of exception handling</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12" name="Title 19">
            <a:extLst>
              <a:ext uri="{FF2B5EF4-FFF2-40B4-BE49-F238E27FC236}">
                <a16:creationId xmlns:a16="http://schemas.microsoft.com/office/drawing/2014/main" id="{48CB5836-F30B-C77C-3573-4BAD3A857600}"/>
              </a:ext>
            </a:extLst>
          </p:cNvPr>
          <p:cNvSpPr txBox="1">
            <a:spLocks noGrp="1"/>
          </p:cNvSpPr>
          <p:nvPr>
            <p:ph type="title" idx="4294967295"/>
          </p:nvPr>
        </p:nvSpPr>
        <p:spPr>
          <a:xfrm>
            <a:off x="510824" y="591770"/>
            <a:ext cx="884215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dirty="0">
                <a:ln w="3175">
                  <a:noFill/>
                </a:ln>
                <a:solidFill>
                  <a:schemeClr val="tx1"/>
                </a:solidFill>
                <a:effectLst/>
                <a:uLnTx/>
                <a:uFillTx/>
                <a:latin typeface="Segoe Sans Display Semibold"/>
                <a:ea typeface="+mn-ea"/>
                <a:cs typeface="Segoe Sans Display" pitchFamily="2" charset="0"/>
              </a:rPr>
              <a:t>AI-Curated Sales Enablement and Playbooks </a:t>
            </a:r>
          </a:p>
        </p:txBody>
      </p:sp>
      <p:sp>
        <p:nvSpPr>
          <p:cNvPr id="3" name="TextBox 2">
            <a:extLst>
              <a:ext uri="{FF2B5EF4-FFF2-40B4-BE49-F238E27FC236}">
                <a16:creationId xmlns:a16="http://schemas.microsoft.com/office/drawing/2014/main" id="{4BFA7FB4-9676-2EC0-8CA5-5F7F7441A130}"/>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4017369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5943D-ED20-D3AF-4E75-56CA2CF763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BC8F5E-321A-0F0D-0339-D83C4DE4B1A9}"/>
              </a:ext>
            </a:extLst>
          </p:cNvPr>
          <p:cNvSpPr>
            <a:spLocks noGrp="1"/>
          </p:cNvSpPr>
          <p:nvPr>
            <p:ph type="title"/>
          </p:nvPr>
        </p:nvSpPr>
        <p:spPr>
          <a:xfrm>
            <a:off x="657849" y="2628215"/>
            <a:ext cx="4306037" cy="1218795"/>
          </a:xfrm>
        </p:spPr>
        <p:txBody>
          <a:bodyPr/>
          <a:lstStyle/>
          <a:p>
            <a:r>
              <a:rPr lang="en-US" sz="4400"/>
              <a:t>Marketing 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3145C247-F14D-259A-D8D4-882B6506B26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7F5636FB-534D-71A3-5C77-A650A3A4C492}"/>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60527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B454-5C80-04E9-E501-88DDB617CDB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81FB34C-249E-C400-DB02-D93208267377}"/>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MARKETING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D689C38C-C472-1DEB-9A23-42499E675D1C}"/>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Marketing Transformation</a:t>
            </a:r>
          </a:p>
        </p:txBody>
      </p:sp>
      <p:sp>
        <p:nvSpPr>
          <p:cNvPr id="7" name="TextBox 6">
            <a:extLst>
              <a:ext uri="{FF2B5EF4-FFF2-40B4-BE49-F238E27FC236}">
                <a16:creationId xmlns:a16="http://schemas.microsoft.com/office/drawing/2014/main" id="{6677B1D7-327F-486F-D05A-22AF20507E14}"/>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24" name="Group 23" descr="Scenarios">
            <a:extLst>
              <a:ext uri="{FF2B5EF4-FFF2-40B4-BE49-F238E27FC236}">
                <a16:creationId xmlns:a16="http://schemas.microsoft.com/office/drawing/2014/main" id="{C0298AAF-996B-88E1-1E32-184715B8313A}"/>
              </a:ext>
            </a:extLst>
          </p:cNvPr>
          <p:cNvGrpSpPr/>
          <p:nvPr/>
        </p:nvGrpSpPr>
        <p:grpSpPr>
          <a:xfrm>
            <a:off x="492216" y="1761406"/>
            <a:ext cx="1737360" cy="4513051"/>
            <a:chOff x="492216" y="1761406"/>
            <a:chExt cx="1737360" cy="4513051"/>
          </a:xfrm>
        </p:grpSpPr>
        <p:sp>
          <p:nvSpPr>
            <p:cNvPr id="25" name="Rounded Rectangle 95">
              <a:extLst>
                <a:ext uri="{FF2B5EF4-FFF2-40B4-BE49-F238E27FC236}">
                  <a16:creationId xmlns:a16="http://schemas.microsoft.com/office/drawing/2014/main" id="{DBEBD4B6-3D01-1B9E-1DCE-77097A58D47E}"/>
                </a:ext>
              </a:extLst>
            </p:cNvPr>
            <p:cNvSpPr/>
            <p:nvPr/>
          </p:nvSpPr>
          <p:spPr bwMode="auto">
            <a:xfrm>
              <a:off x="515076" y="3033966"/>
              <a:ext cx="1691640" cy="731520"/>
            </a:xfrm>
            <a:prstGeom prst="rect">
              <a:avLst/>
            </a:prstGeom>
            <a:solidFill>
              <a:srgbClr val="0078D4">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Content &amp; Asset Generation</a:t>
              </a:r>
            </a:p>
          </p:txBody>
        </p:sp>
        <p:sp>
          <p:nvSpPr>
            <p:cNvPr id="27" name="Rounded Rectangle 99">
              <a:extLst>
                <a:ext uri="{FF2B5EF4-FFF2-40B4-BE49-F238E27FC236}">
                  <a16:creationId xmlns:a16="http://schemas.microsoft.com/office/drawing/2014/main" id="{4FBD4B94-E9BE-CA07-52E5-EDB187ED244B}"/>
                </a:ext>
              </a:extLst>
            </p:cNvPr>
            <p:cNvSpPr/>
            <p:nvPr/>
          </p:nvSpPr>
          <p:spPr bwMode="auto">
            <a:xfrm>
              <a:off x="515076" y="4554214"/>
              <a:ext cx="1691640" cy="731520"/>
            </a:xfrm>
            <a:prstGeom prst="rect">
              <a:avLst/>
            </a:prstGeom>
            <a:solidFill>
              <a:srgbClr val="0078D4">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Real-Time Personalization</a:t>
              </a:r>
            </a:p>
          </p:txBody>
        </p:sp>
        <p:sp>
          <p:nvSpPr>
            <p:cNvPr id="28" name="Rounded Rectangle 100">
              <a:extLst>
                <a:ext uri="{FF2B5EF4-FFF2-40B4-BE49-F238E27FC236}">
                  <a16:creationId xmlns:a16="http://schemas.microsoft.com/office/drawing/2014/main" id="{39AD98C0-3885-D61F-3F08-EF7CEE6C4200}"/>
                </a:ext>
              </a:extLst>
            </p:cNvPr>
            <p:cNvSpPr/>
            <p:nvPr/>
          </p:nvSpPr>
          <p:spPr bwMode="auto">
            <a:xfrm>
              <a:off x="515076" y="5360057"/>
              <a:ext cx="1691640" cy="914400"/>
            </a:xfrm>
            <a:prstGeom prst="rect">
              <a:avLst/>
            </a:prstGeom>
            <a:solidFill>
              <a:srgbClr val="0078D4">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Insight Mining &amp; Trend Intelligence</a:t>
              </a:r>
            </a:p>
          </p:txBody>
        </p:sp>
        <p:sp>
          <p:nvSpPr>
            <p:cNvPr id="29" name="Rounded Rectangle 96">
              <a:extLst>
                <a:ext uri="{FF2B5EF4-FFF2-40B4-BE49-F238E27FC236}">
                  <a16:creationId xmlns:a16="http://schemas.microsoft.com/office/drawing/2014/main" id="{742706C3-7D19-69BF-24B7-5652FA032BB8}"/>
                </a:ext>
              </a:extLst>
            </p:cNvPr>
            <p:cNvSpPr/>
            <p:nvPr/>
          </p:nvSpPr>
          <p:spPr bwMode="auto">
            <a:xfrm>
              <a:off x="515076" y="2319562"/>
              <a:ext cx="1691640" cy="640080"/>
            </a:xfrm>
            <a:prstGeom prst="rect">
              <a:avLst/>
            </a:prstGeom>
            <a:solidFill>
              <a:srgbClr val="0078D4">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Predictive Audience Targeting &amp; Budget Optimization</a:t>
              </a:r>
            </a:p>
          </p:txBody>
        </p:sp>
        <p:sp>
          <p:nvSpPr>
            <p:cNvPr id="30" name="Rounded Rectangle 29">
              <a:extLst>
                <a:ext uri="{FF2B5EF4-FFF2-40B4-BE49-F238E27FC236}">
                  <a16:creationId xmlns:a16="http://schemas.microsoft.com/office/drawing/2014/main" id="{16DA601B-83AE-3EA7-0A76-B6984226AA99}"/>
                </a:ext>
              </a:extLst>
            </p:cNvPr>
            <p:cNvSpPr/>
            <p:nvPr/>
          </p:nvSpPr>
          <p:spPr bwMode="auto">
            <a:xfrm>
              <a:off x="492216" y="1761406"/>
              <a:ext cx="1737360" cy="457200"/>
            </a:xfrm>
            <a:prstGeom prst="roundRect">
              <a:avLst/>
            </a:prstGeom>
            <a:solidFill>
              <a:srgbClr val="0078D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Scenarios</a:t>
              </a:r>
            </a:p>
          </p:txBody>
        </p:sp>
        <p:sp>
          <p:nvSpPr>
            <p:cNvPr id="17" name="Rounded Rectangle 95">
              <a:extLst>
                <a:ext uri="{FF2B5EF4-FFF2-40B4-BE49-F238E27FC236}">
                  <a16:creationId xmlns:a16="http://schemas.microsoft.com/office/drawing/2014/main" id="{57C725F0-D2D1-87A7-A052-2E2FD67670C2}"/>
                </a:ext>
              </a:extLst>
            </p:cNvPr>
            <p:cNvSpPr/>
            <p:nvPr/>
          </p:nvSpPr>
          <p:spPr bwMode="auto">
            <a:xfrm>
              <a:off x="515076" y="3839810"/>
              <a:ext cx="1691640" cy="640080"/>
            </a:xfrm>
            <a:prstGeom prst="rect">
              <a:avLst/>
            </a:prstGeom>
            <a:solidFill>
              <a:srgbClr val="0078D4">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Performance Forecasting &amp; ROI Insights</a:t>
              </a:r>
            </a:p>
          </p:txBody>
        </p:sp>
      </p:grpSp>
      <p:grpSp>
        <p:nvGrpSpPr>
          <p:cNvPr id="38" name="Group 37" descr="Key processes">
            <a:extLst>
              <a:ext uri="{FF2B5EF4-FFF2-40B4-BE49-F238E27FC236}">
                <a16:creationId xmlns:a16="http://schemas.microsoft.com/office/drawing/2014/main" id="{F466F889-73D2-9B3A-5F1A-B1F3B3D9D9D4}"/>
              </a:ext>
            </a:extLst>
          </p:cNvPr>
          <p:cNvGrpSpPr/>
          <p:nvPr/>
        </p:nvGrpSpPr>
        <p:grpSpPr>
          <a:xfrm>
            <a:off x="2335056" y="1761406"/>
            <a:ext cx="3177540" cy="4513051"/>
            <a:chOff x="2316532" y="1761406"/>
            <a:chExt cx="3177540" cy="4513051"/>
          </a:xfrm>
        </p:grpSpPr>
        <p:sp>
          <p:nvSpPr>
            <p:cNvPr id="31" name="Rounded Rectangle 95">
              <a:extLst>
                <a:ext uri="{FF2B5EF4-FFF2-40B4-BE49-F238E27FC236}">
                  <a16:creationId xmlns:a16="http://schemas.microsoft.com/office/drawing/2014/main" id="{75C4552C-B021-599C-7F38-DEFA7FFE700F}"/>
                </a:ext>
              </a:extLst>
            </p:cNvPr>
            <p:cNvSpPr/>
            <p:nvPr/>
          </p:nvSpPr>
          <p:spPr bwMode="auto">
            <a:xfrm>
              <a:off x="2339392" y="3033966"/>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Create first drafts, creative variations &amp; brand-safe adaptations. Reduce production cycles; keep messaging consistent across formats/ markets.</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97">
              <a:extLst>
                <a:ext uri="{FF2B5EF4-FFF2-40B4-BE49-F238E27FC236}">
                  <a16:creationId xmlns:a16="http://schemas.microsoft.com/office/drawing/2014/main" id="{709D3916-D139-702B-CD90-7A72E416DEB5}"/>
                </a:ext>
              </a:extLst>
            </p:cNvPr>
            <p:cNvSpPr/>
            <p:nvPr/>
          </p:nvSpPr>
          <p:spPr bwMode="auto">
            <a:xfrm>
              <a:off x="2339392" y="3839810"/>
              <a:ext cx="315468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Surface likely outcomes, flag under- performing segments &amp; recommend next-best optimisation actions.</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3" name="Rounded Rectangle 99">
              <a:extLst>
                <a:ext uri="{FF2B5EF4-FFF2-40B4-BE49-F238E27FC236}">
                  <a16:creationId xmlns:a16="http://schemas.microsoft.com/office/drawing/2014/main" id="{D90F94B0-7FB6-5DBC-2380-5132D1D579C1}"/>
                </a:ext>
              </a:extLst>
            </p:cNvPr>
            <p:cNvSpPr/>
            <p:nvPr/>
          </p:nvSpPr>
          <p:spPr bwMode="auto">
            <a:xfrm>
              <a:off x="2339392" y="4554214"/>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tailored messaging, offers &amp; journeys across web, email &amp; ads to increase engagement/ conversion through individual-level relevance.</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4" name="Rounded Rectangle 100">
              <a:extLst>
                <a:ext uri="{FF2B5EF4-FFF2-40B4-BE49-F238E27FC236}">
                  <a16:creationId xmlns:a16="http://schemas.microsoft.com/office/drawing/2014/main" id="{CC26B85B-80DA-A6FB-6AF5-C056FF714B95}"/>
                </a:ext>
              </a:extLst>
            </p:cNvPr>
            <p:cNvSpPr/>
            <p:nvPr/>
          </p:nvSpPr>
          <p:spPr bwMode="auto">
            <a:xfrm>
              <a:off x="2339392" y="5360057"/>
              <a:ext cx="3154680" cy="91440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Extract signals from customer conversations, market data &amp; social channels. Surface emerging needs, competitor shifts &amp; sentiment trends that inform go-to-market strategy.</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ounded Rectangle 96">
              <a:extLst>
                <a:ext uri="{FF2B5EF4-FFF2-40B4-BE49-F238E27FC236}">
                  <a16:creationId xmlns:a16="http://schemas.microsoft.com/office/drawing/2014/main" id="{3FBD3370-847E-58F5-3B13-E6AD91747A00}"/>
                </a:ext>
              </a:extLst>
            </p:cNvPr>
            <p:cNvSpPr/>
            <p:nvPr/>
          </p:nvSpPr>
          <p:spPr bwMode="auto">
            <a:xfrm>
              <a:off x="2339392" y="2319562"/>
              <a:ext cx="315468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high-propensity audiences &amp; reallocate spend to  channels most likely to convert</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6" name="Rounded Rectangle 35">
              <a:extLst>
                <a:ext uri="{FF2B5EF4-FFF2-40B4-BE49-F238E27FC236}">
                  <a16:creationId xmlns:a16="http://schemas.microsoft.com/office/drawing/2014/main" id="{EC2043B5-A7CB-D55F-1E03-7E8DE0B734AD}"/>
                </a:ext>
              </a:extLst>
            </p:cNvPr>
            <p:cNvSpPr/>
            <p:nvPr/>
          </p:nvSpPr>
          <p:spPr bwMode="auto">
            <a:xfrm>
              <a:off x="2316532" y="1761406"/>
              <a:ext cx="3154680" cy="457200"/>
            </a:xfrm>
            <a:prstGeom prst="roundRect">
              <a:avLst/>
            </a:prstGeom>
            <a:solidFill>
              <a:srgbClr val="0078D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39" name="Group 38" descr="Products and Associated logos">
            <a:extLst>
              <a:ext uri="{FF2B5EF4-FFF2-40B4-BE49-F238E27FC236}">
                <a16:creationId xmlns:a16="http://schemas.microsoft.com/office/drawing/2014/main" id="{3820CD61-008A-DDF7-FD72-A85B0A76DC18}"/>
              </a:ext>
            </a:extLst>
          </p:cNvPr>
          <p:cNvGrpSpPr/>
          <p:nvPr/>
        </p:nvGrpSpPr>
        <p:grpSpPr>
          <a:xfrm>
            <a:off x="5618076" y="1761406"/>
            <a:ext cx="2743200" cy="4513051"/>
            <a:chOff x="5603313" y="1761406"/>
            <a:chExt cx="2743200" cy="4513051"/>
          </a:xfrm>
        </p:grpSpPr>
        <p:sp>
          <p:nvSpPr>
            <p:cNvPr id="14" name="Rounded Rectangle 13">
              <a:extLst>
                <a:ext uri="{FF2B5EF4-FFF2-40B4-BE49-F238E27FC236}">
                  <a16:creationId xmlns:a16="http://schemas.microsoft.com/office/drawing/2014/main" id="{DA5CEF6A-D8C7-70B5-6BE6-B5CF5134125E}"/>
                </a:ext>
              </a:extLst>
            </p:cNvPr>
            <p:cNvSpPr/>
            <p:nvPr/>
          </p:nvSpPr>
          <p:spPr bwMode="auto">
            <a:xfrm>
              <a:off x="5603313" y="1761406"/>
              <a:ext cx="2743200" cy="457200"/>
            </a:xfrm>
            <a:prstGeom prst="roundRect">
              <a:avLst/>
            </a:prstGeom>
            <a:solidFill>
              <a:srgbClr val="0078D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descr="Dynamics 365 Sales icon">
              <a:extLst>
                <a:ext uri="{FF2B5EF4-FFF2-40B4-BE49-F238E27FC236}">
                  <a16:creationId xmlns:a16="http://schemas.microsoft.com/office/drawing/2014/main" id="{293BC408-1F53-CAC2-2FFF-203665BD2BB7}"/>
                </a:ext>
              </a:extLst>
            </p:cNvPr>
            <p:cNvSpPr/>
            <p:nvPr/>
          </p:nvSpPr>
          <p:spPr bwMode="auto">
            <a:xfrm>
              <a:off x="5626173" y="2319562"/>
              <a:ext cx="2697480" cy="39548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Dynamics 365 Sales</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22" name="!!CopilotLogo1" descr="Microsoft 365 Copilot UI Icon">
              <a:extLst>
                <a:ext uri="{FF2B5EF4-FFF2-40B4-BE49-F238E27FC236}">
                  <a16:creationId xmlns:a16="http://schemas.microsoft.com/office/drawing/2014/main" id="{736AA7B7-8CF5-2E3A-021D-806E34F7286A}"/>
                </a:ext>
              </a:extLst>
            </p:cNvPr>
            <p:cNvPicPr>
              <a:picLocks noChangeAspect="1"/>
            </p:cNvPicPr>
            <p:nvPr/>
          </p:nvPicPr>
          <p:blipFill>
            <a:blip r:embed="rId3"/>
            <a:stretch>
              <a:fillRect/>
            </a:stretch>
          </p:blipFill>
          <p:spPr>
            <a:xfrm>
              <a:off x="6016319" y="3329592"/>
              <a:ext cx="310887" cy="315129"/>
            </a:xfrm>
            <a:prstGeom prst="rect">
              <a:avLst/>
            </a:prstGeom>
          </p:spPr>
        </p:pic>
        <p:pic>
          <p:nvPicPr>
            <p:cNvPr id="41" name="Picture 40" descr="Copilot Chat logo">
              <a:extLst>
                <a:ext uri="{FF2B5EF4-FFF2-40B4-BE49-F238E27FC236}">
                  <a16:creationId xmlns:a16="http://schemas.microsoft.com/office/drawing/2014/main" id="{204A32BD-A92F-C5E4-A537-9E181B669C9B}"/>
                </a:ext>
              </a:extLst>
            </p:cNvPr>
            <p:cNvPicPr>
              <a:picLocks noChangeAspect="1"/>
            </p:cNvPicPr>
            <p:nvPr/>
          </p:nvPicPr>
          <p:blipFill>
            <a:blip r:embed="rId4"/>
            <a:srcRect t="26745" r="72166" b="34047"/>
            <a:stretch>
              <a:fillRect/>
            </a:stretch>
          </p:blipFill>
          <p:spPr>
            <a:xfrm>
              <a:off x="5992791" y="2821874"/>
              <a:ext cx="357943" cy="315129"/>
            </a:xfrm>
            <a:prstGeom prst="rect">
              <a:avLst/>
            </a:prstGeom>
          </p:spPr>
        </p:pic>
        <p:pic>
          <p:nvPicPr>
            <p:cNvPr id="43" name="Graphic 42" descr="Dynamics 365 Sales icon">
              <a:extLst>
                <a:ext uri="{FF2B5EF4-FFF2-40B4-BE49-F238E27FC236}">
                  <a16:creationId xmlns:a16="http://schemas.microsoft.com/office/drawing/2014/main" id="{81542507-9C33-6BA6-E0B1-D445FFE4D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1742" y="3837310"/>
              <a:ext cx="320040" cy="320040"/>
            </a:xfrm>
            <a:prstGeom prst="rect">
              <a:avLst/>
            </a:prstGeom>
          </p:spPr>
        </p:pic>
        <p:pic>
          <p:nvPicPr>
            <p:cNvPr id="46" name="Picture 45" descr="Researcher agent icon">
              <a:extLst>
                <a:ext uri="{FF2B5EF4-FFF2-40B4-BE49-F238E27FC236}">
                  <a16:creationId xmlns:a16="http://schemas.microsoft.com/office/drawing/2014/main" id="{A6AD4426-D7C9-73BC-716C-5F68EF08A9F4}"/>
                </a:ext>
              </a:extLst>
            </p:cNvPr>
            <p:cNvPicPr>
              <a:picLocks noChangeAspect="1"/>
            </p:cNvPicPr>
            <p:nvPr/>
          </p:nvPicPr>
          <p:blipFill>
            <a:blip r:embed="rId7"/>
            <a:stretch>
              <a:fillRect/>
            </a:stretch>
          </p:blipFill>
          <p:spPr>
            <a:xfrm>
              <a:off x="6011742" y="4874680"/>
              <a:ext cx="320040" cy="320040"/>
            </a:xfrm>
            <a:prstGeom prst="rect">
              <a:avLst/>
            </a:prstGeom>
          </p:spPr>
        </p:pic>
        <p:pic>
          <p:nvPicPr>
            <p:cNvPr id="48" name="Picture 47" descr="Analyst agent icon">
              <a:extLst>
                <a:ext uri="{FF2B5EF4-FFF2-40B4-BE49-F238E27FC236}">
                  <a16:creationId xmlns:a16="http://schemas.microsoft.com/office/drawing/2014/main" id="{31174E26-65A7-C11E-DE0E-133ED410D071}"/>
                </a:ext>
              </a:extLst>
            </p:cNvPr>
            <p:cNvPicPr>
              <a:picLocks noChangeAspect="1"/>
            </p:cNvPicPr>
            <p:nvPr/>
          </p:nvPicPr>
          <p:blipFill>
            <a:blip r:embed="rId8"/>
            <a:stretch>
              <a:fillRect/>
            </a:stretch>
          </p:blipFill>
          <p:spPr>
            <a:xfrm>
              <a:off x="6005686" y="4349939"/>
              <a:ext cx="332152" cy="332152"/>
            </a:xfrm>
            <a:prstGeom prst="rect">
              <a:avLst/>
            </a:prstGeom>
          </p:spPr>
        </p:pic>
        <p:pic>
          <p:nvPicPr>
            <p:cNvPr id="19" name="Picture 18" descr="Logo design featuring an abstract, three-dimensional plus sign composed of overlapping blue and teal ribbon-like shapes. Small trademark and warning symbols appear in the upper left corner, indicating brand and usage information.">
              <a:extLst>
                <a:ext uri="{FF2B5EF4-FFF2-40B4-BE49-F238E27FC236}">
                  <a16:creationId xmlns:a16="http://schemas.microsoft.com/office/drawing/2014/main" id="{E083B95B-E045-C780-9775-1E6AD8E6C996}"/>
                </a:ext>
              </a:extLst>
            </p:cNvPr>
            <p:cNvPicPr>
              <a:picLocks noChangeAspect="1"/>
            </p:cNvPicPr>
            <p:nvPr/>
          </p:nvPicPr>
          <p:blipFill>
            <a:blip r:embed="rId9"/>
            <a:stretch>
              <a:fillRect/>
            </a:stretch>
          </p:blipFill>
          <p:spPr>
            <a:xfrm>
              <a:off x="6008997" y="5414548"/>
              <a:ext cx="325530" cy="320040"/>
            </a:xfrm>
            <a:prstGeom prst="rect">
              <a:avLst/>
            </a:prstGeom>
          </p:spPr>
        </p:pic>
      </p:grpSp>
      <p:grpSp>
        <p:nvGrpSpPr>
          <p:cNvPr id="40" name="Group 39" descr="Success metrics">
            <a:extLst>
              <a:ext uri="{FF2B5EF4-FFF2-40B4-BE49-F238E27FC236}">
                <a16:creationId xmlns:a16="http://schemas.microsoft.com/office/drawing/2014/main" id="{D9F8637E-1C42-31DD-A877-487A6F67C6CD}"/>
              </a:ext>
            </a:extLst>
          </p:cNvPr>
          <p:cNvGrpSpPr/>
          <p:nvPr/>
        </p:nvGrpSpPr>
        <p:grpSpPr>
          <a:xfrm>
            <a:off x="8466756" y="1761406"/>
            <a:ext cx="3108960" cy="4513051"/>
            <a:chOff x="8432031" y="1761406"/>
            <a:chExt cx="3108960" cy="4513051"/>
          </a:xfrm>
        </p:grpSpPr>
        <p:sp>
          <p:nvSpPr>
            <p:cNvPr id="16" name="Rounded Rectangle 15">
              <a:extLst>
                <a:ext uri="{FF2B5EF4-FFF2-40B4-BE49-F238E27FC236}">
                  <a16:creationId xmlns:a16="http://schemas.microsoft.com/office/drawing/2014/main" id="{DBB8BC8B-7164-0C4B-6639-9F6068255AED}"/>
                </a:ext>
              </a:extLst>
            </p:cNvPr>
            <p:cNvSpPr/>
            <p:nvPr/>
          </p:nvSpPr>
          <p:spPr bwMode="auto">
            <a:xfrm>
              <a:off x="8432031" y="1761406"/>
              <a:ext cx="3108960" cy="457200"/>
            </a:xfrm>
            <a:prstGeom prst="roundRect">
              <a:avLst/>
            </a:prstGeom>
            <a:solidFill>
              <a:srgbClr val="0078D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202FB293-0916-2883-3B86-DFE49FACF515}"/>
                </a:ext>
              </a:extLst>
            </p:cNvPr>
            <p:cNvSpPr/>
            <p:nvPr/>
          </p:nvSpPr>
          <p:spPr bwMode="auto">
            <a:xfrm>
              <a:off x="8491194" y="2319562"/>
              <a:ext cx="3049797" cy="39548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across core marketing work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more consistent marketing outputs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More marketing activities completed at scale</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Stronger demand and conversion signals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Clearer visibility into campaign performance and results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Broader automation across marketing workflows</a:t>
              </a:r>
            </a:p>
          </p:txBody>
        </p:sp>
      </p:grpSp>
      <p:sp>
        <p:nvSpPr>
          <p:cNvPr id="23" name="TextBox 22">
            <a:extLst>
              <a:ext uri="{FF2B5EF4-FFF2-40B4-BE49-F238E27FC236}">
                <a16:creationId xmlns:a16="http://schemas.microsoft.com/office/drawing/2014/main" id="{858CE6F9-D460-DC2C-35FE-C569FF512CE1}"/>
              </a:ext>
            </a:extLst>
          </p:cNvPr>
          <p:cNvSpPr txBox="1"/>
          <p:nvPr/>
        </p:nvSpPr>
        <p:spPr>
          <a:xfrm>
            <a:off x="4779821" y="6315654"/>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34353318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ADEC-1992-2453-5626-5B86C5D80DD5}"/>
            </a:ext>
          </a:extLst>
        </p:cNvPr>
        <p:cNvGrpSpPr/>
        <p:nvPr/>
      </p:nvGrpSpPr>
      <p:grpSpPr>
        <a:xfrm>
          <a:off x="0" y="0"/>
          <a:ext cx="0" cy="0"/>
          <a:chOff x="0" y="0"/>
          <a:chExt cx="0" cy="0"/>
        </a:xfrm>
      </p:grpSpPr>
      <p:sp>
        <p:nvSpPr>
          <p:cNvPr id="2" name="Rectangle 1" descr="Support for calls (VoIP, PSTN), town halls, or Teams Rooms is not currently available.">
            <a:extLst>
              <a:ext uri="{FF2B5EF4-FFF2-40B4-BE49-F238E27FC236}">
                <a16:creationId xmlns:a16="http://schemas.microsoft.com/office/drawing/2014/main" id="{AF4D7246-EBCF-FF54-5DBD-980954A1C70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2A5E6B80-10CD-6E31-E344-14946812A508}"/>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MARKETING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E75F8733-7B9D-5F7B-7EF6-842DE4D97F45}"/>
              </a:ext>
              <a:ext uri="{C183D7F6-B498-43B3-948B-1728B52AA6E4}">
                <adec:decorative xmlns:adec="http://schemas.microsoft.com/office/drawing/2017/decorative" val="1"/>
              </a:ext>
            </a:extLst>
          </p:cNvPr>
          <p:cNvSpPr/>
          <p:nvPr/>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able 6">
            <a:extLst>
              <a:ext uri="{FF2B5EF4-FFF2-40B4-BE49-F238E27FC236}">
                <a16:creationId xmlns:a16="http://schemas.microsoft.com/office/drawing/2014/main" id="{F7BFFFC5-4524-0737-AF3D-37125EF8D4F6}"/>
              </a:ext>
            </a:extLst>
          </p:cNvPr>
          <p:cNvGraphicFramePr>
            <a:graphicFrameLocks noGrp="1"/>
          </p:cNvGraphicFramePr>
          <p:nvPr>
            <p:extLst>
              <p:ext uri="{D42A27DB-BD31-4B8C-83A1-F6EECF244321}">
                <p14:modId xmlns:p14="http://schemas.microsoft.com/office/powerpoint/2010/main" val="2513626969"/>
              </p:ext>
            </p:extLst>
          </p:nvPr>
        </p:nvGraphicFramePr>
        <p:xfrm>
          <a:off x="510824" y="1204089"/>
          <a:ext cx="11155680" cy="5349685"/>
        </p:xfrm>
        <a:graphic>
          <a:graphicData uri="http://schemas.openxmlformats.org/drawingml/2006/table">
            <a:tbl>
              <a:tblPr firstRow="1" bandRow="1">
                <a:tableStyleId>{00A15C55-8517-42AA-B614-E9B94910E393}</a:tableStyleId>
              </a:tblPr>
              <a:tblGrid>
                <a:gridCol w="1188720">
                  <a:extLst>
                    <a:ext uri="{9D8B030D-6E8A-4147-A177-3AD203B41FA5}">
                      <a16:colId xmlns:a16="http://schemas.microsoft.com/office/drawing/2014/main" val="4150324865"/>
                    </a:ext>
                  </a:extLst>
                </a:gridCol>
                <a:gridCol w="3108960">
                  <a:extLst>
                    <a:ext uri="{9D8B030D-6E8A-4147-A177-3AD203B41FA5}">
                      <a16:colId xmlns:a16="http://schemas.microsoft.com/office/drawing/2014/main" val="3181555836"/>
                    </a:ext>
                  </a:extLst>
                </a:gridCol>
                <a:gridCol w="3291840">
                  <a:extLst>
                    <a:ext uri="{9D8B030D-6E8A-4147-A177-3AD203B41FA5}">
                      <a16:colId xmlns:a16="http://schemas.microsoft.com/office/drawing/2014/main" val="73586981"/>
                    </a:ext>
                  </a:extLst>
                </a:gridCol>
                <a:gridCol w="3566160">
                  <a:extLst>
                    <a:ext uri="{9D8B030D-6E8A-4147-A177-3AD203B41FA5}">
                      <a16:colId xmlns:a16="http://schemas.microsoft.com/office/drawing/2014/main" val="403333011"/>
                    </a:ext>
                  </a:extLst>
                </a:gridCol>
              </a:tblGrid>
              <a:tr h="312299">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83842">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55829">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cs typeface="Segoe UI Semibold" panose="020B0702040204020203" pitchFamily="34" charset="0"/>
                        </a:rPr>
                        <a:t>Campaign Brief Drafting</a:t>
                      </a:r>
                      <a:endParaRPr lang="en-US" sz="900" b="1">
                        <a:latin typeface="+mn-lt"/>
                        <a:cs typeface="Segoe UI Semibold" panose="020B07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b="0" i="0" u="none" strike="noStrike" noProof="0">
                          <a:latin typeface="Segoe Sans Display"/>
                        </a:rPr>
                        <a:t>Campaign briefs are drafted by the </a:t>
                      </a:r>
                      <a:r>
                        <a:rPr lang="en-GB" sz="900" b="1" i="0" u="none" strike="noStrike" noProof="0">
                          <a:latin typeface="Segoe Sans Display"/>
                        </a:rPr>
                        <a:t>Content Marketing Specialist</a:t>
                      </a:r>
                      <a:r>
                        <a:rPr lang="en-GB" sz="900" b="0" i="0" u="none" strike="noStrike" noProof="0">
                          <a:latin typeface="Segoe Sans Display"/>
                        </a:rPr>
                        <a:t> using stakeholder inputs. </a:t>
                      </a:r>
                      <a:r>
                        <a:rPr lang="en-GB" sz="900" b="1" i="0" u="none" strike="noStrike" noProof="0">
                          <a:latin typeface="Segoe Sans Display"/>
                        </a:rPr>
                        <a:t>Copilot in Word </a:t>
                      </a:r>
                      <a:r>
                        <a:rPr lang="en-GB" sz="900" b="0" i="0" u="none" strike="noStrike" noProof="0">
                          <a:latin typeface="Segoe Sans Display"/>
                        </a:rPr>
                        <a:t>helps summarize guidelines and refine structure, while research and approvals remain manual.</a:t>
                      </a:r>
                      <a:endParaRPr lang="en-US"/>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Audience insights, competitive benchmarks, and draft briefs are generated collaboratively by the </a:t>
                      </a:r>
                      <a:r>
                        <a:rPr lang="en-US" sz="900" b="1">
                          <a:effectLst/>
                          <a:latin typeface="+mn-lt"/>
                          <a:hlinkClick r:id="rId3"/>
                        </a:rPr>
                        <a:t>Researcher Agent</a:t>
                      </a:r>
                      <a:r>
                        <a:rPr lang="en-US" sz="900">
                          <a:effectLst/>
                          <a:latin typeface="+mn-lt"/>
                        </a:rPr>
                        <a:t> </a:t>
                      </a:r>
                      <a:r>
                        <a:rPr lang="en-GB" sz="900"/>
                        <a:t>and </a:t>
                      </a:r>
                      <a:r>
                        <a:rPr lang="en-US" sz="900" b="1" i="0" u="none" strike="noStrike" noProof="0">
                          <a:solidFill>
                            <a:srgbClr val="000000"/>
                          </a:solidFill>
                          <a:effectLst/>
                          <a:latin typeface="+mn-lt"/>
                          <a:hlinkClick r:id="rId4"/>
                        </a:rPr>
                        <a:t>Analyst Agent</a:t>
                      </a:r>
                      <a:r>
                        <a:rPr lang="en-GB" sz="900"/>
                        <a:t>. The </a:t>
                      </a:r>
                      <a:r>
                        <a:rPr lang="en-GB" sz="900" b="1"/>
                        <a:t>Content Marketing Specialist </a:t>
                      </a:r>
                      <a:r>
                        <a:rPr lang="en-GB" sz="900"/>
                        <a:t>reviews and approves the brief, adding strategic nuance.</a:t>
                      </a:r>
                      <a:endParaRPr lang="en-US" sz="900"/>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b="0" i="0" u="none" strike="noStrike" noProof="0">
                          <a:latin typeface="Segoe Sans Display"/>
                        </a:rPr>
                        <a:t>Audience data, trend insights, and campaign briefs are generated by the</a:t>
                      </a:r>
                      <a:r>
                        <a:rPr lang="en-GB" sz="900"/>
                        <a:t> </a:t>
                      </a:r>
                      <a:r>
                        <a:rPr lang="en-US" sz="900" b="1">
                          <a:effectLst/>
                          <a:latin typeface="+mn-lt"/>
                          <a:hlinkClick r:id="rId3"/>
                        </a:rPr>
                        <a:t>Researcher Agent</a:t>
                      </a:r>
                      <a:r>
                        <a:rPr lang="en-US" sz="900">
                          <a:effectLst/>
                          <a:latin typeface="+mn-lt"/>
                        </a:rPr>
                        <a:t> </a:t>
                      </a:r>
                      <a:r>
                        <a:rPr lang="en-GB" sz="900"/>
                        <a:t>and </a:t>
                      </a:r>
                      <a:r>
                        <a:rPr lang="en-GB" sz="900" b="1"/>
                        <a:t>Marketing Brief Agent* (</a:t>
                      </a:r>
                      <a:r>
                        <a:rPr lang="en-GB" sz="900" b="1" i="0" u="none" strike="noStrike" noProof="0">
                          <a:latin typeface="Segoe UI"/>
                          <a:hlinkClick r:id="rId5"/>
                        </a:rPr>
                        <a:t>Custom Agent</a:t>
                      </a:r>
                      <a:r>
                        <a:rPr lang="en-GB" sz="900" b="1"/>
                        <a:t>) </a:t>
                      </a:r>
                      <a:r>
                        <a:rPr lang="en-GB" sz="900" b="0" i="0" u="none" strike="noStrike" noProof="0">
                          <a:latin typeface="Segoe Sans Display"/>
                        </a:rPr>
                        <a:t>using brand‑aligned templates, with strategic or tone issues escalated to the </a:t>
                      </a:r>
                      <a:r>
                        <a:rPr lang="en-GB" sz="900" b="1" i="0" u="none" strike="noStrike" noProof="0">
                          <a:latin typeface="Segoe Sans Display"/>
                        </a:rPr>
                        <a:t>Marketing Program Manager.</a:t>
                      </a:r>
                      <a:endParaRPr lang="en-GB" sz="900" b="1"/>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96364">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panose="020B0702040204020203" pitchFamily="34" charset="0"/>
                        </a:rPr>
                        <a:t>Creative Asset Generation</a:t>
                      </a:r>
                      <a:endParaRPr lang="en-US" sz="900" b="1">
                        <a:latin typeface="+mn-lt"/>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a:rPr>
                        <a:t>The</a:t>
                      </a:r>
                      <a:r>
                        <a:rPr lang="en-US" sz="900" b="1" i="0" u="none" strike="noStrike" kern="0" cap="none" spc="0" normalizeH="0" baseline="0" noProof="0">
                          <a:ln>
                            <a:noFill/>
                          </a:ln>
                          <a:solidFill>
                            <a:schemeClr val="tx1"/>
                          </a:solidFill>
                          <a:effectLst/>
                          <a:uLnTx/>
                          <a:uFillTx/>
                          <a:latin typeface="Segoe UI"/>
                        </a:rPr>
                        <a:t> Creative Designer</a:t>
                      </a:r>
                      <a:r>
                        <a:rPr lang="en-US" sz="900" b="0" i="0" u="none" strike="noStrike" kern="0" cap="none" spc="0" normalizeH="0" baseline="0" noProof="0">
                          <a:ln>
                            <a:noFill/>
                          </a:ln>
                          <a:solidFill>
                            <a:schemeClr val="tx1"/>
                          </a:solidFill>
                          <a:effectLst/>
                          <a:uLnTx/>
                          <a:uFillTx/>
                          <a:latin typeface="Segoe UI"/>
                        </a:rPr>
                        <a:t> manually creates assets using design tools. </a:t>
                      </a:r>
                      <a:r>
                        <a:rPr lang="en-US" sz="900" b="1" i="0" u="none" strike="noStrike" kern="0" cap="none" spc="0" normalizeH="0" baseline="0" noProof="0">
                          <a:ln>
                            <a:noFill/>
                          </a:ln>
                          <a:solidFill>
                            <a:schemeClr val="tx1"/>
                          </a:solidFill>
                          <a:effectLst/>
                          <a:uLnTx/>
                          <a:uFillTx/>
                          <a:latin typeface="Segoe UI"/>
                        </a:rPr>
                        <a:t>Copilot in PowerPoint </a:t>
                      </a:r>
                      <a:r>
                        <a:rPr lang="en-US" sz="900" b="0" i="0" u="none" strike="noStrike" kern="0" cap="none" spc="0" normalizeH="0" baseline="0" noProof="0">
                          <a:ln>
                            <a:noFill/>
                          </a:ln>
                          <a:solidFill>
                            <a:schemeClr val="tx1"/>
                          </a:solidFill>
                          <a:effectLst/>
                          <a:uLnTx/>
                          <a:uFillTx/>
                          <a:latin typeface="Segoe UI"/>
                        </a:rPr>
                        <a:t>or </a:t>
                      </a:r>
                      <a:r>
                        <a:rPr lang="en-US" sz="900" b="1" i="0" u="none" strike="noStrike" kern="0" cap="none" spc="0" normalizeH="0" baseline="0" noProof="0">
                          <a:ln>
                            <a:noFill/>
                          </a:ln>
                          <a:solidFill>
                            <a:schemeClr val="tx1"/>
                          </a:solidFill>
                          <a:effectLst/>
                          <a:uLnTx/>
                          <a:uFillTx/>
                          <a:latin typeface="Segoe UI"/>
                        </a:rPr>
                        <a:t>Designer</a:t>
                      </a:r>
                      <a:r>
                        <a:rPr lang="en-US" sz="900" b="0" i="0" u="none" strike="noStrike" kern="0" cap="none" spc="0" normalizeH="0" baseline="0" noProof="0">
                          <a:ln>
                            <a:noFill/>
                          </a:ln>
                          <a:solidFill>
                            <a:schemeClr val="tx1"/>
                          </a:solidFill>
                          <a:effectLst/>
                          <a:uLnTx/>
                          <a:uFillTx/>
                          <a:latin typeface="Segoe UI"/>
                        </a:rPr>
                        <a:t> is then used for layout suggestions and text polish.</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Multiple creative variations are produced with support from a </a:t>
                      </a:r>
                      <a:r>
                        <a:rPr lang="en-GB" sz="900" b="1"/>
                        <a:t>Creative Generation Agent</a:t>
                      </a:r>
                      <a:r>
                        <a:rPr lang="en-GB" sz="900"/>
                        <a:t>, while a </a:t>
                      </a:r>
                      <a:r>
                        <a:rPr lang="en-GB" sz="900" b="1"/>
                        <a:t>Compliance Agent</a:t>
                      </a:r>
                      <a:r>
                        <a:rPr lang="en-GB" sz="900"/>
                        <a:t>* </a:t>
                      </a:r>
                      <a:r>
                        <a:rPr lang="en-US" sz="900" b="1" i="0" u="none" strike="noStrike" kern="0" cap="none" spc="0" normalizeH="0" baseline="0" noProof="0">
                          <a:ln>
                            <a:noFill/>
                          </a:ln>
                          <a:solidFill>
                            <a:schemeClr val="tx1"/>
                          </a:solidFill>
                          <a:effectLst/>
                          <a:uLnTx/>
                          <a:uFillTx/>
                          <a:latin typeface="Segoe UI"/>
                        </a:rPr>
                        <a:t> </a:t>
                      </a:r>
                      <a:r>
                        <a:rPr lang="en-GB" sz="900" b="1"/>
                        <a:t>(</a:t>
                      </a:r>
                      <a:r>
                        <a:rPr lang="en-GB" sz="900" b="1" i="0" u="none" strike="noStrike" noProof="0">
                          <a:latin typeface="Segoe UI"/>
                          <a:hlinkClick r:id="rId5"/>
                        </a:rPr>
                        <a:t>Custom Agent</a:t>
                      </a:r>
                      <a:r>
                        <a:rPr lang="en-GB" sz="900" b="1"/>
                        <a:t>)</a:t>
                      </a:r>
                      <a:r>
                        <a:rPr lang="en-GB" sz="900"/>
                        <a:t>,</a:t>
                      </a:r>
                      <a:r>
                        <a:rPr lang="en-US" sz="900" b="1" i="0" u="none" strike="noStrike" kern="0" cap="none" spc="0" normalizeH="0" baseline="0" noProof="0">
                          <a:ln>
                            <a:noFill/>
                          </a:ln>
                          <a:solidFill>
                            <a:schemeClr val="tx1"/>
                          </a:solidFill>
                          <a:effectLst/>
                          <a:uLnTx/>
                          <a:uFillTx/>
                          <a:latin typeface="Segoe UI"/>
                        </a:rPr>
                        <a:t> </a:t>
                      </a:r>
                      <a:r>
                        <a:rPr lang="en-GB" sz="900"/>
                        <a:t>flags potential risks. Final assets are approved by the </a:t>
                      </a:r>
                      <a:r>
                        <a:rPr lang="en-GB" sz="900" b="1"/>
                        <a:t>Brand Marketing Manager.</a:t>
                      </a:r>
                      <a:endParaRPr lang="en-US" sz="900" b="1"/>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Creative assets are generated at scale by a </a:t>
                      </a:r>
                      <a:r>
                        <a:rPr lang="en-GB" sz="900" b="1"/>
                        <a:t>Creative Content and Corporate Communications Agent* (</a:t>
                      </a:r>
                      <a:r>
                        <a:rPr lang="en-GB" sz="900" b="1" i="0" u="none" strike="noStrike" noProof="0">
                          <a:latin typeface="Segoe UI"/>
                          <a:hlinkClick r:id="rId5"/>
                        </a:rPr>
                        <a:t>Custom Agent</a:t>
                      </a:r>
                      <a:r>
                        <a:rPr lang="en-GB" sz="900" b="1"/>
                        <a:t>)</a:t>
                      </a:r>
                      <a:r>
                        <a:rPr lang="en-GB" sz="900"/>
                        <a:t>,</a:t>
                      </a:r>
                      <a:r>
                        <a:rPr lang="en-US" sz="900" b="1" i="0" u="none" strike="noStrike" kern="0" cap="none" spc="0" normalizeH="0" baseline="0" noProof="0">
                          <a:ln>
                            <a:noFill/>
                          </a:ln>
                          <a:solidFill>
                            <a:schemeClr val="tx1"/>
                          </a:solidFill>
                          <a:effectLst/>
                          <a:uLnTx/>
                          <a:uFillTx/>
                          <a:latin typeface="Segoe UI"/>
                        </a:rPr>
                        <a:t> </a:t>
                      </a:r>
                      <a:r>
                        <a:rPr lang="en-GB" sz="900"/>
                        <a:t>using approved templates. A </a:t>
                      </a:r>
                      <a:r>
                        <a:rPr lang="en-GB" sz="900" b="1"/>
                        <a:t>Compliance Agent* (</a:t>
                      </a:r>
                      <a:r>
                        <a:rPr lang="en-GB" sz="900" b="1" i="0" u="none" strike="noStrike" noProof="0">
                          <a:latin typeface="Segoe UI"/>
                          <a:hlinkClick r:id="rId5"/>
                        </a:rPr>
                        <a:t>Custom Agent</a:t>
                      </a:r>
                      <a:r>
                        <a:rPr lang="en-GB" sz="900" b="1"/>
                        <a:t>) </a:t>
                      </a:r>
                      <a:r>
                        <a:rPr lang="en-GB" sz="900"/>
                        <a:t>enforces brand rules and escalates anomalies to relevant teams for specialist review.</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71725">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panose="020B0702040204020203" pitchFamily="34" charset="0"/>
                        </a:rPr>
                        <a:t>Content Localization</a:t>
                      </a:r>
                      <a:endParaRPr lang="en-US" sz="900" b="1">
                        <a:latin typeface="+mn-lt"/>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Content is translated and adapted for each region by the </a:t>
                      </a:r>
                      <a:r>
                        <a:rPr lang="en-GB" sz="900" b="1"/>
                        <a:t>Localization Manager</a:t>
                      </a:r>
                      <a:r>
                        <a:rPr lang="en-GB" sz="900"/>
                        <a:t>. Then </a:t>
                      </a:r>
                      <a:r>
                        <a:rPr lang="en-GB" sz="900" b="1"/>
                        <a:t>Copilot Chat </a:t>
                      </a:r>
                      <a:r>
                        <a:rPr lang="en-GB" sz="900"/>
                        <a:t>is used to refine </a:t>
                      </a:r>
                      <a:r>
                        <a:rPr lang="en-GB" sz="900" b="0" i="0" u="none" strike="noStrike" kern="0" cap="none" spc="0" normalizeH="0" baseline="0">
                          <a:ln>
                            <a:noFill/>
                          </a:ln>
                          <a:solidFill>
                            <a:schemeClr val="tx1"/>
                          </a:solidFill>
                          <a:effectLst/>
                          <a:uLnTx/>
                          <a:uFillTx/>
                          <a:latin typeface="Segoe Sans Display"/>
                          <a:ea typeface="+mn-ea"/>
                          <a:cs typeface="Segoe UI"/>
                        </a:rPr>
                        <a:t>language</a:t>
                      </a:r>
                      <a:r>
                        <a:rPr lang="en-GB" sz="900" b="0">
                          <a:latin typeface="Segoe Sans Display"/>
                        </a:rPr>
                        <a:t> </a:t>
                      </a:r>
                      <a:r>
                        <a:rPr lang="en-GB" sz="900"/>
                        <a:t>and adjust tone before review and sign off by the </a:t>
                      </a:r>
                      <a:r>
                        <a:rPr lang="en-GB" sz="900" b="1"/>
                        <a:t>Localization Manager</a:t>
                      </a:r>
                      <a:r>
                        <a:rPr lang="en-GB" sz="900"/>
                        <a:t>. </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a:rPr>
                        <a:t>The</a:t>
                      </a:r>
                      <a:r>
                        <a:rPr lang="en-US" sz="900" b="1" i="0" u="none" strike="noStrike" kern="0" cap="none" spc="0" normalizeH="0" baseline="0" noProof="0">
                          <a:ln>
                            <a:noFill/>
                          </a:ln>
                          <a:solidFill>
                            <a:schemeClr val="tx1"/>
                          </a:solidFill>
                          <a:effectLst/>
                          <a:uLnTx/>
                          <a:uFillTx/>
                          <a:latin typeface="Segoe UI"/>
                        </a:rPr>
                        <a:t> Localization Manager</a:t>
                      </a:r>
                      <a:r>
                        <a:rPr lang="en-US" sz="900" b="0" i="0" u="none" strike="noStrike" kern="0" cap="none" spc="0" normalizeH="0" baseline="0" noProof="0">
                          <a:ln>
                            <a:noFill/>
                          </a:ln>
                          <a:solidFill>
                            <a:schemeClr val="tx1"/>
                          </a:solidFill>
                          <a:effectLst/>
                          <a:uLnTx/>
                          <a:uFillTx/>
                          <a:latin typeface="Segoe UI"/>
                        </a:rPr>
                        <a:t> uses the </a:t>
                      </a:r>
                      <a:r>
                        <a:rPr lang="en-US" sz="900" b="1" i="0" u="none" strike="noStrike" kern="0" cap="none" spc="0" normalizeH="0" baseline="0" noProof="0">
                          <a:ln>
                            <a:noFill/>
                          </a:ln>
                          <a:solidFill>
                            <a:schemeClr val="tx1"/>
                          </a:solidFill>
                          <a:effectLst/>
                          <a:uLnTx/>
                          <a:uFillTx/>
                          <a:latin typeface="Segoe UI"/>
                        </a:rPr>
                        <a:t>Localization Agent* </a:t>
                      </a:r>
                      <a:r>
                        <a:rPr lang="en-GB" sz="900" b="1"/>
                        <a:t>(</a:t>
                      </a:r>
                      <a:r>
                        <a:rPr lang="en-GB" sz="900" b="1" i="0" u="none" strike="noStrike" noProof="0">
                          <a:latin typeface="Segoe UI"/>
                          <a:hlinkClick r:id="rId5"/>
                        </a:rPr>
                        <a:t>Custom Agent</a:t>
                      </a:r>
                      <a:r>
                        <a:rPr lang="en-GB" sz="900" b="1"/>
                        <a:t>)</a:t>
                      </a:r>
                      <a:r>
                        <a:rPr lang="en-GB" sz="900"/>
                        <a:t>,</a:t>
                      </a:r>
                      <a:r>
                        <a:rPr lang="en-US" sz="900" b="0" i="0" u="none" strike="noStrike" kern="0" cap="none" spc="0" normalizeH="0" baseline="0" noProof="0">
                          <a:ln>
                            <a:noFill/>
                          </a:ln>
                          <a:solidFill>
                            <a:schemeClr val="tx1"/>
                          </a:solidFill>
                          <a:effectLst/>
                          <a:uLnTx/>
                          <a:uFillTx/>
                          <a:latin typeface="Segoe UI"/>
                        </a:rPr>
                        <a:t> to generate localized versions of content as well as </a:t>
                      </a:r>
                      <a:r>
                        <a:rPr lang="en-GB" sz="900"/>
                        <a:t>cultural adaptations. The </a:t>
                      </a:r>
                      <a:r>
                        <a:rPr lang="en-GB" sz="900" b="1"/>
                        <a:t>Localization Manager </a:t>
                      </a:r>
                      <a:r>
                        <a:rPr lang="en-GB" sz="900"/>
                        <a:t>reviews and approves final outputs.</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Content is localised end-to-end by the </a:t>
                      </a:r>
                      <a:r>
                        <a:rPr lang="en-GB" sz="900" b="1"/>
                        <a:t>Localization Agent* </a:t>
                      </a:r>
                      <a:r>
                        <a:rPr lang="en-US" sz="900" b="1" i="0" u="none" strike="noStrike" kern="0" cap="none" spc="0" normalizeH="0" baseline="0" noProof="0">
                          <a:ln>
                            <a:noFill/>
                          </a:ln>
                          <a:solidFill>
                            <a:schemeClr val="tx1"/>
                          </a:solidFill>
                          <a:effectLst/>
                          <a:uLnTx/>
                          <a:uFillTx/>
                          <a:latin typeface="Segoe UI"/>
                        </a:rPr>
                        <a:t> </a:t>
                      </a:r>
                      <a:r>
                        <a:rPr lang="en-GB" sz="900" b="1"/>
                        <a:t>(</a:t>
                      </a:r>
                      <a:r>
                        <a:rPr lang="en-GB" sz="900" b="1" i="0" u="none" strike="noStrike" noProof="0">
                          <a:latin typeface="Segoe UI"/>
                          <a:hlinkClick r:id="rId5"/>
                        </a:rPr>
                        <a:t>Custom Agent</a:t>
                      </a:r>
                      <a:r>
                        <a:rPr lang="en-GB" sz="900" b="1"/>
                        <a:t>)</a:t>
                      </a:r>
                      <a:r>
                        <a:rPr lang="en-GB" sz="900"/>
                        <a:t>,</a:t>
                      </a:r>
                      <a:r>
                        <a:rPr lang="en-GB" sz="900" b="1"/>
                        <a:t> </a:t>
                      </a:r>
                      <a:r>
                        <a:rPr lang="en-GB" sz="900"/>
                        <a:t>across markets, with cultural tone and compliance checks applied automatically. </a:t>
                      </a:r>
                      <a:r>
                        <a:rPr lang="en-GB" sz="900" b="1"/>
                        <a:t>Regional Leads </a:t>
                      </a:r>
                      <a:r>
                        <a:rPr lang="en-GB" sz="900"/>
                        <a:t>intervene only for flagged exceptions.</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655829">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panose="020B0702040204020203" pitchFamily="34" charset="0"/>
                        </a:rPr>
                        <a:t>Compliance Review</a:t>
                      </a:r>
                      <a:endParaRPr lang="en-US" sz="900" b="1">
                        <a:latin typeface="+mn-lt"/>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Assets are reviewed manually by the </a:t>
                      </a:r>
                      <a:r>
                        <a:rPr lang="en-GB" sz="900" b="1"/>
                        <a:t>Marketing Specialist </a:t>
                      </a:r>
                      <a:r>
                        <a:rPr lang="en-GB" sz="900"/>
                        <a:t>using brand and regulatory guidelines, and compliance rules that have been summarized using </a:t>
                      </a:r>
                      <a:r>
                        <a:rPr lang="en-GB" sz="900" b="1"/>
                        <a:t>Copilot Chat.</a:t>
                      </a:r>
                      <a:endParaRPr lang="en-US" sz="900" b="1"/>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Assets are scanned for brand and regulatory violations by the </a:t>
                      </a:r>
                      <a:r>
                        <a:rPr lang="en-GB" sz="900" b="1"/>
                        <a:t>Marketing Specialist </a:t>
                      </a:r>
                      <a:r>
                        <a:rPr lang="en-GB" sz="900"/>
                        <a:t>using the </a:t>
                      </a:r>
                      <a:r>
                        <a:rPr lang="en-GB" sz="900" b="1"/>
                        <a:t>Compliance Agent* (</a:t>
                      </a:r>
                      <a:r>
                        <a:rPr lang="en-GB" sz="900" b="1" i="0" u="none" strike="noStrike" noProof="0">
                          <a:latin typeface="Segoe UI"/>
                          <a:hlinkClick r:id="rId5"/>
                        </a:rPr>
                        <a:t>Custom Agent</a:t>
                      </a:r>
                      <a:r>
                        <a:rPr lang="en-GB" sz="900" b="1"/>
                        <a:t>)</a:t>
                      </a:r>
                      <a:r>
                        <a:rPr lang="en-GB" sz="900"/>
                        <a:t>. The </a:t>
                      </a:r>
                      <a:r>
                        <a:rPr lang="en-GB" sz="900" b="1"/>
                        <a:t>Marketing Specialist </a:t>
                      </a:r>
                      <a:r>
                        <a:rPr lang="en-GB" sz="900"/>
                        <a:t>approves or overrides recommendations before release.</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Compliance is enforced automatically during asset generation and localisation by the </a:t>
                      </a:r>
                      <a:r>
                        <a:rPr lang="en-GB" sz="900" b="1"/>
                        <a:t>Compliance Governance Agent* (</a:t>
                      </a:r>
                      <a:r>
                        <a:rPr lang="en-GB" sz="900" b="1" i="0" u="none" strike="noStrike" noProof="0">
                          <a:latin typeface="Segoe UI"/>
                          <a:hlinkClick r:id="rId5"/>
                        </a:rPr>
                        <a:t>Custom Agent</a:t>
                      </a:r>
                      <a:r>
                        <a:rPr lang="en-GB" sz="900" b="1"/>
                        <a:t>)</a:t>
                      </a:r>
                      <a:r>
                        <a:rPr lang="en-GB" sz="900"/>
                        <a:t>. Legal or regulatory escalations are routed to relevant teams for judgement.</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96364">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panose="020B0702040204020203" pitchFamily="34" charset="0"/>
                        </a:rPr>
                        <a:t>Performance Optimization</a:t>
                      </a:r>
                      <a:endParaRPr lang="en-US" sz="900" b="1">
                        <a:latin typeface="+mn-lt"/>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rPr>
                        <a:t>The </a:t>
                      </a:r>
                      <a:r>
                        <a:rPr lang="en-US" sz="900" b="1" i="0" u="none" strike="noStrike" kern="0" cap="none" spc="0" normalizeH="0" baseline="0" noProof="0">
                          <a:ln>
                            <a:noFill/>
                          </a:ln>
                          <a:solidFill>
                            <a:schemeClr val="tx1"/>
                          </a:solidFill>
                          <a:effectLst/>
                          <a:uLnTx/>
                          <a:uFillTx/>
                        </a:rPr>
                        <a:t>Marketing Analys</a:t>
                      </a:r>
                      <a:r>
                        <a:rPr lang="en-US" sz="900" b="0" i="0" u="none" strike="noStrike" kern="0" cap="none" spc="0" normalizeH="0" baseline="0" noProof="0">
                          <a:ln>
                            <a:noFill/>
                          </a:ln>
                          <a:solidFill>
                            <a:schemeClr val="tx1"/>
                          </a:solidFill>
                          <a:effectLst/>
                          <a:uLnTx/>
                          <a:uFillTx/>
                        </a:rPr>
                        <a:t>t uses </a:t>
                      </a:r>
                      <a:r>
                        <a:rPr lang="en-US" sz="900" b="1" i="0" u="none" strike="noStrike" kern="0" cap="none" spc="0" normalizeH="0" baseline="0" noProof="0">
                          <a:ln>
                            <a:noFill/>
                          </a:ln>
                          <a:solidFill>
                            <a:schemeClr val="tx1"/>
                          </a:solidFill>
                          <a:effectLst/>
                          <a:uLnTx/>
                          <a:uFillTx/>
                        </a:rPr>
                        <a:t>Copilot in Excel or Power BI</a:t>
                      </a:r>
                      <a:r>
                        <a:rPr lang="en-US" sz="900" b="0" i="0" u="none" strike="noStrike" kern="0" cap="none" spc="0" normalizeH="0" baseline="0" noProof="0">
                          <a:ln>
                            <a:noFill/>
                          </a:ln>
                          <a:solidFill>
                            <a:schemeClr val="tx1"/>
                          </a:solidFill>
                          <a:effectLst/>
                          <a:uLnTx/>
                          <a:uFillTx/>
                        </a:rPr>
                        <a:t> to summarize performance trends and propose improvements, then reviews and shares the findings with relevant teams.</a:t>
                      </a:r>
                      <a:endParaRPr lang="en-US"/>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a:rPr>
                        <a:t>Growth Marketing Manager</a:t>
                      </a:r>
                      <a:r>
                        <a:rPr lang="en-US" sz="900" b="0" i="0" u="none" strike="noStrike" kern="0" cap="none" spc="0" normalizeH="0" baseline="0" noProof="0">
                          <a:ln>
                            <a:noFill/>
                          </a:ln>
                          <a:solidFill>
                            <a:schemeClr val="tx1"/>
                          </a:solidFill>
                          <a:effectLst/>
                          <a:uLnTx/>
                          <a:uFillTx/>
                          <a:latin typeface="Segoe UI"/>
                        </a:rPr>
                        <a:t> generates </a:t>
                      </a:r>
                      <a:r>
                        <a:rPr lang="en-GB" sz="900" b="0" i="0" u="none" strike="noStrike" kern="0" cap="none" spc="0" normalizeH="0" baseline="0" noProof="0">
                          <a:ln>
                            <a:noFill/>
                          </a:ln>
                          <a:solidFill>
                            <a:schemeClr val="tx1"/>
                          </a:solidFill>
                          <a:effectLst/>
                          <a:uLnTx/>
                          <a:uFillTx/>
                          <a:latin typeface="Segoe UI"/>
                        </a:rPr>
                        <a:t>optimization</a:t>
                      </a:r>
                      <a:r>
                        <a:rPr lang="en-GB" sz="900"/>
                        <a:t> recommendations with the </a:t>
                      </a:r>
                      <a:r>
                        <a:rPr lang="en-US" sz="900" b="1" i="0" u="none" strike="noStrike" noProof="0">
                          <a:solidFill>
                            <a:srgbClr val="000000"/>
                          </a:solidFill>
                          <a:effectLst/>
                          <a:latin typeface="+mn-lt"/>
                          <a:hlinkClick r:id="rId4"/>
                        </a:rPr>
                        <a:t>Analyst Agent</a:t>
                      </a:r>
                      <a:r>
                        <a:rPr lang="en-US" sz="900" b="0" i="0" u="none" strike="noStrike">
                          <a:solidFill>
                            <a:srgbClr val="000000"/>
                          </a:solidFill>
                          <a:effectLst/>
                          <a:latin typeface="+mn-lt"/>
                        </a:rPr>
                        <a:t> </a:t>
                      </a:r>
                      <a:r>
                        <a:rPr lang="en-GB" sz="900"/>
                        <a:t>based on engagement metrics. The </a:t>
                      </a:r>
                      <a:r>
                        <a:rPr lang="en-GB" sz="900" b="1"/>
                        <a:t>Growth Marketing Manager </a:t>
                      </a:r>
                      <a:r>
                        <a:rPr lang="en-GB" sz="900" b="0"/>
                        <a:t>then </a:t>
                      </a:r>
                      <a:r>
                        <a:rPr lang="en-GB" sz="900"/>
                        <a:t>approves updates and applies changes to campaigns.</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Performance is monitored continuously by the </a:t>
                      </a:r>
                      <a:r>
                        <a:rPr lang="en-GB" sz="900" b="1"/>
                        <a:t>Marketing Performance Agent* (</a:t>
                      </a:r>
                      <a:r>
                        <a:rPr lang="en-GB" sz="900" b="1">
                          <a:hlinkClick r:id="rId6"/>
                        </a:rPr>
                        <a:t>Custom Agent</a:t>
                      </a:r>
                      <a:r>
                        <a:rPr lang="en-GB" sz="900" b="1"/>
                        <a:t>)</a:t>
                      </a:r>
                      <a:r>
                        <a:rPr lang="en-GB" sz="900"/>
                        <a:t>, which adjusts targeting and creative variations in real time. Strategic anomalies, such as major budget shifts, are escalated to the </a:t>
                      </a:r>
                      <a:r>
                        <a:rPr lang="en-GB" sz="900" b="1"/>
                        <a:t>Growth Marketing Manager.</a:t>
                      </a:r>
                      <a:endParaRPr lang="en-US" sz="900" b="1"/>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077433">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mn-lt"/>
                          <a:ea typeface="+mn-ea"/>
                          <a:cs typeface="Segoe UI Semibold"/>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mn-lt"/>
                          <a:ea typeface="+mn-ea"/>
                          <a:cs typeface="Segoe UI Semibold"/>
                        </a:rPr>
                        <a:t>Success Metrics</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t>Usage</a:t>
                      </a:r>
                    </a:p>
                    <a:p>
                      <a:pPr marL="109728" indent="-109728">
                        <a:buFont typeface="Arial" panose="020B0604020202020204" pitchFamily="34" charset="0"/>
                        <a:buChar char="•"/>
                      </a:pPr>
                      <a:r>
                        <a:rPr lang="en-GB" sz="900"/>
                        <a:t>Reduction in time: Drafting briefs &amp; creative assets</a:t>
                      </a:r>
                    </a:p>
                    <a:p>
                      <a:pPr marL="109728" indent="-109728">
                        <a:buFont typeface="Arial" panose="020B0604020202020204" pitchFamily="34" charset="0"/>
                        <a:buChar char="•"/>
                      </a:pPr>
                      <a:r>
                        <a:rPr lang="en-GB" sz="900"/>
                        <a:t>Increased AI adoption: Content creation tasks</a:t>
                      </a:r>
                    </a:p>
                    <a:p>
                      <a:pPr marL="109728" indent="-109728">
                        <a:buFont typeface="Arial" panose="020B0604020202020204" pitchFamily="34" charset="0"/>
                        <a:buChar char="•"/>
                      </a:pPr>
                      <a:r>
                        <a:rPr lang="en-GB" sz="900"/>
                        <a:t>Improved clarity &amp; consistency of campaign assets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a:cs typeface="Segoe UI"/>
                        </a:rPr>
                        <a:t>KPIs Impacted</a:t>
                      </a:r>
                      <a:endParaRPr lang="en-US" sz="900">
                        <a:latin typeface="Segoe UI"/>
                        <a:cs typeface="Segoe UI"/>
                      </a:endParaRPr>
                    </a:p>
                    <a:p>
                      <a:pPr marL="109728" indent="-109728">
                        <a:buFont typeface="Arial" panose="020B0604020202020204" pitchFamily="34" charset="0"/>
                        <a:buChar char="•"/>
                      </a:pPr>
                      <a:r>
                        <a:rPr lang="en-GB" sz="900"/>
                        <a:t>Workflow turnaround time: Content creation &amp; approval</a:t>
                      </a:r>
                    </a:p>
                    <a:p>
                      <a:pPr marL="109728" indent="-109728">
                        <a:buFont typeface="Arial" panose="020B0604020202020204" pitchFamily="34" charset="0"/>
                        <a:buChar char="•"/>
                      </a:pPr>
                      <a:r>
                        <a:rPr lang="en-GB" sz="900"/>
                        <a:t>Adoption rate: Agent-generated suggestions</a:t>
                      </a:r>
                    </a:p>
                    <a:p>
                      <a:pPr marL="109728" indent="-109728">
                        <a:buFont typeface="Arial" panose="020B0604020202020204" pitchFamily="34" charset="0"/>
                        <a:buChar char="•"/>
                      </a:pPr>
                      <a:r>
                        <a:rPr lang="en-GB" sz="900"/>
                        <a:t>Accuracy of audience insights against performance outcomes</a:t>
                      </a:r>
                    </a:p>
                    <a:p>
                      <a:pPr marL="109728" indent="-109728">
                        <a:buFont typeface="Arial" panose="020B0604020202020204" pitchFamily="34" charset="0"/>
                        <a:buChar char="•"/>
                      </a:pPr>
                      <a:r>
                        <a:rPr lang="en-GB" sz="900"/>
                        <a:t>Reduction in compliance risk incidents</a:t>
                      </a:r>
                    </a:p>
                    <a:p>
                      <a:pPr marL="109728" indent="-109728">
                        <a:buFont typeface="Arial" panose="020B0604020202020204" pitchFamily="34" charset="0"/>
                        <a:buChar char="•"/>
                      </a:pPr>
                      <a:r>
                        <a:rPr lang="en-GB" sz="900"/>
                        <a:t>% of outputs approved without rework</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a:cs typeface="Segoe UI"/>
                        </a:rPr>
                        <a:t>Workflow Automated</a:t>
                      </a:r>
                      <a:endParaRPr lang="en-US" sz="900" b="0" i="0" u="none" strike="noStrike" kern="0" cap="none" spc="0" normalizeH="0" baseline="0" noProof="0">
                        <a:ln>
                          <a:noFill/>
                        </a:ln>
                        <a:solidFill>
                          <a:schemeClr val="tx1"/>
                        </a:solidFill>
                        <a:effectLst/>
                        <a:uLnTx/>
                        <a:uFillTx/>
                        <a:latin typeface="Segoe UI"/>
                        <a:ea typeface="+mn-ea"/>
                        <a:cs typeface="Segoe UI"/>
                      </a:endParaRPr>
                    </a:p>
                    <a:p>
                      <a:pPr marL="109728" indent="-109728">
                        <a:buFont typeface="Arial" panose="020B0604020202020204" pitchFamily="34" charset="0"/>
                        <a:buChar char="•"/>
                      </a:pPr>
                      <a:r>
                        <a:rPr lang="en-GB" sz="900"/>
                        <a:t>% of content creation &amp; localization handled autonomously</a:t>
                      </a:r>
                    </a:p>
                    <a:p>
                      <a:pPr marL="109728" indent="-109728">
                        <a:buFont typeface="Arial" panose="020B0604020202020204" pitchFamily="34" charset="0"/>
                        <a:buChar char="•"/>
                      </a:pPr>
                      <a:r>
                        <a:rPr lang="en-GB" sz="900"/>
                        <a:t>Reduction in exception handling</a:t>
                      </a:r>
                    </a:p>
                    <a:p>
                      <a:pPr marL="109728" indent="-109728">
                        <a:buFont typeface="Arial" panose="020B0604020202020204" pitchFamily="34" charset="0"/>
                        <a:buChar char="•"/>
                      </a:pPr>
                      <a:r>
                        <a:rPr lang="en-GB" sz="900"/>
                        <a:t>Compliance adherence across automated delivery</a:t>
                      </a:r>
                    </a:p>
                    <a:p>
                      <a:pPr marL="109728" indent="-109728">
                        <a:buFont typeface="Arial" panose="020B0604020202020204" pitchFamily="34" charset="0"/>
                        <a:buChar char="•"/>
                      </a:pPr>
                      <a:r>
                        <a:rPr lang="en-GB" sz="900"/>
                        <a:t>Consistency of brand execution across markets</a:t>
                      </a:r>
                    </a:p>
                    <a:p>
                      <a:pPr marL="109728" indent="-109728">
                        <a:buFont typeface="Arial" panose="020B0604020202020204" pitchFamily="34" charset="0"/>
                        <a:buChar char="•"/>
                      </a:pPr>
                      <a:r>
                        <a:rPr lang="en-GB" sz="900"/>
                        <a:t>Reduced frequency of strategic human intervention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12" name="Title 19">
            <a:extLst>
              <a:ext uri="{FF2B5EF4-FFF2-40B4-BE49-F238E27FC236}">
                <a16:creationId xmlns:a16="http://schemas.microsoft.com/office/drawing/2014/main" id="{F5128D0C-8C01-7C36-B34B-15E00751C0C4}"/>
              </a:ext>
            </a:extLst>
          </p:cNvPr>
          <p:cNvSpPr txBox="1">
            <a:spLocks noGrp="1"/>
          </p:cNvSpPr>
          <p:nvPr>
            <p:ph type="title" idx="4294967295"/>
          </p:nvPr>
        </p:nvSpPr>
        <p:spPr>
          <a:xfrm>
            <a:off x="510824" y="567056"/>
            <a:ext cx="884215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AI-Assisted Content and Asset Generation</a:t>
            </a:r>
          </a:p>
        </p:txBody>
      </p:sp>
      <p:sp>
        <p:nvSpPr>
          <p:cNvPr id="5" name="TextBox 4">
            <a:extLst>
              <a:ext uri="{FF2B5EF4-FFF2-40B4-BE49-F238E27FC236}">
                <a16:creationId xmlns:a16="http://schemas.microsoft.com/office/drawing/2014/main" id="{9EA561BA-ECF9-FAD5-FBD0-AC7E08203D03}"/>
              </a:ext>
            </a:extLst>
          </p:cNvPr>
          <p:cNvSpPr txBox="1"/>
          <p:nvPr/>
        </p:nvSpPr>
        <p:spPr>
          <a:xfrm>
            <a:off x="10527062" y="748536"/>
            <a:ext cx="1310575" cy="21538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Segoe UI"/>
                <a:ea typeface="+mn-ea"/>
                <a:cs typeface="Segoe UI"/>
              </a:rPr>
              <a:t>*Custom built agents</a:t>
            </a:r>
          </a:p>
        </p:txBody>
      </p:sp>
    </p:spTree>
    <p:extLst>
      <p:ext uri="{BB962C8B-B14F-4D97-AF65-F5344CB8AC3E}">
        <p14:creationId xmlns:p14="http://schemas.microsoft.com/office/powerpoint/2010/main" val="116859073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AE7D-01BA-66E0-D780-E9ED5809186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EC138DED-AC74-4780-A0BA-B41111BE8475}"/>
              </a:ext>
            </a:extLst>
          </p:cNvPr>
          <p:cNvSpPr>
            <a:spLocks noGrp="1"/>
          </p:cNvSpPr>
          <p:nvPr>
            <p:ph type="title"/>
          </p:nvPr>
        </p:nvSpPr>
        <p:spPr>
          <a:xfrm>
            <a:off x="510824" y="591770"/>
            <a:ext cx="10976326" cy="492443"/>
          </a:xfrm>
        </p:spPr>
        <p:txBody>
          <a:bodyPr/>
          <a:lstStyle/>
          <a:p>
            <a:r>
              <a:rPr lang="en-US"/>
              <a:t>Predictive Audience Targeting &amp; Budget Optimization</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79645017-3766-FA88-B3E3-F7D40AFE4183}"/>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9B05684B-2D5B-E9A7-A648-F91AC120DFE1}"/>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MARKETING</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9D35DF9D-8464-3115-CD5A-613E344C8FBC}"/>
              </a:ext>
            </a:extLst>
          </p:cNvPr>
          <p:cNvGraphicFramePr>
            <a:graphicFrameLocks noGrp="1"/>
          </p:cNvGraphicFramePr>
          <p:nvPr>
            <p:extLst>
              <p:ext uri="{D42A27DB-BD31-4B8C-83A1-F6EECF244321}">
                <p14:modId xmlns:p14="http://schemas.microsoft.com/office/powerpoint/2010/main" val="3118247478"/>
              </p:ext>
            </p:extLst>
          </p:nvPr>
        </p:nvGraphicFramePr>
        <p:xfrm>
          <a:off x="498903" y="1196649"/>
          <a:ext cx="11297817" cy="5534520"/>
        </p:xfrm>
        <a:graphic>
          <a:graphicData uri="http://schemas.openxmlformats.org/drawingml/2006/table">
            <a:tbl>
              <a:tblPr firstRow="1" bandRow="1">
                <a:tableStyleId>{00A15C55-8517-42AA-B614-E9B94910E393}</a:tableStyleId>
              </a:tblPr>
              <a:tblGrid>
                <a:gridCol w="1239417">
                  <a:extLst>
                    <a:ext uri="{9D8B030D-6E8A-4147-A177-3AD203B41FA5}">
                      <a16:colId xmlns:a16="http://schemas.microsoft.com/office/drawing/2014/main" val="4150324865"/>
                    </a:ext>
                  </a:extLst>
                </a:gridCol>
                <a:gridCol w="3108960">
                  <a:extLst>
                    <a:ext uri="{9D8B030D-6E8A-4147-A177-3AD203B41FA5}">
                      <a16:colId xmlns:a16="http://schemas.microsoft.com/office/drawing/2014/main" val="3181555836"/>
                    </a:ext>
                  </a:extLst>
                </a:gridCol>
                <a:gridCol w="3200400">
                  <a:extLst>
                    <a:ext uri="{9D8B030D-6E8A-4147-A177-3AD203B41FA5}">
                      <a16:colId xmlns:a16="http://schemas.microsoft.com/office/drawing/2014/main" val="73586981"/>
                    </a:ext>
                  </a:extLst>
                </a:gridCol>
                <a:gridCol w="3749040">
                  <a:extLst>
                    <a:ext uri="{9D8B030D-6E8A-4147-A177-3AD203B41FA5}">
                      <a16:colId xmlns:a16="http://schemas.microsoft.com/office/drawing/2014/main" val="403333011"/>
                    </a:ext>
                  </a:extLst>
                </a:gridCol>
              </a:tblGrid>
              <a:tr h="287077">
                <a:tc>
                  <a:txBody>
                    <a:bodyPr/>
                    <a:lstStyle/>
                    <a:p>
                      <a:pPr algn="ctr"/>
                      <a:endParaRPr lang="en-US" sz="800">
                        <a:latin typeface="+mn-lt"/>
                      </a:endParaRPr>
                    </a:p>
                  </a:txBody>
                  <a:tcPr>
                    <a:noFill/>
                  </a:tcPr>
                </a:tc>
                <a:tc>
                  <a:txBody>
                    <a:bodyPr/>
                    <a:lstStyle/>
                    <a:p>
                      <a:pPr lvl="0" algn="ctr">
                        <a:buNone/>
                      </a:pPr>
                      <a:r>
                        <a:rPr lang="en-US" sz="1400">
                          <a:latin typeface="Segoe UI Semibold"/>
                          <a:cs typeface="Segoe UI Semibold"/>
                        </a:rPr>
                        <a:t>PATTERN 1</a:t>
                      </a:r>
                    </a:p>
                  </a:txBody>
                  <a:tcPr anchor="ctr">
                    <a:solidFill>
                      <a:srgbClr val="595959"/>
                    </a:solidFill>
                  </a:tcPr>
                </a:tc>
                <a:tc>
                  <a:txBody>
                    <a:bodyPr/>
                    <a:lstStyle/>
                    <a:p>
                      <a:pPr lvl="0" algn="ctr">
                        <a:buNone/>
                      </a:pPr>
                      <a:r>
                        <a:rPr lang="en-US" sz="1400">
                          <a:latin typeface="Segoe UI Semibold"/>
                          <a:cs typeface="Segoe UI Semibold"/>
                        </a:rPr>
                        <a:t>PATTERN 2</a:t>
                      </a:r>
                    </a:p>
                  </a:txBody>
                  <a:tcPr anchor="ctr">
                    <a:solidFill>
                      <a:srgbClr val="595959"/>
                    </a:solidFill>
                  </a:tcPr>
                </a:tc>
                <a:tc>
                  <a:txBody>
                    <a:bodyPr/>
                    <a:lstStyle/>
                    <a:p>
                      <a:pPr lvl="0" algn="ctr">
                        <a:buNone/>
                      </a:pPr>
                      <a:r>
                        <a:rPr lang="en-US" sz="1400">
                          <a:latin typeface="Segoe UI Semibold"/>
                          <a:cs typeface="Segoe UI Semibold"/>
                        </a:rPr>
                        <a:t>PATTERN 3</a:t>
                      </a:r>
                    </a:p>
                  </a:txBody>
                  <a:tcPr anchor="ctr">
                    <a:solidFill>
                      <a:srgbClr val="595959"/>
                    </a:solidFill>
                  </a:tcPr>
                </a:tc>
                <a:extLst>
                  <a:ext uri="{0D108BD9-81ED-4DB2-BD59-A6C34878D82A}">
                    <a16:rowId xmlns:a16="http://schemas.microsoft.com/office/drawing/2014/main" val="3276301626"/>
                  </a:ext>
                </a:extLst>
              </a:tr>
              <a:tr h="353105">
                <a:tc>
                  <a:txBody>
                    <a:bodyPr/>
                    <a:lstStyle/>
                    <a:p>
                      <a:pPr algn="ctr"/>
                      <a:endParaRPr lang="en-US" sz="8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a:t>
                      </a:r>
                    </a:p>
                    <a:p>
                      <a:pPr lvl="0" algn="ctr">
                        <a:buNone/>
                      </a:pPr>
                      <a:r>
                        <a:rPr lang="en-US" sz="1100" b="1">
                          <a:solidFill>
                            <a:schemeClr val="tx1"/>
                          </a:solidFill>
                          <a:latin typeface="+mj-lt"/>
                          <a:cs typeface="Segoe UI" panose="020B0502040204020203" pitchFamily="34" charset="0"/>
                        </a:rPr>
                        <a:t>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2046">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Audience Segmentation</a:t>
                      </a:r>
                      <a:endParaRPr lang="en-US" sz="900" b="1">
                        <a:latin typeface="Segoe UI" panose="020B0502040204020203" pitchFamily="34" charset="0"/>
                        <a:cs typeface="Segoe UI" panose="020B0502040204020203" pitchFamily="34" charset="0"/>
                      </a:endParaRPr>
                    </a:p>
                    <a:p>
                      <a:pPr marL="0" lvl="0" indent="0" algn="l">
                        <a:lnSpc>
                          <a:spcPct val="108000"/>
                        </a:lnSpc>
                        <a:spcBef>
                          <a:spcPts val="0"/>
                        </a:spcBef>
                        <a:spcAft>
                          <a:spcPts val="0"/>
                        </a:spcAft>
                        <a:buNone/>
                      </a:pPr>
                      <a:endPar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CRM data is manually extracted by the </a:t>
                      </a:r>
                      <a:r>
                        <a:rPr lang="en-GB" sz="900" b="1">
                          <a:latin typeface="Segoe UI" panose="020B0502040204020203" pitchFamily="34" charset="0"/>
                          <a:cs typeface="Segoe UI" panose="020B0502040204020203" pitchFamily="34" charset="0"/>
                        </a:rPr>
                        <a:t>Marketing Operations Specialist</a:t>
                      </a:r>
                      <a:r>
                        <a:rPr lang="en-GB" sz="900">
                          <a:latin typeface="Segoe UI" panose="020B0502040204020203" pitchFamily="34" charset="0"/>
                          <a:cs typeface="Segoe UI" panose="020B0502040204020203" pitchFamily="34" charset="0"/>
                        </a:rPr>
                        <a:t> and summarized in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to surface engagement trends. Targeting lists are drafted and reviewed by the </a:t>
                      </a:r>
                      <a:r>
                        <a:rPr lang="en-GB" sz="900" b="1">
                          <a:latin typeface="Segoe UI" panose="020B0502040204020203" pitchFamily="34" charset="0"/>
                          <a:cs typeface="Segoe UI" panose="020B0502040204020203" pitchFamily="34" charset="0"/>
                        </a:rPr>
                        <a:t>Marketing Operations Specialist</a:t>
                      </a:r>
                      <a:r>
                        <a:rPr lang="en-GB" sz="900">
                          <a:latin typeface="Segoe UI" panose="020B0502040204020203" pitchFamily="34" charset="0"/>
                          <a:cs typeface="Segoe UI" panose="020B0502040204020203" pitchFamily="34" charset="0"/>
                        </a:rPr>
                        <a:t> for campaign use.</a:t>
                      </a:r>
                      <a:endParaRPr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Audience segments are clustered by the </a:t>
                      </a:r>
                      <a:r>
                        <a:rPr lang="en-GB" sz="900" b="1">
                          <a:latin typeface="Segoe UI"/>
                          <a:cs typeface="Segoe UI"/>
                        </a:rPr>
                        <a:t>Marketing Operations Specialist </a:t>
                      </a:r>
                      <a:r>
                        <a:rPr lang="en-GB" sz="900">
                          <a:latin typeface="Segoe UI"/>
                          <a:cs typeface="Segoe UI"/>
                        </a:rPr>
                        <a:t>using the </a:t>
                      </a:r>
                      <a:r>
                        <a:rPr lang="en-US" sz="900" b="1">
                          <a:effectLst/>
                          <a:latin typeface="Segoe UI"/>
                          <a:cs typeface="Segoe UI"/>
                          <a:hlinkClick r:id="rId3"/>
                        </a:rPr>
                        <a:t>Researcher Agent</a:t>
                      </a:r>
                      <a:r>
                        <a:rPr lang="en-US" sz="900">
                          <a:effectLst/>
                          <a:latin typeface="Segoe UI"/>
                          <a:cs typeface="Segoe UI"/>
                        </a:rPr>
                        <a:t> </a:t>
                      </a:r>
                      <a:r>
                        <a:rPr lang="en-GB" sz="900">
                          <a:latin typeface="Segoe UI"/>
                          <a:cs typeface="Segoe UI"/>
                        </a:rPr>
                        <a:t>and predictive scoring techniques. Segment definitions are reviewed and approved by the </a:t>
                      </a:r>
                      <a:r>
                        <a:rPr lang="en-GB" sz="900" b="1">
                          <a:latin typeface="Segoe UI"/>
                          <a:cs typeface="Segoe UI"/>
                        </a:rPr>
                        <a:t>Campaign Manager </a:t>
                      </a:r>
                      <a:r>
                        <a:rPr lang="en-GB" sz="900">
                          <a:latin typeface="Segoe UI"/>
                          <a:cs typeface="Segoe UI"/>
                        </a:rPr>
                        <a:t>before activation.</a:t>
                      </a:r>
                      <a:endParaRPr lang="en-US" sz="900">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Customer segments are continuously updated by a </a:t>
                      </a:r>
                      <a:r>
                        <a:rPr lang="en-GB" sz="900" b="1">
                          <a:latin typeface="Segoe UI"/>
                          <a:cs typeface="Segoe UI"/>
                        </a:rPr>
                        <a:t>Customer Intent Agent* (</a:t>
                      </a:r>
                      <a:r>
                        <a:rPr lang="en-GB" sz="900" b="1" i="0" u="none" strike="noStrike" noProof="0">
                          <a:latin typeface="Segoe UI"/>
                          <a:hlinkClick r:id="rId4"/>
                        </a:rPr>
                        <a:t>Custom Agent</a:t>
                      </a:r>
                      <a:r>
                        <a:rPr lang="en-GB" sz="900" b="1">
                          <a:latin typeface="Segoe UI"/>
                          <a:cs typeface="Segoe UI"/>
                        </a:rPr>
                        <a:t>) </a:t>
                      </a:r>
                      <a:r>
                        <a:rPr lang="en-GB" sz="900">
                          <a:latin typeface="Segoe UI"/>
                          <a:cs typeface="Segoe UI"/>
                        </a:rPr>
                        <a:t>and </a:t>
                      </a:r>
                      <a:r>
                        <a:rPr lang="en-GB" sz="900" b="1">
                          <a:latin typeface="Segoe UI"/>
                          <a:cs typeface="Segoe UI"/>
                        </a:rPr>
                        <a:t>Segmentation Agent* </a:t>
                      </a:r>
                      <a:r>
                        <a:rPr lang="en-US" sz="900" b="1" i="0" u="none" strike="noStrike" kern="0" cap="none" spc="0" normalizeH="0" baseline="0" noProof="0">
                          <a:ln>
                            <a:noFill/>
                          </a:ln>
                          <a:solidFill>
                            <a:schemeClr val="tx1"/>
                          </a:solidFill>
                          <a:effectLst/>
                          <a:uLnTx/>
                          <a:uFillTx/>
                          <a:latin typeface="Segoe UI"/>
                          <a:cs typeface="Segoe UI"/>
                        </a:rPr>
                        <a:t> </a:t>
                      </a:r>
                      <a:r>
                        <a:rPr lang="en-GB" sz="900" b="1">
                          <a:latin typeface="Segoe UI"/>
                          <a:cs typeface="Segoe UI"/>
                        </a:rPr>
                        <a:t>(</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a:t>
                      </a:r>
                      <a:r>
                        <a:rPr lang="en-US" sz="900" b="1" i="0" u="none" strike="noStrike" kern="0" cap="none" spc="0" normalizeH="0" baseline="0" noProof="0">
                          <a:ln>
                            <a:noFill/>
                          </a:ln>
                          <a:solidFill>
                            <a:schemeClr val="tx1"/>
                          </a:solidFill>
                          <a:effectLst/>
                          <a:uLnTx/>
                          <a:uFillTx/>
                          <a:latin typeface="Segoe UI"/>
                          <a:cs typeface="Segoe UI"/>
                        </a:rPr>
                        <a:t> </a:t>
                      </a:r>
                      <a:r>
                        <a:rPr lang="en-GB" sz="900">
                          <a:latin typeface="Segoe UI"/>
                          <a:cs typeface="Segoe UI"/>
                        </a:rPr>
                        <a:t>using real-time </a:t>
                      </a:r>
                      <a:r>
                        <a:rPr lang="en-GB" sz="900" err="1">
                          <a:latin typeface="Segoe UI"/>
                          <a:cs typeface="Segoe UI"/>
                        </a:rPr>
                        <a:t>behavioral</a:t>
                      </a:r>
                      <a:r>
                        <a:rPr lang="en-GB" sz="900">
                          <a:latin typeface="Segoe UI"/>
                          <a:cs typeface="Segoe UI"/>
                        </a:rPr>
                        <a:t> signals. </a:t>
                      </a:r>
                      <a:r>
                        <a:rPr lang="en-GB" sz="900" b="1">
                          <a:latin typeface="Segoe UI"/>
                          <a:cs typeface="Segoe UI"/>
                        </a:rPr>
                        <a:t>Marketing Manager </a:t>
                      </a:r>
                      <a:r>
                        <a:rPr lang="en-GB" sz="900">
                          <a:latin typeface="Segoe UI"/>
                          <a:cs typeface="Segoe UI"/>
                        </a:rPr>
                        <a:t>intervention is limited to strategic overrides or compliance exceptions.</a:t>
                      </a:r>
                      <a:endParaRPr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2046">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Predictive Scoring</a:t>
                      </a:r>
                      <a:endParaRPr lang="en-US" sz="900" b="1">
                        <a:latin typeface="Segoe UI" panose="020B0502040204020203" pitchFamily="34" charset="0"/>
                        <a:cs typeface="Segoe UI" panose="020B05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a:cs typeface="Segoe UI"/>
                        </a:rPr>
                        <a:t>The </a:t>
                      </a:r>
                      <a:r>
                        <a:rPr lang="en-US" sz="900" b="1" i="0" u="none" strike="noStrike" kern="0" cap="none" spc="0" normalizeH="0" baseline="0" noProof="0">
                          <a:ln>
                            <a:noFill/>
                          </a:ln>
                          <a:solidFill>
                            <a:schemeClr val="tx1"/>
                          </a:solidFill>
                          <a:effectLst/>
                          <a:uLnTx/>
                          <a:uFillTx/>
                          <a:latin typeface="Segoe UI"/>
                          <a:cs typeface="Segoe UI"/>
                        </a:rPr>
                        <a:t>Marketing Operations Specialist </a:t>
                      </a:r>
                      <a:r>
                        <a:rPr lang="en-US" sz="900" b="0" i="0" u="none" strike="noStrike" kern="0" cap="none" spc="0" normalizeH="0" baseline="0" noProof="0">
                          <a:ln>
                            <a:noFill/>
                          </a:ln>
                          <a:solidFill>
                            <a:schemeClr val="tx1"/>
                          </a:solidFill>
                          <a:effectLst/>
                          <a:uLnTx/>
                          <a:uFillTx/>
                          <a:latin typeface="Segoe UI"/>
                          <a:cs typeface="Segoe UI"/>
                        </a:rPr>
                        <a:t>uses </a:t>
                      </a:r>
                      <a:r>
                        <a:rPr lang="en-US" sz="900" b="1" i="0" u="none" strike="noStrike" kern="0" cap="none" spc="0" normalizeH="0" baseline="0" noProof="0">
                          <a:ln>
                            <a:noFill/>
                          </a:ln>
                          <a:solidFill>
                            <a:schemeClr val="tx1"/>
                          </a:solidFill>
                          <a:effectLst/>
                          <a:uLnTx/>
                          <a:uFillTx/>
                          <a:latin typeface="Segoe UI"/>
                          <a:cs typeface="Segoe UI"/>
                        </a:rPr>
                        <a:t>Copilot Chat</a:t>
                      </a:r>
                      <a:r>
                        <a:rPr lang="en-US" sz="900" b="0" i="0" u="none" strike="noStrike" kern="0" cap="none" spc="0" normalizeH="0" baseline="0" noProof="0">
                          <a:ln>
                            <a:noFill/>
                          </a:ln>
                          <a:solidFill>
                            <a:schemeClr val="tx1"/>
                          </a:solidFill>
                          <a:effectLst/>
                          <a:uLnTx/>
                          <a:uFillTx/>
                          <a:latin typeface="Segoe UI"/>
                          <a:cs typeface="Segoe UI"/>
                        </a:rPr>
                        <a:t> to </a:t>
                      </a:r>
                      <a:r>
                        <a:rPr lang="en-GB" sz="900" b="0" i="0" u="none" strike="noStrike" kern="0" cap="none" spc="0" normalizeH="0" baseline="0" noProof="0">
                          <a:ln>
                            <a:noFill/>
                          </a:ln>
                          <a:solidFill>
                            <a:schemeClr val="tx1"/>
                          </a:solidFill>
                          <a:effectLst/>
                          <a:uLnTx/>
                          <a:uFillTx/>
                          <a:latin typeface="Segoe UI"/>
                          <a:cs typeface="Segoe UI"/>
                        </a:rPr>
                        <a:t>analyze historical </a:t>
                      </a:r>
                      <a:r>
                        <a:rPr lang="en-GB" sz="900">
                          <a:latin typeface="Segoe UI"/>
                          <a:cs typeface="Segoe UI"/>
                        </a:rPr>
                        <a:t>campaign data in order to support manual lead ranking based on engagement metrics. Prioritization decisions are made manually by the </a:t>
                      </a:r>
                      <a:r>
                        <a:rPr lang="en-US" sz="900" b="1" i="0" u="none" strike="noStrike" kern="0" cap="none" spc="0" normalizeH="0" baseline="0" noProof="0">
                          <a:ln>
                            <a:noFill/>
                          </a:ln>
                          <a:solidFill>
                            <a:schemeClr val="tx1"/>
                          </a:solidFill>
                          <a:effectLst/>
                          <a:uLnTx/>
                          <a:uFillTx/>
                          <a:latin typeface="Segoe UI"/>
                          <a:cs typeface="Segoe UI"/>
                        </a:rPr>
                        <a:t>Marketing Operations Specialist </a:t>
                      </a:r>
                      <a:r>
                        <a:rPr lang="en-GB" sz="900">
                          <a:latin typeface="Segoe UI"/>
                          <a:cs typeface="Segoe UI"/>
                        </a:rPr>
                        <a:t>.</a:t>
                      </a:r>
                      <a:endParaRPr lang="en-US" sz="900">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Predictive lead scores are generated by </a:t>
                      </a:r>
                      <a:r>
                        <a:rPr lang="en-US" sz="900" b="0" i="0" u="none" strike="noStrike" kern="0" cap="none" spc="0" normalizeH="0" baseline="0" noProof="0">
                          <a:ln>
                            <a:noFill/>
                          </a:ln>
                          <a:solidFill>
                            <a:schemeClr val="tx1"/>
                          </a:solidFill>
                          <a:effectLst/>
                          <a:uLnTx/>
                          <a:uFillTx/>
                          <a:latin typeface="Segoe UI"/>
                          <a:cs typeface="Segoe UI"/>
                        </a:rPr>
                        <a:t>the </a:t>
                      </a:r>
                      <a:r>
                        <a:rPr lang="en-US" sz="900" b="1" i="0" u="none" strike="noStrike" kern="0" cap="none" spc="0" normalizeH="0" baseline="0" noProof="0">
                          <a:ln>
                            <a:noFill/>
                          </a:ln>
                          <a:solidFill>
                            <a:schemeClr val="tx1"/>
                          </a:solidFill>
                          <a:effectLst/>
                          <a:uLnTx/>
                          <a:uFillTx/>
                          <a:latin typeface="Segoe UI"/>
                          <a:cs typeface="Segoe UI"/>
                        </a:rPr>
                        <a:t>Marketing Operations Specialist </a:t>
                      </a:r>
                      <a:r>
                        <a:rPr lang="en-GB" sz="900">
                          <a:latin typeface="Segoe UI"/>
                          <a:cs typeface="Segoe UI"/>
                        </a:rPr>
                        <a:t>using the </a:t>
                      </a:r>
                      <a:r>
                        <a:rPr lang="en-US" sz="900" b="1" i="0" u="none" strike="noStrike" noProof="0">
                          <a:solidFill>
                            <a:srgbClr val="000000"/>
                          </a:solidFill>
                          <a:effectLst/>
                          <a:latin typeface="Segoe UI"/>
                          <a:cs typeface="Segoe UI"/>
                          <a:hlinkClick r:id="rId5"/>
                        </a:rPr>
                        <a:t>Analyst Agent</a:t>
                      </a:r>
                      <a:r>
                        <a:rPr lang="en-US" sz="900" b="0" i="0" u="none" strike="noStrike">
                          <a:solidFill>
                            <a:srgbClr val="000000"/>
                          </a:solidFill>
                          <a:effectLst/>
                          <a:latin typeface="Segoe UI"/>
                          <a:cs typeface="Segoe UI"/>
                        </a:rPr>
                        <a:t> </a:t>
                      </a:r>
                      <a:r>
                        <a:rPr lang="en-GB" sz="900">
                          <a:latin typeface="Segoe UI"/>
                          <a:cs typeface="Segoe UI"/>
                        </a:rPr>
                        <a:t>via machine learning models. Top-tier leads and scoring thresholds are then validated by the </a:t>
                      </a:r>
                      <a:r>
                        <a:rPr lang="en-GB" sz="900" b="1">
                          <a:latin typeface="Segoe UI"/>
                          <a:cs typeface="Segoe UI"/>
                        </a:rPr>
                        <a:t>Marketing Manager</a:t>
                      </a:r>
                      <a:r>
                        <a:rPr lang="en-GB" sz="900">
                          <a:latin typeface="Segoe UI"/>
                          <a:cs typeface="Segoe UI"/>
                        </a:rPr>
                        <a:t>.</a:t>
                      </a:r>
                      <a:endParaRPr lang="en-US" sz="900">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Lead scoring models are recalibrated dynamically by an </a:t>
                      </a:r>
                      <a:r>
                        <a:rPr lang="en-GB" sz="900" b="1">
                          <a:latin typeface="Segoe UI"/>
                          <a:cs typeface="Segoe UI"/>
                        </a:rPr>
                        <a:t>Autonomous Scoring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prioritizing leads across channels. Anomalies are escalated to the </a:t>
                      </a:r>
                      <a:r>
                        <a:rPr lang="en-GB" sz="900" b="1">
                          <a:latin typeface="Segoe UI"/>
                          <a:cs typeface="Segoe UI"/>
                        </a:rPr>
                        <a:t>Marketing Analytics Manager</a:t>
                      </a:r>
                      <a:r>
                        <a:rPr lang="en-GB" sz="900">
                          <a:latin typeface="Segoe UI"/>
                          <a:cs typeface="Segoe UI"/>
                        </a:rPr>
                        <a:t> or via governance dashboards.</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02862">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Budget Allocation</a:t>
                      </a:r>
                      <a:endParaRPr lang="en-US" sz="900" b="1">
                        <a:latin typeface="Segoe UI" panose="020B0502040204020203" pitchFamily="34" charset="0"/>
                        <a:cs typeface="Segoe UI" panose="020B05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The</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Marketing Operations Specialist </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uses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Copilot in Power BI</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to visualize </a:t>
                      </a:r>
                      <a:r>
                        <a:rPr lang="en-GB" sz="900">
                          <a:latin typeface="Segoe UI" panose="020B0502040204020203" pitchFamily="34" charset="0"/>
                          <a:cs typeface="Segoe UI" panose="020B0502040204020203" pitchFamily="34" charset="0"/>
                        </a:rPr>
                        <a:t>campaign performance trends and inform budget adjustments. Budget changes are then applied manually across campaigns by the </a:t>
                      </a:r>
                      <a:r>
                        <a:rPr lang="en-GB" sz="900" b="1">
                          <a:latin typeface="Segoe UI" panose="020B0502040204020203" pitchFamily="34" charset="0"/>
                          <a:cs typeface="Segoe UI" panose="020B0502040204020203" pitchFamily="34" charset="0"/>
                        </a:rPr>
                        <a:t>Marketing Operations Specialist</a:t>
                      </a:r>
                      <a:r>
                        <a:rPr lang="en-GB" sz="900">
                          <a:latin typeface="Segoe UI" panose="020B0502040204020203" pitchFamily="34" charset="0"/>
                          <a:cs typeface="Segoe UI" panose="020B0502040204020203" pitchFamily="34" charset="0"/>
                        </a:rPr>
                        <a:t>.</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rPr>
                        <a:t>Marketing Operations Manager </a:t>
                      </a:r>
                      <a:r>
                        <a:rPr lang="en-GB" sz="900">
                          <a:latin typeface="Segoe UI"/>
                          <a:cs typeface="Segoe UI"/>
                        </a:rPr>
                        <a:t>uses </a:t>
                      </a:r>
                      <a:r>
                        <a:rPr lang="en-US" sz="900" b="1" i="0" u="none" strike="noStrike" noProof="0">
                          <a:solidFill>
                            <a:srgbClr val="000000"/>
                          </a:solidFill>
                          <a:effectLst/>
                          <a:latin typeface="Segoe UI"/>
                          <a:cs typeface="Segoe UI"/>
                          <a:hlinkClick r:id="rId5"/>
                        </a:rPr>
                        <a:t>Analyst Agent</a:t>
                      </a:r>
                      <a:r>
                        <a:rPr lang="en-US" sz="900" b="0" i="0" u="none" strike="noStrike">
                          <a:solidFill>
                            <a:srgbClr val="000000"/>
                          </a:solidFill>
                          <a:effectLst/>
                          <a:latin typeface="Segoe UI"/>
                          <a:cs typeface="Segoe UI"/>
                        </a:rPr>
                        <a:t> </a:t>
                      </a:r>
                      <a:r>
                        <a:rPr lang="en-GB" sz="900">
                          <a:latin typeface="Segoe UI"/>
                          <a:cs typeface="Segoe UI"/>
                        </a:rPr>
                        <a:t>to propose budget split recommendations based on predicted ROI. Reallocations are reviewed and approved by the </a:t>
                      </a:r>
                      <a:r>
                        <a:rPr lang="en-GB" sz="900" b="1">
                          <a:latin typeface="Segoe UI"/>
                          <a:cs typeface="Segoe UI"/>
                        </a:rPr>
                        <a:t>Marketing Operations Manager </a:t>
                      </a:r>
                      <a:r>
                        <a:rPr lang="en-GB" sz="900">
                          <a:latin typeface="Segoe UI"/>
                          <a:cs typeface="Segoe UI"/>
                        </a:rPr>
                        <a:t>before execution.</a:t>
                      </a:r>
                      <a:endParaRPr lang="en-US" sz="900">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Budget reallocation is executed automatically by a </a:t>
                      </a:r>
                      <a:r>
                        <a:rPr lang="en-GB" sz="900" b="1">
                          <a:latin typeface="Segoe UI"/>
                          <a:cs typeface="Segoe UI"/>
                        </a:rPr>
                        <a:t>Budget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using performance and forecast signals. High-risk shifts or compliance checks are escalated for review by the </a:t>
                      </a:r>
                      <a:r>
                        <a:rPr lang="en-GB" sz="900" b="1">
                          <a:latin typeface="Segoe UI"/>
                          <a:cs typeface="Segoe UI"/>
                        </a:rPr>
                        <a:t>Marketing Manager</a:t>
                      </a:r>
                      <a:r>
                        <a:rPr lang="en-GB" sz="900">
                          <a:latin typeface="Segoe UI"/>
                          <a:cs typeface="Segoe UI"/>
                        </a:rPr>
                        <a:t>.</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2046">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Campaign Optimization</a:t>
                      </a:r>
                      <a:endParaRPr lang="en-US" sz="900" b="1">
                        <a:latin typeface="Segoe UI" panose="020B0502040204020203" pitchFamily="34" charset="0"/>
                        <a:cs typeface="Segoe UI" panose="020B05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Channel performance and creative KPIs are monitored manually by the </a:t>
                      </a:r>
                      <a:r>
                        <a:rPr lang="en-GB" sz="900" b="1">
                          <a:latin typeface="Segoe UI"/>
                          <a:cs typeface="Segoe UI"/>
                        </a:rPr>
                        <a:t>Marketing Operations Specialist, </a:t>
                      </a:r>
                      <a:r>
                        <a:rPr lang="en-GB" sz="900">
                          <a:latin typeface="Segoe UI"/>
                          <a:cs typeface="Segoe UI"/>
                        </a:rPr>
                        <a:t>with </a:t>
                      </a:r>
                      <a:r>
                        <a:rPr lang="en-GB" sz="900" b="1">
                          <a:latin typeface="Segoe UI"/>
                          <a:cs typeface="Segoe UI"/>
                        </a:rPr>
                        <a:t>Copilot Chat </a:t>
                      </a:r>
                      <a:r>
                        <a:rPr lang="en-GB" sz="900">
                          <a:latin typeface="Segoe UI"/>
                          <a:cs typeface="Segoe UI"/>
                        </a:rPr>
                        <a:t>used to draft optimization suggestions. The changes are reviewed and shared with relevant teams by the </a:t>
                      </a:r>
                      <a:r>
                        <a:rPr lang="en-GB" sz="900" b="1">
                          <a:latin typeface="Segoe UI"/>
                          <a:cs typeface="Segoe UI"/>
                        </a:rPr>
                        <a:t>Marketing Operations Specialist.</a:t>
                      </a:r>
                      <a:endParaRPr lang="en-US" sz="900" b="1">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a:cs typeface="Segoe UI"/>
                        </a:rPr>
                        <a:t>The </a:t>
                      </a:r>
                      <a:r>
                        <a:rPr lang="en-US" sz="900" b="1" i="0" u="none" strike="noStrike" kern="0" cap="none" spc="0" normalizeH="0" baseline="0" noProof="0">
                          <a:ln>
                            <a:noFill/>
                          </a:ln>
                          <a:solidFill>
                            <a:schemeClr val="tx1"/>
                          </a:solidFill>
                          <a:effectLst/>
                          <a:uLnTx/>
                          <a:uFillTx/>
                          <a:latin typeface="Segoe UI"/>
                          <a:cs typeface="Segoe UI"/>
                        </a:rPr>
                        <a:t>Marketing Operations Specialist</a:t>
                      </a:r>
                      <a:r>
                        <a:rPr lang="en-US" sz="900" b="0" i="0" u="none" strike="noStrike" kern="0" cap="none" spc="0" normalizeH="0" baseline="0" noProof="0">
                          <a:ln>
                            <a:noFill/>
                          </a:ln>
                          <a:solidFill>
                            <a:schemeClr val="tx1"/>
                          </a:solidFill>
                          <a:effectLst/>
                          <a:uLnTx/>
                          <a:uFillTx/>
                          <a:latin typeface="Segoe UI"/>
                          <a:cs typeface="Segoe UI"/>
                        </a:rPr>
                        <a:t> uses a </a:t>
                      </a:r>
                      <a:r>
                        <a:rPr lang="en-US" sz="900" b="1" i="0" u="none" strike="noStrike" kern="0" cap="none" spc="0" normalizeH="0" baseline="0" noProof="0">
                          <a:ln>
                            <a:noFill/>
                          </a:ln>
                          <a:solidFill>
                            <a:schemeClr val="tx1"/>
                          </a:solidFill>
                          <a:effectLst/>
                          <a:uLnTx/>
                          <a:uFillTx/>
                          <a:latin typeface="Segoe UI"/>
                          <a:cs typeface="Segoe UI"/>
                        </a:rPr>
                        <a:t>Campaign Analyst Agent* </a:t>
                      </a:r>
                      <a:r>
                        <a:rPr lang="en-GB" sz="900" b="1">
                          <a:latin typeface="Segoe UI"/>
                          <a:cs typeface="Segoe UI"/>
                        </a:rPr>
                        <a:t>(</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a:t>
                      </a:r>
                      <a:r>
                        <a:rPr lang="en-US" sz="900" b="1" i="0" u="none" strike="noStrike" kern="0" cap="none" spc="0" normalizeH="0" baseline="0" noProof="0">
                          <a:ln>
                            <a:noFill/>
                          </a:ln>
                          <a:solidFill>
                            <a:schemeClr val="tx1"/>
                          </a:solidFill>
                          <a:effectLst/>
                          <a:uLnTx/>
                          <a:uFillTx/>
                          <a:latin typeface="Segoe UI"/>
                          <a:cs typeface="Segoe UI"/>
                        </a:rPr>
                        <a:t> </a:t>
                      </a:r>
                      <a:r>
                        <a:rPr lang="en-US" sz="900" b="0" i="0" u="none" strike="noStrike" kern="0" cap="none" spc="0" normalizeH="0" baseline="0" noProof="0">
                          <a:ln>
                            <a:noFill/>
                          </a:ln>
                          <a:solidFill>
                            <a:schemeClr val="tx1"/>
                          </a:solidFill>
                          <a:effectLst/>
                          <a:uLnTx/>
                          <a:uFillTx/>
                          <a:latin typeface="Segoe UI"/>
                          <a:cs typeface="Segoe UI"/>
                        </a:rPr>
                        <a:t>to propose </a:t>
                      </a:r>
                      <a:r>
                        <a:rPr lang="en-GB" sz="900" b="0" i="0" u="none" strike="noStrike" kern="0" cap="none" spc="0" normalizeH="0" baseline="0" noProof="0">
                          <a:ln>
                            <a:noFill/>
                          </a:ln>
                          <a:solidFill>
                            <a:schemeClr val="tx1"/>
                          </a:solidFill>
                          <a:effectLst/>
                          <a:uLnTx/>
                          <a:uFillTx/>
                          <a:latin typeface="Segoe UI"/>
                          <a:cs typeface="Segoe UI"/>
                        </a:rPr>
                        <a:t>creative </a:t>
                      </a:r>
                      <a:r>
                        <a:rPr lang="en-GB" sz="900">
                          <a:latin typeface="Segoe UI"/>
                          <a:cs typeface="Segoe UI"/>
                        </a:rPr>
                        <a:t>variations and bid adjustments. Changes are approved by the </a:t>
                      </a:r>
                      <a:r>
                        <a:rPr lang="en-GB" sz="900" b="1">
                          <a:latin typeface="Segoe UI"/>
                          <a:cs typeface="Segoe UI"/>
                        </a:rPr>
                        <a:t>Campaign Manager </a:t>
                      </a:r>
                      <a:r>
                        <a:rPr lang="en-GB" sz="900">
                          <a:latin typeface="Segoe UI"/>
                          <a:cs typeface="Segoe UI"/>
                        </a:rPr>
                        <a:t>prior to deployment.</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Campaign optimization is handled end-to-end by an </a:t>
                      </a:r>
                      <a:r>
                        <a:rPr lang="en-GB" sz="900" b="1">
                          <a:latin typeface="Segoe UI"/>
                          <a:cs typeface="Segoe UI"/>
                        </a:rPr>
                        <a:t>Autonomous Campaign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which runs tests, reallocates bids, and optimizes creatives in real time. The </a:t>
                      </a:r>
                      <a:r>
                        <a:rPr lang="en-GB" sz="900" b="1">
                          <a:latin typeface="Segoe UI"/>
                          <a:cs typeface="Segoe UI"/>
                        </a:rPr>
                        <a:t>Campaign Manager </a:t>
                      </a:r>
                      <a:r>
                        <a:rPr lang="en-GB" sz="900">
                          <a:latin typeface="Segoe UI"/>
                          <a:cs typeface="Segoe UI"/>
                        </a:rPr>
                        <a:t>reviews exception reports only.</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2046">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Performance Monitoring</a:t>
                      </a:r>
                      <a:endParaRPr lang="en-US" sz="900" b="1">
                        <a:latin typeface="Segoe UI" panose="020B0502040204020203" pitchFamily="34" charset="0"/>
                        <a:cs typeface="Segoe UI" panose="020B05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0" i="0" u="none" strike="noStrike" kern="0" cap="none" spc="0" normalizeH="0" baseline="0" noProof="0">
                          <a:ln>
                            <a:noFill/>
                          </a:ln>
                          <a:solidFill>
                            <a:schemeClr val="tx1"/>
                          </a:solidFill>
                          <a:effectLst/>
                          <a:uLnTx/>
                          <a:uFillTx/>
                          <a:latin typeface="Segoe UI"/>
                          <a:cs typeface="Segoe UI"/>
                        </a:rPr>
                        <a:t>The</a:t>
                      </a:r>
                      <a:r>
                        <a:rPr lang="en-US" sz="900" b="1" i="0" u="none" strike="noStrike" kern="0" cap="none" spc="0" normalizeH="0" baseline="0" noProof="0">
                          <a:ln>
                            <a:noFill/>
                          </a:ln>
                          <a:solidFill>
                            <a:schemeClr val="tx1"/>
                          </a:solidFill>
                          <a:effectLst/>
                          <a:uLnTx/>
                          <a:uFillTx/>
                          <a:latin typeface="Segoe UI"/>
                          <a:cs typeface="Segoe UI"/>
                        </a:rPr>
                        <a:t> Marketing Operations Specialist</a:t>
                      </a:r>
                      <a:r>
                        <a:rPr lang="en-US" sz="900" b="0" i="0" u="none" strike="noStrike" kern="0" cap="none" spc="0" normalizeH="0" baseline="0" noProof="0">
                          <a:ln>
                            <a:noFill/>
                          </a:ln>
                          <a:solidFill>
                            <a:schemeClr val="tx1"/>
                          </a:solidFill>
                          <a:effectLst/>
                          <a:uLnTx/>
                          <a:uFillTx/>
                          <a:latin typeface="Segoe UI"/>
                          <a:cs typeface="Segoe UI"/>
                        </a:rPr>
                        <a:t> compiles performance reports manually and uses</a:t>
                      </a:r>
                      <a:r>
                        <a:rPr lang="en-GB" sz="900">
                          <a:latin typeface="Segoe UI"/>
                          <a:cs typeface="Segoe UI"/>
                        </a:rPr>
                        <a:t> </a:t>
                      </a:r>
                      <a:r>
                        <a:rPr lang="en-GB" sz="900" b="1">
                          <a:latin typeface="Segoe UI"/>
                          <a:cs typeface="Segoe UI"/>
                        </a:rPr>
                        <a:t>Copilot Chat </a:t>
                      </a:r>
                      <a:r>
                        <a:rPr lang="en-GB" sz="900" b="0">
                          <a:latin typeface="Segoe UI"/>
                          <a:cs typeface="Segoe UI"/>
                        </a:rPr>
                        <a:t>to</a:t>
                      </a:r>
                      <a:r>
                        <a:rPr lang="en-GB" sz="900" b="1">
                          <a:latin typeface="Segoe UI"/>
                          <a:cs typeface="Segoe UI"/>
                        </a:rPr>
                        <a:t> </a:t>
                      </a:r>
                      <a:r>
                        <a:rPr lang="en-GB" sz="900">
                          <a:latin typeface="Segoe UI"/>
                          <a:cs typeface="Segoe UI"/>
                        </a:rPr>
                        <a:t>summarize key metrics. Insights are reviewed and shared with leadership by the </a:t>
                      </a:r>
                      <a:r>
                        <a:rPr lang="en-GB" sz="900" b="1">
                          <a:latin typeface="Segoe UI"/>
                          <a:cs typeface="Segoe UI"/>
                        </a:rPr>
                        <a:t>Marketing Operations Specialist </a:t>
                      </a:r>
                      <a:r>
                        <a:rPr lang="en-GB" sz="900">
                          <a:latin typeface="Segoe UI"/>
                          <a:cs typeface="Segoe UI"/>
                        </a:rPr>
                        <a:t>during reporting cycles.</a:t>
                      </a:r>
                      <a:endParaRPr lang="en-US" sz="900">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a:cs typeface="Segoe UI"/>
                        </a:rPr>
                        <a:t>The </a:t>
                      </a:r>
                      <a:r>
                        <a:rPr lang="en-US" sz="900" b="1" i="0" u="none" strike="noStrike" kern="0" cap="none" spc="0" normalizeH="0" baseline="0" noProof="0">
                          <a:ln>
                            <a:noFill/>
                          </a:ln>
                          <a:solidFill>
                            <a:schemeClr val="tx1"/>
                          </a:solidFill>
                          <a:effectLst/>
                          <a:uLnTx/>
                          <a:uFillTx/>
                          <a:latin typeface="Segoe UI"/>
                          <a:cs typeface="Segoe UI"/>
                        </a:rPr>
                        <a:t>Marketing Operations Specialist </a:t>
                      </a:r>
                      <a:r>
                        <a:rPr lang="en-US" sz="900" b="0" i="0" u="none" strike="noStrike" kern="0" cap="none" spc="0" normalizeH="0" baseline="0" noProof="0">
                          <a:ln>
                            <a:noFill/>
                          </a:ln>
                          <a:solidFill>
                            <a:schemeClr val="tx1"/>
                          </a:solidFill>
                          <a:effectLst/>
                          <a:uLnTx/>
                          <a:uFillTx/>
                          <a:latin typeface="Segoe UI"/>
                          <a:cs typeface="Segoe UI"/>
                        </a:rPr>
                        <a:t>generates </a:t>
                      </a:r>
                      <a:r>
                        <a:rPr lang="en-GB" sz="900" b="0" i="0" u="none" strike="noStrike" kern="0" cap="none" spc="0" normalizeH="0" baseline="0" noProof="0">
                          <a:ln>
                            <a:noFill/>
                          </a:ln>
                          <a:solidFill>
                            <a:schemeClr val="tx1"/>
                          </a:solidFill>
                          <a:effectLst/>
                          <a:uLnTx/>
                          <a:uFillTx/>
                          <a:latin typeface="Segoe UI"/>
                          <a:cs typeface="Segoe UI"/>
                        </a:rPr>
                        <a:t>dashboards</a:t>
                      </a:r>
                      <a:r>
                        <a:rPr lang="en-GB" sz="900">
                          <a:latin typeface="Segoe UI"/>
                          <a:cs typeface="Segoe UI"/>
                        </a:rPr>
                        <a:t> and predictive insights using the </a:t>
                      </a:r>
                      <a:r>
                        <a:rPr lang="en-US" sz="900" b="1" i="0" u="none" strike="noStrike" noProof="0">
                          <a:solidFill>
                            <a:srgbClr val="000000"/>
                          </a:solidFill>
                          <a:effectLst/>
                          <a:latin typeface="Segoe UI"/>
                          <a:cs typeface="Segoe UI"/>
                          <a:hlinkClick r:id="rId5"/>
                        </a:rPr>
                        <a:t>Analyst Agent</a:t>
                      </a:r>
                      <a:r>
                        <a:rPr lang="en-US" sz="900" b="0" i="0" u="none" strike="noStrike">
                          <a:solidFill>
                            <a:srgbClr val="000000"/>
                          </a:solidFill>
                          <a:effectLst/>
                          <a:latin typeface="Segoe UI"/>
                          <a:cs typeface="Segoe UI"/>
                        </a:rPr>
                        <a:t> </a:t>
                      </a:r>
                      <a:r>
                        <a:rPr lang="en-GB" sz="900" b="1">
                          <a:latin typeface="Segoe UI"/>
                          <a:cs typeface="Segoe UI"/>
                        </a:rPr>
                        <a:t> </a:t>
                      </a:r>
                      <a:r>
                        <a:rPr lang="en-GB" sz="900">
                          <a:latin typeface="Segoe UI"/>
                          <a:cs typeface="Segoe UI"/>
                        </a:rPr>
                        <a:t>with anomaly detection applied. Quarterly reviews are validated by the </a:t>
                      </a:r>
                      <a:r>
                        <a:rPr lang="en-GB" sz="900" b="1">
                          <a:latin typeface="Segoe UI"/>
                          <a:cs typeface="Segoe UI"/>
                        </a:rPr>
                        <a:t>Marketing Manager</a:t>
                      </a:r>
                      <a:r>
                        <a:rPr lang="en-GB" sz="900">
                          <a:latin typeface="Segoe UI"/>
                          <a:cs typeface="Segoe UI"/>
                        </a:rPr>
                        <a:t>.</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Performance alerts are triggered by an </a:t>
                      </a:r>
                      <a:r>
                        <a:rPr lang="en-GB" sz="900" b="1">
                          <a:latin typeface="Segoe UI"/>
                          <a:cs typeface="Segoe UI"/>
                        </a:rPr>
                        <a:t>Autonomous Performance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for deviations, compliance breaches, or elevated risk scores. </a:t>
                      </a:r>
                      <a:r>
                        <a:rPr lang="en-GB" sz="900" b="1">
                          <a:latin typeface="Segoe UI"/>
                          <a:cs typeface="Segoe UI"/>
                        </a:rPr>
                        <a:t>Marketing Manager </a:t>
                      </a:r>
                      <a:r>
                        <a:rPr lang="en-GB" sz="900">
                          <a:latin typeface="Segoe UI"/>
                          <a:cs typeface="Segoe UI"/>
                        </a:rPr>
                        <a:t>intervention is limited to governance or strategic decisions.</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90415">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220" indent="-109220">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Preparing targeting lists and reports</a:t>
                      </a:r>
                    </a:p>
                    <a:p>
                      <a:pPr marL="109220" indent="-109220">
                        <a:buFont typeface="Arial" panose="020B0604020202020204" pitchFamily="34" charset="0"/>
                        <a:buChar char="•"/>
                      </a:pPr>
                      <a:r>
                        <a:rPr lang="en-GB" sz="900">
                          <a:latin typeface="Segoe UI" panose="020B0502040204020203" pitchFamily="34" charset="0"/>
                          <a:cs typeface="Segoe UI" panose="020B0502040204020203" pitchFamily="34" charset="0"/>
                        </a:rPr>
                        <a:t>Increased AI adoption: Across campaign planning activities</a:t>
                      </a:r>
                    </a:p>
                    <a:p>
                      <a:pPr marL="109220" indent="-109220">
                        <a:buFont typeface="Arial" panose="020B0604020202020204" pitchFamily="34" charset="0"/>
                        <a:buChar char="•"/>
                      </a:pPr>
                      <a:r>
                        <a:rPr lang="en-GB" sz="900">
                          <a:latin typeface="Segoe UI" panose="020B0502040204020203" pitchFamily="34" charset="0"/>
                          <a:cs typeface="Segoe UI" panose="020B0502040204020203" pitchFamily="34" charset="0"/>
                        </a:rPr>
                        <a:t>Improved clarity: Performance reporting and insights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Cycle time:  Audience segmentation &amp; activation</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Conversion performance: Agent-assisted targeting</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Predictive scoring versus outcomes</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Volume of agent outputs requiring correction</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demand-generation workflows executed end-to-end by agents</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a:ea typeface="+mn-ea"/>
                          <a:cs typeface="Segoe UI"/>
                        </a:rPr>
                        <a:t>Improvement in campaign ROI relative to manual baselines</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Adherence to governance and compliance thresholds</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human intervention</a:t>
                      </a:r>
                    </a:p>
                    <a:p>
                      <a:pPr marL="109220" indent="-109220"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Scalability of campaign execution during demand spikes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3" name="TextBox 2">
            <a:extLst>
              <a:ext uri="{FF2B5EF4-FFF2-40B4-BE49-F238E27FC236}">
                <a16:creationId xmlns:a16="http://schemas.microsoft.com/office/drawing/2014/main" id="{8C3ECDDD-2CE9-C79A-46A0-D8624F95D36B}"/>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2676321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A7CA-4C2A-48C6-42AD-0888EF2EBC4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EA43592-88EF-6541-3BD7-7C76BBD302CF}"/>
              </a:ext>
            </a:extLst>
          </p:cNvPr>
          <p:cNvSpPr>
            <a:spLocks noGrp="1"/>
          </p:cNvSpPr>
          <p:nvPr>
            <p:ph type="title"/>
          </p:nvPr>
        </p:nvSpPr>
        <p:spPr>
          <a:xfrm>
            <a:off x="510824" y="559686"/>
            <a:ext cx="9852376" cy="492443"/>
          </a:xfrm>
        </p:spPr>
        <p:txBody>
          <a:bodyPr/>
          <a:lstStyle/>
          <a:p>
            <a:r>
              <a:rPr lang="en-US"/>
              <a:t>Marketing Performance Forecasting &amp; ROI Insights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97C656B0-6B4E-033D-C33A-72CABD4DCA64}"/>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AD479BF1-4A8F-5D95-1211-6EE87933A7F9}"/>
              </a:ext>
            </a:extLst>
          </p:cNvPr>
          <p:cNvSpPr txBox="1"/>
          <p:nvPr/>
        </p:nvSpPr>
        <p:spPr>
          <a:xfrm>
            <a:off x="434046" y="272143"/>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MARKETING</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9C8B6226-6B14-49FE-BD43-FC7D3204782C}"/>
              </a:ext>
            </a:extLst>
          </p:cNvPr>
          <p:cNvGraphicFramePr>
            <a:graphicFrameLocks noGrp="1"/>
          </p:cNvGraphicFramePr>
          <p:nvPr>
            <p:extLst>
              <p:ext uri="{D42A27DB-BD31-4B8C-83A1-F6EECF244321}">
                <p14:modId xmlns:p14="http://schemas.microsoft.com/office/powerpoint/2010/main" val="2697959489"/>
              </p:ext>
            </p:extLst>
          </p:nvPr>
        </p:nvGraphicFramePr>
        <p:xfrm>
          <a:off x="522398" y="1199660"/>
          <a:ext cx="11128248" cy="5284140"/>
        </p:xfrm>
        <a:graphic>
          <a:graphicData uri="http://schemas.openxmlformats.org/drawingml/2006/table">
            <a:tbl>
              <a:tblPr firstRow="1" bandRow="1">
                <a:tableStyleId>{00A15C55-8517-42AA-B614-E9B94910E393}</a:tableStyleId>
              </a:tblPr>
              <a:tblGrid>
                <a:gridCol w="1401540">
                  <a:extLst>
                    <a:ext uri="{9D8B030D-6E8A-4147-A177-3AD203B41FA5}">
                      <a16:colId xmlns:a16="http://schemas.microsoft.com/office/drawing/2014/main" val="4150324865"/>
                    </a:ext>
                  </a:extLst>
                </a:gridCol>
                <a:gridCol w="3117089">
                  <a:extLst>
                    <a:ext uri="{9D8B030D-6E8A-4147-A177-3AD203B41FA5}">
                      <a16:colId xmlns:a16="http://schemas.microsoft.com/office/drawing/2014/main" val="3181555836"/>
                    </a:ext>
                  </a:extLst>
                </a:gridCol>
                <a:gridCol w="3310482">
                  <a:extLst>
                    <a:ext uri="{9D8B030D-6E8A-4147-A177-3AD203B41FA5}">
                      <a16:colId xmlns:a16="http://schemas.microsoft.com/office/drawing/2014/main" val="73586981"/>
                    </a:ext>
                  </a:extLst>
                </a:gridCol>
                <a:gridCol w="3299137">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510926">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Data Aggregation &amp; Normalization</a:t>
                      </a:r>
                      <a:endParaRPr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Campaign data is pulled manually by the </a:t>
                      </a:r>
                      <a:r>
                        <a:rPr lang="en-GB" sz="900" b="1">
                          <a:latin typeface="Segoe UI" panose="020B0502040204020203" pitchFamily="34" charset="0"/>
                          <a:cs typeface="Segoe UI" panose="020B0502040204020203" pitchFamily="34" charset="0"/>
                        </a:rPr>
                        <a:t>Marketing Analyst </a:t>
                      </a:r>
                      <a:r>
                        <a:rPr lang="en-GB" sz="900">
                          <a:latin typeface="Segoe UI" panose="020B0502040204020203" pitchFamily="34" charset="0"/>
                          <a:cs typeface="Segoe UI" panose="020B0502040204020203" pitchFamily="34" charset="0"/>
                        </a:rPr>
                        <a:t>from CRM, ad platforms, and web analytics sources.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is used to clean and normalize data and create pivot tables for initial insights.</a:t>
                      </a:r>
                      <a:endParaRPr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Data from CRM, advertising platforms, and analytics tools is aggregated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connectors and normalization rules. The consolidated dataset is reviewed and approved by the </a:t>
                      </a:r>
                      <a:r>
                        <a:rPr lang="en-GB" sz="900" b="1">
                          <a:latin typeface="Segoe UI" panose="020B0502040204020203" pitchFamily="34" charset="0"/>
                          <a:cs typeface="Segoe UI" panose="020B0502040204020203" pitchFamily="34" charset="0"/>
                        </a:rPr>
                        <a:t>Marketing Analyst </a:t>
                      </a:r>
                      <a:r>
                        <a:rPr lang="en-GB" sz="900">
                          <a:latin typeface="Segoe UI" panose="020B0502040204020203" pitchFamily="34" charset="0"/>
                          <a:cs typeface="Segoe UI" panose="020B0502040204020203" pitchFamily="34" charset="0"/>
                        </a:rPr>
                        <a:t>before analysis.</a:t>
                      </a:r>
                      <a:endParaRPr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Marketing data is ingested continuously by </a:t>
                      </a:r>
                      <a:r>
                        <a:rPr lang="en-GB" sz="900" b="1">
                          <a:latin typeface="Segoe UI"/>
                          <a:cs typeface="Segoe UI"/>
                        </a:rPr>
                        <a:t>a Data Integration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which applies normalization rules and updates a centralised data lake. Exceptions, such as missing fields, trigger alerts for review by the </a:t>
                      </a:r>
                      <a:r>
                        <a:rPr lang="en-GB" sz="900" b="1">
                          <a:latin typeface="Segoe UI"/>
                          <a:cs typeface="Segoe UI"/>
                        </a:rPr>
                        <a:t>Marketing Analyst</a:t>
                      </a:r>
                      <a:r>
                        <a:rPr lang="en-GB" sz="900">
                          <a:latin typeface="Segoe UI"/>
                          <a:cs typeface="Segoe UI"/>
                        </a:rPr>
                        <a:t>.</a:t>
                      </a:r>
                      <a:endParaRPr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491414">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Performance Trend Analysis</a:t>
                      </a:r>
                      <a:endParaRPr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Marketing Manager </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analyzes </a:t>
                      </a:r>
                      <a:r>
                        <a:rPr lang="en-GB"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historical</a:t>
                      </a:r>
                      <a:r>
                        <a:rPr lang="en-GB" sz="900">
                          <a:latin typeface="Segoe UI" panose="020B0502040204020203" pitchFamily="34" charset="0"/>
                          <a:cs typeface="Segoe UI" panose="020B0502040204020203" pitchFamily="34" charset="0"/>
                        </a:rPr>
                        <a:t> campaign performance using </a:t>
                      </a:r>
                      <a:r>
                        <a:rPr lang="en-GB" sz="900" b="1">
                          <a:latin typeface="Segoe UI" panose="020B0502040204020203" pitchFamily="34" charset="0"/>
                          <a:cs typeface="Segoe UI" panose="020B0502040204020203" pitchFamily="34" charset="0"/>
                        </a:rPr>
                        <a:t>Copilot in Excel or Power BI </a:t>
                      </a:r>
                      <a:r>
                        <a:rPr lang="en-GB" sz="900">
                          <a:latin typeface="Segoe UI" panose="020B0502040204020203" pitchFamily="34" charset="0"/>
                          <a:cs typeface="Segoe UI" panose="020B0502040204020203" pitchFamily="34" charset="0"/>
                        </a:rPr>
                        <a:t>to identify trends and top-performing channels. Trend summaries and charts are then drafted by the </a:t>
                      </a:r>
                      <a:r>
                        <a:rPr lang="en-GB" sz="900" b="1">
                          <a:latin typeface="Segoe UI" panose="020B0502040204020203" pitchFamily="34" charset="0"/>
                          <a:cs typeface="Segoe UI" panose="020B0502040204020203" pitchFamily="34" charset="0"/>
                        </a:rPr>
                        <a:t>Marketing Analyst </a:t>
                      </a:r>
                      <a:r>
                        <a:rPr lang="en-GB" sz="900">
                          <a:latin typeface="Segoe UI" panose="020B0502040204020203" pitchFamily="34" charset="0"/>
                          <a:cs typeface="Segoe UI" panose="020B0502040204020203" pitchFamily="34" charset="0"/>
                        </a:rPr>
                        <a:t>for leadership review.</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Performance trends are analyzed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predictive algorithms to surface emerging patterns. Insights and optimization recommendations are validated by the </a:t>
                      </a:r>
                      <a:r>
                        <a:rPr lang="en-GB" sz="900" b="1">
                          <a:latin typeface="Segoe UI" panose="020B0502040204020203" pitchFamily="34" charset="0"/>
                          <a:cs typeface="Segoe UI" panose="020B0502040204020203" pitchFamily="34" charset="0"/>
                        </a:rPr>
                        <a:t>Marketing Analyst </a:t>
                      </a:r>
                      <a:r>
                        <a:rPr lang="en-GB" sz="900">
                          <a:latin typeface="Segoe UI" panose="020B0502040204020203" pitchFamily="34" charset="0"/>
                          <a:cs typeface="Segoe UI" panose="020B0502040204020203" pitchFamily="34" charset="0"/>
                        </a:rPr>
                        <a:t>prior to sharing for leadership review..</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Campaign performance is monitored in real time by a </a:t>
                      </a:r>
                      <a:r>
                        <a:rPr lang="en-GB" sz="900" b="1">
                          <a:latin typeface="Segoe UI" panose="020B0502040204020203" pitchFamily="34" charset="0"/>
                          <a:cs typeface="Segoe UI" panose="020B0502040204020203" pitchFamily="34" charset="0"/>
                        </a:rPr>
                        <a:t>Trend Analysis Agent* (</a:t>
                      </a:r>
                      <a:r>
                        <a:rPr lang="en-GB" sz="900" b="1">
                          <a:latin typeface="Segoe UI" panose="020B0502040204020203" pitchFamily="34" charset="0"/>
                          <a:cs typeface="Segoe UI" panose="020B0502040204020203" pitchFamily="34" charset="0"/>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updates dashboards and flags anomalies automatically. Intervention occurs only for significant deviations.</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0">
                <a:tc>
                  <a:txBody>
                    <a:bodyPr/>
                    <a:lstStyle/>
                    <a:p>
                      <a:pPr marL="0" marR="0" lvl="0" indent="0" algn="l">
                        <a:lnSpc>
                          <a:spcPct val="108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ROI Modeling &amp; Forecasting</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ROI models are built manually in Excel by the </a:t>
                      </a:r>
                      <a:r>
                        <a:rPr lang="en-GB" sz="900" b="1">
                          <a:latin typeface="Segoe UI" panose="020B0502040204020203" pitchFamily="34" charset="0"/>
                          <a:cs typeface="Segoe UI" panose="020B0502040204020203" pitchFamily="34" charset="0"/>
                        </a:rPr>
                        <a:t>Marketing Analyst</a:t>
                      </a:r>
                      <a:r>
                        <a:rPr lang="en-GB" sz="900">
                          <a:latin typeface="Segoe UI" panose="020B0502040204020203" pitchFamily="34" charset="0"/>
                          <a:cs typeface="Segoe UI" panose="020B0502040204020203" pitchFamily="34" charset="0"/>
                        </a:rPr>
                        <a:t>, with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supporting formula suggestions and scenario calculations. The first-pass summaries are drafted for review by relevant teams.</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Predictive ROI models are generated collaboratively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a:t>
                      </a:r>
                      <a:r>
                        <a:rPr lang="en-US" sz="900" b="1">
                          <a:effectLst/>
                          <a:latin typeface="Segoe UI" panose="020B0502040204020203" pitchFamily="34" charset="0"/>
                          <a:cs typeface="Segoe UI" panose="020B0502040204020203" pitchFamily="34" charset="0"/>
                          <a:hlinkClick r:id="rId6"/>
                        </a:rPr>
                        <a:t>Researcher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historical data and benchmarks. Model accuracy and recommendations are reviewed by the </a:t>
                      </a:r>
                      <a:r>
                        <a:rPr lang="en-GB" sz="900" b="1">
                          <a:latin typeface="Segoe UI" panose="020B0502040204020203" pitchFamily="34" charset="0"/>
                          <a:cs typeface="Segoe UI" panose="020B0502040204020203" pitchFamily="34" charset="0"/>
                        </a:rPr>
                        <a:t>Marketing Analyst </a:t>
                      </a:r>
                      <a:r>
                        <a:rPr lang="en-GB" sz="900">
                          <a:latin typeface="Segoe UI" panose="020B0502040204020203" pitchFamily="34" charset="0"/>
                          <a:cs typeface="Segoe UI" panose="020B0502040204020203" pitchFamily="34" charset="0"/>
                        </a:rPr>
                        <a:t>before approval.</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ROI projections are updated dynamically by a </a:t>
                      </a:r>
                      <a:r>
                        <a:rPr lang="en-GB" sz="900" b="1">
                          <a:latin typeface="Segoe UI"/>
                          <a:cs typeface="Segoe UI"/>
                        </a:rPr>
                        <a:t>ROI Forecasting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which recalibrates models based on live data. Budget reallocation workflows are triggered automatically.</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367670">
                <a:tc>
                  <a:txBody>
                    <a:bodyPr/>
                    <a:lstStyle/>
                    <a:p>
                      <a:pPr marL="0" marR="0" lvl="0" indent="0" algn="l">
                        <a:lnSpc>
                          <a:spcPct val="108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Scenario Simulation &amp; Budget Optimization</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Marketing Analyst </a:t>
                      </a:r>
                      <a:r>
                        <a:rPr lang="en-GB" sz="900">
                          <a:latin typeface="Segoe UI" panose="020B0502040204020203" pitchFamily="34" charset="0"/>
                          <a:cs typeface="Segoe UI" panose="020B0502040204020203" pitchFamily="34" charset="0"/>
                        </a:rPr>
                        <a:t>simulates What-if scenarios in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based on defined budget adjustments. Recommendations are prepared manually by the </a:t>
                      </a:r>
                      <a:r>
                        <a:rPr lang="en-GB" sz="900" b="1">
                          <a:latin typeface="Segoe UI" panose="020B0502040204020203" pitchFamily="34" charset="0"/>
                          <a:cs typeface="Segoe UI" panose="020B0502040204020203" pitchFamily="34" charset="0"/>
                        </a:rPr>
                        <a:t>Marketing Analyst</a:t>
                      </a:r>
                      <a:r>
                        <a:rPr lang="en-GB" sz="900">
                          <a:latin typeface="Segoe UI" panose="020B0502040204020203" pitchFamily="34" charset="0"/>
                          <a:cs typeface="Segoe UI" panose="020B0502040204020203" pitchFamily="34" charset="0"/>
                        </a:rPr>
                        <a:t> for leadership consideration.</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Multiple budget and performance scenarios are simulated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ranked by projected ROI. Top scenarios are first reviewed and approved by the </a:t>
                      </a:r>
                      <a:r>
                        <a:rPr lang="en-GB" sz="900" b="1">
                          <a:latin typeface="Segoe UI" panose="020B0502040204020203" pitchFamily="34" charset="0"/>
                          <a:cs typeface="Segoe UI" panose="020B0502040204020203" pitchFamily="34" charset="0"/>
                        </a:rPr>
                        <a:t>Marketing Analyst</a:t>
                      </a:r>
                      <a:r>
                        <a:rPr lang="en-GB" sz="900">
                          <a:latin typeface="Segoe UI" panose="020B0502040204020203" pitchFamily="34" charset="0"/>
                          <a:cs typeface="Segoe UI" panose="020B0502040204020203" pitchFamily="34" charset="0"/>
                        </a:rPr>
                        <a:t> before sharing with leadership for execution.</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Scenario testing and budget optimisation are executed continuously by a</a:t>
                      </a:r>
                      <a:r>
                        <a:rPr lang="en-GB" sz="900" b="1">
                          <a:latin typeface="Segoe UI"/>
                          <a:cs typeface="Segoe UI"/>
                        </a:rPr>
                        <a:t> Simulation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applying optimisation rules and reallocating budgets across campaigns. Human input is limited to governance oversight.</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42650">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Executive Reporting &amp; Insights Delivery</a:t>
                      </a:r>
                      <a:endParaRPr lang="en-US" sz="900" b="1">
                        <a:latin typeface="Segoe UI" panose="020B0502040204020203" pitchFamily="34" charset="0"/>
                        <a:cs typeface="Segoe UI" panose="020B05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Insights are compiled into </a:t>
                      </a:r>
                      <a:r>
                        <a:rPr lang="en-GB" sz="900" b="1">
                          <a:latin typeface="Segoe UI" panose="020B0502040204020203" pitchFamily="34" charset="0"/>
                          <a:cs typeface="Segoe UI" panose="020B0502040204020203" pitchFamily="34" charset="0"/>
                        </a:rPr>
                        <a:t>Copilot in PowerPoint </a:t>
                      </a:r>
                      <a:r>
                        <a:rPr lang="en-GB" sz="900">
                          <a:latin typeface="Segoe UI" panose="020B0502040204020203" pitchFamily="34" charset="0"/>
                          <a:cs typeface="Segoe UI" panose="020B0502040204020203" pitchFamily="34" charset="0"/>
                        </a:rPr>
                        <a:t>by the </a:t>
                      </a:r>
                      <a:r>
                        <a:rPr lang="en-GB" sz="900" b="1">
                          <a:latin typeface="Segoe UI" panose="020B0502040204020203" pitchFamily="34" charset="0"/>
                          <a:cs typeface="Segoe UI" panose="020B0502040204020203" pitchFamily="34" charset="0"/>
                        </a:rPr>
                        <a:t>Marketing Analyst</a:t>
                      </a:r>
                      <a:r>
                        <a:rPr lang="en-GB" sz="900">
                          <a:latin typeface="Segoe UI" panose="020B0502040204020203" pitchFamily="34" charset="0"/>
                          <a:cs typeface="Segoe UI" panose="020B0502040204020203" pitchFamily="34" charset="0"/>
                        </a:rPr>
                        <a:t>, to summarize findings and draft a narrative. Visualizations and messaging are finalized manually by the </a:t>
                      </a:r>
                      <a:r>
                        <a:rPr lang="en-GB" sz="900" b="1">
                          <a:latin typeface="Segoe UI" panose="020B0502040204020203" pitchFamily="34" charset="0"/>
                          <a:cs typeface="Segoe UI" panose="020B0502040204020203" pitchFamily="34" charset="0"/>
                        </a:rPr>
                        <a:t>Marketing Analyst</a:t>
                      </a:r>
                      <a:r>
                        <a:rPr lang="en-GB" sz="900">
                          <a:latin typeface="Segoe UI" panose="020B0502040204020203" pitchFamily="34" charset="0"/>
                          <a:cs typeface="Segoe UI" panose="020B0502040204020203" pitchFamily="34" charset="0"/>
                        </a:rPr>
                        <a:t>.</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a:cs typeface="Segoe UI"/>
                        </a:rPr>
                        <a:t>Executive-ready reports are generated by a </a:t>
                      </a:r>
                      <a:r>
                        <a:rPr lang="en-GB" sz="900" b="1">
                          <a:latin typeface="Segoe UI"/>
                          <a:cs typeface="Segoe UI"/>
                        </a:rPr>
                        <a:t>Reporting Agent* (</a:t>
                      </a:r>
                      <a:r>
                        <a:rPr lang="en-GB" sz="900" b="1" i="0" u="none" strike="noStrike" noProof="0">
                          <a:latin typeface="Segoe UI"/>
                          <a:hlinkClick r:id="rId4"/>
                        </a:rPr>
                        <a:t>Custom Agent</a:t>
                      </a:r>
                      <a:r>
                        <a:rPr lang="en-GB" sz="900" b="1">
                          <a:latin typeface="Segoe UI"/>
                          <a:cs typeface="Segoe UI"/>
                        </a:rPr>
                        <a:t>) </a:t>
                      </a:r>
                      <a:r>
                        <a:rPr lang="en-GB" sz="900">
                          <a:latin typeface="Segoe UI"/>
                          <a:cs typeface="Segoe UI"/>
                        </a:rPr>
                        <a:t>integrated with Power BI and Excel. The </a:t>
                      </a:r>
                      <a:r>
                        <a:rPr lang="en-GB" sz="900" b="1">
                          <a:latin typeface="Segoe UI"/>
                          <a:cs typeface="Segoe UI"/>
                        </a:rPr>
                        <a:t>Marketing Analyst</a:t>
                      </a:r>
                      <a:r>
                        <a:rPr lang="en-GB" sz="900">
                          <a:latin typeface="Segoe UI"/>
                          <a:cs typeface="Segoe UI"/>
                        </a:rPr>
                        <a:t> personalizes messaging and approves distribution.</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Executive dashboards and summaries are published automatically by a </a:t>
                      </a:r>
                      <a:r>
                        <a:rPr lang="en-GB" sz="900" b="1">
                          <a:latin typeface="Segoe UI"/>
                          <a:cs typeface="Segoe UI"/>
                        </a:rPr>
                        <a:t>Reporting Agent* (</a:t>
                      </a:r>
                      <a:r>
                        <a:rPr lang="en-GB" sz="900" b="1" i="0" u="none" strike="noStrike" noProof="0">
                          <a:latin typeface="Segoe UI"/>
                          <a:hlinkClick r:id="rId4"/>
                        </a:rPr>
                        <a:t>Custom Agent</a:t>
                      </a:r>
                      <a:r>
                        <a:rPr lang="en-GB" sz="900" b="1">
                          <a:latin typeface="Segoe UI"/>
                          <a:cs typeface="Segoe UI"/>
                        </a:rPr>
                        <a:t>)</a:t>
                      </a:r>
                      <a:r>
                        <a:rPr lang="en-GB" sz="900">
                          <a:latin typeface="Segoe UI"/>
                          <a:cs typeface="Segoe UI"/>
                        </a:rPr>
                        <a:t>. Strategic anomalies are escalated for the </a:t>
                      </a:r>
                      <a:r>
                        <a:rPr lang="en-GB" sz="900" b="1">
                          <a:latin typeface="Segoe UI"/>
                          <a:cs typeface="Segoe UI"/>
                        </a:rPr>
                        <a:t>Marketing Analyst </a:t>
                      </a:r>
                      <a:r>
                        <a:rPr lang="en-GB" sz="900" b="0">
                          <a:latin typeface="Segoe UI"/>
                          <a:cs typeface="Segoe UI"/>
                        </a:rPr>
                        <a:t>to revi</a:t>
                      </a:r>
                      <a:r>
                        <a:rPr lang="en-GB" sz="900">
                          <a:latin typeface="Segoe UI"/>
                          <a:cs typeface="Segoe UI"/>
                        </a:rPr>
                        <a:t>ew.</a:t>
                      </a:r>
                      <a:endParaRPr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145434">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lvl="0" indent="0" algn="l" defTabSz="914400">
                        <a:lnSpc>
                          <a:spcPct val="108000"/>
                        </a:lnSpc>
                        <a:spcBef>
                          <a:spcPts val="0"/>
                        </a:spcBef>
                        <a:spcAft>
                          <a:spcPts val="0"/>
                        </a:spcAft>
                        <a:buNone/>
                        <a:tabLst/>
                        <a:defRPr/>
                      </a:pPr>
                      <a:endParaRPr kumimoji="0" lang="en-US" sz="7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Preparing forecasts and reports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Increased AI adoption: Performance analysis tasks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Improved clarity: Forecasting assumptions &amp; insights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r>
                        <a:rPr lang="en-US" sz="900">
                          <a:latin typeface="Segoe UI" panose="020B0502040204020203" pitchFamily="34" charset="0"/>
                          <a:cs typeface="Segoe UI" panose="020B0502040204020203" pitchFamily="34" charset="0"/>
                        </a:rPr>
                        <a:t> </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Cycle time: Forecast updates &amp; scenario evaluation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Predictive models versus actual performance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Conversion impact from agent-driven recommendations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Approval turnaround time: Agent-generated insights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Utilisation rate of assistive agents across workflows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forecasting &amp; optimization tasks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marketing ROI</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escalations requiring human review</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Compliance adherence across automated decisions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Scalability of performance management across campaigns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3" name="TextBox 2">
            <a:extLst>
              <a:ext uri="{FF2B5EF4-FFF2-40B4-BE49-F238E27FC236}">
                <a16:creationId xmlns:a16="http://schemas.microsoft.com/office/drawing/2014/main" id="{09A8047F-D4E3-6C50-5E4D-73FD3A1E47AE}"/>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36577741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3D189-EBB2-B5D2-672B-AE01629ED67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AB5198EF-8A35-0DD2-5253-57F0FDAA62A7}"/>
              </a:ext>
            </a:extLst>
          </p:cNvPr>
          <p:cNvSpPr>
            <a:spLocks noGrp="1"/>
          </p:cNvSpPr>
          <p:nvPr>
            <p:ph type="title"/>
          </p:nvPr>
        </p:nvSpPr>
        <p:spPr>
          <a:xfrm>
            <a:off x="510824" y="591770"/>
            <a:ext cx="8842157" cy="492443"/>
          </a:xfrm>
        </p:spPr>
        <p:txBody>
          <a:bodyPr/>
          <a:lstStyle/>
          <a:p>
            <a:r>
              <a:rPr lang="en-US"/>
              <a:t>Real-Time Personalization Experience Engine</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A4E453B0-63C8-0708-B8C5-945E3C066BE1}"/>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EC184464-BFC2-8E73-B071-EC73F47F4CD5}"/>
              </a:ext>
            </a:extLst>
          </p:cNvPr>
          <p:cNvGraphicFramePr>
            <a:graphicFrameLocks noGrp="1"/>
          </p:cNvGraphicFramePr>
          <p:nvPr>
            <p:extLst>
              <p:ext uri="{D42A27DB-BD31-4B8C-83A1-F6EECF244321}">
                <p14:modId xmlns:p14="http://schemas.microsoft.com/office/powerpoint/2010/main" val="470743686"/>
              </p:ext>
            </p:extLst>
          </p:nvPr>
        </p:nvGraphicFramePr>
        <p:xfrm>
          <a:off x="514030" y="1206601"/>
          <a:ext cx="11128248" cy="5068280"/>
        </p:xfrm>
        <a:graphic>
          <a:graphicData uri="http://schemas.openxmlformats.org/drawingml/2006/table">
            <a:tbl>
              <a:tblPr firstRow="1" bandRow="1">
                <a:tableStyleId>{00A15C55-8517-42AA-B614-E9B94910E393}</a:tableStyleId>
              </a:tblPr>
              <a:tblGrid>
                <a:gridCol w="1597687">
                  <a:extLst>
                    <a:ext uri="{9D8B030D-6E8A-4147-A177-3AD203B41FA5}">
                      <a16:colId xmlns:a16="http://schemas.microsoft.com/office/drawing/2014/main" val="4150324865"/>
                    </a:ext>
                  </a:extLst>
                </a:gridCol>
                <a:gridCol w="2874305">
                  <a:extLst>
                    <a:ext uri="{9D8B030D-6E8A-4147-A177-3AD203B41FA5}">
                      <a16:colId xmlns:a16="http://schemas.microsoft.com/office/drawing/2014/main" val="3181555836"/>
                    </a:ext>
                  </a:extLst>
                </a:gridCol>
                <a:gridCol w="3159697">
                  <a:extLst>
                    <a:ext uri="{9D8B030D-6E8A-4147-A177-3AD203B41FA5}">
                      <a16:colId xmlns:a16="http://schemas.microsoft.com/office/drawing/2014/main" val="73586981"/>
                    </a:ext>
                  </a:extLst>
                </a:gridCol>
                <a:gridCol w="3496559">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72145">
                <a:tc>
                  <a:txBody>
                    <a:bodyPr/>
                    <a:lstStyle/>
                    <a:p>
                      <a:pPr marL="0" lvl="0" indent="0" algn="l">
                        <a:lnSpc>
                          <a:spcPct val="108000"/>
                        </a:lnSpc>
                        <a:spcBef>
                          <a:spcPts val="0"/>
                        </a:spcBef>
                        <a:spcAft>
                          <a:spcPts val="0"/>
                        </a:spcAft>
                        <a:buNone/>
                      </a:pPr>
                      <a:r>
                        <a:rPr lang="en-GB" sz="900" b="1" kern="1200">
                          <a:solidFill>
                            <a:schemeClr val="dk1"/>
                          </a:solidFill>
                          <a:effectLst/>
                          <a:latin typeface="Segoe UI" panose="020B0502040204020203" pitchFamily="34" charset="0"/>
                          <a:ea typeface="+mn-ea"/>
                          <a:cs typeface="Segoe UI" panose="020B0502040204020203" pitchFamily="34" charset="0"/>
                        </a:rPr>
                        <a:t>Campaign Brief Drafting</a:t>
                      </a:r>
                      <a:endParaRPr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Campaign briefs are drafted in </a:t>
                      </a:r>
                      <a:r>
                        <a:rPr lang="en-GB" sz="900" b="1">
                          <a:latin typeface="Segoe UI" panose="020B0502040204020203" pitchFamily="34" charset="0"/>
                          <a:cs typeface="Segoe UI" panose="020B0502040204020203" pitchFamily="34" charset="0"/>
                        </a:rPr>
                        <a:t>Copilot in Word </a:t>
                      </a:r>
                      <a:r>
                        <a:rPr lang="en-GB" sz="900">
                          <a:latin typeface="Segoe UI" panose="020B0502040204020203" pitchFamily="34" charset="0"/>
                          <a:cs typeface="Segoe UI" panose="020B0502040204020203" pitchFamily="34" charset="0"/>
                        </a:rPr>
                        <a:t>by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using brand guidelines as reference. Copilot Chat is used to summarize prior campaign performance and suggest initial creative themes.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Audience insights and competitive benchmarks are pulled by the </a:t>
                      </a:r>
                      <a:r>
                        <a:rPr lang="en-US" sz="900" b="1">
                          <a:effectLst/>
                          <a:latin typeface="Segoe UI" panose="020B0502040204020203" pitchFamily="34" charset="0"/>
                          <a:cs typeface="Segoe UI" panose="020B0502040204020203" pitchFamily="34" charset="0"/>
                          <a:hlinkClick r:id="rId3"/>
                        </a:rPr>
                        <a:t>Researcher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after the brief is initiated </a:t>
                      </a:r>
                      <a:r>
                        <a:rPr lang="en-GB" sz="900" b="0">
                          <a:latin typeface="Segoe UI" panose="020B0502040204020203" pitchFamily="34" charset="0"/>
                          <a:cs typeface="Segoe UI" panose="020B0502040204020203" pitchFamily="34" charset="0"/>
                        </a:rPr>
                        <a:t>in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KPI suggestions and budget allocations are proposed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reviewed by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before finalization.</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a:cs typeface="Segoe UI"/>
                        </a:rPr>
                        <a:t>Campaign briefs are created autonomously by a </a:t>
                      </a:r>
                      <a:r>
                        <a:rPr lang="en-GB" sz="900" b="1">
                          <a:latin typeface="Segoe UI"/>
                          <a:cs typeface="Segoe UI"/>
                        </a:rPr>
                        <a:t>Creative Agent* (</a:t>
                      </a:r>
                      <a:r>
                        <a:rPr lang="en-GB" sz="900" b="1" i="0" u="none" strike="noStrike" noProof="0">
                          <a:latin typeface="Segoe UI"/>
                          <a:hlinkClick r:id="rId5"/>
                        </a:rPr>
                        <a:t>Custom Agent</a:t>
                      </a:r>
                      <a:r>
                        <a:rPr lang="en-GB" sz="900" b="1">
                          <a:latin typeface="Segoe UI"/>
                          <a:cs typeface="Segoe UI"/>
                        </a:rPr>
                        <a:t>) </a:t>
                      </a:r>
                      <a:r>
                        <a:rPr lang="en-GB" sz="900">
                          <a:latin typeface="Segoe UI"/>
                          <a:cs typeface="Segoe UI"/>
                        </a:rPr>
                        <a:t>using real-time CRM and analytics data. The </a:t>
                      </a:r>
                      <a:r>
                        <a:rPr lang="en-GB" sz="900" b="1">
                          <a:latin typeface="Segoe UI"/>
                          <a:cs typeface="Segoe UI"/>
                        </a:rPr>
                        <a:t>Marketing Manager </a:t>
                      </a:r>
                      <a:r>
                        <a:rPr lang="en-GB" sz="900">
                          <a:latin typeface="Segoe UI"/>
                          <a:cs typeface="Segoe UI"/>
                        </a:rPr>
                        <a:t>intervenes only for strategic pivots or anomalies flagged by the </a:t>
                      </a:r>
                      <a:r>
                        <a:rPr lang="en-GB" sz="900" b="1">
                          <a:latin typeface="Segoe UI"/>
                          <a:cs typeface="Segoe UI"/>
                        </a:rPr>
                        <a:t>Brand</a:t>
                      </a:r>
                      <a:r>
                        <a:rPr lang="en-GB" sz="900">
                          <a:latin typeface="Segoe UI"/>
                          <a:cs typeface="Segoe UI"/>
                        </a:rPr>
                        <a:t> </a:t>
                      </a:r>
                      <a:r>
                        <a:rPr lang="en-GB" sz="900" b="1">
                          <a:latin typeface="Segoe UI"/>
                          <a:cs typeface="Segoe UI"/>
                        </a:rPr>
                        <a:t>Compliance Agent* (</a:t>
                      </a:r>
                      <a:r>
                        <a:rPr lang="en-GB" sz="900" b="1" i="0" u="none" strike="noStrike" noProof="0">
                          <a:latin typeface="Segoe UI"/>
                          <a:hlinkClick r:id="rId5"/>
                        </a:rPr>
                        <a:t>Custom Agent</a:t>
                      </a:r>
                      <a:r>
                        <a:rPr lang="en-GB" sz="900" b="1">
                          <a:latin typeface="Segoe UI"/>
                          <a:cs typeface="Segoe UI"/>
                        </a:rPr>
                        <a:t>).</a:t>
                      </a:r>
                      <a:endParaRPr lang="en-GB" sz="900" b="1"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450193">
                <a:tc>
                  <a:txBody>
                    <a:bodyPr/>
                    <a:lstStyle/>
                    <a:p>
                      <a:pPr marL="91440">
                        <a:lnSpc>
                          <a:spcPct val="107000"/>
                        </a:lnSpc>
                        <a:spcAft>
                          <a:spcPts val="80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Creative Asset Generation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 develops creative concepts in </a:t>
                      </a:r>
                      <a:r>
                        <a:rPr lang="en-GB" sz="900" b="1">
                          <a:latin typeface="Segoe UI" panose="020B0502040204020203" pitchFamily="34" charset="0"/>
                          <a:cs typeface="Segoe UI" panose="020B0502040204020203" pitchFamily="34" charset="0"/>
                        </a:rPr>
                        <a:t>Copilot in PowerPoint </a:t>
                      </a:r>
                      <a:r>
                        <a:rPr lang="en-GB" sz="900">
                          <a:latin typeface="Segoe UI" panose="020B0502040204020203" pitchFamily="34" charset="0"/>
                          <a:cs typeface="Segoe UI" panose="020B0502040204020203" pitchFamily="34" charset="0"/>
                        </a:rPr>
                        <a:t>with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supporting alternative taglines and summarized creative guidelines. Final concepts are selected by 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a:cs typeface="Segoe UI"/>
                        </a:rPr>
                        <a:t>Creative variations are generated by the </a:t>
                      </a:r>
                      <a:r>
                        <a:rPr lang="en-GB" sz="900" b="1">
                          <a:latin typeface="Segoe UI"/>
                          <a:cs typeface="Segoe UI"/>
                        </a:rPr>
                        <a:t>Creative Agent</a:t>
                      </a:r>
                      <a:r>
                        <a:rPr lang="en-GB" sz="900" b="1" i="0" u="none" strike="noStrike" noProof="0">
                          <a:solidFill>
                            <a:srgbClr val="091F2C"/>
                          </a:solidFill>
                          <a:latin typeface="Segoe UI"/>
                          <a:cs typeface="Segoe UI"/>
                        </a:rPr>
                        <a:t>*(</a:t>
                      </a:r>
                      <a:r>
                        <a:rPr lang="en-GB" sz="900" b="1" i="0" u="none" strike="noStrike" noProof="0">
                          <a:solidFill>
                            <a:srgbClr val="091F2C"/>
                          </a:solidFill>
                          <a:latin typeface="Segoe UI"/>
                          <a:hlinkClick r:id="rId5"/>
                        </a:rPr>
                        <a:t>Custom Agent</a:t>
                      </a:r>
                      <a:r>
                        <a:rPr lang="en-GB" sz="900" b="1" i="0" u="none" strike="noStrike" noProof="0">
                          <a:solidFill>
                            <a:srgbClr val="091F2C"/>
                          </a:solidFill>
                          <a:latin typeface="Segoe UI"/>
                          <a:cs typeface="Segoe UI"/>
                        </a:rPr>
                        <a:t>)</a:t>
                      </a:r>
                      <a:r>
                        <a:rPr lang="en-GB" sz="900">
                          <a:latin typeface="Segoe UI"/>
                          <a:cs typeface="Segoe UI"/>
                        </a:rPr>
                        <a:t>, with the </a:t>
                      </a:r>
                      <a:r>
                        <a:rPr lang="en-GB" sz="900" b="1">
                          <a:latin typeface="Segoe UI"/>
                          <a:cs typeface="Segoe UI"/>
                        </a:rPr>
                        <a:t>Brand Compliance Agent* (</a:t>
                      </a:r>
                      <a:r>
                        <a:rPr lang="en-GB" sz="900" b="1" i="0" u="none" strike="noStrike" noProof="0">
                          <a:latin typeface="Segoe UI"/>
                          <a:hlinkClick r:id="rId5"/>
                        </a:rPr>
                        <a:t>Custom Agent</a:t>
                      </a:r>
                      <a:r>
                        <a:rPr lang="en-GB" sz="900" b="1">
                          <a:latin typeface="Segoe UI"/>
                          <a:cs typeface="Segoe UI"/>
                        </a:rPr>
                        <a:t>)  </a:t>
                      </a:r>
                      <a:r>
                        <a:rPr lang="en-GB" sz="900">
                          <a:latin typeface="Segoe UI"/>
                          <a:cs typeface="Segoe UI"/>
                        </a:rPr>
                        <a:t>flagging tone and inclusivity risks. The </a:t>
                      </a:r>
                      <a:r>
                        <a:rPr lang="en-GB" sz="900" b="1">
                          <a:latin typeface="Segoe UI"/>
                          <a:cs typeface="Segoe UI"/>
                        </a:rPr>
                        <a:t>Marketing Manager </a:t>
                      </a:r>
                      <a:r>
                        <a:rPr lang="en-GB" sz="900">
                          <a:latin typeface="Segoe UI"/>
                          <a:cs typeface="Segoe UI"/>
                        </a:rPr>
                        <a:t>approves final assets for production.</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a:cs typeface="Segoe UI"/>
                        </a:rPr>
                        <a:t>Creative assets are produced at scale by a </a:t>
                      </a:r>
                      <a:r>
                        <a:rPr lang="en-GB" sz="900" b="1">
                          <a:latin typeface="Segoe UI"/>
                          <a:cs typeface="Segoe UI"/>
                        </a:rPr>
                        <a:t>Creative Agent* (</a:t>
                      </a:r>
                      <a:r>
                        <a:rPr lang="en-GB" sz="900" b="1" i="0" u="none" strike="noStrike" noProof="0">
                          <a:latin typeface="Segoe UI"/>
                          <a:hlinkClick r:id="rId5"/>
                        </a:rPr>
                        <a:t>Custom Agent</a:t>
                      </a:r>
                      <a:r>
                        <a:rPr lang="en-GB" sz="900" b="1">
                          <a:latin typeface="Segoe UI"/>
                          <a:cs typeface="Segoe UI"/>
                        </a:rPr>
                        <a:t>) </a:t>
                      </a:r>
                      <a:r>
                        <a:rPr lang="en-GB" sz="900" b="0">
                          <a:latin typeface="Segoe UI"/>
                          <a:cs typeface="Segoe UI"/>
                        </a:rPr>
                        <a:t>while a</a:t>
                      </a:r>
                      <a:r>
                        <a:rPr lang="en-GB" sz="900" b="1">
                          <a:latin typeface="Segoe UI"/>
                          <a:cs typeface="Segoe UI"/>
                        </a:rPr>
                        <a:t> Brand Compliance Agent* (Custom Agent) </a:t>
                      </a:r>
                      <a:r>
                        <a:rPr lang="en-GB" sz="900">
                          <a:latin typeface="Segoe UI"/>
                          <a:cs typeface="Segoe UI"/>
                        </a:rPr>
                        <a:t>applies brand, accessibility, and inclusivity rules. Only tone or cultural sensitivity exceptions are escalated to the </a:t>
                      </a:r>
                      <a:r>
                        <a:rPr lang="en-GB" sz="900" b="1">
                          <a:latin typeface="Segoe UI"/>
                          <a:cs typeface="Segoe UI"/>
                        </a:rPr>
                        <a:t>Marketing Manager</a:t>
                      </a:r>
                      <a:r>
                        <a:rPr lang="en-GB" sz="900">
                          <a:latin typeface="Segoe UI"/>
                          <a:cs typeface="Segoe UI"/>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450193">
                <a:tc>
                  <a:txBody>
                    <a:bodyPr/>
                    <a:lstStyle/>
                    <a:p>
                      <a:pPr marL="91440">
                        <a:lnSpc>
                          <a:spcPct val="107000"/>
                        </a:lnSpc>
                        <a:spcAft>
                          <a:spcPts val="80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Content Localization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Content is adapted for regional markets by 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 with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supporting translation and summarization of cultural guidelines. Local adaptations are applied manually by the </a:t>
                      </a:r>
                      <a:r>
                        <a:rPr lang="en-GB" sz="900" b="1">
                          <a:latin typeface="Segoe UI" panose="020B0502040204020203" pitchFamily="34" charset="0"/>
                          <a:cs typeface="Segoe UI" panose="020B0502040204020203" pitchFamily="34" charset="0"/>
                        </a:rPr>
                        <a:t>Marketing Manager.</a:t>
                      </a:r>
                      <a:endParaRPr lang="en-GB" sz="900" b="1"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a:cs typeface="Segoe UI"/>
                        </a:rPr>
                        <a:t>Localized content is generated collaboratively with the </a:t>
                      </a:r>
                      <a:r>
                        <a:rPr lang="en-GB" sz="900" b="1">
                          <a:latin typeface="Segoe UI"/>
                          <a:cs typeface="Segoe UI"/>
                        </a:rPr>
                        <a:t>Localization Agent* (</a:t>
                      </a:r>
                      <a:r>
                        <a:rPr lang="en-GB" sz="900" b="1" i="0" u="none" strike="noStrike" noProof="0">
                          <a:latin typeface="Segoe UI"/>
                          <a:hlinkClick r:id="rId5"/>
                        </a:rPr>
                        <a:t>Custom Agent</a:t>
                      </a:r>
                      <a:r>
                        <a:rPr lang="en-GB" sz="900" b="1">
                          <a:latin typeface="Segoe UI"/>
                          <a:cs typeface="Segoe UI"/>
                        </a:rPr>
                        <a:t>)</a:t>
                      </a:r>
                      <a:r>
                        <a:rPr lang="en-GB" sz="900">
                          <a:latin typeface="Segoe UI"/>
                          <a:cs typeface="Segoe UI"/>
                        </a:rPr>
                        <a:t>, which surfaces regional nuances. The </a:t>
                      </a:r>
                      <a:r>
                        <a:rPr lang="en-GB" sz="900" b="1">
                          <a:latin typeface="Segoe UI"/>
                          <a:cs typeface="Segoe UI"/>
                        </a:rPr>
                        <a:t>Marketing Manager </a:t>
                      </a:r>
                      <a:r>
                        <a:rPr lang="en-GB" sz="900">
                          <a:latin typeface="Segoe UI"/>
                          <a:cs typeface="Segoe UI"/>
                        </a:rPr>
                        <a:t>reviews and approves content prior to publishing.</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a:cs typeface="Segoe UI"/>
                        </a:rPr>
                        <a:t>Content is localized automatically across markets by a </a:t>
                      </a:r>
                      <a:r>
                        <a:rPr lang="en-GB" sz="900" b="1">
                          <a:latin typeface="Segoe UI"/>
                          <a:cs typeface="Segoe UI"/>
                        </a:rPr>
                        <a:t>Localization Agent* (</a:t>
                      </a:r>
                      <a:r>
                        <a:rPr lang="en-GB" sz="900" b="1" i="0" u="none" strike="noStrike" noProof="0">
                          <a:latin typeface="Segoe UI"/>
                          <a:hlinkClick r:id="rId5"/>
                        </a:rPr>
                        <a:t>Custom Agent</a:t>
                      </a:r>
                      <a:r>
                        <a:rPr lang="en-GB" sz="900" b="1">
                          <a:latin typeface="Segoe UI"/>
                          <a:cs typeface="Segoe UI"/>
                        </a:rPr>
                        <a:t>) </a:t>
                      </a:r>
                      <a:r>
                        <a:rPr lang="en-GB" sz="900">
                          <a:latin typeface="Segoe UI"/>
                          <a:cs typeface="Segoe UI"/>
                        </a:rPr>
                        <a:t>applying linguistic and cultural rules. High-risk cultural misalignment is escalated for review to the </a:t>
                      </a:r>
                      <a:r>
                        <a:rPr lang="en-GB" sz="900" b="1">
                          <a:latin typeface="Segoe UI"/>
                          <a:cs typeface="Segoe UI"/>
                        </a:rPr>
                        <a:t>Marketing Manager</a:t>
                      </a:r>
                      <a:r>
                        <a:rPr lang="en-GB" sz="900">
                          <a:latin typeface="Segoe UI"/>
                          <a:cs typeface="Segoe UI"/>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640080">
                <a:tc>
                  <a:txBody>
                    <a:bodyPr/>
                    <a:lstStyle/>
                    <a:p>
                      <a:pPr marL="91440">
                        <a:lnSpc>
                          <a:spcPct val="107000"/>
                        </a:lnSpc>
                        <a:spcAft>
                          <a:spcPts val="80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Compliance Review</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Brand and regulatory checks are performed by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summarize compliance checklists. Final review and approvals are carried out by 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a:cs typeface="Segoe UI"/>
                        </a:rPr>
                        <a:t>Compliance recommendations are surfaced by a </a:t>
                      </a:r>
                      <a:r>
                        <a:rPr lang="en-GB" sz="900" b="1">
                          <a:latin typeface="Segoe UI"/>
                          <a:cs typeface="Segoe UI"/>
                        </a:rPr>
                        <a:t>Brand</a:t>
                      </a:r>
                      <a:r>
                        <a:rPr lang="en-GB" sz="900">
                          <a:latin typeface="Segoe UI"/>
                          <a:cs typeface="Segoe UI"/>
                        </a:rPr>
                        <a:t> </a:t>
                      </a:r>
                      <a:r>
                        <a:rPr lang="en-GB" sz="900" b="1">
                          <a:latin typeface="Segoe UI"/>
                          <a:cs typeface="Segoe UI"/>
                        </a:rPr>
                        <a:t>Compliance Agent* (</a:t>
                      </a:r>
                      <a:r>
                        <a:rPr lang="en-GB" sz="900" b="1" i="0" u="none" strike="noStrike" noProof="0">
                          <a:latin typeface="Segoe UI"/>
                          <a:hlinkClick r:id="rId5"/>
                        </a:rPr>
                        <a:t>Custom Agent</a:t>
                      </a:r>
                      <a:r>
                        <a:rPr lang="en-GB" sz="900" b="1">
                          <a:latin typeface="Segoe UI"/>
                          <a:cs typeface="Segoe UI"/>
                        </a:rPr>
                        <a:t>)</a:t>
                      </a:r>
                      <a:r>
                        <a:rPr lang="en-GB" sz="900">
                          <a:latin typeface="Segoe UI"/>
                          <a:cs typeface="Segoe UI"/>
                        </a:rPr>
                        <a:t>, highlighting potential risks and mitigations. The </a:t>
                      </a:r>
                      <a:r>
                        <a:rPr lang="en-GB" sz="900" b="1">
                          <a:latin typeface="Segoe UI"/>
                          <a:cs typeface="Segoe UI"/>
                        </a:rPr>
                        <a:t>Marketing Manager </a:t>
                      </a:r>
                      <a:r>
                        <a:rPr lang="en-GB" sz="900">
                          <a:latin typeface="Segoe UI"/>
                          <a:cs typeface="Segoe UI"/>
                        </a:rPr>
                        <a:t>reviews and approves required edits.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Brand Compliance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enforces compliance rules automatically throughout content creation and publishing. Escalations to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occur only for ambiguous regulatory interpretations.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40080">
                <a:tc>
                  <a:txBody>
                    <a:bodyPr/>
                    <a:lstStyle/>
                    <a:p>
                      <a:pPr marL="91440">
                        <a:lnSpc>
                          <a:spcPct val="107000"/>
                        </a:lnSpc>
                        <a:spcAft>
                          <a:spcPts val="80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Performance Optimization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Campaign performance is analyzed in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by 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 to summarize trends and suggest optimization ideas. Optimization decisions are reviewed and made manually the </a:t>
                      </a:r>
                      <a:r>
                        <a:rPr lang="en-GB" sz="900" b="1">
                          <a:latin typeface="Segoe UI" panose="020B0502040204020203" pitchFamily="34" charset="0"/>
                          <a:cs typeface="Segoe UI" panose="020B0502040204020203" pitchFamily="34" charset="0"/>
                        </a:rPr>
                        <a:t>Marketing Manager.</a:t>
                      </a:r>
                      <a:endParaRPr lang="en-GB" sz="900" b="1"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Predictive performance insights and budget reallocation recommendations are generated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GB" sz="900">
                          <a:latin typeface="Segoe UI" panose="020B0502040204020203" pitchFamily="34" charset="0"/>
                          <a:cs typeface="Segoe UI" panose="020B0502040204020203" pitchFamily="34" charset="0"/>
                        </a:rPr>
                        <a:t>. Optimization actions are reviewed and approved by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before execution.</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Campaign performance is monitored and optimized in real time by a </a:t>
                      </a:r>
                      <a:r>
                        <a:rPr lang="en-GB" sz="900" b="1">
                          <a:latin typeface="Segoe UI" panose="020B0502040204020203" pitchFamily="34" charset="0"/>
                          <a:cs typeface="Segoe UI" panose="020B0502040204020203" pitchFamily="34" charset="0"/>
                        </a:rPr>
                        <a:t>Campaign Intelligence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adjusting spend and creative delivery.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intervenes only for strategic shifts or high-risk budget changes.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047269">
                <a:tc>
                  <a:txBody>
                    <a:bodyPr/>
                    <a:lstStyle/>
                    <a:p>
                      <a:pPr marL="0" lvl="0" indent="0" algn="l" defTabSz="914400">
                        <a:lnSpc>
                          <a:spcPct val="108000"/>
                        </a:lnSpc>
                        <a:spcBef>
                          <a:spcPts val="0"/>
                        </a:spcBef>
                        <a:spcAft>
                          <a:spcPts val="0"/>
                        </a:spcAft>
                        <a:buFont typeface="Arial" panose="020B0604020202020204" pitchFamily="34" charset="0"/>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Font typeface="Arial" panose="020B0604020202020204" pitchFamily="34" charset="0"/>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1" i="0" u="none" strike="noStrike" kern="0" cap="none" spc="0" normalizeH="0" baseline="0" noProof="0">
                          <a:ln>
                            <a:noFill/>
                          </a:ln>
                          <a:solidFill>
                            <a:schemeClr val="tx1"/>
                          </a:solidFill>
                          <a:effectLst/>
                          <a:uLnTx/>
                          <a:uFillTx/>
                          <a:latin typeface="+mn-lt"/>
                          <a:ea typeface="+mn-ea"/>
                          <a:cs typeface="Segoe UI"/>
                        </a:rPr>
                        <a:t>(measured at workflow or </a:t>
                      </a:r>
                      <a:r>
                        <a:rPr lang="en-US" sz="600" b="0" i="0" u="none" strike="noStrike" kern="0" cap="none" spc="0" normalizeH="0" baseline="0" noProof="0">
                          <a:ln>
                            <a:noFill/>
                          </a:ln>
                          <a:solidFill>
                            <a:schemeClr val="tx1"/>
                          </a:solidFill>
                          <a:effectLst/>
                          <a:uLnTx/>
                          <a:uFillTx/>
                          <a:latin typeface="+mn-lt"/>
                          <a:ea typeface="+mn-ea"/>
                          <a:cs typeface="Segoe UI"/>
                        </a:rPr>
                        <a:t>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Drafting briefs &amp; creative concepts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Improved quality &amp; consistency of creative outputs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Increased AI adoption: Personalization tasks &amp; workflows </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Cycle time: Brief-to-asset approval</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Quality: Agent-generated creative outputs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 of automation across personalization steps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Frequency of escalations requiring manual intervention</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Collaboration satisfaction: Between marketers &amp; agents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 of personalization workflows executed end-to-end by agents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exception handling time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Accuracy of risk mitigation across compliance &amp; cultural checks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Performance uplift from autonomous optimization</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Frequency of strategic human overrides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3" name="TextBox 2">
            <a:extLst>
              <a:ext uri="{FF2B5EF4-FFF2-40B4-BE49-F238E27FC236}">
                <a16:creationId xmlns:a16="http://schemas.microsoft.com/office/drawing/2014/main" id="{FA1D3C50-133D-6984-B484-82FE5D9514A3}"/>
              </a:ext>
            </a:extLst>
          </p:cNvPr>
          <p:cNvSpPr txBox="1"/>
          <p:nvPr/>
        </p:nvSpPr>
        <p:spPr>
          <a:xfrm>
            <a:off x="434046" y="272143"/>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MARKETING</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4" name="TextBox 3">
            <a:extLst>
              <a:ext uri="{FF2B5EF4-FFF2-40B4-BE49-F238E27FC236}">
                <a16:creationId xmlns:a16="http://schemas.microsoft.com/office/drawing/2014/main" id="{4D4A3F4F-A8D2-CAAC-3E7F-DFEE0D926036}"/>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20754465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AAAAE-CCA4-9BB6-88EB-A5E5B645973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55E69E53-3B54-20DF-C02C-3CC6644B4B33}"/>
              </a:ext>
            </a:extLst>
          </p:cNvPr>
          <p:cNvSpPr>
            <a:spLocks noGrp="1"/>
          </p:cNvSpPr>
          <p:nvPr>
            <p:ph type="title"/>
          </p:nvPr>
        </p:nvSpPr>
        <p:spPr>
          <a:xfrm>
            <a:off x="510824" y="591770"/>
            <a:ext cx="8842157" cy="492443"/>
          </a:xfrm>
        </p:spPr>
        <p:txBody>
          <a:bodyPr/>
          <a:lstStyle/>
          <a:p>
            <a:r>
              <a:rPr lang="en-US"/>
              <a:t>AI-Powered Insight Mining &amp; Trend Intelligence</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2E643228-0BC6-A56F-694F-9BABD9E74926}"/>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87027D73-4E3A-2F55-E66B-B92951E19181}"/>
              </a:ext>
            </a:extLst>
          </p:cNvPr>
          <p:cNvGraphicFramePr>
            <a:graphicFrameLocks noGrp="1"/>
          </p:cNvGraphicFramePr>
          <p:nvPr>
            <p:extLst>
              <p:ext uri="{D42A27DB-BD31-4B8C-83A1-F6EECF244321}">
                <p14:modId xmlns:p14="http://schemas.microsoft.com/office/powerpoint/2010/main" val="2767100433"/>
              </p:ext>
            </p:extLst>
          </p:nvPr>
        </p:nvGraphicFramePr>
        <p:xfrm>
          <a:off x="505297" y="1196948"/>
          <a:ext cx="11143904" cy="5373010"/>
        </p:xfrm>
        <a:graphic>
          <a:graphicData uri="http://schemas.openxmlformats.org/drawingml/2006/table">
            <a:tbl>
              <a:tblPr firstRow="1" bandRow="1">
                <a:tableStyleId>{00A15C55-8517-42AA-B614-E9B94910E393}</a:tableStyleId>
              </a:tblPr>
              <a:tblGrid>
                <a:gridCol w="1536722">
                  <a:extLst>
                    <a:ext uri="{9D8B030D-6E8A-4147-A177-3AD203B41FA5}">
                      <a16:colId xmlns:a16="http://schemas.microsoft.com/office/drawing/2014/main" val="4150324865"/>
                    </a:ext>
                  </a:extLst>
                </a:gridCol>
                <a:gridCol w="3097596">
                  <a:extLst>
                    <a:ext uri="{9D8B030D-6E8A-4147-A177-3AD203B41FA5}">
                      <a16:colId xmlns:a16="http://schemas.microsoft.com/office/drawing/2014/main" val="3181555836"/>
                    </a:ext>
                  </a:extLst>
                </a:gridCol>
                <a:gridCol w="3194491">
                  <a:extLst>
                    <a:ext uri="{9D8B030D-6E8A-4147-A177-3AD203B41FA5}">
                      <a16:colId xmlns:a16="http://schemas.microsoft.com/office/drawing/2014/main" val="73586981"/>
                    </a:ext>
                  </a:extLst>
                </a:gridCol>
                <a:gridCol w="3315095">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1005840">
                <a:tc>
                  <a:txBody>
                    <a:bodyPr/>
                    <a:lstStyle/>
                    <a:p>
                      <a:pPr marL="91440">
                        <a:lnSpc>
                          <a:spcPct val="107000"/>
                        </a:lnSpc>
                        <a:spcAft>
                          <a:spcPts val="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Insight Intake &amp; </a:t>
                      </a:r>
                    </a:p>
                    <a:p>
                      <a:pPr marL="91440">
                        <a:lnSpc>
                          <a:spcPct val="107000"/>
                        </a:lnSpc>
                        <a:spcAft>
                          <a:spcPts val="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Research Brief</a:t>
                      </a: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Internal reports and external research links are consolidated by the </a:t>
                      </a:r>
                      <a:r>
                        <a:rPr lang="en-GB" sz="900" b="1">
                          <a:latin typeface="Segoe UI" panose="020B0502040204020203" pitchFamily="34" charset="0"/>
                          <a:cs typeface="Segoe UI" panose="020B0502040204020203" pitchFamily="34" charset="0"/>
                        </a:rPr>
                        <a:t>Content Marketing Specialist</a:t>
                      </a:r>
                      <a:r>
                        <a:rPr lang="en-GB" sz="900" b="0">
                          <a:latin typeface="Segoe UI" panose="020B0502040204020203" pitchFamily="34" charset="0"/>
                          <a:cs typeface="Segoe UI" panose="020B0502040204020203" pitchFamily="34" charset="0"/>
                        </a:rPr>
                        <a:t> in Word</a:t>
                      </a:r>
                      <a:r>
                        <a:rPr lang="en-GB" sz="900">
                          <a:latin typeface="Segoe UI" panose="020B0502040204020203" pitchFamily="34" charset="0"/>
                          <a:cs typeface="Segoe UI" panose="020B0502040204020203" pitchFamily="34" charset="0"/>
                        </a:rPr>
                        <a:t>. Then </a:t>
                      </a:r>
                      <a:r>
                        <a:rPr lang="en-GB" sz="900" b="1">
                          <a:latin typeface="Segoe UI" panose="020B0502040204020203" pitchFamily="34" charset="0"/>
                          <a:cs typeface="Segoe UI" panose="020B0502040204020203" pitchFamily="34" charset="0"/>
                        </a:rPr>
                        <a:t>Copilot in Word </a:t>
                      </a:r>
                      <a:r>
                        <a:rPr lang="en-GB" sz="900">
                          <a:latin typeface="Segoe UI" panose="020B0502040204020203" pitchFamily="34" charset="0"/>
                          <a:cs typeface="Segoe UI" panose="020B0502040204020203" pitchFamily="34" charset="0"/>
                        </a:rPr>
                        <a:t>summarizes prior campaign performance, surfaces creative themes, and drafts a first-pass research brief, which is reviewed and approved by the </a:t>
                      </a:r>
                      <a:r>
                        <a:rPr lang="en-GB" sz="900" b="1" kern="100">
                          <a:effectLst/>
                          <a:latin typeface="Segoe UI" panose="020B0502040204020203" pitchFamily="34" charset="0"/>
                          <a:ea typeface="Aptos" panose="020B0004020202020204" pitchFamily="34" charset="0"/>
                          <a:cs typeface="Segoe UI" panose="020B0502040204020203" pitchFamily="34" charset="0"/>
                        </a:rPr>
                        <a:t>Chief Marketing Officer</a:t>
                      </a:r>
                      <a:r>
                        <a:rPr lang="en-GB" sz="900">
                          <a:latin typeface="Segoe UI" panose="020B0502040204020203" pitchFamily="34" charset="0"/>
                          <a:cs typeface="Segoe UI" panose="020B0502040204020203" pitchFamily="34" charset="0"/>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A research brief is initiated in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with the </a:t>
                      </a:r>
                      <a:r>
                        <a:rPr lang="en-US" sz="900" b="1" i="0" u="none" strike="noStrike" noProof="0">
                          <a:latin typeface="Segoe UI" panose="020B0502040204020203" pitchFamily="34" charset="0"/>
                          <a:cs typeface="Segoe UI" panose="020B0502040204020203" pitchFamily="34" charset="0"/>
                          <a:hlinkClick r:id="rId3"/>
                        </a:rPr>
                        <a:t>Researcher Agent</a:t>
                      </a:r>
                      <a:r>
                        <a:rPr lang="en-GB" sz="900">
                          <a:latin typeface="Segoe UI" panose="020B0502040204020203" pitchFamily="34" charset="0"/>
                          <a:cs typeface="Segoe UI" panose="020B0502040204020203" pitchFamily="34" charset="0"/>
                        </a:rPr>
                        <a:t> aggregating competitor and industry signals.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clusters themes and proposes audience segments, while the </a:t>
                      </a:r>
                      <a:r>
                        <a:rPr lang="en-GB" sz="900" b="1">
                          <a:latin typeface="Segoe UI" panose="020B0502040204020203" pitchFamily="34" charset="0"/>
                          <a:cs typeface="Segoe UI" panose="020B0502040204020203" pitchFamily="34" charset="0"/>
                        </a:rPr>
                        <a:t>Compliance Agent* </a:t>
                      </a:r>
                      <a:r>
                        <a:rPr lang="en-GB" sz="900" b="0">
                          <a:latin typeface="Segoe UI" panose="020B0502040204020203" pitchFamily="34" charset="0"/>
                          <a:cs typeface="Segoe UI" panose="020B0502040204020203" pitchFamily="34" charset="0"/>
                        </a:rPr>
                        <a:t>(</a:t>
                      </a:r>
                      <a:r>
                        <a:rPr lang="en-GB" sz="900" b="1" i="0" u="none" strike="noStrike" noProof="0">
                          <a:latin typeface="Segoe UI"/>
                          <a:hlinkClick r:id="rId5"/>
                        </a:rPr>
                        <a:t>Custom Agent</a:t>
                      </a:r>
                      <a:r>
                        <a:rPr lang="en-GB" sz="900" b="0">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flags regulatory considerations; outputs are reviewed and approved by the </a:t>
                      </a:r>
                      <a:r>
                        <a:rPr lang="en-GB" sz="900" b="1">
                          <a:latin typeface="Segoe UI" panose="020B0502040204020203" pitchFamily="34" charset="0"/>
                          <a:cs typeface="Segoe UI" panose="020B0502040204020203" pitchFamily="34" charset="0"/>
                        </a:rPr>
                        <a:t>Chief Marketing Officer</a:t>
                      </a:r>
                      <a:r>
                        <a:rPr lang="en-GB" sz="900">
                          <a:latin typeface="Segoe UI" panose="020B0502040204020203" pitchFamily="34" charset="0"/>
                          <a:cs typeface="Segoe UI" panose="020B0502040204020203" pitchFamily="34" charset="0"/>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Trusted internal and external sources are continuously scanned by </a:t>
                      </a:r>
                      <a:r>
                        <a:rPr lang="en-US" sz="900" b="1">
                          <a:effectLst/>
                          <a:latin typeface="Segoe UI" panose="020B0502040204020203" pitchFamily="34" charset="0"/>
                          <a:cs typeface="Segoe UI" panose="020B0502040204020203" pitchFamily="34" charset="0"/>
                          <a:hlinkClick r:id="rId3"/>
                        </a:rPr>
                        <a:t>Researcher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 and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build and refresh insight briefs. The </a:t>
                      </a:r>
                      <a:r>
                        <a:rPr lang="en-GB" sz="900" b="1">
                          <a:latin typeface="Segoe UI" panose="020B0502040204020203" pitchFamily="34" charset="0"/>
                          <a:cs typeface="Segoe UI" panose="020B0502040204020203" pitchFamily="34" charset="0"/>
                        </a:rPr>
                        <a:t>Compliance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flags regulatory or brand-sensitive issues, with </a:t>
                      </a:r>
                      <a:r>
                        <a:rPr lang="en-GB" sz="900" b="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 intervening only for anomalies or strategic shifts.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822960">
                <a:tc>
                  <a:txBody>
                    <a:bodyPr/>
                    <a:lstStyle/>
                    <a:p>
                      <a:pPr marL="91440" marR="0" lvl="0" indent="0" algn="l" defTabSz="932742" rtl="0" eaLnBrk="1" fontAlgn="auto" latinLnBrk="0" hangingPunct="1">
                        <a:lnSpc>
                          <a:spcPct val="108000"/>
                        </a:lnSpc>
                        <a:spcBef>
                          <a:spcPts val="0"/>
                        </a:spcBef>
                        <a:spcAft>
                          <a:spcPts val="0"/>
                        </a:spcAft>
                        <a:buClrTx/>
                        <a:buSzTx/>
                        <a:buFontTx/>
                        <a:buNone/>
                        <a:tabLst/>
                        <a:defRPr/>
                      </a:pPr>
                      <a:r>
                        <a:rPr lang="en-GB" sz="900" b="1" kern="1200">
                          <a:solidFill>
                            <a:schemeClr val="dk1"/>
                          </a:solidFill>
                          <a:effectLst/>
                          <a:latin typeface="Segoe UI" panose="020B0502040204020203" pitchFamily="34" charset="0"/>
                          <a:ea typeface="+mn-ea"/>
                          <a:cs typeface="Segoe UI" panose="020B0502040204020203" pitchFamily="34" charset="0"/>
                        </a:rPr>
                        <a:t>Competitor &amp; Market Trend Scan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marL="0" marR="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Competitor launches, pricing, and messaging are compiled manually by the Marketing Manager. They then use Copilot in Excel or Word to summarize trends and highlight implications for positioning, with directional decisions validated by the Chief Marketing Officer.</a:t>
                      </a: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Earnings calls, press releases, and social chatter are ingested by the </a:t>
                      </a:r>
                      <a:r>
                        <a:rPr lang="en-US" sz="900" b="1">
                          <a:effectLst/>
                          <a:latin typeface="Segoe UI" panose="020B0502040204020203" pitchFamily="34" charset="0"/>
                          <a:cs typeface="Segoe UI" panose="020B0502040204020203" pitchFamily="34" charset="0"/>
                          <a:hlinkClick r:id="rId3"/>
                        </a:rPr>
                        <a:t>Researcher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identify momentum and risk.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scores trends, with compliance checks applied before insights are drafted for executive review.</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Dashboards and recurring trend intelligence packs are generated autonomously by a </a:t>
                      </a:r>
                      <a:r>
                        <a:rPr lang="en-GB" sz="900" b="1">
                          <a:latin typeface="Segoe UI" panose="020B0502040204020203" pitchFamily="34" charset="0"/>
                          <a:cs typeface="Segoe UI" panose="020B0502040204020203" pitchFamily="34" charset="0"/>
                        </a:rPr>
                        <a:t>Workforce Insights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distributed weekly. The Agent enriches market views with frontline and customer service signals, with exceptions escalated for review to the </a:t>
                      </a:r>
                      <a:r>
                        <a:rPr lang="en-GB" sz="900" b="1">
                          <a:latin typeface="Segoe UI" panose="020B0502040204020203" pitchFamily="34" charset="0"/>
                          <a:cs typeface="Segoe UI" panose="020B0502040204020203" pitchFamily="34" charset="0"/>
                        </a:rPr>
                        <a:t>Marketing Manager</a:t>
                      </a:r>
                      <a:r>
                        <a:rPr lang="en-GB" sz="900">
                          <a:latin typeface="Segoe UI" panose="020B0502040204020203" pitchFamily="34" charset="0"/>
                          <a:cs typeface="Segoe UI" panose="020B0502040204020203" pitchFamily="34" charset="0"/>
                        </a:rPr>
                        <a:t>.</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914400">
                <a:tc>
                  <a:txBody>
                    <a:bodyPr/>
                    <a:lstStyle/>
                    <a:p>
                      <a:pPr marL="91440">
                        <a:lnSpc>
                          <a:spcPct val="107000"/>
                        </a:lnSpc>
                        <a:spcAft>
                          <a:spcPts val="80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Audience Sentiment &amp; Channel Intelligence</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Digital Marketing Specialist </a:t>
                      </a:r>
                      <a:r>
                        <a:rPr lang="en-GB" sz="900">
                          <a:latin typeface="Segoe UI" panose="020B0502040204020203" pitchFamily="34" charset="0"/>
                          <a:cs typeface="Segoe UI" panose="020B0502040204020203" pitchFamily="34" charset="0"/>
                        </a:rPr>
                        <a:t>performs social listening and checks search trend data and uses </a:t>
                      </a:r>
                      <a:r>
                        <a:rPr lang="en-GB" sz="900" b="1">
                          <a:latin typeface="Segoe UI" panose="020B0502040204020203" pitchFamily="34" charset="0"/>
                          <a:cs typeface="Segoe UI" panose="020B0502040204020203" pitchFamily="34" charset="0"/>
                        </a:rPr>
                        <a:t>Copilot Chat </a:t>
                      </a:r>
                      <a:r>
                        <a:rPr lang="en-GB" sz="900" b="0">
                          <a:latin typeface="Segoe UI" panose="020B0502040204020203" pitchFamily="34" charset="0"/>
                          <a:cs typeface="Segoe UI" panose="020B0502040204020203" pitchFamily="34" charset="0"/>
                        </a:rPr>
                        <a:t>to s</a:t>
                      </a:r>
                      <a:r>
                        <a:rPr lang="en-GB" sz="900">
                          <a:latin typeface="Segoe UI" panose="020B0502040204020203" pitchFamily="34" charset="0"/>
                          <a:cs typeface="Segoe UI" panose="020B0502040204020203" pitchFamily="34" charset="0"/>
                        </a:rPr>
                        <a:t>ummarize sentiment signals and channel recommendations. Review and approval is carried out by the</a:t>
                      </a:r>
                      <a:r>
                        <a:rPr lang="en-GB" sz="900" b="0" kern="100">
                          <a:effectLst/>
                          <a:latin typeface="Segoe UI" panose="020B0502040204020203" pitchFamily="34" charset="0"/>
                          <a:ea typeface="Aptos" panose="020B0004020202020204" pitchFamily="34" charset="0"/>
                          <a:cs typeface="Segoe UI" panose="020B0502040204020203" pitchFamily="34" charset="0"/>
                        </a:rPr>
                        <a:t> </a:t>
                      </a:r>
                      <a:r>
                        <a:rPr lang="en-GB" sz="900" b="1" kern="100">
                          <a:effectLst/>
                          <a:latin typeface="Segoe UI" panose="020B0502040204020203" pitchFamily="34" charset="0"/>
                          <a:ea typeface="Aptos" panose="020B0004020202020204" pitchFamily="34" charset="0"/>
                          <a:cs typeface="Segoe UI" panose="020B0502040204020203" pitchFamily="34" charset="0"/>
                        </a:rPr>
                        <a:t>Chief Marketing Officer.</a:t>
                      </a: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Multi-lingual sentiment classification is performed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Next, a </a:t>
                      </a:r>
                      <a:r>
                        <a:rPr lang="en-GB" sz="900" b="1">
                          <a:latin typeface="Segoe UI" panose="020B0502040204020203" pitchFamily="34" charset="0"/>
                          <a:cs typeface="Segoe UI" panose="020B0502040204020203" pitchFamily="34" charset="0"/>
                        </a:rPr>
                        <a:t>People Agent* (</a:t>
                      </a:r>
                      <a:r>
                        <a:rPr lang="en-GB" sz="900" b="1" i="0" u="none" strike="noStrike" noProof="0">
                          <a:latin typeface="Segoe UI"/>
                          <a:hlinkClick r:id="rId5"/>
                        </a:rPr>
                        <a:t>Custom Agent</a:t>
                      </a:r>
                      <a:r>
                        <a:rPr lang="en-GB" sz="900" b="1" i="0" u="none" strike="noStrike" noProof="0">
                          <a:latin typeface="Segoe UI" panose="020B0502040204020203" pitchFamily="34" charset="0"/>
                          <a:cs typeface="Segoe UI" panose="020B0502040204020203" pitchFamily="34" charset="0"/>
                        </a:rPr>
                        <a:t>)</a:t>
                      </a:r>
                      <a:r>
                        <a:rPr lang="en-GB" sz="900" b="1">
                          <a:latin typeface="Segoe UI" panose="020B0502040204020203" pitchFamily="34" charset="0"/>
                          <a:cs typeface="Segoe UI" panose="020B0502040204020203" pitchFamily="34" charset="0"/>
                        </a:rPr>
                        <a:t> </a:t>
                      </a:r>
                      <a:r>
                        <a:rPr lang="en-GB" sz="900" b="0">
                          <a:latin typeface="Segoe UI" panose="020B0502040204020203" pitchFamily="34" charset="0"/>
                          <a:cs typeface="Segoe UI" panose="020B0502040204020203" pitchFamily="34" charset="0"/>
                        </a:rPr>
                        <a:t>is used </a:t>
                      </a:r>
                      <a:r>
                        <a:rPr lang="en-GB" sz="900">
                          <a:latin typeface="Segoe UI" panose="020B0502040204020203" pitchFamily="34" charset="0"/>
                          <a:cs typeface="Segoe UI" panose="020B0502040204020203" pitchFamily="34" charset="0"/>
                        </a:rPr>
                        <a:t>to surface internal SMEs for rapid review and validation, while the </a:t>
                      </a:r>
                      <a:r>
                        <a:rPr lang="en-GB" sz="900" b="1">
                          <a:latin typeface="Segoe UI" panose="020B0502040204020203" pitchFamily="34" charset="0"/>
                          <a:cs typeface="Segoe UI" panose="020B0502040204020203" pitchFamily="34" charset="0"/>
                        </a:rPr>
                        <a:t>Compliance Agent* (</a:t>
                      </a:r>
                      <a:r>
                        <a:rPr lang="en-GB" sz="900" b="1" i="0" u="none" strike="noStrike" noProof="0">
                          <a:latin typeface="Segoe UI"/>
                          <a:hlinkClick r:id="rId5"/>
                        </a:rPr>
                        <a:t>Custom Agent</a:t>
                      </a:r>
                      <a:r>
                        <a:rPr lang="en-GB" sz="900" b="1" i="0" u="none" strike="noStrike" noProof="0">
                          <a:latin typeface="Segoe UI" panose="020B0502040204020203" pitchFamily="34" charset="0"/>
                          <a:cs typeface="Segoe UI" panose="020B0502040204020203" pitchFamily="34" charset="0"/>
                        </a:rPr>
                        <a: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suggests edits. Final approval is carried out by the </a:t>
                      </a:r>
                      <a:r>
                        <a:rPr lang="en-GB" sz="900" b="1" kern="100">
                          <a:effectLst/>
                          <a:latin typeface="Segoe UI" panose="020B0502040204020203" pitchFamily="34" charset="0"/>
                          <a:ea typeface="Aptos" panose="020B0004020202020204" pitchFamily="34" charset="0"/>
                          <a:cs typeface="Segoe UI" panose="020B0502040204020203" pitchFamily="34" charset="0"/>
                        </a:rPr>
                        <a:t>Chief Marketing Officer.</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Sentiment is monitored continuously across regions and channels by a </a:t>
                      </a:r>
                      <a:r>
                        <a:rPr lang="en-GB" sz="900" b="1">
                          <a:latin typeface="Segoe UI" panose="020B0502040204020203" pitchFamily="34" charset="0"/>
                          <a:cs typeface="Segoe UI" panose="020B0502040204020203" pitchFamily="34" charset="0"/>
                        </a:rPr>
                        <a:t>Localization and Compliance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with culturally appropriate variants proposed. The </a:t>
                      </a:r>
                      <a:r>
                        <a:rPr lang="en-GB" sz="900" b="1">
                          <a:latin typeface="Segoe UI" panose="020B0502040204020203" pitchFamily="34" charset="0"/>
                          <a:cs typeface="Segoe UI" panose="020B0502040204020203" pitchFamily="34" charset="0"/>
                        </a:rPr>
                        <a:t>Marketing Manager </a:t>
                      </a:r>
                      <a:r>
                        <a:rPr lang="en-GB" sz="900">
                          <a:latin typeface="Segoe UI" panose="020B0502040204020203" pitchFamily="34" charset="0"/>
                          <a:cs typeface="Segoe UI" panose="020B0502040204020203" pitchFamily="34" charset="0"/>
                        </a:rPr>
                        <a:t>involvement is limited to sentiment spikes or sensitive cases.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822960">
                <a:tc>
                  <a:txBody>
                    <a:bodyPr/>
                    <a:lstStyle/>
                    <a:p>
                      <a:pPr marL="91440">
                        <a:lnSpc>
                          <a:spcPct val="107000"/>
                        </a:lnSpc>
                        <a:spcAft>
                          <a:spcPts val="800"/>
                        </a:spcAft>
                        <a:buNone/>
                      </a:pPr>
                      <a:r>
                        <a:rPr lang="en-GB" sz="900" b="1" kern="100">
                          <a:effectLst/>
                          <a:latin typeface="Segoe UI" panose="020B0502040204020203" pitchFamily="34" charset="0"/>
                          <a:ea typeface="Aptos" panose="020B0004020202020204" pitchFamily="34" charset="0"/>
                          <a:cs typeface="Segoe UI" panose="020B0502040204020203" pitchFamily="34" charset="0"/>
                        </a:rPr>
                        <a:t>Performance  Optimization &amp; Trend Feedback Loop</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b="1">
                          <a:latin typeface="Segoe UI" panose="020B0502040204020203" pitchFamily="34" charset="0"/>
                          <a:cs typeface="Segoe UI" panose="020B0502040204020203" pitchFamily="34" charset="0"/>
                        </a:rPr>
                        <a:t>Content Marketing Specialist </a:t>
                      </a:r>
                      <a:r>
                        <a:rPr lang="en-GB" sz="900" b="0">
                          <a:latin typeface="Segoe UI" panose="020B0502040204020203" pitchFamily="34" charset="0"/>
                          <a:cs typeface="Segoe UI" panose="020B0502040204020203" pitchFamily="34" charset="0"/>
                        </a:rPr>
                        <a:t>reviews post-launch </a:t>
                      </a:r>
                      <a:r>
                        <a:rPr lang="en-GB" sz="900">
                          <a:latin typeface="Segoe UI" panose="020B0502040204020203" pitchFamily="34" charset="0"/>
                          <a:cs typeface="Segoe UI" panose="020B0502040204020203" pitchFamily="34" charset="0"/>
                        </a:rPr>
                        <a:t>analytics to assess performance and emerging trends. They use </a:t>
                      </a:r>
                      <a:r>
                        <a:rPr lang="en-GB" sz="900" b="1">
                          <a:latin typeface="Segoe UI" panose="020B0502040204020203" pitchFamily="34" charset="0"/>
                          <a:cs typeface="Segoe UI" panose="020B0502040204020203" pitchFamily="34" charset="0"/>
                        </a:rPr>
                        <a:t>Copilot Chat </a:t>
                      </a:r>
                      <a:r>
                        <a:rPr lang="en-GB" sz="900" b="0">
                          <a:latin typeface="Segoe UI" panose="020B0502040204020203" pitchFamily="34" charset="0"/>
                          <a:cs typeface="Segoe UI" panose="020B0502040204020203" pitchFamily="34" charset="0"/>
                        </a:rPr>
                        <a:t>to support review and </a:t>
                      </a:r>
                      <a:r>
                        <a:rPr lang="en-GB" sz="900">
                          <a:latin typeface="Segoe UI" panose="020B0502040204020203" pitchFamily="34" charset="0"/>
                          <a:cs typeface="Segoe UI" panose="020B0502040204020203" pitchFamily="34" charset="0"/>
                        </a:rPr>
                        <a:t>summarize learnings and suggest next-cycle optimizations. </a:t>
                      </a:r>
                      <a:r>
                        <a:rPr lang="en-GB" sz="900" b="0" kern="100">
                          <a:effectLst/>
                          <a:latin typeface="Segoe UI" panose="020B0502040204020203" pitchFamily="34" charset="0"/>
                          <a:ea typeface="Aptos" panose="020B0004020202020204" pitchFamily="34" charset="0"/>
                          <a:cs typeface="Segoe UI" panose="020B0502040204020203" pitchFamily="34" charset="0"/>
                        </a:rPr>
                        <a:t>The </a:t>
                      </a:r>
                      <a:r>
                        <a:rPr lang="en-GB" sz="900" b="1" kern="100">
                          <a:effectLst/>
                          <a:latin typeface="Segoe UI" panose="020B0502040204020203" pitchFamily="34" charset="0"/>
                          <a:ea typeface="Aptos" panose="020B0004020202020204" pitchFamily="34" charset="0"/>
                          <a:cs typeface="Segoe UI" panose="020B0502040204020203" pitchFamily="34" charset="0"/>
                        </a:rPr>
                        <a:t>Chief Marketing Officer</a:t>
                      </a:r>
                      <a:r>
                        <a:rPr lang="en-GB" sz="900" kern="100">
                          <a:effectLst/>
                          <a:latin typeface="Segoe UI" panose="020B0502040204020203" pitchFamily="34" charset="0"/>
                          <a:ea typeface="Aptos" panose="020B0004020202020204" pitchFamily="34" charset="0"/>
                          <a:cs typeface="Segoe UI" panose="020B0502040204020203" pitchFamily="34" charset="0"/>
                        </a:rPr>
                        <a:t> confirms budget shifts and messaging tweaks.</a:t>
                      </a: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Performance data is fused by the </a:t>
                      </a:r>
                      <a:r>
                        <a:rPr lang="en-GB" sz="900" b="1">
                          <a:latin typeface="Segoe UI" panose="020B0502040204020203" pitchFamily="34" charset="0"/>
                          <a:cs typeface="Segoe UI" panose="020B0502040204020203" pitchFamily="34" charset="0"/>
                        </a:rPr>
                        <a:t>Workforce Insights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connect market signals with execution outcomes. Optimization actions are reviewed and approved by the </a:t>
                      </a:r>
                      <a:r>
                        <a:rPr lang="en-GB" sz="900" b="1" kern="100">
                          <a:effectLst/>
                          <a:latin typeface="Segoe UI" panose="020B0502040204020203" pitchFamily="34" charset="0"/>
                          <a:ea typeface="Aptos" panose="020B0004020202020204" pitchFamily="34" charset="0"/>
                          <a:cs typeface="Segoe UI" panose="020B0502040204020203" pitchFamily="34" charset="0"/>
                        </a:rPr>
                        <a:t>Chief Marketing Officer.</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nSpc>
                          <a:spcPct val="107000"/>
                        </a:lnSpc>
                        <a:spcAft>
                          <a:spcPts val="800"/>
                        </a:spcAft>
                        <a:buNone/>
                      </a:pPr>
                      <a:r>
                        <a:rPr lang="en-GB" sz="900">
                          <a:latin typeface="Segoe UI" panose="020B0502040204020203" pitchFamily="34" charset="0"/>
                          <a:cs typeface="Segoe UI" panose="020B0502040204020203" pitchFamily="34" charset="0"/>
                        </a:rPr>
                        <a:t>Campaign mix and creative variants are adjusted automatically by a </a:t>
                      </a:r>
                      <a:r>
                        <a:rPr lang="en-GB" sz="900" b="1">
                          <a:latin typeface="Segoe UI" panose="020B0502040204020203" pitchFamily="34" charset="0"/>
                          <a:cs typeface="Segoe UI" panose="020B0502040204020203" pitchFamily="34" charset="0"/>
                        </a:rPr>
                        <a:t>Performance Insights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within defined guardrails. The </a:t>
                      </a:r>
                      <a:r>
                        <a:rPr lang="en-GB" sz="900" b="1" kern="100">
                          <a:effectLst/>
                          <a:latin typeface="Segoe UI" panose="020B0502040204020203" pitchFamily="34" charset="0"/>
                          <a:ea typeface="Aptos" panose="020B0004020202020204" pitchFamily="34" charset="0"/>
                          <a:cs typeface="Segoe UI" panose="020B0502040204020203" pitchFamily="34" charset="0"/>
                        </a:rPr>
                        <a:t>Chief Marketing Officer</a:t>
                      </a:r>
                      <a:r>
                        <a:rPr lang="en-GB" sz="900">
                          <a:latin typeface="Segoe UI" panose="020B0502040204020203" pitchFamily="34" charset="0"/>
                          <a:cs typeface="Segoe UI" panose="020B0502040204020203" pitchFamily="34" charset="0"/>
                        </a:rPr>
                        <a:t> intervenes only for major budget reallocations or compliance escalations.</a:t>
                      </a:r>
                      <a:endParaRPr lang="en-GB"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1145434">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From insight intake to approved brief</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Increased AI adoption: Research synthesis &amp; summarization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Improved consistency and clarity of insight outputs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Cycle time: Insight generation to approval</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Precision: Agent-led classification &amp; clustering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Coverage: Research, sentiment, &amp; compliance tasks handled by agents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Approval turnaround time: Agent-generated insights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Effectiveness of anomaly detection prior to escalation</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 of insight mining &amp; trend analysis executed autonomously</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Signal detection to action</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Policy adherence of automated insights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 of workflows completed without human intervention</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escalations through proactive risk mitigation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3" name="TextBox 2">
            <a:extLst>
              <a:ext uri="{FF2B5EF4-FFF2-40B4-BE49-F238E27FC236}">
                <a16:creationId xmlns:a16="http://schemas.microsoft.com/office/drawing/2014/main" id="{773E5675-4788-BEE3-2283-508A9183BC57}"/>
              </a:ext>
            </a:extLst>
          </p:cNvPr>
          <p:cNvSpPr txBox="1"/>
          <p:nvPr/>
        </p:nvSpPr>
        <p:spPr>
          <a:xfrm>
            <a:off x="434046" y="272143"/>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MARKETING</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4" name="TextBox 3">
            <a:extLst>
              <a:ext uri="{FF2B5EF4-FFF2-40B4-BE49-F238E27FC236}">
                <a16:creationId xmlns:a16="http://schemas.microsoft.com/office/drawing/2014/main" id="{0DFFF311-1CD9-654B-A389-4FF0B42C80AF}"/>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3085518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6C474-91F3-1877-FEEC-777D4E63E1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1051F5-9B8C-2C90-4098-BBB1AB91E7AD}"/>
              </a:ext>
            </a:extLst>
          </p:cNvPr>
          <p:cNvSpPr>
            <a:spLocks noGrp="1"/>
          </p:cNvSpPr>
          <p:nvPr>
            <p:ph type="title"/>
          </p:nvPr>
        </p:nvSpPr>
        <p:spPr>
          <a:xfrm>
            <a:off x="657849" y="2628215"/>
            <a:ext cx="4828551" cy="1218795"/>
          </a:xfrm>
        </p:spPr>
        <p:txBody>
          <a:bodyPr/>
          <a:lstStyle/>
          <a:p>
            <a:r>
              <a:rPr lang="en-US" sz="4400"/>
              <a:t>Customer </a:t>
            </a:r>
            <a:br>
              <a:rPr lang="en-US" sz="4400"/>
            </a:br>
            <a:r>
              <a:rPr lang="en-US" sz="4400"/>
              <a:t>Service 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8CA35EEB-D346-60BB-8221-872A57BFBB8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96888B4C-FC1E-684B-7164-A239FB59FC94}"/>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75761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22A65-6E95-7283-B471-66A1E5B9250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3DEB7A6-B01D-7F4B-C3E2-407679E2C263}"/>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srgbClr val="0078D4"/>
                </a:solidFill>
                <a:effectLst/>
                <a:uLnTx/>
                <a:uFillTx/>
                <a:latin typeface="Segoe UI Semibold"/>
                <a:ea typeface="+mn-ea"/>
                <a:cs typeface="Segoe UI"/>
              </a:rPr>
              <a:t>CUSTOMER SERVICE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11B2D36B-580E-E6AA-70E6-A116E015A502}"/>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Customer Service Transformation</a:t>
            </a:r>
          </a:p>
        </p:txBody>
      </p:sp>
      <p:sp>
        <p:nvSpPr>
          <p:cNvPr id="7" name="TextBox 6">
            <a:extLst>
              <a:ext uri="{FF2B5EF4-FFF2-40B4-BE49-F238E27FC236}">
                <a16:creationId xmlns:a16="http://schemas.microsoft.com/office/drawing/2014/main" id="{6A0391D1-1CBE-F080-F918-5D91F3F2F304}"/>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45" name="Group 44" descr="Scenarios">
            <a:extLst>
              <a:ext uri="{FF2B5EF4-FFF2-40B4-BE49-F238E27FC236}">
                <a16:creationId xmlns:a16="http://schemas.microsoft.com/office/drawing/2014/main" id="{49846DEE-7140-B1E5-8B37-82364B6E9324}"/>
              </a:ext>
            </a:extLst>
          </p:cNvPr>
          <p:cNvGrpSpPr/>
          <p:nvPr/>
        </p:nvGrpSpPr>
        <p:grpSpPr>
          <a:xfrm>
            <a:off x="492216" y="1772929"/>
            <a:ext cx="1737360" cy="4501475"/>
            <a:chOff x="492216" y="1772929"/>
            <a:chExt cx="1737360" cy="4501475"/>
          </a:xfrm>
        </p:grpSpPr>
        <p:sp>
          <p:nvSpPr>
            <p:cNvPr id="26" name="Rounded Rectangle 97">
              <a:extLst>
                <a:ext uri="{FF2B5EF4-FFF2-40B4-BE49-F238E27FC236}">
                  <a16:creationId xmlns:a16="http://schemas.microsoft.com/office/drawing/2014/main" id="{7690F489-C875-7F0A-42D7-5C0A8AE8BBE9}"/>
                </a:ext>
              </a:extLst>
            </p:cNvPr>
            <p:cNvSpPr/>
            <p:nvPr/>
          </p:nvSpPr>
          <p:spPr bwMode="auto">
            <a:xfrm>
              <a:off x="510824" y="3931197"/>
              <a:ext cx="1691640" cy="731520"/>
            </a:xfrm>
            <a:prstGeom prst="rect">
              <a:avLst/>
            </a:prstGeom>
            <a:solidFill>
              <a:srgbClr val="C03BC4">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Resolution &amp;   Escalation Handling</a:t>
              </a:r>
            </a:p>
          </p:txBody>
        </p:sp>
        <p:sp>
          <p:nvSpPr>
            <p:cNvPr id="29" name="Rounded Rectangle 96">
              <a:extLst>
                <a:ext uri="{FF2B5EF4-FFF2-40B4-BE49-F238E27FC236}">
                  <a16:creationId xmlns:a16="http://schemas.microsoft.com/office/drawing/2014/main" id="{FEB531E1-3F9A-96A7-22A9-48273504D261}"/>
                </a:ext>
              </a:extLst>
            </p:cNvPr>
            <p:cNvSpPr/>
            <p:nvPr/>
          </p:nvSpPr>
          <p:spPr bwMode="auto">
            <a:xfrm>
              <a:off x="510824" y="2319509"/>
              <a:ext cx="1691640" cy="731520"/>
            </a:xfrm>
            <a:prstGeom prst="rect">
              <a:avLst/>
            </a:prstGeom>
            <a:solidFill>
              <a:srgbClr val="C03BC4">
                <a:alpha val="10196"/>
              </a:srgbClr>
            </a:solidFill>
            <a:ln w="12700" cap="flat">
              <a:solidFill>
                <a:schemeClr val="bg1">
                  <a:lumMod val="85000"/>
                </a:schemeClr>
              </a:solidFill>
              <a:prstDash val="solid"/>
              <a:miter/>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Case Routing &amp; Prioritization</a:t>
              </a:r>
            </a:p>
          </p:txBody>
        </p:sp>
        <p:sp>
          <p:nvSpPr>
            <p:cNvPr id="30" name="Rounded Rectangle 29">
              <a:extLst>
                <a:ext uri="{FF2B5EF4-FFF2-40B4-BE49-F238E27FC236}">
                  <a16:creationId xmlns:a16="http://schemas.microsoft.com/office/drawing/2014/main" id="{A9C7FDA3-5395-2C0E-0A35-5348F7C6E0A2}"/>
                </a:ext>
              </a:extLst>
            </p:cNvPr>
            <p:cNvSpPr/>
            <p:nvPr/>
          </p:nvSpPr>
          <p:spPr bwMode="auto">
            <a:xfrm>
              <a:off x="492216" y="1772929"/>
              <a:ext cx="1737360" cy="457200"/>
            </a:xfrm>
            <a:prstGeom prst="roundRect">
              <a:avLst/>
            </a:prstGeom>
            <a:solidFill>
              <a:srgbClr val="C03BC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Scenarios</a:t>
              </a:r>
            </a:p>
          </p:txBody>
        </p:sp>
        <p:sp>
          <p:nvSpPr>
            <p:cNvPr id="21" name="Rounded Rectangle 97">
              <a:extLst>
                <a:ext uri="{FF2B5EF4-FFF2-40B4-BE49-F238E27FC236}">
                  <a16:creationId xmlns:a16="http://schemas.microsoft.com/office/drawing/2014/main" id="{9786BEF6-3D21-531A-5E95-AD6A0E51870B}"/>
                </a:ext>
              </a:extLst>
            </p:cNvPr>
            <p:cNvSpPr/>
            <p:nvPr/>
          </p:nvSpPr>
          <p:spPr bwMode="auto">
            <a:xfrm>
              <a:off x="510824" y="4737041"/>
              <a:ext cx="1691640" cy="731520"/>
            </a:xfrm>
            <a:prstGeom prst="rect">
              <a:avLst/>
            </a:prstGeom>
            <a:solidFill>
              <a:srgbClr val="C03BC4">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Service Quality &amp; Continuous Improvement Insights</a:t>
              </a:r>
            </a:p>
          </p:txBody>
        </p:sp>
        <p:sp>
          <p:nvSpPr>
            <p:cNvPr id="23" name="Rounded Rectangle 97">
              <a:extLst>
                <a:ext uri="{FF2B5EF4-FFF2-40B4-BE49-F238E27FC236}">
                  <a16:creationId xmlns:a16="http://schemas.microsoft.com/office/drawing/2014/main" id="{824996E0-2143-ACEB-0AAC-E33C035B077D}"/>
                </a:ext>
              </a:extLst>
            </p:cNvPr>
            <p:cNvSpPr/>
            <p:nvPr/>
          </p:nvSpPr>
          <p:spPr bwMode="auto">
            <a:xfrm>
              <a:off x="510824" y="5542884"/>
              <a:ext cx="1691640" cy="731520"/>
            </a:xfrm>
            <a:prstGeom prst="rect">
              <a:avLst/>
            </a:prstGeom>
            <a:solidFill>
              <a:srgbClr val="C03BC4">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Self-Service Assistant   &amp; Guided Troubleshooting</a:t>
              </a:r>
            </a:p>
          </p:txBody>
        </p:sp>
        <p:sp>
          <p:nvSpPr>
            <p:cNvPr id="24" name="Rounded Rectangle 97">
              <a:extLst>
                <a:ext uri="{FF2B5EF4-FFF2-40B4-BE49-F238E27FC236}">
                  <a16:creationId xmlns:a16="http://schemas.microsoft.com/office/drawing/2014/main" id="{DD170376-C6B9-E133-2968-287819BA6098}"/>
                </a:ext>
              </a:extLst>
            </p:cNvPr>
            <p:cNvSpPr/>
            <p:nvPr/>
          </p:nvSpPr>
          <p:spPr bwMode="auto">
            <a:xfrm>
              <a:off x="510824" y="3125353"/>
              <a:ext cx="1691640" cy="731520"/>
            </a:xfrm>
            <a:prstGeom prst="rect">
              <a:avLst/>
            </a:prstGeom>
            <a:solidFill>
              <a:srgbClr val="C03BC4">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Issue Diagnosis and Root-Cause Analysis</a:t>
              </a:r>
            </a:p>
          </p:txBody>
        </p:sp>
      </p:grpSp>
      <p:grpSp>
        <p:nvGrpSpPr>
          <p:cNvPr id="47" name="Group 46" descr="Key processes">
            <a:extLst>
              <a:ext uri="{FF2B5EF4-FFF2-40B4-BE49-F238E27FC236}">
                <a16:creationId xmlns:a16="http://schemas.microsoft.com/office/drawing/2014/main" id="{7E260132-1CA4-D122-26D3-4F2A7B9841E8}"/>
              </a:ext>
            </a:extLst>
          </p:cNvPr>
          <p:cNvGrpSpPr/>
          <p:nvPr/>
        </p:nvGrpSpPr>
        <p:grpSpPr>
          <a:xfrm>
            <a:off x="2338914" y="1772929"/>
            <a:ext cx="3177540" cy="4501475"/>
            <a:chOff x="2316532" y="1772929"/>
            <a:chExt cx="3177540" cy="4501475"/>
          </a:xfrm>
        </p:grpSpPr>
        <p:sp>
          <p:nvSpPr>
            <p:cNvPr id="31" name="Rounded Rectangle 95">
              <a:extLst>
                <a:ext uri="{FF2B5EF4-FFF2-40B4-BE49-F238E27FC236}">
                  <a16:creationId xmlns:a16="http://schemas.microsoft.com/office/drawing/2014/main" id="{576EC38D-6F83-B48C-8D20-2E484B3A69A0}"/>
                </a:ext>
              </a:extLst>
            </p:cNvPr>
            <p:cNvSpPr/>
            <p:nvPr/>
          </p:nvSpPr>
          <p:spPr bwMode="auto">
            <a:xfrm>
              <a:off x="2339392" y="3125353"/>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Guide data-driven workflow, surface likely causes, recommended fixes &amp; relevant knowledge. Cuts investigation time &amp; repeat contacts.</a:t>
              </a:r>
            </a:p>
          </p:txBody>
        </p:sp>
        <p:sp>
          <p:nvSpPr>
            <p:cNvPr id="32" name="Rounded Rectangle 97">
              <a:extLst>
                <a:ext uri="{FF2B5EF4-FFF2-40B4-BE49-F238E27FC236}">
                  <a16:creationId xmlns:a16="http://schemas.microsoft.com/office/drawing/2014/main" id="{8BB3EF51-B4A3-2CBC-936A-AB1B69EB5DF7}"/>
                </a:ext>
              </a:extLst>
            </p:cNvPr>
            <p:cNvSpPr/>
            <p:nvPr/>
          </p:nvSpPr>
          <p:spPr bwMode="auto">
            <a:xfrm>
              <a:off x="2339392" y="3931197"/>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Suggest validated fixes, auto-complete steps &amp; trigger escalations when SLA risk is detected. Improve speed, consistency &amp; reduce backlog.</a:t>
              </a:r>
            </a:p>
          </p:txBody>
        </p:sp>
        <p:sp>
          <p:nvSpPr>
            <p:cNvPr id="33" name="Rounded Rectangle 99">
              <a:extLst>
                <a:ext uri="{FF2B5EF4-FFF2-40B4-BE49-F238E27FC236}">
                  <a16:creationId xmlns:a16="http://schemas.microsoft.com/office/drawing/2014/main" id="{865C81E6-68E1-A978-60C8-E0ECE3F096A9}"/>
                </a:ext>
              </a:extLst>
            </p:cNvPr>
            <p:cNvSpPr/>
            <p:nvPr/>
          </p:nvSpPr>
          <p:spPr bwMode="auto">
            <a:xfrm>
              <a:off x="2339392" y="4737041"/>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Detect recurring issues, emerging patterns &amp; automation opportunities. Enable proactive reduction of inbound volume &amp; cost-to-serve.</a:t>
              </a:r>
            </a:p>
          </p:txBody>
        </p:sp>
        <p:sp>
          <p:nvSpPr>
            <p:cNvPr id="34" name="Rounded Rectangle 100">
              <a:extLst>
                <a:ext uri="{FF2B5EF4-FFF2-40B4-BE49-F238E27FC236}">
                  <a16:creationId xmlns:a16="http://schemas.microsoft.com/office/drawing/2014/main" id="{4034B055-EA88-33D9-E0B8-2E6FEFB9F5DF}"/>
                </a:ext>
              </a:extLst>
            </p:cNvPr>
            <p:cNvSpPr/>
            <p:nvPr/>
          </p:nvSpPr>
          <p:spPr bwMode="auto">
            <a:xfrm>
              <a:off x="2339392" y="5542884"/>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Deflect high-frequency queries to conversational and step-by-step self-service flows to improve customer satisfaction, reduce ticket load on support teams.</a:t>
              </a:r>
            </a:p>
          </p:txBody>
        </p:sp>
        <p:sp>
          <p:nvSpPr>
            <p:cNvPr id="35" name="Rounded Rectangle 96">
              <a:extLst>
                <a:ext uri="{FF2B5EF4-FFF2-40B4-BE49-F238E27FC236}">
                  <a16:creationId xmlns:a16="http://schemas.microsoft.com/office/drawing/2014/main" id="{9D0FC81A-6DEC-30E2-FF17-6D09898F8DB6}"/>
                </a:ext>
              </a:extLst>
            </p:cNvPr>
            <p:cNvSpPr/>
            <p:nvPr/>
          </p:nvSpPr>
          <p:spPr bwMode="auto">
            <a:xfrm>
              <a:off x="2339392" y="2319509"/>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triage; analyze customer context, history &amp; urgency to assign each case to best-fit rep to reduce wait times &amp; improve resolution quality.</a:t>
              </a:r>
            </a:p>
          </p:txBody>
        </p:sp>
        <p:sp>
          <p:nvSpPr>
            <p:cNvPr id="36" name="Rounded Rectangle 35">
              <a:extLst>
                <a:ext uri="{FF2B5EF4-FFF2-40B4-BE49-F238E27FC236}">
                  <a16:creationId xmlns:a16="http://schemas.microsoft.com/office/drawing/2014/main" id="{E423D77B-3027-C06C-2F7D-4F525CC4BCD0}"/>
                </a:ext>
              </a:extLst>
            </p:cNvPr>
            <p:cNvSpPr/>
            <p:nvPr/>
          </p:nvSpPr>
          <p:spPr bwMode="auto">
            <a:xfrm>
              <a:off x="2316532" y="1772929"/>
              <a:ext cx="3154680" cy="457200"/>
            </a:xfrm>
            <a:prstGeom prst="roundRect">
              <a:avLst/>
            </a:prstGeom>
            <a:solidFill>
              <a:srgbClr val="C03BC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49" name="Group 48" descr="Products and associated logos">
            <a:extLst>
              <a:ext uri="{FF2B5EF4-FFF2-40B4-BE49-F238E27FC236}">
                <a16:creationId xmlns:a16="http://schemas.microsoft.com/office/drawing/2014/main" id="{D27D2624-C1B3-60E7-4F83-9D4E026E1FA7}"/>
              </a:ext>
            </a:extLst>
          </p:cNvPr>
          <p:cNvGrpSpPr/>
          <p:nvPr/>
        </p:nvGrpSpPr>
        <p:grpSpPr>
          <a:xfrm>
            <a:off x="5625792" y="1772929"/>
            <a:ext cx="2743200" cy="4501475"/>
            <a:chOff x="5603313" y="1772929"/>
            <a:chExt cx="2743200" cy="4501475"/>
          </a:xfrm>
        </p:grpSpPr>
        <p:sp>
          <p:nvSpPr>
            <p:cNvPr id="14" name="Rounded Rectangle 13">
              <a:extLst>
                <a:ext uri="{FF2B5EF4-FFF2-40B4-BE49-F238E27FC236}">
                  <a16:creationId xmlns:a16="http://schemas.microsoft.com/office/drawing/2014/main" id="{211BEF50-320B-9906-64E9-1642683FC09D}"/>
                </a:ext>
              </a:extLst>
            </p:cNvPr>
            <p:cNvSpPr/>
            <p:nvPr/>
          </p:nvSpPr>
          <p:spPr bwMode="auto">
            <a:xfrm>
              <a:off x="5603313" y="1772929"/>
              <a:ext cx="2743200" cy="457200"/>
            </a:xfrm>
            <a:prstGeom prst="roundRect">
              <a:avLst/>
            </a:prstGeom>
            <a:solidFill>
              <a:srgbClr val="C03BC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descr="Dynamics 365 Sales icon">
              <a:extLst>
                <a:ext uri="{FF2B5EF4-FFF2-40B4-BE49-F238E27FC236}">
                  <a16:creationId xmlns:a16="http://schemas.microsoft.com/office/drawing/2014/main" id="{E809079F-609E-4EC6-C7CE-37BB094EC690}"/>
                </a:ext>
              </a:extLst>
            </p:cNvPr>
            <p:cNvSpPr/>
            <p:nvPr/>
          </p:nvSpPr>
          <p:spPr bwMode="auto">
            <a:xfrm>
              <a:off x="5626173" y="2319509"/>
              <a:ext cx="2697480" cy="39548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Dynamics 365 Sales</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4" name="!!CopilotLogo1" descr="Microsoft 365 Copilot UI Icon">
              <a:extLst>
                <a:ext uri="{FF2B5EF4-FFF2-40B4-BE49-F238E27FC236}">
                  <a16:creationId xmlns:a16="http://schemas.microsoft.com/office/drawing/2014/main" id="{2EC8F159-77FC-2F8A-2C34-6F92D3AC010A}"/>
                </a:ext>
              </a:extLst>
            </p:cNvPr>
            <p:cNvPicPr>
              <a:picLocks noChangeAspect="1"/>
            </p:cNvPicPr>
            <p:nvPr/>
          </p:nvPicPr>
          <p:blipFill>
            <a:blip r:embed="rId3"/>
            <a:stretch>
              <a:fillRect/>
            </a:stretch>
          </p:blipFill>
          <p:spPr>
            <a:xfrm>
              <a:off x="6002391" y="3329539"/>
              <a:ext cx="310887" cy="315129"/>
            </a:xfrm>
            <a:prstGeom prst="rect">
              <a:avLst/>
            </a:prstGeom>
          </p:spPr>
        </p:pic>
        <p:pic>
          <p:nvPicPr>
            <p:cNvPr id="5" name="Picture 4" descr="Copilot chat logo&#10;">
              <a:extLst>
                <a:ext uri="{FF2B5EF4-FFF2-40B4-BE49-F238E27FC236}">
                  <a16:creationId xmlns:a16="http://schemas.microsoft.com/office/drawing/2014/main" id="{6D5863E2-49EC-39FC-4AD3-FDEC63780A97}"/>
                </a:ext>
              </a:extLst>
            </p:cNvPr>
            <p:cNvPicPr>
              <a:picLocks noChangeAspect="1"/>
            </p:cNvPicPr>
            <p:nvPr/>
          </p:nvPicPr>
          <p:blipFill>
            <a:blip r:embed="rId4"/>
            <a:srcRect t="26745" r="72166" b="34047"/>
            <a:stretch>
              <a:fillRect/>
            </a:stretch>
          </p:blipFill>
          <p:spPr>
            <a:xfrm>
              <a:off x="5978863" y="2821821"/>
              <a:ext cx="357943" cy="315129"/>
            </a:xfrm>
            <a:prstGeom prst="rect">
              <a:avLst/>
            </a:prstGeom>
          </p:spPr>
        </p:pic>
        <p:pic>
          <p:nvPicPr>
            <p:cNvPr id="6" name="Graphic 5" descr="Dynamics 365 sales icon">
              <a:extLst>
                <a:ext uri="{FF2B5EF4-FFF2-40B4-BE49-F238E27FC236}">
                  <a16:creationId xmlns:a16="http://schemas.microsoft.com/office/drawing/2014/main" id="{AE36BB9C-815B-F486-D664-2891386CE9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7814" y="3837257"/>
              <a:ext cx="320040" cy="320040"/>
            </a:xfrm>
            <a:prstGeom prst="rect">
              <a:avLst/>
            </a:prstGeom>
          </p:spPr>
        </p:pic>
        <p:pic>
          <p:nvPicPr>
            <p:cNvPr id="9" name="Picture 8" descr="Researcher agent icon">
              <a:extLst>
                <a:ext uri="{FF2B5EF4-FFF2-40B4-BE49-F238E27FC236}">
                  <a16:creationId xmlns:a16="http://schemas.microsoft.com/office/drawing/2014/main" id="{1A80FF38-9D01-FDFB-9C50-28C51C71E0C6}"/>
                </a:ext>
              </a:extLst>
            </p:cNvPr>
            <p:cNvPicPr>
              <a:picLocks noChangeAspect="1"/>
            </p:cNvPicPr>
            <p:nvPr/>
          </p:nvPicPr>
          <p:blipFill>
            <a:blip r:embed="rId7"/>
            <a:stretch>
              <a:fillRect/>
            </a:stretch>
          </p:blipFill>
          <p:spPr>
            <a:xfrm>
              <a:off x="5997814" y="4874627"/>
              <a:ext cx="320040" cy="320040"/>
            </a:xfrm>
            <a:prstGeom prst="rect">
              <a:avLst/>
            </a:prstGeom>
          </p:spPr>
        </p:pic>
        <p:pic>
          <p:nvPicPr>
            <p:cNvPr id="10" name="Picture 9" descr="A simple icon depicting a stylized molecular structure with three connected spheres in blue, purple, and pink colors linked by gray rods. This graphic represents a basic chemical or molecular model emphasizing connectivity between atoms.">
              <a:extLst>
                <a:ext uri="{FF2B5EF4-FFF2-40B4-BE49-F238E27FC236}">
                  <a16:creationId xmlns:a16="http://schemas.microsoft.com/office/drawing/2014/main" id="{0C2C592C-3FAA-91DD-8D9A-B34FD9CBFFE3}"/>
                </a:ext>
              </a:extLst>
            </p:cNvPr>
            <p:cNvPicPr>
              <a:picLocks noChangeAspect="1"/>
            </p:cNvPicPr>
            <p:nvPr/>
          </p:nvPicPr>
          <p:blipFill>
            <a:blip r:embed="rId8"/>
            <a:stretch>
              <a:fillRect/>
            </a:stretch>
          </p:blipFill>
          <p:spPr>
            <a:xfrm>
              <a:off x="5991758" y="4349886"/>
              <a:ext cx="332152" cy="332152"/>
            </a:xfrm>
            <a:prstGeom prst="rect">
              <a:avLst/>
            </a:prstGeom>
          </p:spPr>
        </p:pic>
        <p:pic>
          <p:nvPicPr>
            <p:cNvPr id="39" name="Picture 38" descr="Vector graphic logo featuring a stylized plus sign composed of overlapping ribbon-like shapes in shades of blue and green. Trademark and warning symbols appear in the top left corner, indicating brand protection and caution.">
              <a:extLst>
                <a:ext uri="{FF2B5EF4-FFF2-40B4-BE49-F238E27FC236}">
                  <a16:creationId xmlns:a16="http://schemas.microsoft.com/office/drawing/2014/main" id="{F99A4F55-9F70-B81C-AAFF-208AE907D428}"/>
                </a:ext>
              </a:extLst>
            </p:cNvPr>
            <p:cNvPicPr>
              <a:picLocks noChangeAspect="1"/>
            </p:cNvPicPr>
            <p:nvPr/>
          </p:nvPicPr>
          <p:blipFill>
            <a:blip r:embed="rId9"/>
            <a:stretch>
              <a:fillRect/>
            </a:stretch>
          </p:blipFill>
          <p:spPr>
            <a:xfrm>
              <a:off x="5995069" y="5468561"/>
              <a:ext cx="325530" cy="320040"/>
            </a:xfrm>
            <a:prstGeom prst="rect">
              <a:avLst/>
            </a:prstGeom>
          </p:spPr>
        </p:pic>
      </p:grpSp>
      <p:grpSp>
        <p:nvGrpSpPr>
          <p:cNvPr id="51" name="Group 50" descr="Success metrics">
            <a:extLst>
              <a:ext uri="{FF2B5EF4-FFF2-40B4-BE49-F238E27FC236}">
                <a16:creationId xmlns:a16="http://schemas.microsoft.com/office/drawing/2014/main" id="{8C6208AF-B056-3B03-E7D0-F21C3D80FFD3}"/>
              </a:ext>
            </a:extLst>
          </p:cNvPr>
          <p:cNvGrpSpPr/>
          <p:nvPr/>
        </p:nvGrpSpPr>
        <p:grpSpPr>
          <a:xfrm>
            <a:off x="8478331" y="1772929"/>
            <a:ext cx="3108960" cy="4501475"/>
            <a:chOff x="8432031" y="1772929"/>
            <a:chExt cx="3108960" cy="4501475"/>
          </a:xfrm>
        </p:grpSpPr>
        <p:sp>
          <p:nvSpPr>
            <p:cNvPr id="16" name="Rounded Rectangle 15">
              <a:extLst>
                <a:ext uri="{FF2B5EF4-FFF2-40B4-BE49-F238E27FC236}">
                  <a16:creationId xmlns:a16="http://schemas.microsoft.com/office/drawing/2014/main" id="{2DA5AAF8-D4CB-81F9-B458-71D8C3692EEE}"/>
                </a:ext>
              </a:extLst>
            </p:cNvPr>
            <p:cNvSpPr/>
            <p:nvPr/>
          </p:nvSpPr>
          <p:spPr bwMode="auto">
            <a:xfrm>
              <a:off x="8432031" y="1772929"/>
              <a:ext cx="3108960" cy="457200"/>
            </a:xfrm>
            <a:prstGeom prst="roundRect">
              <a:avLst/>
            </a:prstGeom>
            <a:solidFill>
              <a:srgbClr val="C03BC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DFC0C30D-46C3-B53C-E1CD-7AC06B27DDF8}"/>
                </a:ext>
              </a:extLst>
            </p:cNvPr>
            <p:cNvSpPr/>
            <p:nvPr/>
          </p:nvSpPr>
          <p:spPr bwMode="auto">
            <a:xfrm>
              <a:off x="8491194" y="2319509"/>
              <a:ext cx="3049797" cy="39548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across core service work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and consistency of customer responses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More service interactions handled at scale</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Improved customer satisfaction and resolution outcomes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Clearer visibility into issues, case trends, and performance</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Increased automation across service workflows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42" name="TextBox 41">
            <a:extLst>
              <a:ext uri="{FF2B5EF4-FFF2-40B4-BE49-F238E27FC236}">
                <a16:creationId xmlns:a16="http://schemas.microsoft.com/office/drawing/2014/main" id="{647DB480-3F14-6B60-4BBB-295EFBF57C39}"/>
              </a:ext>
            </a:extLst>
          </p:cNvPr>
          <p:cNvSpPr txBox="1"/>
          <p:nvPr/>
        </p:nvSpPr>
        <p:spPr>
          <a:xfrm>
            <a:off x="4779821" y="6315654"/>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349484088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A2674-25EF-E043-CF55-5E2ECF012F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1839" t="676" r="27348" b="1"/>
          <a:stretch>
            <a:fillRect/>
          </a:stretch>
        </p:blipFill>
        <p:spPr>
          <a:xfrm>
            <a:off x="6593305" y="0"/>
            <a:ext cx="5598695" cy="6858000"/>
          </a:xfrm>
          <a:prstGeom prst="rect">
            <a:avLst/>
          </a:prstGeom>
        </p:spPr>
      </p:pic>
      <p:sp>
        <p:nvSpPr>
          <p:cNvPr id="7" name="Title 6">
            <a:extLst>
              <a:ext uri="{FF2B5EF4-FFF2-40B4-BE49-F238E27FC236}">
                <a16:creationId xmlns:a16="http://schemas.microsoft.com/office/drawing/2014/main" id="{7D5F068E-97C2-C659-3335-3D447224097C}"/>
              </a:ext>
            </a:extLst>
          </p:cNvPr>
          <p:cNvSpPr txBox="1">
            <a:spLocks noGrp="1"/>
          </p:cNvSpPr>
          <p:nvPr>
            <p:ph type="title" idx="4294967295"/>
          </p:nvPr>
        </p:nvSpPr>
        <p:spPr>
          <a:xfrm>
            <a:off x="497305" y="550796"/>
            <a:ext cx="6096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50" normalizeH="0" baseline="0" noProof="0" dirty="0">
                <a:ln w="3175">
                  <a:noFill/>
                </a:ln>
                <a:solidFill>
                  <a:srgbClr val="0078D4"/>
                </a:solidFill>
                <a:effectLst/>
                <a:uLnTx/>
                <a:uFillTx/>
                <a:latin typeface="Segoe UI Semibold" panose="020B0702040204020203" pitchFamily="34" charset="0"/>
                <a:ea typeface="+mn-ea"/>
                <a:cs typeface="Segoe UI Semibold" panose="020B0702040204020203" pitchFamily="34" charset="0"/>
              </a:rPr>
              <a:t>Table of Contents</a:t>
            </a:r>
          </a:p>
        </p:txBody>
      </p:sp>
      <p:sp>
        <p:nvSpPr>
          <p:cNvPr id="5" name="TextBox 4">
            <a:extLst>
              <a:ext uri="{FF2B5EF4-FFF2-40B4-BE49-F238E27FC236}">
                <a16:creationId xmlns:a16="http://schemas.microsoft.com/office/drawing/2014/main" id="{48973CF4-CC60-14A3-C57C-F7DB01B26C2E}"/>
              </a:ext>
            </a:extLst>
          </p:cNvPr>
          <p:cNvSpPr txBox="1"/>
          <p:nvPr/>
        </p:nvSpPr>
        <p:spPr>
          <a:xfrm>
            <a:off x="540847" y="1363222"/>
            <a:ext cx="5555153" cy="5097870"/>
          </a:xfrm>
          <a:prstGeom prst="rect">
            <a:avLst/>
          </a:prstGeom>
          <a:noFill/>
        </p:spPr>
        <p:txBody>
          <a:bodyPr wrap="square" lIns="91440" tIns="45720" rIns="91440" bIns="45720" anchor="t">
            <a:spAutoFit/>
          </a:bodyPr>
          <a:lstStyle/>
          <a:p>
            <a:pPr>
              <a:lnSpc>
                <a:spcPct val="125000"/>
              </a:lnSpc>
              <a:spcAft>
                <a:spcPts val="600"/>
              </a:spcAft>
            </a:pPr>
            <a:r>
              <a:rPr lang="en-US" sz="2000">
                <a:latin typeface="Segoe UI Semibold" panose="020B0702040204020203" pitchFamily="34" charset="0"/>
                <a:ea typeface="Segoe UI Black" panose="020B0A02040204020203" pitchFamily="34" charset="0"/>
                <a:cs typeface="Segoe UI Semibold" panose="020B0702040204020203" pitchFamily="34" charset="0"/>
              </a:rPr>
              <a:t>Functional</a:t>
            </a:r>
          </a:p>
          <a:p>
            <a:pPr>
              <a:lnSpc>
                <a:spcPct val="125000"/>
              </a:lnSpc>
              <a:spcAft>
                <a:spcPts val="600"/>
              </a:spcAft>
            </a:pPr>
            <a:r>
              <a:rPr lang="en-US">
                <a:latin typeface="Segoe UI"/>
                <a:ea typeface="+mj-ea"/>
                <a:cs typeface="Segoe UI"/>
                <a:hlinkClick r:id="rId3" action="ppaction://hlinksldjump"/>
              </a:rPr>
              <a:t>Top Business Processes for Functional Transformation</a:t>
            </a:r>
            <a:endParaRPr lang="en-US">
              <a:latin typeface="Segoe UI"/>
              <a:ea typeface="+mj-ea"/>
              <a:cs typeface="Segoe UI"/>
            </a:endParaRPr>
          </a:p>
          <a:p>
            <a:pPr>
              <a:lnSpc>
                <a:spcPct val="125000"/>
              </a:lnSpc>
              <a:spcAft>
                <a:spcPts val="600"/>
              </a:spcAft>
            </a:pPr>
            <a:r>
              <a:rPr lang="en-US">
                <a:latin typeface="Segoe UI"/>
                <a:ea typeface="+mj-ea"/>
                <a:cs typeface="Segoe UI"/>
                <a:hlinkClick r:id="rId4" action="ppaction://hlinksldjump"/>
              </a:rPr>
              <a:t>Sales Scenarios</a:t>
            </a:r>
            <a:endParaRPr lang="en-US">
              <a:latin typeface="Segoe UI"/>
              <a:ea typeface="+mj-ea"/>
              <a:cs typeface="Segoe UI"/>
            </a:endParaRPr>
          </a:p>
          <a:p>
            <a:pPr>
              <a:lnSpc>
                <a:spcPct val="125000"/>
              </a:lnSpc>
              <a:spcAft>
                <a:spcPts val="600"/>
              </a:spcAft>
            </a:pPr>
            <a:r>
              <a:rPr lang="en-US">
                <a:latin typeface="Segoe UI"/>
                <a:ea typeface="+mj-ea"/>
                <a:cs typeface="Segoe UI"/>
                <a:hlinkClick r:id="rId5" action="ppaction://hlinksldjump"/>
              </a:rPr>
              <a:t>Marketing Scenarios</a:t>
            </a:r>
            <a:endParaRPr lang="en-US">
              <a:latin typeface="Segoe UI"/>
              <a:ea typeface="+mj-ea"/>
              <a:cs typeface="Segoe UI"/>
            </a:endParaRPr>
          </a:p>
          <a:p>
            <a:pPr>
              <a:lnSpc>
                <a:spcPct val="125000"/>
              </a:lnSpc>
              <a:spcAft>
                <a:spcPts val="600"/>
              </a:spcAft>
            </a:pPr>
            <a:r>
              <a:rPr lang="en-US">
                <a:latin typeface="Segoe UI"/>
                <a:ea typeface="+mj-ea"/>
                <a:cs typeface="Segoe UI"/>
                <a:hlinkClick r:id="rId6" action="ppaction://hlinksldjump"/>
              </a:rPr>
              <a:t>Customer Service Scenarios</a:t>
            </a:r>
            <a:endParaRPr lang="en-US">
              <a:latin typeface="Segoe UI"/>
              <a:ea typeface="+mj-ea"/>
              <a:cs typeface="Segoe UI"/>
            </a:endParaRPr>
          </a:p>
          <a:p>
            <a:pPr>
              <a:lnSpc>
                <a:spcPct val="125000"/>
              </a:lnSpc>
              <a:spcAft>
                <a:spcPts val="600"/>
              </a:spcAft>
            </a:pPr>
            <a:r>
              <a:rPr lang="en-US">
                <a:latin typeface="Segoe UI"/>
                <a:ea typeface="+mj-ea"/>
                <a:cs typeface="Segoe UI"/>
                <a:hlinkClick r:id="rId7" action="ppaction://hlinksldjump"/>
              </a:rPr>
              <a:t>Legal Scenarios</a:t>
            </a:r>
            <a:endParaRPr lang="en-US">
              <a:latin typeface="Segoe UI"/>
              <a:ea typeface="+mj-ea"/>
              <a:cs typeface="Segoe UI"/>
            </a:endParaRPr>
          </a:p>
          <a:p>
            <a:pPr>
              <a:lnSpc>
                <a:spcPct val="125000"/>
              </a:lnSpc>
              <a:spcAft>
                <a:spcPts val="600"/>
              </a:spcAft>
            </a:pPr>
            <a:r>
              <a:rPr lang="en-US">
                <a:latin typeface="Segoe UI"/>
                <a:ea typeface="+mj-ea"/>
                <a:cs typeface="Segoe UI"/>
                <a:hlinkClick r:id="rId8" action="ppaction://hlinksldjump"/>
              </a:rPr>
              <a:t>HR Scenarios </a:t>
            </a:r>
            <a:endParaRPr lang="en-US">
              <a:latin typeface="Segoe UI"/>
              <a:ea typeface="+mj-ea"/>
              <a:cs typeface="Segoe UI"/>
            </a:endParaRPr>
          </a:p>
          <a:p>
            <a:pPr>
              <a:lnSpc>
                <a:spcPct val="125000"/>
              </a:lnSpc>
              <a:spcAft>
                <a:spcPts val="2400"/>
              </a:spcAft>
            </a:pPr>
            <a:r>
              <a:rPr lang="en-US">
                <a:latin typeface="Segoe UI"/>
                <a:ea typeface="+mj-ea"/>
                <a:cs typeface="Segoe UI"/>
                <a:hlinkClick r:id="rId9" action="ppaction://hlinksldjump"/>
              </a:rPr>
              <a:t>IT Scenarios</a:t>
            </a:r>
            <a:endParaRPr lang="en-US" sz="1800">
              <a:highlight>
                <a:srgbClr val="FFFF00"/>
              </a:highlight>
              <a:latin typeface="Segoe UI"/>
              <a:ea typeface="+mj-ea"/>
              <a:cs typeface="Segoe UI"/>
            </a:endParaRPr>
          </a:p>
          <a:p>
            <a:pPr>
              <a:lnSpc>
                <a:spcPct val="125000"/>
              </a:lnSpc>
              <a:spcAft>
                <a:spcPts val="600"/>
              </a:spcAft>
            </a:pPr>
            <a:r>
              <a:rPr lang="en-US" sz="2000">
                <a:latin typeface="Segoe UI Semibold" panose="020B0702040204020203" pitchFamily="34" charset="0"/>
                <a:ea typeface="Segoe UI Black" panose="020B0A02040204020203" pitchFamily="34" charset="0"/>
                <a:cs typeface="Segoe UI Semibold" panose="020B0702040204020203" pitchFamily="34" charset="0"/>
              </a:rPr>
              <a:t>Enterprise</a:t>
            </a:r>
          </a:p>
          <a:p>
            <a:pPr>
              <a:lnSpc>
                <a:spcPct val="125000"/>
              </a:lnSpc>
              <a:spcAft>
                <a:spcPts val="1800"/>
              </a:spcAft>
            </a:pPr>
            <a:r>
              <a:rPr lang="en-US" sz="1800">
                <a:solidFill>
                  <a:srgbClr val="0070C0"/>
                </a:solidFill>
                <a:latin typeface="Segoe UI"/>
                <a:ea typeface="+mj-ea"/>
                <a:cs typeface="Segoe UI"/>
                <a:hlinkClick r:id="rId10" action="ppaction://hlinksldjump">
                  <a:extLst>
                    <a:ext uri="{A12FA001-AC4F-418D-AE19-62706E023703}">
                      <ahyp:hlinkClr xmlns:ahyp="http://schemas.microsoft.com/office/drawing/2018/hyperlinkcolor" val="tx"/>
                    </a:ext>
                  </a:extLst>
                </a:hlinkClick>
              </a:rPr>
              <a:t>Top </a:t>
            </a:r>
            <a:r>
              <a:rPr lang="en-US">
                <a:solidFill>
                  <a:srgbClr val="0070C0"/>
                </a:solidFill>
                <a:latin typeface="Segoe UI"/>
                <a:ea typeface="+mj-ea"/>
                <a:cs typeface="Segoe UI"/>
                <a:hlinkClick r:id="rId10" action="ppaction://hlinksldjump">
                  <a:extLst>
                    <a:ext uri="{A12FA001-AC4F-418D-AE19-62706E023703}">
                      <ahyp:hlinkClr xmlns:ahyp="http://schemas.microsoft.com/office/drawing/2018/hyperlinkcolor" val="tx"/>
                    </a:ext>
                  </a:extLst>
                </a:hlinkClick>
              </a:rPr>
              <a:t>Agent</a:t>
            </a:r>
            <a:r>
              <a:rPr lang="en-US" sz="1800">
                <a:solidFill>
                  <a:srgbClr val="0070C0"/>
                </a:solidFill>
                <a:latin typeface="Segoe UI"/>
                <a:ea typeface="+mj-ea"/>
                <a:cs typeface="Segoe UI"/>
                <a:hlinkClick r:id="rId10" action="ppaction://hlinksldjump">
                  <a:extLst>
                    <a:ext uri="{A12FA001-AC4F-418D-AE19-62706E023703}">
                      <ahyp:hlinkClr xmlns:ahyp="http://schemas.microsoft.com/office/drawing/2018/hyperlinkcolor" val="tx"/>
                    </a:ext>
                  </a:extLst>
                </a:hlinkClick>
              </a:rPr>
              <a:t> </a:t>
            </a:r>
            <a:r>
              <a:rPr lang="en-US">
                <a:solidFill>
                  <a:srgbClr val="0070C0"/>
                </a:solidFill>
                <a:latin typeface="Segoe UI"/>
                <a:ea typeface="+mj-ea"/>
                <a:cs typeface="Segoe UI"/>
                <a:hlinkClick r:id="rId10" action="ppaction://hlinksldjump">
                  <a:extLst>
                    <a:ext uri="{A12FA001-AC4F-418D-AE19-62706E023703}">
                      <ahyp:hlinkClr xmlns:ahyp="http://schemas.microsoft.com/office/drawing/2018/hyperlinkcolor" val="tx"/>
                    </a:ext>
                  </a:extLst>
                </a:hlinkClick>
              </a:rPr>
              <a:t>Scenarios</a:t>
            </a:r>
            <a:r>
              <a:rPr lang="en-US" sz="1800">
                <a:solidFill>
                  <a:srgbClr val="0070C0"/>
                </a:solidFill>
                <a:latin typeface="Segoe UI"/>
                <a:ea typeface="+mj-ea"/>
                <a:cs typeface="Segoe UI"/>
                <a:hlinkClick r:id="rId10" action="ppaction://hlinksldjump">
                  <a:extLst>
                    <a:ext uri="{A12FA001-AC4F-418D-AE19-62706E023703}">
                      <ahyp:hlinkClr xmlns:ahyp="http://schemas.microsoft.com/office/drawing/2018/hyperlinkcolor" val="tx"/>
                    </a:ext>
                  </a:extLst>
                </a:hlinkClick>
              </a:rPr>
              <a:t> for </a:t>
            </a:r>
            <a:r>
              <a:rPr lang="en-US">
                <a:solidFill>
                  <a:srgbClr val="0070C0"/>
                </a:solidFill>
                <a:latin typeface="Segoe UI"/>
                <a:ea typeface="+mj-ea"/>
                <a:cs typeface="Segoe UI"/>
                <a:hlinkClick r:id="rId10" action="ppaction://hlinksldjump">
                  <a:extLst>
                    <a:ext uri="{A12FA001-AC4F-418D-AE19-62706E023703}">
                      <ahyp:hlinkClr xmlns:ahyp="http://schemas.microsoft.com/office/drawing/2018/hyperlinkcolor" val="tx"/>
                    </a:ext>
                  </a:extLst>
                </a:hlinkClick>
              </a:rPr>
              <a:t>Workforce Transformation</a:t>
            </a:r>
          </a:p>
          <a:p>
            <a:pPr>
              <a:lnSpc>
                <a:spcPct val="125000"/>
              </a:lnSpc>
              <a:spcAft>
                <a:spcPts val="600"/>
              </a:spcAft>
            </a:pPr>
            <a:r>
              <a:rPr lang="en-US" b="1">
                <a:solidFill>
                  <a:srgbClr val="0078D4"/>
                </a:solidFill>
                <a:latin typeface="Segoe UI Semibold" panose="020B0702040204020203" pitchFamily="34" charset="0"/>
                <a:ea typeface="+mj-ea"/>
                <a:cs typeface="Segoe UI Semibold" panose="020B0702040204020203" pitchFamily="34" charset="0"/>
                <a:hlinkClick r:id="rId10" action="ppaction://hlinksldjump">
                  <a:extLst>
                    <a:ext uri="{A12FA001-AC4F-418D-AE19-62706E023703}">
                      <ahyp:hlinkClr xmlns:ahyp="http://schemas.microsoft.com/office/drawing/2018/hyperlinkcolor" val="tx"/>
                    </a:ext>
                  </a:extLst>
                </a:hlinkClick>
              </a:rPr>
              <a:t>Measuring Success</a:t>
            </a:r>
            <a:endParaRPr lang="en-US" b="1">
              <a:solidFill>
                <a:srgbClr val="0078D4"/>
              </a:solidFill>
              <a:latin typeface="Segoe UI Semibold" panose="020B0702040204020203" pitchFamily="34" charset="0"/>
              <a:cs typeface="Segoe UI Semibold" panose="020B0702040204020203" pitchFamily="34" charset="0"/>
              <a:hlinkClick r:id="rId11" action="ppaction://hlinksldjump">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FB2431ED-48E8-A3E8-F687-7782F3607B55}"/>
              </a:ext>
              <a:ext uri="{C183D7F6-B498-43B3-948B-1728B52AA6E4}">
                <adec:decorative xmlns:adec="http://schemas.microsoft.com/office/drawing/2017/decorative" val="1"/>
              </a:ext>
            </a:extLst>
          </p:cNvPr>
          <p:cNvSpPr/>
          <p:nvPr/>
        </p:nvSpPr>
        <p:spPr>
          <a:xfrm>
            <a:off x="6386286" y="0"/>
            <a:ext cx="5805714" cy="6858000"/>
          </a:xfrm>
          <a:prstGeom prst="rect">
            <a:avLst/>
          </a:prstGeom>
          <a:solidFill>
            <a:srgbClr val="0078D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764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5DEE3-7FFD-C495-6B2C-D572A28BB41B}"/>
            </a:ext>
          </a:extLst>
        </p:cNvPr>
        <p:cNvGrpSpPr/>
        <p:nvPr/>
      </p:nvGrpSpPr>
      <p:grpSpPr>
        <a:xfrm>
          <a:off x="0" y="0"/>
          <a:ext cx="0" cy="0"/>
          <a:chOff x="0" y="0"/>
          <a:chExt cx="0" cy="0"/>
        </a:xfrm>
      </p:grpSpPr>
      <p:sp>
        <p:nvSpPr>
          <p:cNvPr id="2" name="Rectangle 1" descr="Support for calls (VoIP, PSTN), town halls, or Teams Rooms is not currently available.">
            <a:extLst>
              <a:ext uri="{FF2B5EF4-FFF2-40B4-BE49-F238E27FC236}">
                <a16:creationId xmlns:a16="http://schemas.microsoft.com/office/drawing/2014/main" id="{EE0B751B-DBD3-D048-BA86-47934312E652}"/>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B0CA705F-2F3D-30C7-8C0C-70D52CBF48BA}"/>
              </a:ext>
            </a:extLst>
          </p:cNvPr>
          <p:cNvGraphicFramePr>
            <a:graphicFrameLocks noGrp="1"/>
          </p:cNvGraphicFramePr>
          <p:nvPr>
            <p:extLst>
              <p:ext uri="{D42A27DB-BD31-4B8C-83A1-F6EECF244321}">
                <p14:modId xmlns:p14="http://schemas.microsoft.com/office/powerpoint/2010/main" val="3671692235"/>
              </p:ext>
            </p:extLst>
          </p:nvPr>
        </p:nvGraphicFramePr>
        <p:xfrm>
          <a:off x="528446" y="1145604"/>
          <a:ext cx="11128247" cy="5577840"/>
        </p:xfrm>
        <a:graphic>
          <a:graphicData uri="http://schemas.openxmlformats.org/drawingml/2006/table">
            <a:tbl>
              <a:tblPr firstRow="1" bandRow="1">
                <a:tableStyleId>{00A15C55-8517-42AA-B614-E9B94910E393}</a:tableStyleId>
              </a:tblPr>
              <a:tblGrid>
                <a:gridCol w="1415027">
                  <a:extLst>
                    <a:ext uri="{9D8B030D-6E8A-4147-A177-3AD203B41FA5}">
                      <a16:colId xmlns:a16="http://schemas.microsoft.com/office/drawing/2014/main" val="4150324865"/>
                    </a:ext>
                  </a:extLst>
                </a:gridCol>
                <a:gridCol w="3008790">
                  <a:extLst>
                    <a:ext uri="{9D8B030D-6E8A-4147-A177-3AD203B41FA5}">
                      <a16:colId xmlns:a16="http://schemas.microsoft.com/office/drawing/2014/main" val="3181555836"/>
                    </a:ext>
                  </a:extLst>
                </a:gridCol>
                <a:gridCol w="3191141">
                  <a:extLst>
                    <a:ext uri="{9D8B030D-6E8A-4147-A177-3AD203B41FA5}">
                      <a16:colId xmlns:a16="http://schemas.microsoft.com/office/drawing/2014/main" val="73586981"/>
                    </a:ext>
                  </a:extLst>
                </a:gridCol>
                <a:gridCol w="3513289">
                  <a:extLst>
                    <a:ext uri="{9D8B030D-6E8A-4147-A177-3AD203B41FA5}">
                      <a16:colId xmlns:a16="http://schemas.microsoft.com/office/drawing/2014/main" val="403333011"/>
                    </a:ext>
                  </a:extLst>
                </a:gridCol>
              </a:tblGrid>
              <a:tr h="229408">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252349">
                <a:tc>
                  <a:txBody>
                    <a:bodyPr/>
                    <a:lstStyle/>
                    <a:p>
                      <a:pPr algn="ctr"/>
                      <a:endParaRPr lang="en-US" sz="8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88223">
                <a:tc>
                  <a:txBody>
                    <a:bodyPr/>
                    <a:lstStyle/>
                    <a:p>
                      <a:pPr marL="0" lvl="0" indent="0" algn="l">
                        <a:lnSpc>
                          <a:spcPct val="108000"/>
                        </a:lnSpc>
                        <a:spcBef>
                          <a:spcPts val="0"/>
                        </a:spcBef>
                        <a:spcAft>
                          <a:spcPts val="0"/>
                        </a:spcAft>
                        <a:buNone/>
                      </a:pPr>
                      <a:r>
                        <a:rPr lang="en-US" sz="900" b="1">
                          <a:latin typeface="Segoe UI" panose="020B0502040204020203" pitchFamily="34" charset="0"/>
                          <a:cs typeface="Segoe UI" panose="020B0502040204020203" pitchFamily="34" charset="0"/>
                        </a:rPr>
                        <a:t>Inbound Case Intake Processing</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New cases are reviewed manually by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in Dynamics 365.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summarizes case details, extracts key information, and surfaces recent interactions to support manual triage.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Case text, attachments, and channel metadata are parsed by the </a:t>
                      </a:r>
                      <a:r>
                        <a:rPr lang="en-GB" sz="900" b="1">
                          <a:latin typeface="Segoe UI" panose="020B0502040204020203" pitchFamily="34" charset="0"/>
                          <a:cs typeface="Segoe UI" panose="020B0502040204020203" pitchFamily="34" charset="0"/>
                        </a:rPr>
                        <a:t>Intake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pre-fills fields and suggests case type and routing attributes.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reviews and confirms adjustments.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All inbound cases are processed autonomously by an </a:t>
                      </a:r>
                      <a:r>
                        <a:rPr lang="en-GB" sz="900" b="1">
                          <a:latin typeface="Segoe UI" panose="020B0502040204020203" pitchFamily="34" charset="0"/>
                          <a:cs typeface="Segoe UI" panose="020B0502040204020203" pitchFamily="34" charset="0"/>
                        </a:rPr>
                        <a:t>Intake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working with a </a:t>
                      </a:r>
                      <a:r>
                        <a:rPr lang="en-GB" sz="900" b="1">
                          <a:latin typeface="Segoe UI" panose="020B0502040204020203" pitchFamily="34" charset="0"/>
                          <a:cs typeface="Segoe UI" panose="020B0502040204020203" pitchFamily="34" charset="0"/>
                        </a:rPr>
                        <a:t>Channel Listener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Case records are created and normalized automatically, with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 intervention limited to ambiguous or incomplete submissions.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688223">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Contextual Case Enrichment &amp; Classification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To understand context,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asks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summarise customer history and classify the case. Prior tickets, entitlements, purchases, and recent activity are pulled to suggest a basic category and subcategory.</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Contextual signals from CRM, telemetry, and the knowledge base are gathered by the </a:t>
                      </a:r>
                      <a:r>
                        <a:rPr lang="en-US" sz="900" b="1">
                          <a:effectLst/>
                          <a:latin typeface="Segoe UI" panose="020B0502040204020203" pitchFamily="34" charset="0"/>
                          <a:cs typeface="Segoe UI" panose="020B0502040204020203" pitchFamily="34" charset="0"/>
                          <a:hlinkClick r:id="rId4"/>
                        </a:rPr>
                        <a:t>Researcher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 while the </a:t>
                      </a:r>
                      <a:r>
                        <a:rPr lang="en-GB" sz="900" b="1">
                          <a:latin typeface="Segoe UI" panose="020B0502040204020203" pitchFamily="34" charset="0"/>
                          <a:cs typeface="Segoe UI" panose="020B0502040204020203" pitchFamily="34" charset="0"/>
                        </a:rPr>
                        <a:t>Classification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proposes multi-level classification. Recommendations are reviewed and approved by the </a:t>
                      </a:r>
                      <a:r>
                        <a:rPr lang="en-GB" sz="900" b="1">
                          <a:latin typeface="Segoe UI" panose="020B0502040204020203" pitchFamily="34" charset="0"/>
                          <a:cs typeface="Segoe UI" panose="020B0502040204020203" pitchFamily="34" charset="0"/>
                        </a:rPr>
                        <a:t>Customer Service Representative.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Cases are continuously classified by an </a:t>
                      </a:r>
                      <a:r>
                        <a:rPr lang="en-GB" sz="900" b="1">
                          <a:latin typeface="Segoe UI" panose="020B0502040204020203" pitchFamily="34" charset="0"/>
                          <a:cs typeface="Segoe UI" panose="020B0502040204020203" pitchFamily="34" charset="0"/>
                        </a:rPr>
                        <a:t>Autonomous Classification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telemetry correlation and sentiment signals. Low-confidence classifications are flagged for review by the </a:t>
                      </a:r>
                      <a:r>
                        <a:rPr lang="en-GB" sz="900" b="1">
                          <a:latin typeface="Segoe UI" panose="020B0502040204020203" pitchFamily="34" charset="0"/>
                          <a:cs typeface="Segoe UI" panose="020B0502040204020203" pitchFamily="34" charset="0"/>
                        </a:rPr>
                        <a:t>Customer Service Representative.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584990">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Priority Scoring &amp; SLA Risk Assessment</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Priority signals such as keywords, severity hints, and SLA parameters are </a:t>
                      </a:r>
                      <a:r>
                        <a:rPr lang="en-GB" sz="900" err="1">
                          <a:latin typeface="Segoe UI" panose="020B0502040204020203" pitchFamily="34" charset="0"/>
                          <a:cs typeface="Segoe UI" panose="020B0502040204020203" pitchFamily="34" charset="0"/>
                        </a:rPr>
                        <a:t>analyzed</a:t>
                      </a:r>
                      <a:r>
                        <a:rPr lang="en-GB" sz="900">
                          <a:latin typeface="Segoe UI" panose="020B0502040204020203" pitchFamily="34" charset="0"/>
                          <a:cs typeface="Segoe UI" panose="020B0502040204020203" pitchFamily="34" charset="0"/>
                        </a:rPr>
                        <a:t> 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Priority level and due dates are set manually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Urgency and impact are scored by the </a:t>
                      </a:r>
                      <a:r>
                        <a:rPr lang="en-GB" sz="900" b="1">
                          <a:latin typeface="Segoe UI" panose="020B0502040204020203" pitchFamily="34" charset="0"/>
                          <a:cs typeface="Segoe UI" panose="020B0502040204020203" pitchFamily="34" charset="0"/>
                        </a:rPr>
                        <a:t>SLA Risk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using customer value, sentiment, channel, and historical behaviour. Priority and SLA risk recommendations are approved or adjusted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before execution.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Priority and due dates are assigned automatically by an </a:t>
                      </a:r>
                      <a:r>
                        <a:rPr lang="en-GB" sz="900" b="1">
                          <a:latin typeface="Segoe UI" panose="020B0502040204020203" pitchFamily="34" charset="0"/>
                          <a:cs typeface="Segoe UI" panose="020B0502040204020203" pitchFamily="34" charset="0"/>
                        </a:rPr>
                        <a:t>Autonomous SLA Prediction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working with a </a:t>
                      </a:r>
                      <a:r>
                        <a:rPr lang="en-GB" sz="900" b="1">
                          <a:latin typeface="Segoe UI" panose="020B0502040204020203" pitchFamily="34" charset="0"/>
                          <a:cs typeface="Segoe UI" panose="020B0502040204020203" pitchFamily="34" charset="0"/>
                        </a:rPr>
                        <a:t>Queue Load Balancing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High-risk cases are escalated to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584990">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Agent Matching &amp; Routing Assignment</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is used to suggest the best-fit agent or queue based on skills, language, and availability.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makes the final routing decision.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Routing recommendations are generated by the </a:t>
                      </a:r>
                      <a:r>
                        <a:rPr lang="en-GB" sz="900" b="1">
                          <a:latin typeface="Segoe UI" panose="020B0502040204020203" pitchFamily="34" charset="0"/>
                          <a:cs typeface="Segoe UI" panose="020B0502040204020203" pitchFamily="34" charset="0"/>
                        </a:rPr>
                        <a:t>Routing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using skills, certifications, capacity, and historical resolution performance. </a:t>
                      </a:r>
                      <a:r>
                        <a:rPr lang="en-GB" sz="900" b="1">
                          <a:latin typeface="Segoe UI" panose="020B0502040204020203" pitchFamily="34" charset="0"/>
                          <a:cs typeface="Segoe UI" panose="020B0502040204020203" pitchFamily="34" charset="0"/>
                        </a:rPr>
                        <a:t>Customer Service Representatives</a:t>
                      </a:r>
                      <a:r>
                        <a:rPr lang="en-GB" sz="900">
                          <a:latin typeface="Segoe UI" panose="020B0502040204020203" pitchFamily="34" charset="0"/>
                          <a:cs typeface="Segoe UI" panose="020B0502040204020203" pitchFamily="34" charset="0"/>
                        </a:rPr>
                        <a:t> provide single-click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Cases are assigned and reassigned in real time by an </a:t>
                      </a:r>
                      <a:r>
                        <a:rPr lang="en-GB" sz="900" b="1">
                          <a:latin typeface="Segoe UI" panose="020B0502040204020203" pitchFamily="34" charset="0"/>
                          <a:cs typeface="Segoe UI" panose="020B0502040204020203" pitchFamily="34" charset="0"/>
                        </a:rPr>
                        <a:t>Autonomous Routing Orchestrator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in collaboration with a </a:t>
                      </a:r>
                      <a:r>
                        <a:rPr lang="en-GB" sz="900" b="1">
                          <a:latin typeface="Segoe UI" panose="020B0502040204020203" pitchFamily="34" charset="0"/>
                          <a:cs typeface="Segoe UI" panose="020B0502040204020203" pitchFamily="34" charset="0"/>
                        </a:rPr>
                        <a:t>Workforce Optimization Agent</a:t>
                      </a:r>
                      <a:r>
                        <a:rPr lang="en-GB" sz="900" b="1" i="0" u="none" strike="noStrike" noProof="0">
                          <a:solidFill>
                            <a:srgbClr val="091F2C"/>
                          </a:solidFill>
                          <a:latin typeface="Segoe UI" panose="020B0502040204020203" pitchFamily="34" charset="0"/>
                          <a:cs typeface="Segoe UI" panose="020B0502040204020203" pitchFamily="34" charset="0"/>
                        </a:rPr>
                        <a:t>* (</a:t>
                      </a:r>
                      <a:r>
                        <a:rPr lang="en-GB" sz="900" b="1" i="0" u="none" strike="noStrike" noProof="0">
                          <a:latin typeface="Segoe UI"/>
                          <a:hlinkClick r:id="rId3"/>
                        </a:rPr>
                        <a:t>Custom Agent</a:t>
                      </a:r>
                      <a:r>
                        <a:rPr lang="en-GB" sz="900" b="1" i="0" u="none" strike="noStrike" noProof="0">
                          <a:solidFill>
                            <a:srgbClr val="091F2C"/>
                          </a:solidFill>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overrides occur only for exceptional or sensitive cases.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81756">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Exception Handling &amp; Routing Optimization Loop</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Potentially misrouted or stalled cases are surfaced on request by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queries. Reassignment or escalation decisions are then handled manually.</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Lifecycle signals are monitored by the </a:t>
                      </a:r>
                      <a:r>
                        <a:rPr lang="en-GB" sz="900" b="1">
                          <a:latin typeface="Segoe UI" panose="020B0502040204020203" pitchFamily="34" charset="0"/>
                          <a:cs typeface="Segoe UI" panose="020B0502040204020203" pitchFamily="34" charset="0"/>
                        </a:rPr>
                        <a:t>Exception Detection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recommends rerouting or escalation paths. Supervisors review and approve corrective actions.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Routing performance is continuously optimized by an </a:t>
                      </a:r>
                      <a:r>
                        <a:rPr lang="en-GB" sz="900" b="1">
                          <a:latin typeface="Segoe UI" panose="020B0502040204020203" pitchFamily="34" charset="0"/>
                          <a:cs typeface="Segoe UI" panose="020B0502040204020203" pitchFamily="34" charset="0"/>
                        </a:rPr>
                        <a:t>Autonomous Optimization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outcome feedback and learning loops. Structural or policy conflicts are escalated to the </a:t>
                      </a:r>
                      <a:r>
                        <a:rPr lang="en-GB" sz="900" b="1">
                          <a:latin typeface="Segoe UI" panose="020B0502040204020203" pitchFamily="34" charset="0"/>
                          <a:cs typeface="Segoe UI" panose="020B0502040204020203" pitchFamily="34" charset="0"/>
                        </a:rPr>
                        <a:t>Customer Service Representative.</a:t>
                      </a:r>
                      <a:endParaRPr kumimoji="0" lang="en-GB"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688223">
                <a:tc>
                  <a:txBody>
                    <a:bodyPr/>
                    <a:lstStyle/>
                    <a:p>
                      <a:pPr marL="0" marR="0" lvl="0" indent="0" algn="l" defTabSz="914400" rtl="0" eaLnBrk="1" fontAlgn="auto" latinLnBrk="0" hangingPunct="1">
                        <a:lnSpc>
                          <a:spcPct val="108000"/>
                        </a:lnSpc>
                        <a:spcBef>
                          <a:spcPts val="0"/>
                        </a:spcBef>
                        <a:spcAft>
                          <a:spcPts val="0"/>
                        </a:spcAft>
                        <a:buClrTx/>
                        <a:buSzTx/>
                        <a:buFont typeface="Arial" panose="020B0604020202020204" pitchFamily="34" charset="0"/>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marR="0" lvl="0" indent="0" algn="l" defTabSz="914400" rtl="0" eaLnBrk="1" fontAlgn="auto" latinLnBrk="0" hangingPunct="1">
                        <a:lnSpc>
                          <a:spcPct val="108000"/>
                        </a:lnSpc>
                        <a:spcBef>
                          <a:spcPts val="0"/>
                        </a:spcBef>
                        <a:spcAft>
                          <a:spcPts val="0"/>
                        </a:spcAft>
                        <a:buClrTx/>
                        <a:buSzTx/>
                        <a:buFont typeface="Arial" panose="020B0604020202020204" pitchFamily="34" charset="0"/>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br>
                        <a:rPr lang="en-US" sz="1000" b="1" i="0" u="none" strike="noStrike" kern="0" cap="none" spc="0" normalizeH="0" baseline="0" noProof="0">
                          <a:ln>
                            <a:noFill/>
                          </a:ln>
                          <a:solidFill>
                            <a:srgbClr val="091F2C"/>
                          </a:solidFill>
                          <a:effectLst/>
                          <a:uLnTx/>
                          <a:uFillTx/>
                          <a:latin typeface="+mn-lt"/>
                          <a:ea typeface="+mn-ea"/>
                          <a:cs typeface="Segoe UI Semibold"/>
                        </a:rPr>
                      </a:b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lang="en-US" sz="700" b="0" i="0" u="none" strike="noStrike" kern="0" cap="none" spc="0" normalizeH="0" baseline="0" noProof="0">
                        <a:ln>
                          <a:noFill/>
                        </a:ln>
                        <a:solidFill>
                          <a:schemeClr val="tx1"/>
                        </a:solidFill>
                        <a:effectLst/>
                        <a:uLnTx/>
                        <a:uFillTx/>
                        <a:latin typeface="Segoe UI"/>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Case summarization &amp; triage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Improved accuracy: Manual routing decisions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Faster identification of SLA risk cases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Routing accuracy: Across skills and capacity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misroutes and handoffs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SLA risk identification lead time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Supervisor approval turnaround time</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cases routed &amp; prioritized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SLA breaches through proactive intervention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queue balance &amp; agent utilization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customer wait times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human override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6" name="TextBox 5">
            <a:extLst>
              <a:ext uri="{FF2B5EF4-FFF2-40B4-BE49-F238E27FC236}">
                <a16:creationId xmlns:a16="http://schemas.microsoft.com/office/drawing/2014/main" id="{92ECDA47-BCD8-75CE-B3A1-1347B00D3C89}"/>
              </a:ext>
            </a:extLst>
          </p:cNvPr>
          <p:cNvSpPr txBox="1"/>
          <p:nvPr/>
        </p:nvSpPr>
        <p:spPr>
          <a:xfrm>
            <a:off x="434046" y="272143"/>
            <a:ext cx="6758964" cy="338554"/>
          </a:xfrm>
          <a:prstGeom prst="rect">
            <a:avLst/>
          </a:prstGeom>
          <a:noFill/>
        </p:spPr>
        <p:txBody>
          <a:bodyPr wrap="square" lIns="91440" tIns="45720" rIns="91440" bIns="45720" anchor="t">
            <a:spAutoFit/>
          </a:bodyPr>
          <a:lstStyle/>
          <a:p>
            <a:pPr lvl="0">
              <a:defRPr/>
            </a:pPr>
            <a:r>
              <a:rPr lang="en-CA" sz="1600" spc="-50">
                <a:ln w="3175">
                  <a:noFill/>
                </a:ln>
                <a:solidFill>
                  <a:schemeClr val="accent1"/>
                </a:solidFill>
                <a:latin typeface="Segoe UI Semibold"/>
                <a:cs typeface="Segoe UI"/>
              </a:rPr>
              <a:t>CUSTOMER SERVICE FUNCTION</a:t>
            </a:r>
            <a:endParaRPr lang="en-US" sz="1600">
              <a:solidFill>
                <a:schemeClr val="accent1"/>
              </a:solidFill>
              <a:latin typeface="Segoe UI"/>
            </a:endParaRPr>
          </a:p>
        </p:txBody>
      </p:sp>
      <p:sp>
        <p:nvSpPr>
          <p:cNvPr id="9" name="Title 19">
            <a:extLst>
              <a:ext uri="{FF2B5EF4-FFF2-40B4-BE49-F238E27FC236}">
                <a16:creationId xmlns:a16="http://schemas.microsoft.com/office/drawing/2014/main" id="{22EBFAD8-BA1B-6C42-8F95-156481D7BB11}"/>
              </a:ext>
            </a:extLst>
          </p:cNvPr>
          <p:cNvSpPr txBox="1">
            <a:spLocks noGrp="1"/>
          </p:cNvSpPr>
          <p:nvPr>
            <p:ph type="title" idx="4294967295"/>
          </p:nvPr>
        </p:nvSpPr>
        <p:spPr>
          <a:xfrm>
            <a:off x="510824" y="591770"/>
            <a:ext cx="884215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Intelligent Case Routing &amp; Prioritization</a:t>
            </a:r>
            <a:endParaRPr kumimoji="0" lang="en-US" sz="3200" b="0" i="0" u="none" strike="noStrike" kern="1200" cap="none" spc="-50" normalizeH="0" baseline="0" noProof="0" dirty="0">
              <a:ln w="3175">
                <a:noFill/>
              </a:ln>
              <a:solidFill>
                <a:schemeClr val="tx1"/>
              </a:solidFill>
              <a:effectLst/>
              <a:uLnTx/>
              <a:uFillTx/>
              <a:latin typeface="+mj-lt"/>
              <a:ea typeface="+mj-ea"/>
              <a:cs typeface="Segoe Sans Display" pitchFamily="2" charset="0"/>
            </a:endParaRPr>
          </a:p>
        </p:txBody>
      </p:sp>
      <p:sp>
        <p:nvSpPr>
          <p:cNvPr id="10" name="TextBox 9">
            <a:extLst>
              <a:ext uri="{FF2B5EF4-FFF2-40B4-BE49-F238E27FC236}">
                <a16:creationId xmlns:a16="http://schemas.microsoft.com/office/drawing/2014/main" id="{44691D12-D073-ECB0-3351-702DFD98E368}"/>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41503863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85F5B-6A5C-F4FE-6C5B-17128A0D9317}"/>
            </a:ext>
          </a:extLst>
        </p:cNvPr>
        <p:cNvGrpSpPr/>
        <p:nvPr/>
      </p:nvGrpSpPr>
      <p:grpSpPr>
        <a:xfrm>
          <a:off x="0" y="0"/>
          <a:ext cx="0" cy="0"/>
          <a:chOff x="0" y="0"/>
          <a:chExt cx="0" cy="0"/>
        </a:xfrm>
      </p:grpSpPr>
      <p:sp>
        <p:nvSpPr>
          <p:cNvPr id="2" name="Rectangle 1" descr="Support for calls (VoIP, PSTN), town halls, or Teams Rooms is not currently available.">
            <a:extLst>
              <a:ext uri="{FF2B5EF4-FFF2-40B4-BE49-F238E27FC236}">
                <a16:creationId xmlns:a16="http://schemas.microsoft.com/office/drawing/2014/main" id="{CF3D6947-EC0C-C0F8-14F4-CBA414329104}"/>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BD48B079-DA45-822E-8701-0B19D3CC9A0A}"/>
              </a:ext>
            </a:extLst>
          </p:cNvPr>
          <p:cNvSpPr txBox="1"/>
          <p:nvPr/>
        </p:nvSpPr>
        <p:spPr>
          <a:xfrm>
            <a:off x="434046" y="284942"/>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CUSTOMER SERVICE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A90380F2-7B19-BBD5-A340-79EDFFBE004F}"/>
              </a:ext>
            </a:extLst>
          </p:cNvPr>
          <p:cNvGraphicFramePr>
            <a:graphicFrameLocks noGrp="1"/>
          </p:cNvGraphicFramePr>
          <p:nvPr>
            <p:extLst>
              <p:ext uri="{D42A27DB-BD31-4B8C-83A1-F6EECF244321}">
                <p14:modId xmlns:p14="http://schemas.microsoft.com/office/powerpoint/2010/main" val="4159420116"/>
              </p:ext>
            </p:extLst>
          </p:nvPr>
        </p:nvGraphicFramePr>
        <p:xfrm>
          <a:off x="510824" y="1199417"/>
          <a:ext cx="11138377" cy="5368166"/>
        </p:xfrm>
        <a:graphic>
          <a:graphicData uri="http://schemas.openxmlformats.org/drawingml/2006/table">
            <a:tbl>
              <a:tblPr firstRow="1" bandRow="1">
                <a:tableStyleId>{00A15C55-8517-42AA-B614-E9B94910E393}</a:tableStyleId>
              </a:tblPr>
              <a:tblGrid>
                <a:gridCol w="1302652">
                  <a:extLst>
                    <a:ext uri="{9D8B030D-6E8A-4147-A177-3AD203B41FA5}">
                      <a16:colId xmlns:a16="http://schemas.microsoft.com/office/drawing/2014/main" val="4150324865"/>
                    </a:ext>
                  </a:extLst>
                </a:gridCol>
                <a:gridCol w="3274263">
                  <a:extLst>
                    <a:ext uri="{9D8B030D-6E8A-4147-A177-3AD203B41FA5}">
                      <a16:colId xmlns:a16="http://schemas.microsoft.com/office/drawing/2014/main" val="3181555836"/>
                    </a:ext>
                  </a:extLst>
                </a:gridCol>
                <a:gridCol w="3271955">
                  <a:extLst>
                    <a:ext uri="{9D8B030D-6E8A-4147-A177-3AD203B41FA5}">
                      <a16:colId xmlns:a16="http://schemas.microsoft.com/office/drawing/2014/main" val="73586981"/>
                    </a:ext>
                  </a:extLst>
                </a:gridCol>
                <a:gridCol w="3289507">
                  <a:extLst>
                    <a:ext uri="{9D8B030D-6E8A-4147-A177-3AD203B41FA5}">
                      <a16:colId xmlns:a16="http://schemas.microsoft.com/office/drawing/2014/main" val="403333011"/>
                    </a:ext>
                  </a:extLst>
                </a:gridCol>
              </a:tblGrid>
              <a:tr h="307279">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74904">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491414">
                <a:tc>
                  <a:txBody>
                    <a:bodyPr/>
                    <a:lstStyle/>
                    <a:p>
                      <a:pPr marL="0" lvl="0" indent="0" algn="l">
                        <a:lnSpc>
                          <a:spcPct val="108000"/>
                        </a:lnSpc>
                        <a:spcBef>
                          <a:spcPts val="0"/>
                        </a:spcBef>
                        <a:spcAft>
                          <a:spcPts val="0"/>
                        </a:spcAft>
                        <a:buNone/>
                      </a:pPr>
                      <a:r>
                        <a:rPr lang="en-US" sz="900" b="1">
                          <a:effectLst/>
                          <a:latin typeface="Segoe UI" panose="020B0502040204020203" pitchFamily="34" charset="0"/>
                          <a:cs typeface="Segoe UI" panose="020B0502040204020203" pitchFamily="34" charset="0"/>
                        </a:rPr>
                        <a:t>Data &amp; Context Gathering</a:t>
                      </a:r>
                      <a:endParaRPr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Historical context is gathered manually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who uses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summarize prior tickets, retrieve device or product history, and surface relevant case details.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drives each step of the intake.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Customer history, multi-channel interactions, telemetry, entitlement data, and recent changes are aggregated automatically by the </a:t>
                      </a:r>
                      <a:r>
                        <a:rPr lang="en-GB" sz="900" b="1">
                          <a:latin typeface="Segoe UI" panose="020B0502040204020203" pitchFamily="34" charset="0"/>
                          <a:cs typeface="Segoe UI" panose="020B0502040204020203" pitchFamily="34" charset="0"/>
                        </a:rPr>
                        <a:t>Context Aggregation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reviews the consolidated context before diagnosis begins.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Real-time usage data, logs, and historical signals are continuously collected by </a:t>
                      </a:r>
                      <a:r>
                        <a:rPr lang="en-GB" sz="900" b="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Context Engine </a:t>
                      </a:r>
                      <a:r>
                        <a:rPr lang="en-GB" sz="900">
                          <a:latin typeface="Segoe UI" panose="020B0502040204020203" pitchFamily="34" charset="0"/>
                          <a:cs typeface="Segoe UI" panose="020B0502040204020203" pitchFamily="34" charset="0"/>
                        </a:rPr>
                        <a:t>working with a </a:t>
                      </a:r>
                      <a:r>
                        <a:rPr lang="en-GB" sz="900" b="1">
                          <a:latin typeface="Segoe UI" panose="020B0502040204020203" pitchFamily="34" charset="0"/>
                          <a:cs typeface="Segoe UI" panose="020B0502040204020203" pitchFamily="34" charset="0"/>
                        </a:rPr>
                        <a:t>Telemetry Ingestion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intervention occurs only when data conflicts are detected.</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676656">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lang="en-US" sz="900" b="1">
                          <a:effectLst/>
                          <a:latin typeface="Segoe UI" panose="020B0502040204020203" pitchFamily="34" charset="0"/>
                          <a:cs typeface="Segoe UI" panose="020B0502040204020203" pitchFamily="34" charset="0"/>
                        </a:rPr>
                        <a:t>Symptom Extraction &amp; Problem Classification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Symptoms are extracted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from notes, messages, and attachments 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Basic issue categories are suggested to support manual classification.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Symptoms are identified and correlated with known patterns by the </a:t>
                      </a:r>
                      <a:r>
                        <a:rPr lang="en-GB" sz="900" b="1">
                          <a:latin typeface="Segoe UI" panose="020B0502040204020203" pitchFamily="34" charset="0"/>
                          <a:cs typeface="Segoe UI" panose="020B0502040204020203" pitchFamily="34" charset="0"/>
                        </a:rPr>
                        <a:t>Classification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proposes detailed multi-level classifications.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validates the output.</a:t>
                      </a:r>
                      <a:endParaRPr kumimoji="0"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Symptoms are classified automatically by an </a:t>
                      </a:r>
                      <a:r>
                        <a:rPr lang="en-GB" sz="900" b="1">
                          <a:latin typeface="Segoe UI" panose="020B0502040204020203" pitchFamily="34" charset="0"/>
                          <a:cs typeface="Segoe UI" panose="020B0502040204020203" pitchFamily="34" charset="0"/>
                        </a:rPr>
                        <a:t>Autonomous Classification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NLP and telemetry correlation. Ambiguous cases are flagged for review by a </a:t>
                      </a:r>
                      <a:r>
                        <a:rPr lang="en-GB" sz="900" b="1">
                          <a:latin typeface="Segoe UI" panose="020B0502040204020203" pitchFamily="34" charset="0"/>
                          <a:cs typeface="Segoe UI" panose="020B0502040204020203" pitchFamily="34" charset="0"/>
                        </a:rPr>
                        <a:t>Customer Service Representative.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491414">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lang="en-US" sz="900" b="1">
                          <a:effectLst/>
                          <a:latin typeface="Segoe UI" panose="020B0502040204020203" pitchFamily="34" charset="0"/>
                          <a:cs typeface="Segoe UI" panose="020B0502040204020203" pitchFamily="34" charset="0"/>
                        </a:rPr>
                        <a:t>Diagnostic Reasoning &amp; Hypothesis Generation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explores likely causes by asking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for potential root causes based on knowledge base content and similar resolved cases.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decides which hypothesis to pursue.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Diagnostic hypotheses are generated by the </a:t>
                      </a:r>
                      <a:r>
                        <a:rPr lang="en-GB" sz="900" b="1">
                          <a:latin typeface="Segoe UI" panose="020B0502040204020203" pitchFamily="34" charset="0"/>
                          <a:cs typeface="Segoe UI" panose="020B0502040204020203" pitchFamily="34" charset="0"/>
                        </a:rPr>
                        <a:t>Diagnostic Reasoning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correlates symptoms with historical fixes and resolution paths.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selects which hypothesis to pursue.</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Diagnostic hypotheses are generated, tested, and validated by an </a:t>
                      </a:r>
                      <a:r>
                        <a:rPr lang="en-GB" sz="900" b="1">
                          <a:latin typeface="Segoe UI" panose="020B0502040204020203" pitchFamily="34" charset="0"/>
                          <a:cs typeface="Segoe UI" panose="020B0502040204020203" pitchFamily="34" charset="0"/>
                        </a:rPr>
                        <a:t>Autonomous Diagnostic Engine </a:t>
                      </a:r>
                      <a:r>
                        <a:rPr lang="en-GB" sz="900">
                          <a:latin typeface="Segoe UI" panose="020B0502040204020203" pitchFamily="34" charset="0"/>
                          <a:cs typeface="Segoe UI" panose="020B0502040204020203" pitchFamily="34" charset="0"/>
                        </a:rPr>
                        <a:t>working with a </a:t>
                      </a:r>
                      <a:r>
                        <a:rPr lang="en-GB" sz="900" b="1">
                          <a:latin typeface="Segoe UI" panose="020B0502040204020203" pitchFamily="34" charset="0"/>
                          <a:cs typeface="Segoe UI" panose="020B0502040204020203" pitchFamily="34" charset="0"/>
                        </a:rPr>
                        <a:t>Historical Resolution Model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Escalation occurs only when a likely root cause cannot be determined.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804672">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lang="en-US" sz="900" b="1">
                          <a:effectLst/>
                          <a:latin typeface="Segoe UI" panose="020B0502040204020203" pitchFamily="34" charset="0"/>
                          <a:cs typeface="Segoe UI" panose="020B0502040204020203" pitchFamily="34" charset="0"/>
                        </a:rPr>
                        <a:t>Recommended Troubleshooting Steps</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Recommended troubleshooting steps are requested via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which retrieves relevant knowledge base articles and guides standard diagnostic workflows. Execution by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remains manual.</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Personalized troubleshooting flows are generated by the </a:t>
                      </a:r>
                      <a:r>
                        <a:rPr lang="en-GB" sz="900" b="1">
                          <a:latin typeface="Segoe UI" panose="020B0502040204020203" pitchFamily="34" charset="0"/>
                          <a:cs typeface="Segoe UI" panose="020B0502040204020203" pitchFamily="34" charset="0"/>
                        </a:rPr>
                        <a:t>Guided Troubleshooting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based on severity, product context, and historical effectiveness.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executes the guided steps.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Diagnostics and checks are executed automatically by an </a:t>
                      </a:r>
                      <a:r>
                        <a:rPr lang="en-GB" sz="900" b="1">
                          <a:latin typeface="Segoe UI" panose="020B0502040204020203" pitchFamily="34" charset="0"/>
                          <a:cs typeface="Segoe UI" panose="020B0502040204020203" pitchFamily="34" charset="0"/>
                        </a:rPr>
                        <a:t>Autonomous Resolution Planner Agent* (</a:t>
                      </a:r>
                      <a:r>
                        <a:rPr lang="en-GB" sz="900" b="1" i="0" u="none" strike="noStrike" noProof="0">
                          <a:latin typeface="Segoe UI"/>
                          <a:hlinkClick r:id="rId3"/>
                        </a:rPr>
                        <a:t>Custom Agent</a:t>
                      </a:r>
                      <a:r>
                        <a:rPr lang="en-GB" sz="900" b="0" i="0" u="none" strike="noStrike" noProof="0">
                          <a:latin typeface="Segoe UI"/>
                        </a:rPr>
                        <a: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in collaboration with a </a:t>
                      </a:r>
                      <a:r>
                        <a:rPr lang="en-GB" sz="900" b="1">
                          <a:latin typeface="Segoe UI" panose="020B0502040204020203" pitchFamily="34" charset="0"/>
                          <a:cs typeface="Segoe UI" panose="020B0502040204020203" pitchFamily="34" charset="0"/>
                        </a:rPr>
                        <a:t>Remote Diagnostics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The </a:t>
                      </a:r>
                      <a:r>
                        <a:rPr lang="en-GB" sz="900" b="1">
                          <a:latin typeface="Segoe UI" panose="020B0502040204020203" pitchFamily="34" charset="0"/>
                          <a:cs typeface="Segoe UI" panose="020B0502040204020203" pitchFamily="34" charset="0"/>
                        </a:rPr>
                        <a:t>Customer Service Representative’s </a:t>
                      </a:r>
                      <a:r>
                        <a:rPr lang="en-GB" sz="900">
                          <a:latin typeface="Segoe UI" panose="020B0502040204020203" pitchFamily="34" charset="0"/>
                          <a:cs typeface="Segoe UI" panose="020B0502040204020203" pitchFamily="34" charset="0"/>
                        </a:rPr>
                        <a:t>action is required only for steps that cannot be automated.</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1414">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lang="en-US" sz="900" b="1">
                          <a:effectLst/>
                          <a:latin typeface="Segoe UI" panose="020B0502040204020203" pitchFamily="34" charset="0"/>
                          <a:cs typeface="Segoe UI" panose="020B0502040204020203" pitchFamily="34" charset="0"/>
                        </a:rPr>
                        <a:t>Root-Cause Validation &amp; Knowledge Capture</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Root cause is confirmed manually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and documented in the case record.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drafts resolution summaries and updates case notes.</a:t>
                      </a:r>
                      <a:endParaRPr kumimoji="0"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Root-cause alignment is verified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4"/>
                        </a:rPr>
                        <a:t>Analyst Agent</a:t>
                      </a:r>
                      <a:r>
                        <a:rPr lang="en-GB" sz="900">
                          <a:latin typeface="Segoe UI" panose="020B0502040204020203" pitchFamily="34" charset="0"/>
                          <a:cs typeface="Segoe UI" panose="020B0502040204020203" pitchFamily="34" charset="0"/>
                        </a:rPr>
                        <a:t>, which also recommends knowledge base updates and flags recurring issues. Items requiring deeper review are routed to subject-matter experts.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Root causes are validated automatically by an </a:t>
                      </a:r>
                      <a:r>
                        <a:rPr lang="en-GB" sz="900" b="1">
                          <a:latin typeface="Segoe UI" panose="020B0502040204020203" pitchFamily="34" charset="0"/>
                          <a:cs typeface="Segoe UI" panose="020B0502040204020203" pitchFamily="34" charset="0"/>
                        </a:rPr>
                        <a:t>Autonomous Knowledge Loop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working with a </a:t>
                      </a:r>
                      <a:r>
                        <a:rPr lang="en-GB" sz="900" b="1">
                          <a:latin typeface="Segoe UI" panose="020B0502040204020203" pitchFamily="34" charset="0"/>
                          <a:cs typeface="Segoe UI" panose="020B0502040204020203" pitchFamily="34" charset="0"/>
                        </a:rPr>
                        <a:t>Learning Feedback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Knowledge models and repositories are updated continuously, with systemic issues flagged for proactive remediation.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716743">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marR="0" lvl="0" indent="0" algn="l" defTabSz="914400" rtl="0" eaLnBrk="1" fontAlgn="auto" latinLnBrk="0" hangingPunct="1">
                        <a:lnSpc>
                          <a:spcPct val="108000"/>
                        </a:lnSpc>
                        <a:spcBef>
                          <a:spcPts val="0"/>
                        </a:spcBef>
                        <a:spcAft>
                          <a:spcPts val="0"/>
                        </a:spcAft>
                        <a:buClrTx/>
                        <a:buSzTx/>
                        <a:buFont typeface="Arial" panose="020B0604020202020204" pitchFamily="34" charset="0"/>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7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Gathering case context</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of symptom extraction &amp; categorisation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First-contact resolution improvement</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Diagnostic accuracy: Across agent-assisted cases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Time to validated root cause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repeat troubleshooting steps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Knowledge base update effectiveness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issues diagnosed end-to-end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first-contact resolution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Speed of systemic issue detection &amp; remediation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human intervention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BCB1B88A-AB54-191B-B65E-D319B580C962}"/>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16" name="Title 19">
            <a:extLst>
              <a:ext uri="{FF2B5EF4-FFF2-40B4-BE49-F238E27FC236}">
                <a16:creationId xmlns:a16="http://schemas.microsoft.com/office/drawing/2014/main" id="{14176C29-A1AA-A700-409E-624EE54BECFC}"/>
              </a:ext>
            </a:extLst>
          </p:cNvPr>
          <p:cNvSpPr txBox="1">
            <a:spLocks noGrp="1"/>
          </p:cNvSpPr>
          <p:nvPr>
            <p:ph type="title" idx="4294967295"/>
          </p:nvPr>
        </p:nvSpPr>
        <p:spPr>
          <a:xfrm>
            <a:off x="510824" y="591770"/>
            <a:ext cx="1001623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Automated Issue Diagnosis &amp; Root-Cause Analysis</a:t>
            </a:r>
            <a:endParaRPr kumimoji="0" lang="en-US" sz="3200" b="0" i="0" u="none" strike="noStrike" kern="1200" cap="none" spc="-50" normalizeH="0" baseline="0" noProof="0" dirty="0">
              <a:ln w="3175">
                <a:noFill/>
              </a:ln>
              <a:solidFill>
                <a:schemeClr val="tx1"/>
              </a:solidFill>
              <a:effectLst/>
              <a:uLnTx/>
              <a:uFillTx/>
              <a:latin typeface="+mj-lt"/>
              <a:ea typeface="+mj-ea"/>
              <a:cs typeface="Segoe Sans Display" pitchFamily="2" charset="0"/>
            </a:endParaRPr>
          </a:p>
        </p:txBody>
      </p:sp>
    </p:spTree>
    <p:extLst>
      <p:ext uri="{BB962C8B-B14F-4D97-AF65-F5344CB8AC3E}">
        <p14:creationId xmlns:p14="http://schemas.microsoft.com/office/powerpoint/2010/main" val="16151986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A56F-A6A7-C0BD-D06D-2A495D59B66B}"/>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99D2592-6892-92B6-690D-9D4047F85773}"/>
              </a:ext>
            </a:extLst>
          </p:cNvPr>
          <p:cNvSpPr>
            <a:spLocks noGrp="1"/>
          </p:cNvSpPr>
          <p:nvPr>
            <p:ph type="title"/>
          </p:nvPr>
        </p:nvSpPr>
        <p:spPr>
          <a:xfrm>
            <a:off x="420289" y="574882"/>
            <a:ext cx="8842157" cy="492443"/>
          </a:xfrm>
        </p:spPr>
        <p:txBody>
          <a:bodyPr/>
          <a:lstStyle/>
          <a:p>
            <a:r>
              <a:rPr lang="en-US"/>
              <a:t>AI-Augmented Resolution &amp; Escalation Handling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B3BA4234-1686-9113-F766-60DCFE5582C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96C92C57-4A36-6280-51FF-791B981A4FBA}"/>
              </a:ext>
            </a:extLst>
          </p:cNvPr>
          <p:cNvGraphicFramePr>
            <a:graphicFrameLocks noGrp="1"/>
          </p:cNvGraphicFramePr>
          <p:nvPr>
            <p:extLst>
              <p:ext uri="{D42A27DB-BD31-4B8C-83A1-F6EECF244321}">
                <p14:modId xmlns:p14="http://schemas.microsoft.com/office/powerpoint/2010/main" val="167502214"/>
              </p:ext>
            </p:extLst>
          </p:nvPr>
        </p:nvGraphicFramePr>
        <p:xfrm>
          <a:off x="524823" y="1191656"/>
          <a:ext cx="11123611" cy="5462016"/>
        </p:xfrm>
        <a:graphic>
          <a:graphicData uri="http://schemas.openxmlformats.org/drawingml/2006/table">
            <a:tbl>
              <a:tblPr firstRow="1" bandRow="1">
                <a:tableStyleId>{00A15C55-8517-42AA-B614-E9B94910E393}</a:tableStyleId>
              </a:tblPr>
              <a:tblGrid>
                <a:gridCol w="1452979">
                  <a:extLst>
                    <a:ext uri="{9D8B030D-6E8A-4147-A177-3AD203B41FA5}">
                      <a16:colId xmlns:a16="http://schemas.microsoft.com/office/drawing/2014/main" val="4150324865"/>
                    </a:ext>
                  </a:extLst>
                </a:gridCol>
                <a:gridCol w="2743200">
                  <a:extLst>
                    <a:ext uri="{9D8B030D-6E8A-4147-A177-3AD203B41FA5}">
                      <a16:colId xmlns:a16="http://schemas.microsoft.com/office/drawing/2014/main" val="3181555836"/>
                    </a:ext>
                  </a:extLst>
                </a:gridCol>
                <a:gridCol w="3178392">
                  <a:extLst>
                    <a:ext uri="{9D8B030D-6E8A-4147-A177-3AD203B41FA5}">
                      <a16:colId xmlns:a16="http://schemas.microsoft.com/office/drawing/2014/main" val="73586981"/>
                    </a:ext>
                  </a:extLst>
                </a:gridCol>
                <a:gridCol w="3749040">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a:t>
                      </a:r>
                    </a:p>
                    <a:p>
                      <a:pPr lvl="0" algn="ctr">
                        <a:buNone/>
                      </a:pPr>
                      <a:r>
                        <a:rPr lang="en-US" sz="1100" b="1">
                          <a:solidFill>
                            <a:schemeClr val="tx1"/>
                          </a:solidFill>
                          <a:latin typeface="+mj-lt"/>
                          <a:cs typeface="Segoe UI" panose="020B0502040204020203" pitchFamily="34" charset="0"/>
                        </a:rPr>
                        <a:t>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491414">
                <a:tc>
                  <a:txBody>
                    <a:bodyPr/>
                    <a:lstStyle/>
                    <a:p>
                      <a:pPr marL="0" lvl="0" indent="0" algn="l">
                        <a:lnSpc>
                          <a:spcPct val="108000"/>
                        </a:lnSpc>
                        <a:spcBef>
                          <a:spcPts val="0"/>
                        </a:spcBef>
                        <a:spcAft>
                          <a:spcPts val="0"/>
                        </a:spcAft>
                        <a:buNone/>
                      </a:pPr>
                      <a:r>
                        <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Solution Recommendation &amp; Action Guidance</a:t>
                      </a:r>
                      <a:endParaRPr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900" b="0">
                          <a:latin typeface="Segoe UI" panose="020B0502040204020203" pitchFamily="34" charset="0"/>
                          <a:cs typeface="Segoe UI" panose="020B0502040204020203" pitchFamily="34" charset="0"/>
                        </a:rPr>
                        <a:t>Recommended fixes are explored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which surfaces ranked suggestions based on case context, knowledge articles, and similar historical resolutions. Final judgement remains with the </a:t>
                      </a:r>
                      <a:r>
                        <a:rPr lang="en-GB" sz="900" b="1">
                          <a:latin typeface="Segoe UI" panose="020B0502040204020203" pitchFamily="34" charset="0"/>
                          <a:cs typeface="Segoe UI" panose="020B0502040204020203" pitchFamily="34" charset="0"/>
                        </a:rPr>
                        <a:t>Customer Service Representative.</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Diagnostic outputs and known fixes are analyzed by the </a:t>
                      </a:r>
                      <a:r>
                        <a:rPr lang="en-US" sz="900" b="1">
                          <a:effectLst/>
                          <a:latin typeface="Segoe UI" panose="020B0502040204020203" pitchFamily="34" charset="0"/>
                          <a:cs typeface="Segoe UI" panose="020B0502040204020203" pitchFamily="34" charset="0"/>
                          <a:hlinkClick r:id="rId3"/>
                        </a:rPr>
                        <a:t>Researcher Agent</a:t>
                      </a:r>
                      <a:r>
                        <a:rPr lang="en-US" sz="900" b="1">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which generates prioritized recommendations with step-by-step guidance tailored to the customer environment.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reviews and approves actions.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Resolutions are executed autonomously by an </a:t>
                      </a:r>
                      <a:r>
                        <a:rPr lang="en-GB" sz="900" b="1">
                          <a:latin typeface="Segoe UI" panose="020B0502040204020203" pitchFamily="34" charset="0"/>
                          <a:cs typeface="Segoe UI" panose="020B0502040204020203" pitchFamily="34" charset="0"/>
                        </a:rPr>
                        <a:t>Autonomous Resolution Engine </a:t>
                      </a:r>
                      <a:r>
                        <a:rPr lang="en-GB" sz="900" b="0">
                          <a:latin typeface="Segoe UI" panose="020B0502040204020203" pitchFamily="34" charset="0"/>
                          <a:cs typeface="Segoe UI" panose="020B0502040204020203" pitchFamily="34" charset="0"/>
                        </a:rPr>
                        <a:t>working </a:t>
                      </a:r>
                      <a:r>
                        <a:rPr lang="en-GB" sz="900">
                          <a:latin typeface="Segoe UI" panose="020B0502040204020203" pitchFamily="34" charset="0"/>
                          <a:cs typeface="Segoe UI" panose="020B0502040204020203" pitchFamily="34" charset="0"/>
                        </a:rPr>
                        <a:t>with a </a:t>
                      </a:r>
                      <a:r>
                        <a:rPr lang="en-GB" sz="900" b="1">
                          <a:latin typeface="Segoe UI" panose="020B0502040204020203" pitchFamily="34" charset="0"/>
                          <a:cs typeface="Segoe UI" panose="020B0502040204020203" pitchFamily="34" charset="0"/>
                        </a:rPr>
                        <a:t>Policy Guard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select and apply approved fixes. Human intervention occurs only when automation is insufficient or restricted.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491414">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Workflow Execution &amp; Step Validation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Each troubleshooting step is executed manually, with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providing contextual prompts, checklists, and validation criteria. Progress is tracked by the </a:t>
                      </a:r>
                      <a:r>
                        <a:rPr lang="en-GB" sz="900" b="1">
                          <a:latin typeface="Segoe UI" panose="020B0502040204020203" pitchFamily="34" charset="0"/>
                          <a:cs typeface="Segoe UI" panose="020B0502040204020203" pitchFamily="34" charset="0"/>
                        </a:rPr>
                        <a:t>Customer Service Representative.</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A dynamic troubleshooting workflow is generated by the </a:t>
                      </a:r>
                      <a:r>
                        <a:rPr lang="en-GB" sz="900" b="1">
                          <a:latin typeface="Segoe UI" panose="020B0502040204020203" pitchFamily="34" charset="0"/>
                          <a:cs typeface="Segoe UI" panose="020B0502040204020203" pitchFamily="34" charset="0"/>
                        </a:rPr>
                        <a:t>Procedural Guidance Analyst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validates step outcomes and flags actions requiring human input. Execution remains supervised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Troubleshooting steps are performed end-to-end by a</a:t>
                      </a:r>
                      <a:r>
                        <a:rPr lang="en-GB" sz="900" b="1">
                          <a:latin typeface="Segoe UI" panose="020B0502040204020203" pitchFamily="34" charset="0"/>
                          <a:cs typeface="Segoe UI" panose="020B0502040204020203" pitchFamily="34" charset="0"/>
                        </a:rPr>
                        <a:t>n Execution Orchestrator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in collaboration with a </a:t>
                      </a:r>
                      <a:r>
                        <a:rPr lang="en-GB" sz="900" b="1">
                          <a:latin typeface="Segoe UI" panose="020B0502040204020203" pitchFamily="34" charset="0"/>
                          <a:cs typeface="Segoe UI" panose="020B0502040204020203" pitchFamily="34" charset="0"/>
                        </a:rPr>
                        <a:t>Telemetry Validation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Outcomes are validated in real time and workflows adapt automatically.</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491414">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Escalation Detection &amp; Recommendation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To determine whether escalation is required,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asks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assess signals such as repeated failures or unresolved high-severity symptoms. The escalation decision is made manually.</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Escalation signals are monitored by the </a:t>
                      </a:r>
                      <a:r>
                        <a:rPr lang="en-GB" sz="900" b="1">
                          <a:latin typeface="Segoe UI" panose="020B0502040204020203" pitchFamily="34" charset="0"/>
                          <a:cs typeface="Segoe UI" panose="020B0502040204020203" pitchFamily="34" charset="0"/>
                        </a:rPr>
                        <a:t>Escalation Assessment Analyst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using severity, repeat contacts, SLA risk, and sentiment indicators. Recommendations to escalate are approved by supervisors.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Escalation decisions are made autonomously by an </a:t>
                      </a:r>
                      <a:r>
                        <a:rPr lang="en-GB" sz="900" b="1">
                          <a:latin typeface="Segoe UI" panose="020B0502040204020203" pitchFamily="34" charset="0"/>
                          <a:cs typeface="Segoe UI" panose="020B0502040204020203" pitchFamily="34" charset="0"/>
                        </a:rPr>
                        <a:t>Autonomous Escalation Manager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working with </a:t>
                      </a:r>
                      <a:r>
                        <a:rPr lang="en-GB" sz="900" b="1">
                          <a:latin typeface="Segoe UI" panose="020B0502040204020203" pitchFamily="34" charset="0"/>
                          <a:cs typeface="Segoe UI" panose="020B0502040204020203" pitchFamily="34" charset="0"/>
                        </a:rPr>
                        <a:t>SLA Prediction and Sentiment Analysis Agents*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High-risk failures or breach risks are routed without manual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491414">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Escalation Packaging &amp; Context Transfer</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When escalation is needed,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is used to summarize troubleshooting steps taken and compile relevant logs or evidence.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finalizes the escalation package.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Escalation context is automatically compiled by the </a:t>
                      </a:r>
                      <a:r>
                        <a:rPr lang="en-GB" sz="900" b="1">
                          <a:latin typeface="Segoe UI" panose="020B0502040204020203" pitchFamily="34" charset="0"/>
                          <a:cs typeface="Segoe UI" panose="020B0502040204020203" pitchFamily="34" charset="0"/>
                        </a:rPr>
                        <a:t>Context Packaging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aggregating logs, customer history, hypotheses, and outcomes into a structured handoff.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validates before transfer.</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Complete escalation packages are generated automatically by an </a:t>
                      </a:r>
                      <a:r>
                        <a:rPr lang="en-GB" sz="900" b="1">
                          <a:latin typeface="Segoe UI" panose="020B0502040204020203" pitchFamily="34" charset="0"/>
                          <a:cs typeface="Segoe UI" panose="020B0502040204020203" pitchFamily="34" charset="0"/>
                        </a:rPr>
                        <a:t>Autonomous Transfer Engine </a:t>
                      </a:r>
                      <a:r>
                        <a:rPr lang="en-GB" sz="900" b="0">
                          <a:latin typeface="Segoe UI" panose="020B0502040204020203" pitchFamily="34" charset="0"/>
                          <a:cs typeface="Segoe UI" panose="020B0502040204020203" pitchFamily="34" charset="0"/>
                        </a:rPr>
                        <a:t>in</a:t>
                      </a:r>
                      <a:r>
                        <a:rPr lang="en-GB" sz="900" b="1">
                          <a:latin typeface="Segoe UI" panose="020B0502040204020203" pitchFamily="34" charset="0"/>
                          <a:cs typeface="Segoe UI" panose="020B0502040204020203" pitchFamily="34" charset="0"/>
                        </a:rPr>
                        <a:t> </a:t>
                      </a:r>
                      <a:r>
                        <a:rPr lang="en-US" sz="900">
                          <a:latin typeface="Segoe UI" panose="020B0502040204020203" pitchFamily="34" charset="0"/>
                          <a:cs typeface="Segoe UI" panose="020B0502040204020203" pitchFamily="34" charset="0"/>
                        </a:rPr>
                        <a:t>coordination with a </a:t>
                      </a:r>
                      <a:r>
                        <a:rPr lang="en-US" sz="900" b="1">
                          <a:latin typeface="Segoe UI" panose="020B0502040204020203" pitchFamily="34" charset="0"/>
                          <a:cs typeface="Segoe UI" panose="020B0502040204020203" pitchFamily="34" charset="0"/>
                        </a:rPr>
                        <a:t>Knowledge Context Agent*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compiles telemetry snapshots, sentiment trends, and predicted next steps. Packages are routed directly to the correct team or system.</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1414">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Post-Resolution Case Closure &amp; Knowledge Update</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After resolution,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documents case closure manually.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drafts closure notes and suggests related knowledge base updates.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Fix application and outcomes are reviewed by the </a:t>
                      </a:r>
                      <a:r>
                        <a:rPr lang="en-GB" sz="900" b="1">
                          <a:latin typeface="Segoe UI" panose="020B0502040204020203" pitchFamily="34" charset="0"/>
                          <a:cs typeface="Segoe UI" panose="020B0502040204020203" pitchFamily="34" charset="0"/>
                        </a:rPr>
                        <a:t>Resolution Validation Analyst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recommends knowledge updates and flags emerging patterns for subject-matter expert review.</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Knowledge models are updated continuously by an </a:t>
                      </a:r>
                      <a:r>
                        <a:rPr lang="en-GB" sz="900" b="1">
                          <a:latin typeface="Segoe UI" panose="020B0502040204020203" pitchFamily="34" charset="0"/>
                          <a:cs typeface="Segoe UI" panose="020B0502040204020203" pitchFamily="34" charset="0"/>
                        </a:rPr>
                        <a:t>Autonomous Knowledge Loop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working with a </a:t>
                      </a:r>
                      <a:r>
                        <a:rPr lang="en-GB" sz="900" b="1">
                          <a:latin typeface="Segoe UI" panose="020B0502040204020203" pitchFamily="34" charset="0"/>
                          <a:cs typeface="Segoe UI" panose="020B0502040204020203" pitchFamily="34" charset="0"/>
                        </a:rPr>
                        <a:t>Learning Feedback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Systemic issues and product defects are flagged proactively for engineering remediation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1000" b="1" i="0" u="none" strike="noStrike" kern="0" cap="none" spc="0" normalizeH="0" baseline="0" noProof="0">
                          <a:ln>
                            <a:noFill/>
                          </a:ln>
                          <a:solidFill>
                            <a:schemeClr val="tx1"/>
                          </a:solidFill>
                          <a:effectLst/>
                          <a:uLnTx/>
                          <a:uFillTx/>
                          <a:latin typeface="Segoe UI Semibold"/>
                          <a:ea typeface="+mn-ea"/>
                          <a:cs typeface="Segoe UI Semibold"/>
                        </a:rPr>
                        <a:t>Cumulative </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1000" b="1" i="0" u="none" strike="noStrike" kern="0" cap="none" spc="0" normalizeH="0" baseline="0" noProof="0">
                          <a:ln>
                            <a:noFill/>
                          </a:ln>
                          <a:solidFill>
                            <a:schemeClr val="tx1"/>
                          </a:solidFill>
                          <a:effectLst/>
                          <a:uLnTx/>
                          <a:uFillTx/>
                          <a:latin typeface="Segoe UI Semibold"/>
                          <a:ea typeface="+mn-ea"/>
                          <a:cs typeface="Segoe UI Semibold"/>
                        </a:rPr>
                        <a:t>Success Metrics</a:t>
                      </a:r>
                      <a:br>
                        <a:rPr lang="en-US" sz="900" b="1" i="0" u="none" strike="noStrike" kern="0" cap="none" spc="0" normalizeH="0" baseline="0" noProof="0">
                          <a:ln>
                            <a:noFill/>
                          </a:ln>
                          <a:solidFill>
                            <a:srgbClr val="091F2C"/>
                          </a:solidFill>
                          <a:effectLst/>
                          <a:uLnTx/>
                          <a:uFillTx/>
                          <a:latin typeface="+mn-lt"/>
                          <a:ea typeface="+mn-ea"/>
                          <a:cs typeface="Segoe UI Semibold"/>
                        </a:rPr>
                      </a:b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7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Preparing resolutions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Consistency of troubleshooting execution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Clarity and completeness of escalation documentation</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Resolution quality: Across agent-assisted cases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unnecessary escalations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Escalation approval turnaround time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Effectiveness of structured handoffs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resolutions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Speed and accuracy of escalation decisions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Reduced SLA breaches through proactive escalation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Consistency of fix application across cases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human intervention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34F8079D-49BF-CEDF-2550-A2BC35FD9960}"/>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EDEF7EDA-B313-715D-758F-596114D5B93E}"/>
              </a:ext>
            </a:extLst>
          </p:cNvPr>
          <p:cNvSpPr txBox="1"/>
          <p:nvPr/>
        </p:nvSpPr>
        <p:spPr>
          <a:xfrm>
            <a:off x="434046" y="284942"/>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CUSTOMER SERVICE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0361823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D48C4-FBC3-0BBD-94AD-9BC3CAD6CC8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D80B6732-2EAA-938D-B6F5-54BD3D53DBBF}"/>
              </a:ext>
            </a:extLst>
          </p:cNvPr>
          <p:cNvSpPr>
            <a:spLocks noGrp="1"/>
          </p:cNvSpPr>
          <p:nvPr>
            <p:ph type="title"/>
          </p:nvPr>
        </p:nvSpPr>
        <p:spPr>
          <a:xfrm>
            <a:off x="510824" y="591770"/>
            <a:ext cx="9852375" cy="984885"/>
          </a:xfrm>
        </p:spPr>
        <p:txBody>
          <a:bodyPr/>
          <a:lstStyle/>
          <a:p>
            <a:r>
              <a:rPr lang="en-US"/>
              <a:t>Service Quality &amp; Continuous Improvement Insights</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7E418460-FD44-8E76-2A21-5FC638DEE8E5}"/>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B8EA5086-73BA-56A3-5994-3DCA284AB76B}"/>
              </a:ext>
            </a:extLst>
          </p:cNvPr>
          <p:cNvGraphicFramePr>
            <a:graphicFrameLocks noGrp="1"/>
          </p:cNvGraphicFramePr>
          <p:nvPr>
            <p:extLst>
              <p:ext uri="{D42A27DB-BD31-4B8C-83A1-F6EECF244321}">
                <p14:modId xmlns:p14="http://schemas.microsoft.com/office/powerpoint/2010/main" val="280995193"/>
              </p:ext>
            </p:extLst>
          </p:nvPr>
        </p:nvGraphicFramePr>
        <p:xfrm>
          <a:off x="522399" y="1193957"/>
          <a:ext cx="11128248" cy="5456243"/>
        </p:xfrm>
        <a:graphic>
          <a:graphicData uri="http://schemas.openxmlformats.org/drawingml/2006/table">
            <a:tbl>
              <a:tblPr firstRow="1" bandRow="1">
                <a:tableStyleId>{00A15C55-8517-42AA-B614-E9B94910E393}</a:tableStyleId>
              </a:tblPr>
              <a:tblGrid>
                <a:gridCol w="1641873">
                  <a:extLst>
                    <a:ext uri="{9D8B030D-6E8A-4147-A177-3AD203B41FA5}">
                      <a16:colId xmlns:a16="http://schemas.microsoft.com/office/drawing/2014/main" val="4150324865"/>
                    </a:ext>
                  </a:extLst>
                </a:gridCol>
                <a:gridCol w="3010100">
                  <a:extLst>
                    <a:ext uri="{9D8B030D-6E8A-4147-A177-3AD203B41FA5}">
                      <a16:colId xmlns:a16="http://schemas.microsoft.com/office/drawing/2014/main" val="3181555836"/>
                    </a:ext>
                  </a:extLst>
                </a:gridCol>
                <a:gridCol w="3283745">
                  <a:extLst>
                    <a:ext uri="{9D8B030D-6E8A-4147-A177-3AD203B41FA5}">
                      <a16:colId xmlns:a16="http://schemas.microsoft.com/office/drawing/2014/main" val="73586981"/>
                    </a:ext>
                  </a:extLst>
                </a:gridCol>
                <a:gridCol w="3192530">
                  <a:extLst>
                    <a:ext uri="{9D8B030D-6E8A-4147-A177-3AD203B41FA5}">
                      <a16:colId xmlns:a16="http://schemas.microsoft.com/office/drawing/2014/main" val="403333011"/>
                    </a:ext>
                  </a:extLst>
                </a:gridCol>
              </a:tblGrid>
              <a:tr h="286883">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35653">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1550">
                <a:tc>
                  <a:txBody>
                    <a:bodyPr/>
                    <a:lstStyle/>
                    <a:p>
                      <a:pPr marL="0" lvl="0" indent="0" algn="l" defTabSz="914400" rtl="0" eaLnBrk="1" latinLnBrk="0" hangingPunct="1">
                        <a:lnSpc>
                          <a:spcPct val="108000"/>
                        </a:lnSpc>
                        <a:spcBef>
                          <a:spcPts val="0"/>
                        </a:spcBef>
                        <a:spcAft>
                          <a:spcPts val="0"/>
                        </a:spcAft>
                        <a:buNone/>
                        <a:tabLst/>
                        <a:defRPr/>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Case Data &amp; Trend Aggregation</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r>
                        <a:rPr lang="en-GB" sz="900">
                          <a:latin typeface="Segoe UI" panose="020B0502040204020203" pitchFamily="34" charset="0"/>
                          <a:cs typeface="Segoe UI" panose="020B0502040204020203" pitchFamily="34" charset="0"/>
                        </a:rPr>
                        <a:t>Recent cases, recurring issue types, backlog trends, and sentiment indicators are reviewed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Data is pulled on request and analyzed manually.</a:t>
                      </a:r>
                      <a:endParaRPr lang="en-GB" sz="900">
                        <a:effectLst/>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Case data, omnichannel interactions, CSAT, backlog metrics, and operational KPIs are aggregated by the </a:t>
                      </a:r>
                      <a:r>
                        <a:rPr lang="en-GB" sz="900" b="1">
                          <a:latin typeface="Segoe UI" panose="020B0502040204020203" pitchFamily="34" charset="0"/>
                          <a:cs typeface="Segoe UI" panose="020B0502040204020203" pitchFamily="34" charset="0"/>
                        </a:rPr>
                        <a:t>Service Insights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Insight summaries are reviewed and approved by </a:t>
                      </a:r>
                      <a:r>
                        <a:rPr lang="en-GB" sz="900" b="1">
                          <a:latin typeface="Segoe UI" panose="020B0502040204020203" pitchFamily="34" charset="0"/>
                          <a:cs typeface="Segoe UI" panose="020B0502040204020203" pitchFamily="34" charset="0"/>
                        </a:rPr>
                        <a:t>Customer Service Representatives.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r>
                        <a:rPr lang="en-GB" sz="900">
                          <a:latin typeface="Segoe UI" panose="020B0502040204020203" pitchFamily="34" charset="0"/>
                          <a:cs typeface="Segoe UI" panose="020B0502040204020203" pitchFamily="34" charset="0"/>
                        </a:rPr>
                        <a:t>Global support patterns, device telemetry, and customer signals are monitored continuously by a</a:t>
                      </a:r>
                      <a:r>
                        <a:rPr lang="en-GB" sz="900" b="1">
                          <a:latin typeface="Segoe UI" panose="020B0502040204020203" pitchFamily="34" charset="0"/>
                          <a:cs typeface="Segoe UI" panose="020B0502040204020203" pitchFamily="34" charset="0"/>
                        </a:rPr>
                        <a:t> Service Insight Engine</a:t>
                      </a:r>
                      <a:r>
                        <a:rPr lang="en-GB" sz="900">
                          <a:latin typeface="Segoe UI" panose="020B0502040204020203" pitchFamily="34" charset="0"/>
                          <a:cs typeface="Segoe UI" panose="020B0502040204020203" pitchFamily="34" charset="0"/>
                        </a:rPr>
                        <a:t> working with a </a:t>
                      </a:r>
                      <a:r>
                        <a:rPr lang="en-GB" sz="900" b="1">
                          <a:latin typeface="Segoe UI" panose="020B0502040204020203" pitchFamily="34" charset="0"/>
                          <a:cs typeface="Segoe UI" panose="020B0502040204020203" pitchFamily="34" charset="0"/>
                        </a:rPr>
                        <a:t>Telemetry Monitoring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Real-time dashboards are produced without prompts.</a:t>
                      </a:r>
                      <a:endParaRPr lang="en-GB" sz="900">
                        <a:effectLst/>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5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Root-Cause Pattern Detection</a:t>
                      </a:r>
                      <a:endPar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explores common themes across resolved 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surface frequent symptom clusters or repeated failure patterns. Interpretation and validation are carried out by the </a:t>
                      </a:r>
                      <a:r>
                        <a:rPr lang="en-GB" sz="900" b="1">
                          <a:latin typeface="Segoe UI" panose="020B0502040204020203" pitchFamily="34" charset="0"/>
                          <a:cs typeface="Segoe UI" panose="020B0502040204020203" pitchFamily="34" charset="0"/>
                        </a:rPr>
                        <a:t>Customer Service Representative.</a:t>
                      </a:r>
                      <a:endParaRPr lang="en-GB"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Root-cause patterns are identified by the </a:t>
                      </a:r>
                      <a:r>
                        <a:rPr lang="en-GB" sz="900" b="1">
                          <a:latin typeface="Segoe UI" panose="020B0502040204020203" pitchFamily="34" charset="0"/>
                          <a:cs typeface="Segoe UI" panose="020B0502040204020203" pitchFamily="34" charset="0"/>
                        </a:rPr>
                        <a:t>Pattern Detection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correlates data across time, geography, product versions, and customer segments. Leaders validate findings.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Root-cause issues are detected early by a</a:t>
                      </a:r>
                      <a:r>
                        <a:rPr lang="en-GB" sz="900" b="1">
                          <a:latin typeface="Segoe UI" panose="020B0502040204020203" pitchFamily="34" charset="0"/>
                          <a:cs typeface="Segoe UI" panose="020B0502040204020203" pitchFamily="34" charset="0"/>
                        </a:rPr>
                        <a:t> Pattern Intelligence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collaborating with a </a:t>
                      </a:r>
                      <a:r>
                        <a:rPr lang="en-GB" sz="900" b="1">
                          <a:latin typeface="Segoe UI" panose="020B0502040204020203" pitchFamily="34" charset="0"/>
                          <a:cs typeface="Segoe UI" panose="020B0502040204020203" pitchFamily="34" charset="0"/>
                        </a:rPr>
                        <a:t>Conversational Analytics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Anomalies and predictive risks are flagged automatically.</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3155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Process &amp; Policy Gap Identification</a:t>
                      </a:r>
                      <a:endPar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Workflow inefficiencies such as long resolution times or repeated escalations are highlighted 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when prompted. Root-cause analysis and prioritization are handled manually by the </a:t>
                      </a:r>
                      <a:r>
                        <a:rPr lang="en-GB" sz="900" b="1">
                          <a:latin typeface="Segoe UI" panose="020B0502040204020203" pitchFamily="34" charset="0"/>
                          <a:cs typeface="Segoe UI" panose="020B0502040204020203" pitchFamily="34" charset="0"/>
                        </a:rPr>
                        <a:t>Customer Service Representative.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Queues, handoffs, repeat contacts, and escalation paths are analyzed by the </a:t>
                      </a:r>
                      <a:r>
                        <a:rPr lang="en-GB" sz="900" b="1">
                          <a:latin typeface="Segoe UI" panose="020B0502040204020203" pitchFamily="34" charset="0"/>
                          <a:cs typeface="Segoe UI" panose="020B0502040204020203" pitchFamily="34" charset="0"/>
                        </a:rPr>
                        <a:t>Process Intelligence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recommends targeted process or policy improvements. Recommendations are reviewed by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before action.</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Operational bottlenecks and breakdown risks are identified proactively by a </a:t>
                      </a:r>
                      <a:r>
                        <a:rPr lang="en-GB" sz="900" b="1">
                          <a:latin typeface="Segoe UI" panose="020B0502040204020203" pitchFamily="34" charset="0"/>
                          <a:cs typeface="Segoe UI" panose="020B0502040204020203" pitchFamily="34" charset="0"/>
                        </a:rPr>
                        <a:t>Process Optimization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predicts issues and triggers remediation workflows.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9243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Automation &amp; Knowledge Improvement Recommendations</a:t>
                      </a:r>
                      <a:endPar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Customer Service Representative </a:t>
                      </a:r>
                      <a:r>
                        <a:rPr lang="en-GB" sz="900" b="0">
                          <a:latin typeface="Segoe UI" panose="020B0502040204020203" pitchFamily="34" charset="0"/>
                          <a:cs typeface="Segoe UI" panose="020B0502040204020203" pitchFamily="34" charset="0"/>
                        </a:rPr>
                        <a:t>asks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suggest knowledge base articles or automation opportunities based on recent case summaries. Decisions about updates or automation remain manual.</a:t>
                      </a:r>
                      <a:endParaRPr lang="en-GB" sz="90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Knowledge gaps and automation opportunities are identified by the </a:t>
                      </a:r>
                      <a:r>
                        <a:rPr lang="en-GB" sz="900" b="1">
                          <a:latin typeface="Segoe UI" panose="020B0502040204020203" pitchFamily="34" charset="0"/>
                          <a:cs typeface="Segoe UI" panose="020B0502040204020203" pitchFamily="34" charset="0"/>
                        </a:rPr>
                        <a:t>Knowledge Optimization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based on resolution and deflection patterns. Content and automation candidates are approved by the </a:t>
                      </a:r>
                      <a:r>
                        <a:rPr lang="en-GB" sz="900" b="1">
                          <a:latin typeface="Segoe UI" panose="020B0502040204020203" pitchFamily="34" charset="0"/>
                          <a:cs typeface="Segoe UI" panose="020B0502040204020203" pitchFamily="34" charset="0"/>
                        </a:rPr>
                        <a:t>Customer Service Representative </a:t>
                      </a:r>
                      <a:r>
                        <a:rPr lang="en-GB" sz="900">
                          <a:latin typeface="Segoe UI" panose="020B0502040204020203" pitchFamily="34" charset="0"/>
                          <a:cs typeface="Segoe UI" panose="020B0502040204020203" pitchFamily="34" charset="0"/>
                        </a:rPr>
                        <a:t>before deployment.</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Knowledge content and micro-automations are updated automatically by a</a:t>
                      </a:r>
                      <a:r>
                        <a:rPr lang="en-GB" sz="900" b="1">
                          <a:latin typeface="Segoe UI" panose="020B0502040204020203" pitchFamily="34" charset="0"/>
                          <a:cs typeface="Segoe UI" panose="020B0502040204020203" pitchFamily="34" charset="0"/>
                        </a:rPr>
                        <a:t> Knowledge Evolution Engine</a:t>
                      </a:r>
                      <a:r>
                        <a:rPr lang="en-GB" sz="900">
                          <a:latin typeface="Segoe UI" panose="020B0502040204020203" pitchFamily="34" charset="0"/>
                          <a:cs typeface="Segoe UI" panose="020B0502040204020203" pitchFamily="34" charset="0"/>
                        </a:rPr>
                        <a:t> working with a </a:t>
                      </a:r>
                      <a:r>
                        <a:rPr lang="en-GB" sz="900" b="1">
                          <a:latin typeface="Segoe UI" panose="020B0502040204020203" pitchFamily="34" charset="0"/>
                          <a:cs typeface="Segoe UI" panose="020B0502040204020203" pitchFamily="34" charset="0"/>
                        </a:rPr>
                        <a:t>Model Retraining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Human review occurs only for high-risk changes.</a:t>
                      </a:r>
                      <a:endParaRPr kumimoji="0" lang="en-GB"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5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Performance Insight Reporting &amp; Action Planning</a:t>
                      </a:r>
                      <a:endPar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Service performance summaries are drafted</a:t>
                      </a:r>
                      <a:r>
                        <a:rPr lang="en-GB" sz="900" b="1">
                          <a:latin typeface="Segoe UI" panose="020B0502040204020203" pitchFamily="34" charset="0"/>
                          <a:cs typeface="Segoe UI" panose="020B0502040204020203" pitchFamily="34" charset="0"/>
                        </a:rPr>
                        <a:t> </a:t>
                      </a:r>
                      <a:r>
                        <a:rPr lang="en-GB" sz="900" b="0">
                          <a:latin typeface="Segoe UI" panose="020B0502040204020203" pitchFamily="34" charset="0"/>
                          <a:cs typeface="Segoe UI" panose="020B0502040204020203" pitchFamily="34" charset="0"/>
                        </a:rPr>
                        <a:t>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and reviewed by managers. Improvement actions are then proposed and planned by relevant teams.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GB" sz="900">
                          <a:latin typeface="Segoe UI" panose="020B0502040204020203" pitchFamily="34" charset="0"/>
                          <a:cs typeface="Segoe UI" panose="020B0502040204020203" pitchFamily="34" charset="0"/>
                        </a:rPr>
                        <a:t>Recurring quality reports and improvement recommendations are generated by the </a:t>
                      </a:r>
                      <a:r>
                        <a:rPr lang="en-GB" sz="900" b="1">
                          <a:latin typeface="Segoe UI" panose="020B0502040204020203" pitchFamily="34" charset="0"/>
                          <a:cs typeface="Segoe UI" panose="020B0502040204020203" pitchFamily="34" charset="0"/>
                        </a:rPr>
                        <a:t>Performance Insights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highlighting priority intervention areas. Actions such as training or rule updates are approved by leadership.</a:t>
                      </a:r>
                      <a:endParaRPr lang="en-GB" sz="900" b="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900">
                          <a:latin typeface="Segoe UI" panose="020B0502040204020203" pitchFamily="34" charset="0"/>
                          <a:cs typeface="Segoe UI" panose="020B0502040204020203" pitchFamily="34" charset="0"/>
                        </a:rPr>
                        <a:t>E</a:t>
                      </a:r>
                      <a:r>
                        <a:rPr lang="en-GB" sz="900">
                          <a:latin typeface="Segoe UI" panose="020B0502040204020203" pitchFamily="34" charset="0"/>
                          <a:cs typeface="Segoe UI" panose="020B0502040204020203" pitchFamily="34" charset="0"/>
                        </a:rPr>
                        <a:t>nd-to-end improvement cycles are orchestrated by the</a:t>
                      </a:r>
                      <a:r>
                        <a:rPr lang="en-GB" sz="900" b="1">
                          <a:latin typeface="Segoe UI" panose="020B0502040204020203" pitchFamily="34" charset="0"/>
                          <a:cs typeface="Segoe UI" panose="020B0502040204020203" pitchFamily="34" charset="0"/>
                        </a:rPr>
                        <a:t> Operations &amp; Quality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prioritizing issues, executing corrective actions, and notifying leaders only for strategic approval.</a:t>
                      </a:r>
                      <a:endParaRPr lang="en-GB" sz="900" b="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67939">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marR="0" lvl="0" indent="0" algn="l" defTabSz="914400" rtl="0" eaLnBrk="1" fontAlgn="auto" latinLnBrk="0" hangingPunct="1">
                        <a:lnSpc>
                          <a:spcPct val="108000"/>
                        </a:lnSpc>
                        <a:spcBef>
                          <a:spcPts val="0"/>
                        </a:spcBef>
                        <a:spcAft>
                          <a:spcPts val="0"/>
                        </a:spcAft>
                        <a:buClrTx/>
                        <a:buSzTx/>
                        <a:buFontTx/>
                        <a:buNone/>
                        <a:tabLst/>
                        <a:defRPr/>
                      </a:pPr>
                      <a:endParaRPr lang="en-US" sz="700" b="0" i="0" u="none" strike="noStrike" kern="0" cap="none" spc="0" normalizeH="0" baseline="0" noProof="0">
                        <a:ln>
                          <a:noFill/>
                        </a:ln>
                        <a:solidFill>
                          <a:schemeClr val="tx1"/>
                        </a:solidFill>
                        <a:effectLst/>
                        <a:uLnTx/>
                        <a:uFillTx/>
                        <a:latin typeface="Segoe UI"/>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Faster access to service trends and summaries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data compilation effort</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Improved visibility into recurring issues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Insight generation efficiency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Root-cause identification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repeat issues through targeted updates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Operational optimization impact</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Near-real-time insight delivery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Quality improvement driven by autonomous detection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Proactive identification of emerging issues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operational bottlenecks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human review</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8FD97755-CC48-F366-0285-3FE7DDB006AA}"/>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DC68E12A-B10F-CF8E-A285-BD50D0A8B813}"/>
              </a:ext>
            </a:extLst>
          </p:cNvPr>
          <p:cNvSpPr txBox="1"/>
          <p:nvPr/>
        </p:nvSpPr>
        <p:spPr>
          <a:xfrm>
            <a:off x="434046" y="284942"/>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CUSTOMER SERVICE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20155589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2A35-3FF1-9CF0-F23F-B0652A9B2426}"/>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71396DD-48CA-C167-E15C-870B68EA4B3A}"/>
              </a:ext>
            </a:extLst>
          </p:cNvPr>
          <p:cNvSpPr>
            <a:spLocks noGrp="1"/>
          </p:cNvSpPr>
          <p:nvPr>
            <p:ph type="title"/>
          </p:nvPr>
        </p:nvSpPr>
        <p:spPr>
          <a:xfrm>
            <a:off x="510824" y="591770"/>
            <a:ext cx="9561455" cy="492443"/>
          </a:xfrm>
        </p:spPr>
        <p:txBody>
          <a:bodyPr/>
          <a:lstStyle/>
          <a:p>
            <a:r>
              <a:rPr lang="en-US"/>
              <a:t>AI Self-Service Assistant &amp; Guided Troubleshooting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2A845DFD-29A5-DB01-8ED6-2FA8E31064F9}"/>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4FD00789-5496-FA5E-4FA0-A3A918AC6D17}"/>
              </a:ext>
            </a:extLst>
          </p:cNvPr>
          <p:cNvGraphicFramePr>
            <a:graphicFrameLocks noGrp="1"/>
          </p:cNvGraphicFramePr>
          <p:nvPr>
            <p:extLst>
              <p:ext uri="{D42A27DB-BD31-4B8C-83A1-F6EECF244321}">
                <p14:modId xmlns:p14="http://schemas.microsoft.com/office/powerpoint/2010/main" val="1671028232"/>
              </p:ext>
            </p:extLst>
          </p:nvPr>
        </p:nvGraphicFramePr>
        <p:xfrm>
          <a:off x="528445" y="1192210"/>
          <a:ext cx="11128247" cy="5518496"/>
        </p:xfrm>
        <a:graphic>
          <a:graphicData uri="http://schemas.openxmlformats.org/drawingml/2006/table">
            <a:tbl>
              <a:tblPr firstRow="1" bandRow="1">
                <a:tableStyleId>{00A15C55-8517-42AA-B614-E9B94910E393}</a:tableStyleId>
              </a:tblPr>
              <a:tblGrid>
                <a:gridCol w="1820094">
                  <a:extLst>
                    <a:ext uri="{9D8B030D-6E8A-4147-A177-3AD203B41FA5}">
                      <a16:colId xmlns:a16="http://schemas.microsoft.com/office/drawing/2014/main" val="4150324865"/>
                    </a:ext>
                  </a:extLst>
                </a:gridCol>
                <a:gridCol w="2899071">
                  <a:extLst>
                    <a:ext uri="{9D8B030D-6E8A-4147-A177-3AD203B41FA5}">
                      <a16:colId xmlns:a16="http://schemas.microsoft.com/office/drawing/2014/main" val="3181555836"/>
                    </a:ext>
                  </a:extLst>
                </a:gridCol>
                <a:gridCol w="3204541">
                  <a:extLst>
                    <a:ext uri="{9D8B030D-6E8A-4147-A177-3AD203B41FA5}">
                      <a16:colId xmlns:a16="http://schemas.microsoft.com/office/drawing/2014/main" val="73586981"/>
                    </a:ext>
                  </a:extLst>
                </a:gridCol>
                <a:gridCol w="3204541">
                  <a:extLst>
                    <a:ext uri="{9D8B030D-6E8A-4147-A177-3AD203B41FA5}">
                      <a16:colId xmlns:a16="http://schemas.microsoft.com/office/drawing/2014/main" val="403333011"/>
                    </a:ext>
                  </a:extLst>
                </a:gridCol>
              </a:tblGrid>
              <a:tr h="274456">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9585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26538">
                <a:tc>
                  <a:txBody>
                    <a:bodyPr/>
                    <a:lstStyle/>
                    <a:p>
                      <a:pPr marL="0" lvl="0" indent="0" algn="l">
                        <a:lnSpc>
                          <a:spcPct val="108000"/>
                        </a:lnSpc>
                        <a:spcBef>
                          <a:spcPts val="0"/>
                        </a:spcBef>
                        <a:spcAft>
                          <a:spcPts val="0"/>
                        </a:spcAft>
                        <a:buNone/>
                      </a:pPr>
                      <a:r>
                        <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User Inquiry Understanding &amp; Intent Detection</a:t>
                      </a:r>
                      <a:endParaRPr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Customer questions are reviewed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who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inquiries and identify user intent from chat or email interactions.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User intent is detected by the </a:t>
                      </a:r>
                      <a:r>
                        <a:rPr lang="en-GB" sz="900" b="1">
                          <a:latin typeface="Segoe UI" panose="020B0502040204020203" pitchFamily="34" charset="0"/>
                          <a:cs typeface="Segoe UI" panose="020B0502040204020203" pitchFamily="34" charset="0"/>
                        </a:rPr>
                        <a:t>Self-Service Intent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across self-service channels such as chat, web, or IVR. Proposed troubleshooting paths are reviewed and approved before execution.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User intent is detected in real time by the </a:t>
                      </a:r>
                      <a:r>
                        <a:rPr lang="en-GB" sz="900" b="1">
                          <a:latin typeface="Segoe UI" panose="020B0502040204020203" pitchFamily="34" charset="0"/>
                          <a:cs typeface="Segoe UI" panose="020B0502040204020203" pitchFamily="34" charset="0"/>
                        </a:rPr>
                        <a:t>Intent Engine</a:t>
                      </a:r>
                      <a:r>
                        <a:rPr lang="en-GB" sz="900">
                          <a:latin typeface="Segoe UI" panose="020B0502040204020203" pitchFamily="34" charset="0"/>
                          <a:cs typeface="Segoe UI" panose="020B0502040204020203" pitchFamily="34" charset="0"/>
                        </a:rPr>
                        <a:t>, working with a </a:t>
                      </a:r>
                      <a:r>
                        <a:rPr lang="en-GB" sz="900" b="1">
                          <a:latin typeface="Segoe UI" panose="020B0502040204020203" pitchFamily="34" charset="0"/>
                          <a:cs typeface="Segoe UI" panose="020B0502040204020203" pitchFamily="34" charset="0"/>
                        </a:rPr>
                        <a:t>Conversational Understanding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route issues directly into fully automated troubleshooting flows without human involvement.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515973">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Content Retrieval &amp; Solution Recommendation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Relevant knowledge base articles and troubleshooting steps are retrieved by prompting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selects which guidance to share.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Best-fit self-service solutions are surfaced by the </a:t>
                      </a:r>
                      <a:r>
                        <a:rPr lang="en-US" sz="900" b="1">
                          <a:effectLst/>
                          <a:latin typeface="Segoe UI" panose="020B0502040204020203" pitchFamily="34" charset="0"/>
                          <a:cs typeface="Segoe UI" panose="020B0502040204020203" pitchFamily="34" charset="0"/>
                          <a:hlinkClick r:id="rId4"/>
                        </a:rPr>
                        <a:t>Researcher Agent</a:t>
                      </a:r>
                      <a:r>
                        <a:rPr lang="en-GB" sz="900">
                          <a:latin typeface="Segoe UI" panose="020B0502040204020203" pitchFamily="34" charset="0"/>
                          <a:cs typeface="Segoe UI" panose="020B0502040204020203" pitchFamily="34" charset="0"/>
                        </a:rPr>
                        <a:t>, using historical resolution success, contextual signals, and entitlements.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validates recommendations.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Solutions are dynamically selected by the </a:t>
                      </a:r>
                      <a:r>
                        <a:rPr lang="en-GB" sz="900" b="1">
                          <a:latin typeface="Segoe UI" panose="020B0502040204020203" pitchFamily="34" charset="0"/>
                          <a:cs typeface="Segoe UI" panose="020B0502040204020203" pitchFamily="34" charset="0"/>
                        </a:rPr>
                        <a:t> Resolution Suggestion Engine</a:t>
                      </a:r>
                      <a:r>
                        <a:rPr lang="en-GB" sz="900">
                          <a:latin typeface="Segoe UI" panose="020B0502040204020203" pitchFamily="34" charset="0"/>
                          <a:cs typeface="Segoe UI" panose="020B0502040204020203" pitchFamily="34" charset="0"/>
                        </a:rPr>
                        <a:t>, collaborating with a </a:t>
                      </a:r>
                      <a:r>
                        <a:rPr lang="en-GB" sz="900" b="1">
                          <a:latin typeface="Segoe UI" panose="020B0502040204020203" pitchFamily="34" charset="0"/>
                          <a:cs typeface="Segoe UI" panose="020B0502040204020203" pitchFamily="34" charset="0"/>
                        </a:rPr>
                        <a:t>User Context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optimize recommendations based on device data, configuration, and </a:t>
                      </a:r>
                      <a:r>
                        <a:rPr lang="en-US" sz="900" noProof="0">
                          <a:latin typeface="Segoe UI" panose="020B0502040204020203" pitchFamily="34" charset="0"/>
                          <a:cs typeface="Segoe UI" panose="020B0502040204020203" pitchFamily="34" charset="0"/>
                        </a:rPr>
                        <a:t>behavior</a:t>
                      </a:r>
                      <a:r>
                        <a:rPr lang="en-GB" sz="900">
                          <a:latin typeface="Segoe UI" panose="020B0502040204020203" pitchFamily="34" charset="0"/>
                          <a:cs typeface="Segoe UI" panose="020B0502040204020203" pitchFamily="34" charset="0"/>
                        </a:rPr>
                        <a:t> patterns.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26538">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Guided Troubleshooting Flow Execution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walks through troubleshooting steps manually with the customer, with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providing on-demand instructions and contextual prompts during the interaction.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Interactive, step-by-step troubleshooting flows are delivered by the </a:t>
                      </a:r>
                      <a:r>
                        <a:rPr lang="en-GB" sz="900" b="1">
                          <a:latin typeface="Segoe UI" panose="020B0502040204020203" pitchFamily="34" charset="0"/>
                          <a:cs typeface="Segoe UI" panose="020B0502040204020203" pitchFamily="34" charset="0"/>
                        </a:rPr>
                        <a:t>Guided Troubleshooting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within self-service channels. User input is validated before progression.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End-to-end troubleshooting is coordinated by the </a:t>
                      </a:r>
                      <a:r>
                        <a:rPr lang="en-GB" sz="900" b="1">
                          <a:latin typeface="Segoe UI" panose="020B0502040204020203" pitchFamily="34" charset="0"/>
                          <a:cs typeface="Segoe UI" panose="020B0502040204020203" pitchFamily="34" charset="0"/>
                        </a:rPr>
                        <a:t>Troubleshooting Orchestrator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working with a </a:t>
                      </a:r>
                      <a:r>
                        <a:rPr lang="en-GB" sz="900" b="1">
                          <a:latin typeface="Segoe UI" panose="020B0502040204020203" pitchFamily="34" charset="0"/>
                          <a:cs typeface="Segoe UI" panose="020B0502040204020203" pitchFamily="34" charset="0"/>
                        </a:rPr>
                        <a:t>Diagnostics Execution Agent</a:t>
                      </a:r>
                      <a:r>
                        <a:rPr lang="en-GB" sz="900">
                          <a:latin typeface="Segoe UI" panose="020B0502040204020203" pitchFamily="34" charset="0"/>
                          <a:cs typeface="Segoe UI" panose="020B0502040204020203" pitchFamily="34" charset="0"/>
                        </a:rPr>
                        <a:t> to validate responses, adapt paths in real time, and perform automated actions where permitted.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626538">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Escalation to Human Support</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If escalation is required,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is used to draft escalation notes and summarize steps already attempted. The case is then handed off to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to review and action.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Self-service failure is detected by the </a:t>
                      </a:r>
                      <a:r>
                        <a:rPr lang="en-GB" sz="900" b="1">
                          <a:latin typeface="Segoe UI" panose="020B0502040204020203" pitchFamily="34" charset="0"/>
                          <a:cs typeface="Segoe UI" panose="020B0502040204020203" pitchFamily="34" charset="0"/>
                        </a:rPr>
                        <a:t>Escalation Triage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gathers diagnostic context and routes the case to the appropriate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or queue for resolution.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Escalations are handled automatically by the </a:t>
                      </a:r>
                      <a:r>
                        <a:rPr lang="en-GB" sz="900" b="1">
                          <a:latin typeface="Segoe UI" panose="020B0502040204020203" pitchFamily="34" charset="0"/>
                          <a:cs typeface="Segoe UI" panose="020B0502040204020203" pitchFamily="34" charset="0"/>
                        </a:rPr>
                        <a:t>Escalation Manager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working with an </a:t>
                      </a:r>
                      <a:r>
                        <a:rPr lang="en-GB" sz="900" b="1">
                          <a:latin typeface="Segoe UI" panose="020B0502040204020203" pitchFamily="34" charset="0"/>
                          <a:cs typeface="Segoe UI" panose="020B0502040204020203" pitchFamily="34" charset="0"/>
                        </a:rPr>
                        <a:t>SLA Risk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predict failures, preserve context, and route cases to the best agent or queue only when required.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26538">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Self-Service Feedback Loop &amp; Content Optimization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User feedback is reviewed manually by the </a:t>
                      </a:r>
                      <a:r>
                        <a:rPr lang="en-GB" sz="900" b="1">
                          <a:latin typeface="Segoe UI" panose="020B0502040204020203" pitchFamily="34" charset="0"/>
                          <a:cs typeface="Segoe UI" panose="020B0502040204020203" pitchFamily="34" charset="0"/>
                        </a:rPr>
                        <a:t>Customer Service Representative</a:t>
                      </a:r>
                      <a:r>
                        <a:rPr lang="en-GB" sz="900">
                          <a:latin typeface="Segoe UI" panose="020B0502040204020203" pitchFamily="34" charset="0"/>
                          <a:cs typeface="Segoe UI" panose="020B0502040204020203" pitchFamily="34" charset="0"/>
                        </a:rPr>
                        <a:t>, with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summarizing common failure points or outdated instructions for later review.</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Failure and abandonment patterns are analyzed by the </a:t>
                      </a:r>
                      <a:r>
                        <a:rPr lang="en-GB" sz="900" b="1">
                          <a:latin typeface="Segoe UI" panose="020B0502040204020203" pitchFamily="34" charset="0"/>
                          <a:cs typeface="Segoe UI" panose="020B0502040204020203" pitchFamily="34" charset="0"/>
                        </a:rPr>
                        <a:t>Content Optimization Analyst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recommends content updates and improved guidance paths for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Self-service content and flows are continuously improved by the </a:t>
                      </a:r>
                      <a:r>
                        <a:rPr lang="en-GB" sz="900" b="1">
                          <a:latin typeface="Segoe UI" panose="020B0502040204020203" pitchFamily="34" charset="0"/>
                          <a:cs typeface="Segoe UI" panose="020B0502040204020203" pitchFamily="34" charset="0"/>
                        </a:rPr>
                        <a:t>Knowledge Evolution Engine</a:t>
                      </a:r>
                      <a:r>
                        <a:rPr lang="en-GB" sz="900">
                          <a:latin typeface="Segoe UI" panose="020B0502040204020203" pitchFamily="34" charset="0"/>
                          <a:cs typeface="Segoe UI" panose="020B0502040204020203" pitchFamily="34" charset="0"/>
                        </a:rPr>
                        <a:t>, working with a </a:t>
                      </a:r>
                      <a:r>
                        <a:rPr lang="en-GB" sz="900" b="1">
                          <a:latin typeface="Segoe UI" panose="020B0502040204020203" pitchFamily="34" charset="0"/>
                          <a:cs typeface="Segoe UI" panose="020B0502040204020203" pitchFamily="34" charset="0"/>
                        </a:rPr>
                        <a:t>Learning Feedback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retrain models, update instructions, and deploy micro-improvements based on outcomes.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068800">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lvl="0" indent="0" algn="l" defTabSz="914400">
                        <a:lnSpc>
                          <a:spcPct val="108000"/>
                        </a:lnSpc>
                        <a:spcBef>
                          <a:spcPts val="0"/>
                        </a:spcBef>
                        <a:spcAft>
                          <a:spcPts val="0"/>
                        </a:spcAft>
                        <a:buNone/>
                        <a:tabLst/>
                        <a:defRPr/>
                      </a:pPr>
                      <a:endParaRPr lang="en-US" sz="900" b="0" i="0" u="none" strike="noStrike" kern="0" cap="none" spc="0" normalizeH="0" baseline="0" noProof="0">
                        <a:ln>
                          <a:noFill/>
                        </a:ln>
                        <a:solidFill>
                          <a:schemeClr val="tx1"/>
                        </a:solidFill>
                        <a:effectLst/>
                        <a:uLnTx/>
                        <a:uFillTx/>
                        <a:latin typeface="+mn-lt"/>
                        <a:ea typeface="+mn-ea"/>
                        <a:cs typeface="Segoe UI Semibold" panose="020B0702040204020203" pitchFamily="34" charset="0"/>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issue containment through assisted guidance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User experience clarity during self-service interactions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Incremental operational efficiency from guided steps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a:latin typeface="Segoe UI" panose="020B0502040204020203" pitchFamily="34" charset="0"/>
                          <a:cs typeface="Segoe UI" panose="020B0502040204020203" pitchFamily="34" charset="0"/>
                        </a:rPr>
                        <a:t>Increase in containment rate through guided </a:t>
                      </a:r>
                      <a:r>
                        <a:rPr lang="en-GB" sz="900" kern="1200">
                          <a:solidFill>
                            <a:schemeClr val="dk1"/>
                          </a:solidFill>
                          <a:latin typeface="Segoe UI" panose="020B0502040204020203" pitchFamily="34" charset="0"/>
                          <a:ea typeface="+mn-ea"/>
                          <a:cs typeface="Segoe UI" panose="020B0502040204020203" pitchFamily="34" charset="0"/>
                        </a:rPr>
                        <a:t>troubleshooting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Consistency &amp; personalization of self-service journeys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agent workload from validated self-service flows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issues resolved autonomously end-to-end</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Real-time adaptive self-service execution accuracy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escalation frequency and handling time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Operational efficiency gains from automated diagnostics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human intervention</a:t>
                      </a:r>
                    </a:p>
                    <a:p>
                      <a:pPr>
                        <a:buNone/>
                      </a:pP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B9AB20BF-E457-7671-5F98-2B161B28F69A}"/>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7B9F6247-DEFE-962F-02FE-B714809AE527}"/>
              </a:ext>
            </a:extLst>
          </p:cNvPr>
          <p:cNvSpPr txBox="1"/>
          <p:nvPr/>
        </p:nvSpPr>
        <p:spPr>
          <a:xfrm>
            <a:off x="434046" y="284942"/>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CUSTOMER SERVICE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20525072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40CD2-113E-2EB4-9E10-89433109BC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7C4270-3932-E989-2E87-993DEA0D01B0}"/>
              </a:ext>
            </a:extLst>
          </p:cNvPr>
          <p:cNvSpPr>
            <a:spLocks noGrp="1"/>
          </p:cNvSpPr>
          <p:nvPr>
            <p:ph type="title"/>
          </p:nvPr>
        </p:nvSpPr>
        <p:spPr>
          <a:xfrm>
            <a:off x="657849" y="2628215"/>
            <a:ext cx="4306037" cy="1218795"/>
          </a:xfrm>
        </p:spPr>
        <p:txBody>
          <a:bodyPr/>
          <a:lstStyle/>
          <a:p>
            <a:r>
              <a:rPr lang="en-US" sz="4400"/>
              <a:t>Legal</a:t>
            </a:r>
            <a:br>
              <a:rPr lang="en-US" sz="4400"/>
            </a:br>
            <a:r>
              <a:rPr lang="en-US" sz="4400"/>
              <a:t>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36C84C2F-C386-8608-988C-E57F3311A4A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04D7633C-4510-D5B7-AA58-2742BE9635C4}"/>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6689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9508-8A5A-B47B-C5AA-156746565B2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CBE7252-B13F-E159-F57D-03D3FE3013F0}"/>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LEGAL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CF091B3E-3DAC-B2AB-91BB-6C10301FFCF2}"/>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Legal Transformation</a:t>
            </a:r>
          </a:p>
        </p:txBody>
      </p:sp>
      <p:sp>
        <p:nvSpPr>
          <p:cNvPr id="7" name="TextBox 6">
            <a:extLst>
              <a:ext uri="{FF2B5EF4-FFF2-40B4-BE49-F238E27FC236}">
                <a16:creationId xmlns:a16="http://schemas.microsoft.com/office/drawing/2014/main" id="{82B83C23-496A-BEE3-D92E-DA994F4A39E1}"/>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51" name="Group 50" descr="Scenarios">
            <a:extLst>
              <a:ext uri="{FF2B5EF4-FFF2-40B4-BE49-F238E27FC236}">
                <a16:creationId xmlns:a16="http://schemas.microsoft.com/office/drawing/2014/main" id="{3FE48817-AD72-04EF-D210-9CFB33197670}"/>
              </a:ext>
            </a:extLst>
          </p:cNvPr>
          <p:cNvGrpSpPr/>
          <p:nvPr/>
        </p:nvGrpSpPr>
        <p:grpSpPr>
          <a:xfrm>
            <a:off x="492216" y="1752380"/>
            <a:ext cx="1920240" cy="4489900"/>
            <a:chOff x="492216" y="1752380"/>
            <a:chExt cx="1920240" cy="4489900"/>
          </a:xfrm>
        </p:grpSpPr>
        <p:sp>
          <p:nvSpPr>
            <p:cNvPr id="25" name="Rounded Rectangle 95">
              <a:extLst>
                <a:ext uri="{FF2B5EF4-FFF2-40B4-BE49-F238E27FC236}">
                  <a16:creationId xmlns:a16="http://schemas.microsoft.com/office/drawing/2014/main" id="{0C6805D6-3A1B-155E-A8EB-9D71915C98F0}"/>
                </a:ext>
              </a:extLst>
            </p:cNvPr>
            <p:cNvSpPr/>
            <p:nvPr/>
          </p:nvSpPr>
          <p:spPr bwMode="auto">
            <a:xfrm>
              <a:off x="537936" y="3093229"/>
              <a:ext cx="1828800" cy="731520"/>
            </a:xfrm>
            <a:prstGeom prst="rect">
              <a:avLst/>
            </a:prstGeom>
            <a:solidFill>
              <a:srgbClr val="8661C5">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Contract Drafting, Review &amp; Negotiation</a:t>
              </a:r>
            </a:p>
          </p:txBody>
        </p:sp>
        <p:sp>
          <p:nvSpPr>
            <p:cNvPr id="26" name="Rounded Rectangle 97">
              <a:extLst>
                <a:ext uri="{FF2B5EF4-FFF2-40B4-BE49-F238E27FC236}">
                  <a16:creationId xmlns:a16="http://schemas.microsoft.com/office/drawing/2014/main" id="{E3A0DA66-17C7-0876-F0FA-7B2B32CC15DC}"/>
                </a:ext>
              </a:extLst>
            </p:cNvPr>
            <p:cNvSpPr/>
            <p:nvPr/>
          </p:nvSpPr>
          <p:spPr bwMode="auto">
            <a:xfrm>
              <a:off x="537936" y="3899073"/>
              <a:ext cx="1828800" cy="731520"/>
            </a:xfrm>
            <a:prstGeom prst="rect">
              <a:avLst/>
            </a:prstGeom>
            <a:solidFill>
              <a:srgbClr val="8661C5">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Risk Detection &amp; Mitigation Intelligence</a:t>
              </a:r>
            </a:p>
          </p:txBody>
        </p:sp>
        <p:sp>
          <p:nvSpPr>
            <p:cNvPr id="30" name="Rounded Rectangle 29">
              <a:extLst>
                <a:ext uri="{FF2B5EF4-FFF2-40B4-BE49-F238E27FC236}">
                  <a16:creationId xmlns:a16="http://schemas.microsoft.com/office/drawing/2014/main" id="{D0E4B768-0756-B09B-DE83-0CCA67301014}"/>
                </a:ext>
              </a:extLst>
            </p:cNvPr>
            <p:cNvSpPr/>
            <p:nvPr/>
          </p:nvSpPr>
          <p:spPr bwMode="auto">
            <a:xfrm>
              <a:off x="492216" y="1752380"/>
              <a:ext cx="1920240" cy="457200"/>
            </a:xfrm>
            <a:prstGeom prst="roundRect">
              <a:avLst/>
            </a:prstGeom>
            <a:solidFill>
              <a:srgbClr val="8661C5"/>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Scenarios</a:t>
              </a:r>
            </a:p>
          </p:txBody>
        </p:sp>
        <p:sp>
          <p:nvSpPr>
            <p:cNvPr id="21" name="Rounded Rectangle 97">
              <a:extLst>
                <a:ext uri="{FF2B5EF4-FFF2-40B4-BE49-F238E27FC236}">
                  <a16:creationId xmlns:a16="http://schemas.microsoft.com/office/drawing/2014/main" id="{0AA4539A-BE9C-394B-C409-1806FC9F3F4E}"/>
                </a:ext>
              </a:extLst>
            </p:cNvPr>
            <p:cNvSpPr/>
            <p:nvPr/>
          </p:nvSpPr>
          <p:spPr bwMode="auto">
            <a:xfrm>
              <a:off x="537936" y="4704917"/>
              <a:ext cx="1828800" cy="731520"/>
            </a:xfrm>
            <a:prstGeom prst="rect">
              <a:avLst/>
            </a:prstGeom>
            <a:solidFill>
              <a:srgbClr val="8661C5">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Legal Advisory for   Business Teams</a:t>
              </a:r>
            </a:p>
          </p:txBody>
        </p:sp>
        <p:sp>
          <p:nvSpPr>
            <p:cNvPr id="23" name="Rounded Rectangle 97">
              <a:extLst>
                <a:ext uri="{FF2B5EF4-FFF2-40B4-BE49-F238E27FC236}">
                  <a16:creationId xmlns:a16="http://schemas.microsoft.com/office/drawing/2014/main" id="{1B4E60CD-A114-199D-F00D-9D32CACC3067}"/>
                </a:ext>
              </a:extLst>
            </p:cNvPr>
            <p:cNvSpPr/>
            <p:nvPr/>
          </p:nvSpPr>
          <p:spPr bwMode="auto">
            <a:xfrm>
              <a:off x="537936" y="5510760"/>
              <a:ext cx="1828800" cy="731520"/>
            </a:xfrm>
            <a:prstGeom prst="rect">
              <a:avLst/>
            </a:prstGeom>
            <a:solidFill>
              <a:srgbClr val="8661C5">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Strategic Legal Insight      &amp; Governance Advisor</a:t>
              </a:r>
            </a:p>
          </p:txBody>
        </p:sp>
        <p:sp>
          <p:nvSpPr>
            <p:cNvPr id="40" name="Rounded Rectangle 95">
              <a:extLst>
                <a:ext uri="{FF2B5EF4-FFF2-40B4-BE49-F238E27FC236}">
                  <a16:creationId xmlns:a16="http://schemas.microsoft.com/office/drawing/2014/main" id="{65E310A0-B37C-29DE-A5DC-0798525E8592}"/>
                </a:ext>
              </a:extLst>
            </p:cNvPr>
            <p:cNvSpPr/>
            <p:nvPr/>
          </p:nvSpPr>
          <p:spPr bwMode="auto">
            <a:xfrm>
              <a:off x="537936" y="2287385"/>
              <a:ext cx="1828800" cy="731520"/>
            </a:xfrm>
            <a:prstGeom prst="rect">
              <a:avLst/>
            </a:prstGeom>
            <a:solidFill>
              <a:srgbClr val="8661C5">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Regulatory Intelligence &amp; Compliance Monitoring</a:t>
              </a:r>
            </a:p>
          </p:txBody>
        </p:sp>
      </p:grpSp>
      <p:grpSp>
        <p:nvGrpSpPr>
          <p:cNvPr id="52" name="Group 51" descr="Key processes">
            <a:extLst>
              <a:ext uri="{FF2B5EF4-FFF2-40B4-BE49-F238E27FC236}">
                <a16:creationId xmlns:a16="http://schemas.microsoft.com/office/drawing/2014/main" id="{2315D5FA-EB68-D580-F9B5-760E0322559A}"/>
              </a:ext>
            </a:extLst>
          </p:cNvPr>
          <p:cNvGrpSpPr/>
          <p:nvPr/>
        </p:nvGrpSpPr>
        <p:grpSpPr>
          <a:xfrm>
            <a:off x="2506361" y="1752380"/>
            <a:ext cx="3154680" cy="4489900"/>
            <a:chOff x="2506361" y="1752380"/>
            <a:chExt cx="3154680" cy="4489900"/>
          </a:xfrm>
        </p:grpSpPr>
        <p:sp>
          <p:nvSpPr>
            <p:cNvPr id="31" name="Rounded Rectangle 95">
              <a:extLst>
                <a:ext uri="{FF2B5EF4-FFF2-40B4-BE49-F238E27FC236}">
                  <a16:creationId xmlns:a16="http://schemas.microsoft.com/office/drawing/2014/main" id="{9BEED144-C370-F940-4B51-47B5F11E0343}"/>
                </a:ext>
              </a:extLst>
            </p:cNvPr>
            <p:cNvSpPr/>
            <p:nvPr/>
          </p:nvSpPr>
          <p:spPr bwMode="auto">
            <a:xfrm>
              <a:off x="2506361" y="3093229"/>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Create first-drafts, detect risky clauses &amp; recommend alternative based on playbooks &amp; past negotiated terms. Accelerate cycle time &amp; reduce legal workload.</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97">
              <a:extLst>
                <a:ext uri="{FF2B5EF4-FFF2-40B4-BE49-F238E27FC236}">
                  <a16:creationId xmlns:a16="http://schemas.microsoft.com/office/drawing/2014/main" id="{15552DB8-0E89-979D-B4A1-95CEE4C18D0A}"/>
                </a:ext>
              </a:extLst>
            </p:cNvPr>
            <p:cNvSpPr/>
            <p:nvPr/>
          </p:nvSpPr>
          <p:spPr bwMode="auto">
            <a:xfrm>
              <a:off x="2506361" y="3899073"/>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Analyze</a:t>
              </a: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contracts, policies &amp; operational data to surface emerging legal &amp; commercial risks. Enable proactive mitigation.</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3" name="Rounded Rectangle 99">
              <a:extLst>
                <a:ext uri="{FF2B5EF4-FFF2-40B4-BE49-F238E27FC236}">
                  <a16:creationId xmlns:a16="http://schemas.microsoft.com/office/drawing/2014/main" id="{CD837978-4A79-2BED-EA55-80552DA27C64}"/>
                </a:ext>
              </a:extLst>
            </p:cNvPr>
            <p:cNvSpPr/>
            <p:nvPr/>
          </p:nvSpPr>
          <p:spPr bwMode="auto">
            <a:xfrm>
              <a:off x="2506361" y="4704917"/>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routine queries, summarise relevant policies &amp; drafts guidance notes; free legal teams for complex, high-value work.</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4" name="Rounded Rectangle 100">
              <a:extLst>
                <a:ext uri="{FF2B5EF4-FFF2-40B4-BE49-F238E27FC236}">
                  <a16:creationId xmlns:a16="http://schemas.microsoft.com/office/drawing/2014/main" id="{666F16E9-ADFF-66E8-8797-D8690E8E05D0}"/>
                </a:ext>
              </a:extLst>
            </p:cNvPr>
            <p:cNvSpPr/>
            <p:nvPr/>
          </p:nvSpPr>
          <p:spPr bwMode="auto">
            <a:xfrm>
              <a:off x="2506361" y="5510760"/>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Synthesise regulatory updates, contract data &amp; risk signals into executive briefings. Support board-level decisions &amp; strengthen governance.</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ounded Rectangle 96">
              <a:extLst>
                <a:ext uri="{FF2B5EF4-FFF2-40B4-BE49-F238E27FC236}">
                  <a16:creationId xmlns:a16="http://schemas.microsoft.com/office/drawing/2014/main" id="{6ECD77E9-D690-4036-29B9-AC485095A6A4}"/>
                </a:ext>
              </a:extLst>
            </p:cNvPr>
            <p:cNvSpPr/>
            <p:nvPr/>
          </p:nvSpPr>
          <p:spPr bwMode="auto">
            <a:xfrm>
              <a:off x="2506361" y="2287385"/>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Scan regulatory sources, flag changes &amp; map to internal policies &amp; controls; reduce manual tracking effort &amp; lower compliance risk.</a:t>
              </a:r>
              <a:endParaRPr kumimoji="0" lang="en-US" sz="11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6" name="Rounded Rectangle 35">
              <a:extLst>
                <a:ext uri="{FF2B5EF4-FFF2-40B4-BE49-F238E27FC236}">
                  <a16:creationId xmlns:a16="http://schemas.microsoft.com/office/drawing/2014/main" id="{07851F48-3E1E-E8C6-1AFD-31223065994C}"/>
                </a:ext>
              </a:extLst>
            </p:cNvPr>
            <p:cNvSpPr/>
            <p:nvPr/>
          </p:nvSpPr>
          <p:spPr bwMode="auto">
            <a:xfrm>
              <a:off x="2506361" y="1752380"/>
              <a:ext cx="3154680" cy="457200"/>
            </a:xfrm>
            <a:prstGeom prst="roundRect">
              <a:avLst/>
            </a:prstGeom>
            <a:solidFill>
              <a:srgbClr val="8661C5"/>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53" name="Group 52" descr="Products and associated logos">
            <a:extLst>
              <a:ext uri="{FF2B5EF4-FFF2-40B4-BE49-F238E27FC236}">
                <a16:creationId xmlns:a16="http://schemas.microsoft.com/office/drawing/2014/main" id="{D2E68DE2-F1E7-4738-7FF2-40FD5CA59026}"/>
              </a:ext>
            </a:extLst>
          </p:cNvPr>
          <p:cNvGrpSpPr/>
          <p:nvPr/>
        </p:nvGrpSpPr>
        <p:grpSpPr>
          <a:xfrm>
            <a:off x="5754946" y="1752380"/>
            <a:ext cx="2583180" cy="4489900"/>
            <a:chOff x="5754946" y="1752380"/>
            <a:chExt cx="2583180" cy="4489900"/>
          </a:xfrm>
        </p:grpSpPr>
        <p:sp>
          <p:nvSpPr>
            <p:cNvPr id="14" name="Rounded Rectangle 13">
              <a:extLst>
                <a:ext uri="{FF2B5EF4-FFF2-40B4-BE49-F238E27FC236}">
                  <a16:creationId xmlns:a16="http://schemas.microsoft.com/office/drawing/2014/main" id="{AACC1C71-C751-412A-B001-6EE8905706AE}"/>
                </a:ext>
              </a:extLst>
            </p:cNvPr>
            <p:cNvSpPr/>
            <p:nvPr/>
          </p:nvSpPr>
          <p:spPr bwMode="auto">
            <a:xfrm>
              <a:off x="5754946" y="1752380"/>
              <a:ext cx="2560320" cy="457200"/>
            </a:xfrm>
            <a:prstGeom prst="roundRect">
              <a:avLst/>
            </a:prstGeom>
            <a:solidFill>
              <a:srgbClr val="8661C5"/>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a:extLst>
                <a:ext uri="{FF2B5EF4-FFF2-40B4-BE49-F238E27FC236}">
                  <a16:creationId xmlns:a16="http://schemas.microsoft.com/office/drawing/2014/main" id="{6FE7F2FE-C9F0-790A-C313-97B930B4F47D}"/>
                </a:ext>
              </a:extLst>
            </p:cNvPr>
            <p:cNvSpPr/>
            <p:nvPr/>
          </p:nvSpPr>
          <p:spPr bwMode="auto">
            <a:xfrm>
              <a:off x="5777806" y="2287385"/>
              <a:ext cx="2560320" cy="39548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Dynamics 365 Sales</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People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4" name="!!CopilotLogo1" descr="Microsoft 365 Copilot UI Icon">
              <a:extLst>
                <a:ext uri="{FF2B5EF4-FFF2-40B4-BE49-F238E27FC236}">
                  <a16:creationId xmlns:a16="http://schemas.microsoft.com/office/drawing/2014/main" id="{58293DB8-17A1-BFA3-727F-1986E63E193F}"/>
                </a:ext>
              </a:extLst>
            </p:cNvPr>
            <p:cNvPicPr>
              <a:picLocks noChangeAspect="1"/>
            </p:cNvPicPr>
            <p:nvPr/>
          </p:nvPicPr>
          <p:blipFill>
            <a:blip r:embed="rId3"/>
            <a:stretch>
              <a:fillRect/>
            </a:stretch>
          </p:blipFill>
          <p:spPr>
            <a:xfrm>
              <a:off x="6113210" y="3078788"/>
              <a:ext cx="310887" cy="315129"/>
            </a:xfrm>
            <a:prstGeom prst="rect">
              <a:avLst/>
            </a:prstGeom>
          </p:spPr>
        </p:pic>
        <p:pic>
          <p:nvPicPr>
            <p:cNvPr id="5" name="Picture 4" descr="Copilot chat icon">
              <a:extLst>
                <a:ext uri="{FF2B5EF4-FFF2-40B4-BE49-F238E27FC236}">
                  <a16:creationId xmlns:a16="http://schemas.microsoft.com/office/drawing/2014/main" id="{1E4A22F0-1868-E9A4-B85A-7C85CFD4BA5B}"/>
                </a:ext>
              </a:extLst>
            </p:cNvPr>
            <p:cNvPicPr>
              <a:picLocks noChangeAspect="1"/>
            </p:cNvPicPr>
            <p:nvPr/>
          </p:nvPicPr>
          <p:blipFill>
            <a:blip r:embed="rId4"/>
            <a:srcRect t="26745" r="72166" b="34047"/>
            <a:stretch>
              <a:fillRect/>
            </a:stretch>
          </p:blipFill>
          <p:spPr>
            <a:xfrm>
              <a:off x="6089682" y="2567831"/>
              <a:ext cx="357943" cy="315129"/>
            </a:xfrm>
            <a:prstGeom prst="rect">
              <a:avLst/>
            </a:prstGeom>
          </p:spPr>
        </p:pic>
        <p:pic>
          <p:nvPicPr>
            <p:cNvPr id="6" name="Graphic 5" descr="Dynamics 365 Sales icon">
              <a:extLst>
                <a:ext uri="{FF2B5EF4-FFF2-40B4-BE49-F238E27FC236}">
                  <a16:creationId xmlns:a16="http://schemas.microsoft.com/office/drawing/2014/main" id="{7FE68D11-D71D-CD76-A0F7-6B5E434FAF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8633" y="3589745"/>
              <a:ext cx="320040" cy="320040"/>
            </a:xfrm>
            <a:prstGeom prst="rect">
              <a:avLst/>
            </a:prstGeom>
          </p:spPr>
        </p:pic>
        <p:pic>
          <p:nvPicPr>
            <p:cNvPr id="9" name="Picture 8" descr="Researcher agent icon">
              <a:extLst>
                <a:ext uri="{FF2B5EF4-FFF2-40B4-BE49-F238E27FC236}">
                  <a16:creationId xmlns:a16="http://schemas.microsoft.com/office/drawing/2014/main" id="{4CDCAE41-62F1-CDF8-F292-49B8D93259EF}"/>
                </a:ext>
              </a:extLst>
            </p:cNvPr>
            <p:cNvPicPr>
              <a:picLocks noChangeAspect="1"/>
            </p:cNvPicPr>
            <p:nvPr/>
          </p:nvPicPr>
          <p:blipFill>
            <a:blip r:embed="rId7"/>
            <a:stretch>
              <a:fillRect/>
            </a:stretch>
          </p:blipFill>
          <p:spPr>
            <a:xfrm>
              <a:off x="6108633" y="4633593"/>
              <a:ext cx="320040" cy="320040"/>
            </a:xfrm>
            <a:prstGeom prst="rect">
              <a:avLst/>
            </a:prstGeom>
          </p:spPr>
        </p:pic>
        <p:pic>
          <p:nvPicPr>
            <p:cNvPr id="10" name="Picture 9" descr="Analyst agent icon">
              <a:extLst>
                <a:ext uri="{FF2B5EF4-FFF2-40B4-BE49-F238E27FC236}">
                  <a16:creationId xmlns:a16="http://schemas.microsoft.com/office/drawing/2014/main" id="{173E5B71-FBF5-C5A2-1CC8-6EB7A762CF93}"/>
                </a:ext>
              </a:extLst>
            </p:cNvPr>
            <p:cNvPicPr>
              <a:picLocks noChangeAspect="1"/>
            </p:cNvPicPr>
            <p:nvPr/>
          </p:nvPicPr>
          <p:blipFill>
            <a:blip r:embed="rId8"/>
            <a:stretch>
              <a:fillRect/>
            </a:stretch>
          </p:blipFill>
          <p:spPr>
            <a:xfrm>
              <a:off x="6102577" y="4105613"/>
              <a:ext cx="332152" cy="332152"/>
            </a:xfrm>
            <a:prstGeom prst="rect">
              <a:avLst/>
            </a:prstGeom>
          </p:spPr>
        </p:pic>
        <p:pic>
          <p:nvPicPr>
            <p:cNvPr id="47" name="Picture 46" descr="Copilot studio agents icon">
              <a:extLst>
                <a:ext uri="{FF2B5EF4-FFF2-40B4-BE49-F238E27FC236}">
                  <a16:creationId xmlns:a16="http://schemas.microsoft.com/office/drawing/2014/main" id="{E5E51225-8365-1910-52F3-B528B3DCC088}"/>
                </a:ext>
              </a:extLst>
            </p:cNvPr>
            <p:cNvPicPr>
              <a:picLocks noChangeAspect="1"/>
            </p:cNvPicPr>
            <p:nvPr/>
          </p:nvPicPr>
          <p:blipFill>
            <a:blip r:embed="rId9"/>
            <a:stretch>
              <a:fillRect/>
            </a:stretch>
          </p:blipFill>
          <p:spPr>
            <a:xfrm>
              <a:off x="6105888" y="5637897"/>
              <a:ext cx="325530" cy="320040"/>
            </a:xfrm>
            <a:prstGeom prst="rect">
              <a:avLst/>
            </a:prstGeom>
          </p:spPr>
        </p:pic>
        <p:pic>
          <p:nvPicPr>
            <p:cNvPr id="48" name="Picture 47">
              <a:extLst>
                <a:ext uri="{FF2B5EF4-FFF2-40B4-BE49-F238E27FC236}">
                  <a16:creationId xmlns:a16="http://schemas.microsoft.com/office/drawing/2014/main" id="{F0BF48A2-34F6-F939-F3BF-226E1F30D835}"/>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6122349" y="5149461"/>
              <a:ext cx="292608" cy="292608"/>
            </a:xfrm>
            <a:prstGeom prst="rect">
              <a:avLst/>
            </a:prstGeom>
          </p:spPr>
        </p:pic>
      </p:grpSp>
      <p:grpSp>
        <p:nvGrpSpPr>
          <p:cNvPr id="55" name="Group 54" descr="Success metrics">
            <a:extLst>
              <a:ext uri="{FF2B5EF4-FFF2-40B4-BE49-F238E27FC236}">
                <a16:creationId xmlns:a16="http://schemas.microsoft.com/office/drawing/2014/main" id="{6A9979A2-5A1F-2103-295E-31B8EDACB587}"/>
              </a:ext>
            </a:extLst>
          </p:cNvPr>
          <p:cNvGrpSpPr/>
          <p:nvPr/>
        </p:nvGrpSpPr>
        <p:grpSpPr>
          <a:xfrm>
            <a:off x="8432031" y="1752380"/>
            <a:ext cx="3108960" cy="4489900"/>
            <a:chOff x="8432031" y="1752380"/>
            <a:chExt cx="3108960" cy="4489900"/>
          </a:xfrm>
        </p:grpSpPr>
        <p:sp>
          <p:nvSpPr>
            <p:cNvPr id="16" name="Rounded Rectangle 15">
              <a:extLst>
                <a:ext uri="{FF2B5EF4-FFF2-40B4-BE49-F238E27FC236}">
                  <a16:creationId xmlns:a16="http://schemas.microsoft.com/office/drawing/2014/main" id="{973C6082-F2DA-66BA-E94B-C27D479BE19A}"/>
                </a:ext>
              </a:extLst>
            </p:cNvPr>
            <p:cNvSpPr/>
            <p:nvPr/>
          </p:nvSpPr>
          <p:spPr bwMode="auto">
            <a:xfrm>
              <a:off x="8432031" y="1752380"/>
              <a:ext cx="3108960" cy="457200"/>
            </a:xfrm>
            <a:prstGeom prst="roundRect">
              <a:avLst/>
            </a:prstGeom>
            <a:solidFill>
              <a:srgbClr val="8661C5"/>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2F11AC20-1821-CB0E-AFF4-3827E2F79B2A}"/>
                </a:ext>
              </a:extLst>
            </p:cNvPr>
            <p:cNvSpPr/>
            <p:nvPr/>
          </p:nvSpPr>
          <p:spPr bwMode="auto">
            <a:xfrm>
              <a:off x="8491194" y="2287385"/>
              <a:ext cx="3049797" cy="39548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across core legal work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and consistency of legal outputs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Increased volume of legal requests handled</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Reduced legal and compliance risk exposure</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Clearer visibility into regulatory and risk posture</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Broader automation across legal workflows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50" name="TextBox 49">
            <a:extLst>
              <a:ext uri="{FF2B5EF4-FFF2-40B4-BE49-F238E27FC236}">
                <a16:creationId xmlns:a16="http://schemas.microsoft.com/office/drawing/2014/main" id="{FA7EB169-45CB-712F-DDFD-D8B8476D21A5}"/>
              </a:ext>
            </a:extLst>
          </p:cNvPr>
          <p:cNvSpPr txBox="1"/>
          <p:nvPr/>
        </p:nvSpPr>
        <p:spPr>
          <a:xfrm>
            <a:off x="4779821" y="6315654"/>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2446738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01438-ACB9-CEC1-73DC-0330C9E80EF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DD5157-0D45-33E2-EEF1-5C909B7285A1}"/>
              </a:ext>
            </a:extLst>
          </p:cNvPr>
          <p:cNvGraphicFramePr>
            <a:graphicFrameLocks noGrp="1"/>
          </p:cNvGraphicFramePr>
          <p:nvPr>
            <p:extLst>
              <p:ext uri="{D42A27DB-BD31-4B8C-83A1-F6EECF244321}">
                <p14:modId xmlns:p14="http://schemas.microsoft.com/office/powerpoint/2010/main" val="1271154300"/>
              </p:ext>
            </p:extLst>
          </p:nvPr>
        </p:nvGraphicFramePr>
        <p:xfrm>
          <a:off x="522412" y="1205280"/>
          <a:ext cx="11128247" cy="5455194"/>
        </p:xfrm>
        <a:graphic>
          <a:graphicData uri="http://schemas.openxmlformats.org/drawingml/2006/table">
            <a:tbl>
              <a:tblPr firstRow="1" bandRow="1">
                <a:tableStyleId>{00A15C55-8517-42AA-B614-E9B94910E393}</a:tableStyleId>
              </a:tblPr>
              <a:tblGrid>
                <a:gridCol w="1771469">
                  <a:extLst>
                    <a:ext uri="{9D8B030D-6E8A-4147-A177-3AD203B41FA5}">
                      <a16:colId xmlns:a16="http://schemas.microsoft.com/office/drawing/2014/main" val="4150324865"/>
                    </a:ext>
                  </a:extLst>
                </a:gridCol>
                <a:gridCol w="3118926">
                  <a:extLst>
                    <a:ext uri="{9D8B030D-6E8A-4147-A177-3AD203B41FA5}">
                      <a16:colId xmlns:a16="http://schemas.microsoft.com/office/drawing/2014/main" val="3181555836"/>
                    </a:ext>
                  </a:extLst>
                </a:gridCol>
                <a:gridCol w="3118926">
                  <a:extLst>
                    <a:ext uri="{9D8B030D-6E8A-4147-A177-3AD203B41FA5}">
                      <a16:colId xmlns:a16="http://schemas.microsoft.com/office/drawing/2014/main" val="73586981"/>
                    </a:ext>
                  </a:extLst>
                </a:gridCol>
                <a:gridCol w="3118926">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822960">
                <a:tc>
                  <a:txBody>
                    <a:bodyPr/>
                    <a:lstStyle/>
                    <a:p>
                      <a:pPr marL="0" lvl="0" indent="0" algn="l">
                        <a:lnSpc>
                          <a:spcPct val="100000"/>
                        </a:lnSpc>
                        <a:spcBef>
                          <a:spcPts val="0"/>
                        </a:spcBef>
                        <a:spcAft>
                          <a:spcPts val="0"/>
                        </a:spcAft>
                        <a:buNone/>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Regulatory Scanning</a:t>
                      </a:r>
                      <a:endParaRPr kumimoji="0" lang="en-US" sz="950" b="0">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50">
                          <a:latin typeface="Segoe UI" panose="020B0502040204020203" pitchFamily="34" charset="0"/>
                          <a:cs typeface="Segoe UI" panose="020B0502040204020203" pitchFamily="34" charset="0"/>
                        </a:rPr>
                        <a:t>New regulations are reviewed manually by the </a:t>
                      </a:r>
                      <a:r>
                        <a:rPr lang="en-GB" sz="950" b="1">
                          <a:latin typeface="Segoe UI" panose="020B0502040204020203" pitchFamily="34" charset="0"/>
                          <a:cs typeface="Segoe UI" panose="020B0502040204020203" pitchFamily="34" charset="0"/>
                        </a:rPr>
                        <a:t>Compliance Analyst</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Legal Associate</a:t>
                      </a:r>
                      <a:r>
                        <a:rPr lang="en-GB" sz="950">
                          <a:latin typeface="Segoe UI" panose="020B0502040204020203" pitchFamily="34" charset="0"/>
                          <a:cs typeface="Segoe UI" panose="020B0502040204020203" pitchFamily="34" charset="0"/>
                        </a:rPr>
                        <a:t>, using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to summarize regulatory updates from external sources. Searches and follow-up summaries are initiated manually.</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Regulatory alerts and summaries are generated by the </a:t>
                      </a:r>
                      <a:r>
                        <a:rPr lang="en-US" sz="950" b="1" i="0" u="none" strike="noStrike">
                          <a:solidFill>
                            <a:srgbClr val="000000"/>
                          </a:solidFill>
                          <a:effectLst/>
                          <a:latin typeface="Segoe UI" panose="020B0502040204020203" pitchFamily="34" charset="0"/>
                          <a:cs typeface="Segoe UI" panose="020B0502040204020203" pitchFamily="34" charset="0"/>
                          <a:hlinkClick r:id="rId3"/>
                        </a:rPr>
                        <a:t>Researcher Agent</a:t>
                      </a:r>
                      <a:r>
                        <a:rPr lang="en-US" sz="950" b="1" i="0" u="none" strike="noStrike">
                          <a:solidFill>
                            <a:srgbClr val="000000"/>
                          </a:solidFill>
                          <a:effectLst/>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and reviewed by the </a:t>
                      </a:r>
                      <a:r>
                        <a:rPr lang="en-GB" sz="950" b="1">
                          <a:latin typeface="Segoe UI" panose="020B0502040204020203" pitchFamily="34" charset="0"/>
                          <a:cs typeface="Segoe UI" panose="020B0502040204020203" pitchFamily="34" charset="0"/>
                        </a:rPr>
                        <a:t>Regulatory Specialist</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Compliance Officer</a:t>
                      </a:r>
                      <a:r>
                        <a:rPr lang="en-GB" sz="950">
                          <a:latin typeface="Segoe UI" panose="020B0502040204020203" pitchFamily="34" charset="0"/>
                          <a:cs typeface="Segoe UI" panose="020B0502040204020203" pitchFamily="34" charset="0"/>
                        </a:rPr>
                        <a:t> for accuracy and relevance before distribution.</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Regulatory changes are monitored continuously by a </a:t>
                      </a:r>
                      <a:r>
                        <a:rPr lang="en-GB" sz="950" b="1">
                          <a:latin typeface="Segoe UI" panose="020B0502040204020203" pitchFamily="34" charset="0"/>
                          <a:cs typeface="Segoe UI" panose="020B0502040204020203" pitchFamily="34" charset="0"/>
                        </a:rPr>
                        <a:t>Regulatory Scanning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with dashboards reviewed by the </a:t>
                      </a:r>
                      <a:r>
                        <a:rPr lang="en-GB" sz="950" b="1">
                          <a:latin typeface="Segoe UI" panose="020B0502040204020203" pitchFamily="34" charset="0"/>
                          <a:cs typeface="Segoe UI" panose="020B0502040204020203" pitchFamily="34" charset="0"/>
                        </a:rPr>
                        <a:t>Compliance Manager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Legal Operations Lead</a:t>
                      </a:r>
                      <a:r>
                        <a:rPr lang="en-GB" sz="950">
                          <a:latin typeface="Segoe UI" panose="020B0502040204020203" pitchFamily="34" charset="0"/>
                          <a:cs typeface="Segoe UI" panose="020B0502040204020203" pitchFamily="34" charset="0"/>
                        </a:rPr>
                        <a:t>. Human intervention occurs only for high-risk changes.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Compliance Mapping</a:t>
                      </a:r>
                      <a:endParaRPr kumimoji="0" lang="en-US" sz="950" b="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Compliance checklists are drafted by </a:t>
                      </a:r>
                      <a:r>
                        <a:rPr lang="en-GB" sz="950" b="1">
                          <a:latin typeface="Segoe UI" panose="020B0502040204020203" pitchFamily="34" charset="0"/>
                          <a:cs typeface="Segoe UI" panose="020B0502040204020203" pitchFamily="34" charset="0"/>
                        </a:rPr>
                        <a:t>Legal Counsel</a:t>
                      </a:r>
                      <a:r>
                        <a:rPr lang="en-GB" sz="950">
                          <a:latin typeface="Segoe UI" panose="020B0502040204020203" pitchFamily="34" charset="0"/>
                          <a:cs typeface="Segoe UI" panose="020B0502040204020203" pitchFamily="34" charset="0"/>
                        </a:rPr>
                        <a:t> or a </a:t>
                      </a:r>
                      <a:r>
                        <a:rPr lang="en-GB" sz="950" b="1">
                          <a:latin typeface="Segoe UI" panose="020B0502040204020203" pitchFamily="34" charset="0"/>
                          <a:cs typeface="Segoe UI" panose="020B0502040204020203" pitchFamily="34" charset="0"/>
                        </a:rPr>
                        <a:t>Policy Analyst</a:t>
                      </a:r>
                      <a:r>
                        <a:rPr lang="en-GB" sz="950">
                          <a:latin typeface="Segoe UI" panose="020B0502040204020203" pitchFamily="34" charset="0"/>
                          <a:cs typeface="Segoe UI" panose="020B0502040204020203" pitchFamily="34" charset="0"/>
                        </a:rPr>
                        <a:t>, with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used to summarize regulations and support manual mapping to internal policies in Word.</a:t>
                      </a:r>
                      <a:endParaRPr lang="en-US" sz="950" b="1"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Regulations are mapped to internal controls by a </a:t>
                      </a:r>
                      <a:r>
                        <a:rPr lang="en-GB" sz="950" b="1">
                          <a:latin typeface="Segoe UI" panose="020B0502040204020203" pitchFamily="34" charset="0"/>
                          <a:cs typeface="Segoe UI" panose="020B0502040204020203" pitchFamily="34" charset="0"/>
                        </a:rPr>
                        <a:t>Compliance Mapping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with validation and approval performed by the </a:t>
                      </a:r>
                      <a:r>
                        <a:rPr lang="en-GB" sz="950" b="1">
                          <a:latin typeface="Segoe UI" panose="020B0502040204020203" pitchFamily="34" charset="0"/>
                          <a:cs typeface="Segoe UI" panose="020B0502040204020203" pitchFamily="34" charset="0"/>
                        </a:rPr>
                        <a:t>Compliance Officer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Legal Operations Specialist</a:t>
                      </a:r>
                      <a:r>
                        <a:rPr lang="en-GB" sz="950">
                          <a:latin typeface="Segoe UI" panose="020B0502040204020203" pitchFamily="34" charset="0"/>
                          <a:cs typeface="Segoe UI" panose="020B0502040204020203" pitchFamily="34" charset="0"/>
                        </a:rPr>
                        <a:t>.</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Compliance mappings are updated automatically by a </a:t>
                      </a:r>
                      <a:r>
                        <a:rPr lang="en-GB" sz="950" b="1">
                          <a:latin typeface="Segoe UI" panose="020B0502040204020203" pitchFamily="34" charset="0"/>
                          <a:cs typeface="Segoe UI" panose="020B0502040204020203" pitchFamily="34" charset="0"/>
                        </a:rPr>
                        <a:t>Compliance Mapping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The </a:t>
                      </a:r>
                      <a:r>
                        <a:rPr lang="en-GB" sz="950" b="1">
                          <a:latin typeface="Segoe UI" panose="020B0502040204020203" pitchFamily="34" charset="0"/>
                          <a:cs typeface="Segoe UI" panose="020B0502040204020203" pitchFamily="34" charset="0"/>
                        </a:rPr>
                        <a:t>Head of Compliance</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Governance Lead</a:t>
                      </a:r>
                      <a:r>
                        <a:rPr lang="en-GB" sz="950">
                          <a:latin typeface="Segoe UI" panose="020B0502040204020203" pitchFamily="34" charset="0"/>
                          <a:cs typeface="Segoe UI" panose="020B0502040204020203" pitchFamily="34" charset="0"/>
                        </a:rPr>
                        <a:t> intervenes only for strategic or exception cases.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3152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Risk Flagging</a:t>
                      </a:r>
                      <a:endParaRPr kumimoji="0" lang="en-US" sz="950" b="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Risk assessment templates and gap summaries are created by </a:t>
                      </a:r>
                      <a:r>
                        <a:rPr lang="en-GB" sz="950" b="1">
                          <a:latin typeface="Segoe UI" panose="020B0502040204020203" pitchFamily="34" charset="0"/>
                          <a:cs typeface="Segoe UI" panose="020B0502040204020203" pitchFamily="34" charset="0"/>
                        </a:rPr>
                        <a:t>Legal Counsel</a:t>
                      </a:r>
                      <a:r>
                        <a:rPr lang="en-GB" sz="950">
                          <a:latin typeface="Segoe UI" panose="020B0502040204020203" pitchFamily="34" charset="0"/>
                          <a:cs typeface="Segoe UI" panose="020B0502040204020203" pitchFamily="34" charset="0"/>
                        </a:rPr>
                        <a:t> or a </a:t>
                      </a:r>
                      <a:r>
                        <a:rPr lang="en-GB" sz="950" b="1">
                          <a:latin typeface="Segoe UI" panose="020B0502040204020203" pitchFamily="34" charset="0"/>
                          <a:cs typeface="Segoe UI" panose="020B0502040204020203" pitchFamily="34" charset="0"/>
                        </a:rPr>
                        <a:t>Risk Analyst</a:t>
                      </a:r>
                      <a:r>
                        <a:rPr lang="en-GB" sz="950">
                          <a:latin typeface="Segoe UI" panose="020B0502040204020203" pitchFamily="34" charset="0"/>
                          <a:cs typeface="Segoe UI" panose="020B0502040204020203" pitchFamily="34" charset="0"/>
                        </a:rPr>
                        <a:t> using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Risk interpretation and prioritization remain human-led.</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Risk scores and mitigation suggestions are generated by a </a:t>
                      </a:r>
                      <a:r>
                        <a:rPr lang="en-GB" sz="950" b="1">
                          <a:latin typeface="Segoe UI" panose="020B0502040204020203" pitchFamily="34" charset="0"/>
                          <a:cs typeface="Segoe UI" panose="020B0502040204020203" pitchFamily="34" charset="0"/>
                        </a:rPr>
                        <a:t>Risk Detection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The </a:t>
                      </a:r>
                      <a:r>
                        <a:rPr lang="en-GB" sz="950" b="1">
                          <a:latin typeface="Segoe UI" panose="020B0502040204020203" pitchFamily="34" charset="0"/>
                          <a:cs typeface="Segoe UI" panose="020B0502040204020203" pitchFamily="34" charset="0"/>
                        </a:rPr>
                        <a:t>Risk Manager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Compliance Analyst</a:t>
                      </a:r>
                      <a:r>
                        <a:rPr lang="en-GB" sz="950">
                          <a:latin typeface="Segoe UI" panose="020B0502040204020203" pitchFamily="34" charset="0"/>
                          <a:cs typeface="Segoe UI" panose="020B0502040204020203" pitchFamily="34" charset="0"/>
                        </a:rPr>
                        <a:t> reviews outputs and approves recommended actions.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High-severity risks are escalated automatically by a </a:t>
                      </a:r>
                      <a:r>
                        <a:rPr lang="en-GB" sz="950" b="1">
                          <a:latin typeface="Segoe UI" panose="020B0502040204020203" pitchFamily="34" charset="0"/>
                          <a:cs typeface="Segoe UI" panose="020B0502040204020203" pitchFamily="34" charset="0"/>
                        </a:rPr>
                        <a:t>Risk Flagging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 with review by the </a:t>
                      </a:r>
                      <a:r>
                        <a:rPr lang="en-GB" sz="950" b="1">
                          <a:latin typeface="Segoe UI" panose="020B0502040204020203" pitchFamily="34" charset="0"/>
                          <a:cs typeface="Segoe UI" panose="020B0502040204020203" pitchFamily="34" charset="0"/>
                        </a:rPr>
                        <a:t>Chief Risk Officer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Senior Legal Counsel</a:t>
                      </a:r>
                      <a:r>
                        <a:rPr lang="en-GB" sz="950">
                          <a:latin typeface="Segoe UI" panose="020B0502040204020203" pitchFamily="34" charset="0"/>
                          <a:cs typeface="Segoe UI" panose="020B0502040204020203" pitchFamily="34" charset="0"/>
                        </a:rPr>
                        <a:t> as needed.</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Policy Update</a:t>
                      </a:r>
                      <a:endParaRPr kumimoji="0" lang="en-US" sz="950" b="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Policy updates are drafted by </a:t>
                      </a:r>
                      <a:r>
                        <a:rPr lang="en-GB" sz="950" b="1">
                          <a:latin typeface="Segoe UI" panose="020B0502040204020203" pitchFamily="34" charset="0"/>
                          <a:cs typeface="Segoe UI" panose="020B0502040204020203" pitchFamily="34" charset="0"/>
                        </a:rPr>
                        <a:t>Legal Counsel</a:t>
                      </a:r>
                      <a:r>
                        <a:rPr lang="en-GB" sz="950">
                          <a:latin typeface="Segoe UI" panose="020B0502040204020203" pitchFamily="34" charset="0"/>
                          <a:cs typeface="Segoe UI" panose="020B0502040204020203" pitchFamily="34" charset="0"/>
                        </a:rPr>
                        <a:t> or a </a:t>
                      </a:r>
                      <a:r>
                        <a:rPr lang="en-GB" sz="950" b="1">
                          <a:latin typeface="Segoe UI" panose="020B0502040204020203" pitchFamily="34" charset="0"/>
                          <a:cs typeface="Segoe UI" panose="020B0502040204020203" pitchFamily="34" charset="0"/>
                        </a:rPr>
                        <a:t>Policy Writer</a:t>
                      </a:r>
                      <a:r>
                        <a:rPr lang="en-GB" sz="950">
                          <a:latin typeface="Segoe UI" panose="020B0502040204020203" pitchFamily="34" charset="0"/>
                          <a:cs typeface="Segoe UI" panose="020B0502040204020203" pitchFamily="34" charset="0"/>
                        </a:rPr>
                        <a:t> using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to summarize regulatory changes. Edits and publication are handled manually.</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Draft policy revisions are proposed by the </a:t>
                      </a:r>
                      <a:r>
                        <a:rPr lang="en-US" sz="950" b="0" i="0" u="none" strike="noStrike">
                          <a:solidFill>
                            <a:srgbClr val="000000"/>
                          </a:solidFill>
                          <a:effectLst/>
                          <a:latin typeface="Segoe UI" panose="020B0502040204020203" pitchFamily="34" charset="0"/>
                          <a:cs typeface="Segoe UI" panose="020B0502040204020203" pitchFamily="34" charset="0"/>
                        </a:rPr>
                        <a:t> </a:t>
                      </a:r>
                      <a:r>
                        <a:rPr lang="en-US" sz="950" b="1" i="0" u="none" strike="noStrike" noProof="0">
                          <a:solidFill>
                            <a:srgbClr val="000000"/>
                          </a:solidFill>
                          <a:effectLst/>
                          <a:latin typeface="Segoe UI" panose="020B0502040204020203" pitchFamily="34" charset="0"/>
                          <a:cs typeface="Segoe UI" panose="020B0502040204020203" pitchFamily="34" charset="0"/>
                          <a:hlinkClick r:id="rId3"/>
                        </a:rPr>
                        <a:t>Researcher Agent</a:t>
                      </a:r>
                      <a:r>
                        <a:rPr lang="en-US" sz="950" b="1" i="0" u="none" strike="noStrike" noProof="0">
                          <a:solidFill>
                            <a:srgbClr val="000000"/>
                          </a:solidFill>
                          <a:effectLst/>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based on regulatory changes. The </a:t>
                      </a:r>
                      <a:r>
                        <a:rPr lang="en-GB" sz="950" b="1">
                          <a:latin typeface="Segoe UI" panose="020B0502040204020203" pitchFamily="34" charset="0"/>
                          <a:cs typeface="Segoe UI" panose="020B0502040204020203" pitchFamily="34" charset="0"/>
                        </a:rPr>
                        <a:t>Compliance Officer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Policy Manager</a:t>
                      </a:r>
                      <a:r>
                        <a:rPr lang="en-GB" sz="950">
                          <a:latin typeface="Segoe UI" panose="020B0502040204020203" pitchFamily="34" charset="0"/>
                          <a:cs typeface="Segoe UI" panose="020B0502040204020203" pitchFamily="34" charset="0"/>
                        </a:rPr>
                        <a:t> approves and finalizes updates.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Policy changes are executed autonomously by a </a:t>
                      </a:r>
                      <a:r>
                        <a:rPr lang="en-GB" sz="950" b="1">
                          <a:latin typeface="Segoe UI" panose="020B0502040204020203" pitchFamily="34" charset="0"/>
                          <a:cs typeface="Segoe UI" panose="020B0502040204020203" pitchFamily="34" charset="0"/>
                        </a:rPr>
                        <a:t>Policy Update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 maintaining version control and audit trails. The </a:t>
                      </a:r>
                      <a:r>
                        <a:rPr lang="en-GB" sz="950" b="1">
                          <a:latin typeface="Segoe UI" panose="020B0502040204020203" pitchFamily="34" charset="0"/>
                          <a:cs typeface="Segoe UI" panose="020B0502040204020203" pitchFamily="34" charset="0"/>
                        </a:rPr>
                        <a:t>Compliance Director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Governance Lead</a:t>
                      </a:r>
                      <a:r>
                        <a:rPr lang="en-GB" sz="950">
                          <a:latin typeface="Segoe UI" panose="020B0502040204020203" pitchFamily="34" charset="0"/>
                          <a:cs typeface="Segoe UI" panose="020B0502040204020203" pitchFamily="34" charset="0"/>
                        </a:rPr>
                        <a:t> intervenes only for sensitive updates.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141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Audit Preparation</a:t>
                      </a:r>
                      <a:endParaRPr kumimoji="0" lang="en-US" sz="950" b="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Audit evidence and checklists are compiled manually by the </a:t>
                      </a:r>
                      <a:r>
                        <a:rPr lang="en-GB" sz="950" b="1">
                          <a:latin typeface="Segoe UI" panose="020B0502040204020203" pitchFamily="34" charset="0"/>
                          <a:cs typeface="Segoe UI" panose="020B0502040204020203" pitchFamily="34" charset="0"/>
                        </a:rPr>
                        <a:t>Legal Operations Specialist</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Audit Coordinator</a:t>
                      </a:r>
                      <a:r>
                        <a:rPr lang="en-GB" sz="950">
                          <a:latin typeface="Segoe UI" panose="020B0502040204020203" pitchFamily="34" charset="0"/>
                          <a:cs typeface="Segoe UI" panose="020B0502040204020203" pitchFamily="34" charset="0"/>
                        </a:rPr>
                        <a:t>, with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assisting with summarization and organization.</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GB" sz="950">
                          <a:latin typeface="Segoe UI" panose="020B0502040204020203" pitchFamily="34" charset="0"/>
                          <a:cs typeface="Segoe UI" panose="020B0502040204020203" pitchFamily="34" charset="0"/>
                        </a:rPr>
                        <a:t>Audit-ready documentation is prepared by an </a:t>
                      </a:r>
                      <a:r>
                        <a:rPr lang="en-GB" sz="950" b="1">
                          <a:latin typeface="Segoe UI" panose="020B0502040204020203" pitchFamily="34" charset="0"/>
                          <a:cs typeface="Segoe UI" panose="020B0502040204020203" pitchFamily="34" charset="0"/>
                        </a:rPr>
                        <a:t>Audit Prep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The </a:t>
                      </a:r>
                      <a:r>
                        <a:rPr lang="en-GB" sz="950" b="1">
                          <a:latin typeface="Segoe UI" panose="020B0502040204020203" pitchFamily="34" charset="0"/>
                          <a:cs typeface="Segoe UI" panose="020B0502040204020203" pitchFamily="34" charset="0"/>
                        </a:rPr>
                        <a:t>Audit Manager</a:t>
                      </a:r>
                      <a:r>
                        <a:rPr lang="en-GB" sz="950">
                          <a:latin typeface="Segoe UI" panose="020B0502040204020203" pitchFamily="34" charset="0"/>
                          <a:cs typeface="Segoe UI" panose="020B0502040204020203" pitchFamily="34" charset="0"/>
                        </a:rPr>
                        <a:t> or </a:t>
                      </a:r>
                      <a:r>
                        <a:rPr lang="en-GB" sz="950" b="1">
                          <a:latin typeface="Segoe UI" panose="020B0502040204020203" pitchFamily="34" charset="0"/>
                          <a:cs typeface="Segoe UI" panose="020B0502040204020203" pitchFamily="34" charset="0"/>
                        </a:rPr>
                        <a:t>Compliance Specialist</a:t>
                      </a:r>
                      <a:r>
                        <a:rPr lang="en-GB" sz="950">
                          <a:latin typeface="Segoe UI" panose="020B0502040204020203" pitchFamily="34" charset="0"/>
                          <a:cs typeface="Segoe UI" panose="020B0502040204020203" pitchFamily="34" charset="0"/>
                        </a:rPr>
                        <a:t> reviews and approves materials before submission.</a:t>
                      </a: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Audit preparation workflows are executed end-to-end by an </a:t>
                      </a:r>
                      <a:r>
                        <a:rPr lang="en-GB" sz="950" b="1">
                          <a:latin typeface="Segoe UI" panose="020B0502040204020203" pitchFamily="34" charset="0"/>
                          <a:cs typeface="Segoe UI" panose="020B0502040204020203" pitchFamily="34" charset="0"/>
                        </a:rPr>
                        <a:t>Audit Preparation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 Exceptions related to regulatory interpretation or compliance gaps are escalated for review.</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141893">
                <a:tc>
                  <a:txBody>
                    <a:bodyPr/>
                    <a:lstStyle/>
                    <a:p>
                      <a:pPr marL="0" lvl="0" indent="0" algn="l" defTabSz="914400">
                        <a:lnSpc>
                          <a:spcPct val="100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5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AI adoption across regulatory review workflows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time: Regulatory summarization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Quality and clarity of compliance documentation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Volume of risks identified</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Policy update turnaround time</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50" b="1">
                          <a:latin typeface="Segoe UI" panose="020B0502040204020203" pitchFamily="34" charset="0"/>
                          <a:cs typeface="Segoe UI" panose="020B0502040204020203" pitchFamily="34" charset="0"/>
                        </a:rPr>
                        <a:t>KPIs Impacted</a:t>
                      </a:r>
                      <a:endParaRPr lang="en-US" sz="9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Speed of regulatory change detection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Accuracy of regulation-to-policy mapping</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Approval cycle time for agent recommendations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missed regulatory updates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Utilization rate of agent-generated recommendations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50" b="1">
                          <a:latin typeface="Segoe UI" panose="020B0502040204020203" pitchFamily="34" charset="0"/>
                          <a:cs typeface="Segoe UI" panose="020B0502040204020203" pitchFamily="34" charset="0"/>
                        </a:rPr>
                        <a:t>Workflow Automated</a:t>
                      </a:r>
                      <a:endParaRPr lang="en-US" sz="9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 of compliance workflows executed autonomously</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exception escalation volume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Accuracy of automated compliance updates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Audit readiness coverage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End-to-end compliance cycle time reduction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0" name="Title 19">
            <a:extLst>
              <a:ext uri="{FF2B5EF4-FFF2-40B4-BE49-F238E27FC236}">
                <a16:creationId xmlns:a16="http://schemas.microsoft.com/office/drawing/2014/main" id="{56501F52-64F4-890B-973C-BE51A2B28BA2}"/>
              </a:ext>
            </a:extLst>
          </p:cNvPr>
          <p:cNvSpPr>
            <a:spLocks noGrp="1"/>
          </p:cNvSpPr>
          <p:nvPr>
            <p:ph type="title"/>
          </p:nvPr>
        </p:nvSpPr>
        <p:spPr>
          <a:xfrm>
            <a:off x="510823" y="591770"/>
            <a:ext cx="9052560" cy="984885"/>
          </a:xfrm>
        </p:spPr>
        <p:txBody>
          <a:bodyPr/>
          <a:lstStyle/>
          <a:p>
            <a:r>
              <a:rPr lang="en-US"/>
              <a:t>Regulatory Intelligence &amp; Compliance Monitoring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6F3FB98A-924A-09EC-C449-8EB057ECC72B}"/>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extBox 5">
            <a:extLst>
              <a:ext uri="{FF2B5EF4-FFF2-40B4-BE49-F238E27FC236}">
                <a16:creationId xmlns:a16="http://schemas.microsoft.com/office/drawing/2014/main" id="{30F7CCC1-052D-CCF0-FB73-3B9B9B666D11}"/>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7" name="TextBox 6">
            <a:extLst>
              <a:ext uri="{FF2B5EF4-FFF2-40B4-BE49-F238E27FC236}">
                <a16:creationId xmlns:a16="http://schemas.microsoft.com/office/drawing/2014/main" id="{93C43C79-97C9-4FDE-21AA-0BF4B14767CB}"/>
              </a:ext>
            </a:extLst>
          </p:cNvPr>
          <p:cNvSpPr txBox="1"/>
          <p:nvPr/>
        </p:nvSpPr>
        <p:spPr>
          <a:xfrm>
            <a:off x="434046" y="284942"/>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LEGAL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18067878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1B609-2474-110A-61EF-E2AAFD03F10B}"/>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68EFCB6-740C-8A11-8043-7BDEB07E82ED}"/>
              </a:ext>
            </a:extLst>
          </p:cNvPr>
          <p:cNvSpPr>
            <a:spLocks noGrp="1"/>
          </p:cNvSpPr>
          <p:nvPr>
            <p:ph type="title"/>
          </p:nvPr>
        </p:nvSpPr>
        <p:spPr>
          <a:xfrm>
            <a:off x="510823" y="591770"/>
            <a:ext cx="9966960" cy="984885"/>
          </a:xfrm>
        </p:spPr>
        <p:txBody>
          <a:bodyPr/>
          <a:lstStyle/>
          <a:p>
            <a:r>
              <a:rPr lang="en-US"/>
              <a:t>AI-Assisted Contract Drafting, Review, and Negotiation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80580F9C-5072-FB65-A08B-B42C40E15BAA}"/>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4BDE9FCF-7FF7-5D09-E20A-8B96BCCF56E3}"/>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LEGAL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F7E3E48D-5B8F-F95F-943B-6AD0A67F6900}"/>
              </a:ext>
            </a:extLst>
          </p:cNvPr>
          <p:cNvGraphicFramePr>
            <a:graphicFrameLocks noGrp="1"/>
          </p:cNvGraphicFramePr>
          <p:nvPr>
            <p:extLst>
              <p:ext uri="{D42A27DB-BD31-4B8C-83A1-F6EECF244321}">
                <p14:modId xmlns:p14="http://schemas.microsoft.com/office/powerpoint/2010/main" val="2084346120"/>
              </p:ext>
            </p:extLst>
          </p:nvPr>
        </p:nvGraphicFramePr>
        <p:xfrm>
          <a:off x="468330" y="1205098"/>
          <a:ext cx="11178121" cy="5464450"/>
        </p:xfrm>
        <a:graphic>
          <a:graphicData uri="http://schemas.openxmlformats.org/drawingml/2006/table">
            <a:tbl>
              <a:tblPr firstRow="1" bandRow="1">
                <a:tableStyleId>{00A15C55-8517-42AA-B614-E9B94910E393}</a:tableStyleId>
              </a:tblPr>
              <a:tblGrid>
                <a:gridCol w="1779039">
                  <a:extLst>
                    <a:ext uri="{9D8B030D-6E8A-4147-A177-3AD203B41FA5}">
                      <a16:colId xmlns:a16="http://schemas.microsoft.com/office/drawing/2014/main" val="4150324865"/>
                    </a:ext>
                  </a:extLst>
                </a:gridCol>
                <a:gridCol w="3132256">
                  <a:extLst>
                    <a:ext uri="{9D8B030D-6E8A-4147-A177-3AD203B41FA5}">
                      <a16:colId xmlns:a16="http://schemas.microsoft.com/office/drawing/2014/main" val="3181555836"/>
                    </a:ext>
                  </a:extLst>
                </a:gridCol>
                <a:gridCol w="3132256">
                  <a:extLst>
                    <a:ext uri="{9D8B030D-6E8A-4147-A177-3AD203B41FA5}">
                      <a16:colId xmlns:a16="http://schemas.microsoft.com/office/drawing/2014/main" val="73586981"/>
                    </a:ext>
                  </a:extLst>
                </a:gridCol>
                <a:gridCol w="3134570">
                  <a:extLst>
                    <a:ext uri="{9D8B030D-6E8A-4147-A177-3AD203B41FA5}">
                      <a16:colId xmlns:a16="http://schemas.microsoft.com/office/drawing/2014/main" val="403333011"/>
                    </a:ext>
                  </a:extLst>
                </a:gridCol>
              </a:tblGrid>
              <a:tr h="301752">
                <a:tc>
                  <a:txBody>
                    <a:bodyPr/>
                    <a:lstStyle/>
                    <a:p>
                      <a:pPr algn="ctr"/>
                      <a:endParaRPr lang="en-US" sz="9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9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152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Initial Draft Creation</a:t>
                      </a:r>
                    </a:p>
                  </a:txBody>
                  <a:tcPr marL="9525" marR="9525" marT="9525" anchor="ctr">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Initial contract drafts are created by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using </a:t>
                      </a:r>
                      <a:r>
                        <a:rPr lang="en-GB" sz="950" b="1">
                          <a:latin typeface="Segoe UI" panose="020B0502040204020203" pitchFamily="34" charset="0"/>
                          <a:cs typeface="Segoe UI" panose="020B0502040204020203" pitchFamily="34" charset="0"/>
                        </a:rPr>
                        <a:t>Copilot in Word</a:t>
                      </a:r>
                      <a:r>
                        <a:rPr lang="en-GB" sz="950">
                          <a:latin typeface="Segoe UI" panose="020B0502040204020203" pitchFamily="34" charset="0"/>
                          <a:cs typeface="Segoe UI" panose="020B0502040204020203" pitchFamily="34" charset="0"/>
                        </a:rPr>
                        <a:t>, leveraging templates and prior contracts. Language refinement and legal judgment remain fully manual.</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Draft clauses are generated by the </a:t>
                      </a:r>
                      <a:r>
                        <a:rPr lang="en-US" sz="950" b="1" i="0" u="none" strike="noStrike">
                          <a:solidFill>
                            <a:srgbClr val="000000"/>
                          </a:solidFill>
                          <a:effectLst/>
                          <a:latin typeface="Segoe UI" panose="020B0502040204020203" pitchFamily="34" charset="0"/>
                          <a:cs typeface="Segoe UI" panose="020B0502040204020203" pitchFamily="34" charset="0"/>
                          <a:hlinkClick r:id="rId3"/>
                        </a:rPr>
                        <a:t>Researcher Agent</a:t>
                      </a:r>
                      <a:r>
                        <a:rPr lang="en-GB" sz="950">
                          <a:latin typeface="Segoe UI" panose="020B0502040204020203" pitchFamily="34" charset="0"/>
                          <a:cs typeface="Segoe UI" panose="020B0502040204020203" pitchFamily="34" charset="0"/>
                        </a:rPr>
                        <a:t>, drawing from clause libraries, prior agreements, and external references.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reviews and approves edits.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Full contract drafts are generated autonomously by the </a:t>
                      </a:r>
                      <a:r>
                        <a:rPr lang="en-GB" sz="950" b="1">
                          <a:latin typeface="Segoe UI" panose="020B0502040204020203" pitchFamily="34" charset="0"/>
                          <a:cs typeface="Segoe UI" panose="020B0502040204020203" pitchFamily="34" charset="0"/>
                        </a:rPr>
                        <a:t>Drafting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using templates, clause libraries, and contextual data. Escalation occurs only for missing, unusual, or high-risk terms.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Clause Review &amp; Compliance Check</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Clause reviews are performed by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with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used to summarize clauses, highlight deviations, and suggest alternatives. Compliance checks are conducted manually.</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Clause-level risk scoring and compliance analysis are performed by the </a:t>
                      </a:r>
                      <a:r>
                        <a:rPr lang="en-GB" sz="950" b="1">
                          <a:latin typeface="Segoe UI" panose="020B0502040204020203" pitchFamily="34" charset="0"/>
                          <a:cs typeface="Segoe UI" panose="020B0502040204020203" pitchFamily="34" charset="0"/>
                        </a:rPr>
                        <a:t>Compliance Analysis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which flags deviations and recommends compliant alternatives.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approves changes.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Clause compliance and policy enforcement are handled by the </a:t>
                      </a:r>
                      <a:r>
                        <a:rPr lang="en-GB" sz="950" b="1">
                          <a:latin typeface="Segoe UI" panose="020B0502040204020203" pitchFamily="34" charset="0"/>
                          <a:cs typeface="Segoe UI" panose="020B0502040204020203" pitchFamily="34" charset="0"/>
                        </a:rPr>
                        <a:t>Compliance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which auto-corrects non-compliant language and escalates only high-risk anomalies.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3152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Risk Flagging &amp; Insights</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Risk summaries and key clause highlights are generated by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at the request of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who interprets risk and determines mitigation actions.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buNone/>
                      </a:pPr>
                      <a:r>
                        <a:rPr lang="en-GB" sz="950">
                          <a:latin typeface="Segoe UI" panose="020B0502040204020203" pitchFamily="34" charset="0"/>
                          <a:cs typeface="Segoe UI" panose="020B0502040204020203" pitchFamily="34" charset="0"/>
                        </a:rPr>
                        <a:t>Risk scoring and impact analysis are generated by the </a:t>
                      </a:r>
                      <a:r>
                        <a:rPr lang="en-US" sz="950" b="1" i="0" u="none" strike="noStrike" noProof="0">
                          <a:solidFill>
                            <a:srgbClr val="000000"/>
                          </a:solidFill>
                          <a:effectLst/>
                          <a:latin typeface="Segoe UI" panose="020B0502040204020203" pitchFamily="34" charset="0"/>
                          <a:cs typeface="Segoe UI" panose="020B0502040204020203" pitchFamily="34" charset="0"/>
                          <a:hlinkClick r:id="rId5"/>
                        </a:rPr>
                        <a:t>Analyst Agent</a:t>
                      </a:r>
                      <a:r>
                        <a:rPr lang="en-GB" sz="950">
                          <a:latin typeface="Segoe UI" panose="020B0502040204020203" pitchFamily="34" charset="0"/>
                          <a:cs typeface="Segoe UI" panose="020B0502040204020203" pitchFamily="34" charset="0"/>
                        </a:rPr>
                        <a:t>, with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assisting in producing mitigation summaries.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validates conclusions.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Risk evaluation and mitigation updates are performed autonomously by the </a:t>
                      </a:r>
                      <a:r>
                        <a:rPr lang="en-GB" sz="950" b="1">
                          <a:latin typeface="Segoe UI" panose="020B0502040204020203" pitchFamily="34" charset="0"/>
                          <a:cs typeface="Segoe UI" panose="020B0502040204020203" pitchFamily="34" charset="0"/>
                        </a:rPr>
                        <a:t>Risk Management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 which applies thresholds and updates contract records automatically.</a:t>
                      </a:r>
                      <a:endParaRPr lang="en-US" sz="950" b="0">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Negotiation Support</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Negotiation preparation is supported by </a:t>
                      </a:r>
                      <a:r>
                        <a:rPr lang="en-GB" sz="950" b="1">
                          <a:latin typeface="Segoe UI" panose="020B0502040204020203" pitchFamily="34" charset="0"/>
                          <a:cs typeface="Segoe UI" panose="020B0502040204020203" pitchFamily="34" charset="0"/>
                        </a:rPr>
                        <a:t>Copilot in Teams</a:t>
                      </a:r>
                      <a:r>
                        <a:rPr lang="en-GB" sz="950">
                          <a:latin typeface="Segoe UI" panose="020B0502040204020203" pitchFamily="34" charset="0"/>
                          <a:cs typeface="Segoe UI" panose="020B0502040204020203" pitchFamily="34" charset="0"/>
                        </a:rPr>
                        <a:t>, where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drafts talking points and summarizes counterparty proposals.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Counterparty proposals are </a:t>
                      </a:r>
                      <a:r>
                        <a:rPr lang="en-GB" sz="950" err="1">
                          <a:latin typeface="Segoe UI" panose="020B0502040204020203" pitchFamily="34" charset="0"/>
                          <a:cs typeface="Segoe UI" panose="020B0502040204020203" pitchFamily="34" charset="0"/>
                        </a:rPr>
                        <a:t>analyzed</a:t>
                      </a:r>
                      <a:r>
                        <a:rPr lang="en-GB" sz="950">
                          <a:latin typeface="Segoe UI" panose="020B0502040204020203" pitchFamily="34" charset="0"/>
                          <a:cs typeface="Segoe UI" panose="020B0502040204020203" pitchFamily="34" charset="0"/>
                        </a:rPr>
                        <a:t> by the </a:t>
                      </a:r>
                      <a:r>
                        <a:rPr lang="en-GB" sz="950" b="1">
                          <a:latin typeface="Segoe UI" panose="020B0502040204020203" pitchFamily="34" charset="0"/>
                          <a:cs typeface="Segoe UI" panose="020B0502040204020203" pitchFamily="34" charset="0"/>
                        </a:rPr>
                        <a:t>Negotiation Support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which recommends counteroffers and drafts responses.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approves negotiation positions.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Negotiation sequencing, counteroffers, and concession tracking are managed by the </a:t>
                      </a:r>
                      <a:r>
                        <a:rPr lang="en-GB" sz="950" b="1">
                          <a:latin typeface="Segoe UI" panose="020B0502040204020203" pitchFamily="34" charset="0"/>
                          <a:cs typeface="Segoe UI" panose="020B0502040204020203" pitchFamily="34" charset="0"/>
                        </a:rPr>
                        <a:t>Negotiation Orchestrator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escalating only stalled negotiations or deadlock scenarios.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2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Finalization &amp; Execution</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Final contract summaries and signature-ready documents are prepared by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using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with routing and execution handled manually.</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b" latinLnBrk="0" hangingPunct="1">
                        <a:lnSpc>
                          <a:spcPct val="100000"/>
                        </a:lnSpc>
                        <a:spcBef>
                          <a:spcPts val="0"/>
                        </a:spcBef>
                        <a:spcAft>
                          <a:spcPts val="0"/>
                        </a:spcAft>
                        <a:buClrTx/>
                        <a:buSzTx/>
                        <a:buFontTx/>
                        <a:buNone/>
                        <a:tabLst/>
                        <a:defRPr/>
                      </a:pPr>
                      <a:r>
                        <a:rPr lang="en-GB" sz="950">
                          <a:latin typeface="Segoe UI" panose="020B0502040204020203" pitchFamily="34" charset="0"/>
                          <a:cs typeface="Segoe UI" panose="020B0502040204020203" pitchFamily="34" charset="0"/>
                        </a:rPr>
                        <a:t>Signature workflows are automated by the </a:t>
                      </a:r>
                      <a:r>
                        <a:rPr lang="en-GB" sz="950" b="1">
                          <a:latin typeface="Segoe UI" panose="020B0502040204020203" pitchFamily="34" charset="0"/>
                          <a:cs typeface="Segoe UI" panose="020B0502040204020203" pitchFamily="34" charset="0"/>
                        </a:rPr>
                        <a:t>Workflow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validating final compliance and alerting the </a:t>
                      </a:r>
                      <a:r>
                        <a:rPr lang="en-GB" sz="950" b="1">
                          <a:latin typeface="Segoe UI" panose="020B0502040204020203" pitchFamily="34" charset="0"/>
                          <a:cs typeface="Segoe UI" panose="020B0502040204020203" pitchFamily="34" charset="0"/>
                        </a:rPr>
                        <a:t>Attorney</a:t>
                      </a:r>
                      <a:r>
                        <a:rPr lang="en-GB" sz="950">
                          <a:latin typeface="Segoe UI" panose="020B0502040204020203" pitchFamily="34" charset="0"/>
                          <a:cs typeface="Segoe UI" panose="020B0502040204020203" pitchFamily="34" charset="0"/>
                        </a:rPr>
                        <a:t> for approval prior to execution.</a:t>
                      </a: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Execution, signature routing, archival, and downstream system updates are handled end-to-end by the </a:t>
                      </a:r>
                      <a:r>
                        <a:rPr lang="en-GB" sz="950" b="1">
                          <a:latin typeface="Segoe UI" panose="020B0502040204020203" pitchFamily="34" charset="0"/>
                          <a:cs typeface="Segoe UI" panose="020B0502040204020203" pitchFamily="34" charset="0"/>
                        </a:rPr>
                        <a:t>Contract Lifecycle Agent* (</a:t>
                      </a:r>
                      <a:r>
                        <a:rPr lang="en-GB" sz="950" b="1" i="0" u="none" strike="noStrike" noProof="0">
                          <a:latin typeface="Segoe UI"/>
                          <a:hlinkClick r:id="rId4"/>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with human intervention only for exceptions.</a:t>
                      </a: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145434">
                <a:tc>
                  <a:txBody>
                    <a:bodyPr/>
                    <a:lstStyle/>
                    <a:p>
                      <a:pPr marL="0" lvl="0" indent="0" algn="l" defTabSz="914400">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endParaRPr lang="en-US" sz="9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5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Average contract drafting time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Number of manual review iterations</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Clause suggestion adoption rate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Contract completion cycle time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50" b="1">
                          <a:latin typeface="Segoe UI" panose="020B0502040204020203" pitchFamily="34" charset="0"/>
                          <a:cs typeface="Segoe UI" panose="020B0502040204020203" pitchFamily="34" charset="0"/>
                        </a:rPr>
                        <a:t>KPIs Impacted</a:t>
                      </a:r>
                      <a:endParaRPr lang="en-US" sz="9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Compliance accuracy rate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High-risk clause detection coverage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Attorney approval turnaround time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Reduction in negotiation rework</a:t>
                      </a:r>
                    </a:p>
                    <a:p>
                      <a:pPr>
                        <a:buNone/>
                      </a:pPr>
                      <a:endParaRPr lang="en-US" sz="9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50" b="1">
                          <a:latin typeface="Segoe UI" panose="020B0502040204020203" pitchFamily="34" charset="0"/>
                          <a:cs typeface="Segoe UI" panose="020B0502040204020203" pitchFamily="34" charset="0"/>
                        </a:rPr>
                        <a:t>Workflow Automated</a:t>
                      </a:r>
                      <a:endParaRPr lang="en-US" sz="9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Contract turnaround SLA compliance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Exception escalation rate</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Cost per contract processed</a:t>
                      </a:r>
                    </a:p>
                    <a:p>
                      <a:pPr marL="109728" indent="-109728" algn="l" defTabSz="932742" rtl="0" eaLnBrk="1" latinLnBrk="0" hangingPunct="1">
                        <a:buFont typeface="Arial" panose="020B0604020202020204" pitchFamily="34" charset="0"/>
                        <a:buChar char="•"/>
                      </a:pPr>
                      <a:r>
                        <a:rPr lang="en-GB" sz="950" b="0" kern="1200">
                          <a:solidFill>
                            <a:schemeClr val="dk1"/>
                          </a:solidFill>
                          <a:latin typeface="Segoe UI" panose="020B0502040204020203" pitchFamily="34" charset="0"/>
                          <a:ea typeface="+mn-ea"/>
                          <a:cs typeface="Segoe UI" panose="020B0502040204020203" pitchFamily="34" charset="0"/>
                        </a:rPr>
                        <a:t>End-to-end contract automation rate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611B402A-C9C0-EE1B-380A-F14CB9BF4A21}"/>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211726850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3C03-F823-FE6E-35F5-17F82897409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5F0D281E-F548-4E5C-9C2E-3646D2B1E18D}"/>
              </a:ext>
            </a:extLst>
          </p:cNvPr>
          <p:cNvSpPr>
            <a:spLocks noGrp="1"/>
          </p:cNvSpPr>
          <p:nvPr>
            <p:ph type="title"/>
          </p:nvPr>
        </p:nvSpPr>
        <p:spPr>
          <a:xfrm>
            <a:off x="510823" y="591770"/>
            <a:ext cx="9966960" cy="492443"/>
          </a:xfrm>
        </p:spPr>
        <p:txBody>
          <a:bodyPr/>
          <a:lstStyle/>
          <a:p>
            <a:r>
              <a:rPr lang="en-US"/>
              <a:t>Legal Risk Detection &amp; Mitigation Intelligence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B893892C-A9EB-3722-8521-1000735EA1E6}"/>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57C5472C-8AF2-FF40-0533-AEA4959801E8}"/>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LEGAL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DBC0BC6C-0BAA-029F-7E28-728025052473}"/>
              </a:ext>
            </a:extLst>
          </p:cNvPr>
          <p:cNvGraphicFramePr>
            <a:graphicFrameLocks noGrp="1"/>
          </p:cNvGraphicFramePr>
          <p:nvPr>
            <p:extLst>
              <p:ext uri="{D42A27DB-BD31-4B8C-83A1-F6EECF244321}">
                <p14:modId xmlns:p14="http://schemas.microsoft.com/office/powerpoint/2010/main" val="230883506"/>
              </p:ext>
            </p:extLst>
          </p:nvPr>
        </p:nvGraphicFramePr>
        <p:xfrm>
          <a:off x="498523" y="1207316"/>
          <a:ext cx="11158884" cy="5406135"/>
        </p:xfrm>
        <a:graphic>
          <a:graphicData uri="http://schemas.openxmlformats.org/drawingml/2006/table">
            <a:tbl>
              <a:tblPr firstRow="1" bandRow="1">
                <a:tableStyleId>{00A15C55-8517-42AA-B614-E9B94910E393}</a:tableStyleId>
              </a:tblPr>
              <a:tblGrid>
                <a:gridCol w="1740564">
                  <a:extLst>
                    <a:ext uri="{9D8B030D-6E8A-4147-A177-3AD203B41FA5}">
                      <a16:colId xmlns:a16="http://schemas.microsoft.com/office/drawing/2014/main" val="4150324865"/>
                    </a:ext>
                  </a:extLst>
                </a:gridCol>
                <a:gridCol w="3017520">
                  <a:extLst>
                    <a:ext uri="{9D8B030D-6E8A-4147-A177-3AD203B41FA5}">
                      <a16:colId xmlns:a16="http://schemas.microsoft.com/office/drawing/2014/main" val="3181555836"/>
                    </a:ext>
                  </a:extLst>
                </a:gridCol>
                <a:gridCol w="3200400">
                  <a:extLst>
                    <a:ext uri="{9D8B030D-6E8A-4147-A177-3AD203B41FA5}">
                      <a16:colId xmlns:a16="http://schemas.microsoft.com/office/drawing/2014/main" val="73586981"/>
                    </a:ext>
                  </a:extLst>
                </a:gridCol>
                <a:gridCol w="3200400">
                  <a:extLst>
                    <a:ext uri="{9D8B030D-6E8A-4147-A177-3AD203B41FA5}">
                      <a16:colId xmlns:a16="http://schemas.microsoft.com/office/drawing/2014/main" val="403333011"/>
                    </a:ext>
                  </a:extLst>
                </a:gridCol>
              </a:tblGrid>
              <a:tr h="2234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152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Contract Risk Scanning</a:t>
                      </a: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summarize clauses, highlight potentially high-risk language, and draft a first-pass risk summary. Judgment and interpretation is carried out by the </a:t>
                      </a:r>
                      <a:r>
                        <a:rPr lang="en-GB" sz="900" b="1">
                          <a:latin typeface="Segoe UI" panose="020B0502040204020203" pitchFamily="34" charset="0"/>
                          <a:cs typeface="Segoe UI" panose="020B0502040204020203" pitchFamily="34" charset="0"/>
                        </a:rPr>
                        <a:t>Legal Counsel.</a:t>
                      </a:r>
                      <a:endParaRPr lang="en-US" sz="900" b="1"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directs the </a:t>
                      </a:r>
                      <a:r>
                        <a:rPr lang="en-US" sz="900" b="1" kern="100">
                          <a:effectLst/>
                          <a:latin typeface="Segoe UI" panose="020B0502040204020203" pitchFamily="34" charset="0"/>
                          <a:ea typeface="Times New Roman" panose="02020603050405020304" pitchFamily="18" charset="0"/>
                          <a:cs typeface="Segoe UI" panose="020B0502040204020203" pitchFamily="34" charset="0"/>
                          <a:hlinkClick r:id="rId3"/>
                        </a:rPr>
                        <a:t>Researcher Agent</a:t>
                      </a:r>
                      <a:r>
                        <a:rPr lang="en-US" sz="900" b="1"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to scan new contracts for high-risk clauses. Identified risks and summaries are reviewed and validated by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a:t>
                      </a:r>
                      <a:endParaRPr lang="en-US" sz="900" b="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Risk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autonomously scans all new contracts, applies risk scoring, and escalates only threshold-exceeding issues to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91440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Risk Scoring &amp;   </a:t>
                      </a:r>
                    </a:p>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Prioritization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indent="0" algn="l" defTabSz="932742" rtl="0" eaLnBrk="1" fontAlgn="auto" latinLnBrk="0" hangingPunct="1">
                        <a:lnSpc>
                          <a:spcPct val="115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Manager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and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compile identified risks into a simple scoring matrix and manually prioritize them.</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Manager</a:t>
                      </a:r>
                      <a:r>
                        <a:rPr lang="en-GB" sz="900">
                          <a:latin typeface="Segoe UI" panose="020B0502040204020203" pitchFamily="34" charset="0"/>
                          <a:cs typeface="Segoe UI" panose="020B0502040204020203" pitchFamily="34" charset="0"/>
                        </a:rPr>
                        <a:t> works with the </a:t>
                      </a:r>
                      <a:r>
                        <a:rPr lang="en-US" sz="900" b="1" kern="100">
                          <a:effectLst/>
                          <a:latin typeface="Segoe UI" panose="020B0502040204020203" pitchFamily="34" charset="0"/>
                          <a:ea typeface="Times New Roman" panose="02020603050405020304" pitchFamily="18" charset="0"/>
                          <a:cs typeface="Segoe UI" panose="020B0502040204020203" pitchFamily="34" charset="0"/>
                          <a:hlinkClick r:id="rId5"/>
                        </a:rPr>
                        <a:t>Analyst Agent</a:t>
                      </a:r>
                      <a:r>
                        <a:rPr lang="en-US" sz="900" b="1"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to evaluate multi-source inputs (risk logs, contract data, historical outcomes). Risk scores are generated and adjusted by the </a:t>
                      </a:r>
                      <a:r>
                        <a:rPr lang="en-GB" sz="900" b="1">
                          <a:latin typeface="Segoe UI" panose="020B0502040204020203" pitchFamily="34" charset="0"/>
                          <a:cs typeface="Segoe UI" panose="020B0502040204020203" pitchFamily="34" charset="0"/>
                        </a:rPr>
                        <a:t>Compliance Manager</a:t>
                      </a:r>
                      <a:r>
                        <a:rPr lang="en-GB" sz="900">
                          <a:latin typeface="Segoe UI" panose="020B0502040204020203" pitchFamily="34" charset="0"/>
                          <a:cs typeface="Segoe UI" panose="020B0502040204020203" pitchFamily="34" charset="0"/>
                        </a:rPr>
                        <a:t> before final prioritization.</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Risk Intelligence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updates enterprise risk scores using contract data, regulatory signals, and historical outcomes. The </a:t>
                      </a:r>
                      <a:r>
                        <a:rPr lang="en-GB" sz="900" b="1">
                          <a:latin typeface="Segoe UI" panose="020B0502040204020203" pitchFamily="34" charset="0"/>
                          <a:cs typeface="Segoe UI" panose="020B0502040204020203" pitchFamily="34" charset="0"/>
                        </a:rPr>
                        <a:t>Compliance Manager</a:t>
                      </a:r>
                      <a:r>
                        <a:rPr lang="en-GB" sz="900">
                          <a:latin typeface="Segoe UI" panose="020B0502040204020203" pitchFamily="34" charset="0"/>
                          <a:cs typeface="Segoe UI" panose="020B0502040204020203" pitchFamily="34" charset="0"/>
                        </a:rPr>
                        <a:t> intervenes only for policy exceptions.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82296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Mitigation Planning</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Risk Officer</a:t>
                      </a:r>
                      <a:r>
                        <a:rPr lang="en-GB" sz="900">
                          <a:latin typeface="Segoe UI" panose="020B0502040204020203" pitchFamily="34" charset="0"/>
                          <a:cs typeface="Segoe UI" panose="020B0502040204020203" pitchFamily="34" charset="0"/>
                        </a:rPr>
                        <a:t> drafts mitigation actions using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referencing internal policy templates and leveraging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for best-practice guidance. The officer defines timelines and ownership manually.</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Risk Officer</a:t>
                      </a:r>
                      <a:r>
                        <a:rPr lang="en-GB" sz="900">
                          <a:latin typeface="Segoe UI" panose="020B0502040204020203" pitchFamily="34" charset="0"/>
                          <a:cs typeface="Segoe UI" panose="020B0502040204020203" pitchFamily="34" charset="0"/>
                        </a:rPr>
                        <a:t> collaborates with the </a:t>
                      </a:r>
                      <a:r>
                        <a:rPr lang="en-GB" sz="900" b="1" kern="100">
                          <a:effectLst/>
                          <a:latin typeface="Segoe UI" panose="020B0502040204020203" pitchFamily="34" charset="0"/>
                          <a:ea typeface="Times New Roman" panose="02020603050405020304" pitchFamily="18" charset="0"/>
                          <a:cs typeface="Segoe UI" panose="020B0502040204020203" pitchFamily="34" charset="0"/>
                          <a:hlinkClick r:id="rId6"/>
                        </a:rPr>
                        <a:t>People Agent </a:t>
                      </a:r>
                      <a:r>
                        <a:rPr lang="en-GB" sz="900">
                          <a:latin typeface="Segoe UI" panose="020B0502040204020203" pitchFamily="34" charset="0"/>
                          <a:cs typeface="Segoe UI" panose="020B0502040204020203" pitchFamily="34" charset="0"/>
                        </a:rPr>
                        <a:t>to propose mitigation actions aligned to skills, expertise, and capacity.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is used to refine timelines and execution plans before approval.</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Mitigation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executes predefined mitigation actions, including stakeholder notifications and compliance tracker updates, escalating only unresolved or high-impact risks.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Continuous Risk   </a:t>
                      </a:r>
                    </a:p>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Monitoring</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Analyst</a:t>
                      </a:r>
                      <a:r>
                        <a:rPr lang="en-GB" sz="900">
                          <a:latin typeface="Segoe UI" panose="020B0502040204020203" pitchFamily="34" charset="0"/>
                          <a:cs typeface="Segoe UI" panose="020B0502040204020203" pitchFamily="34" charset="0"/>
                        </a:rPr>
                        <a:t> reviews risk dashboards in Power BI and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recent risk alerts and regulatory updates, responding on an ad hoc basis.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Analyst</a:t>
                      </a:r>
                      <a:r>
                        <a:rPr lang="en-GB" sz="900">
                          <a:latin typeface="Segoe UI" panose="020B0502040204020203" pitchFamily="34" charset="0"/>
                          <a:cs typeface="Segoe UI" panose="020B0502040204020203" pitchFamily="34" charset="0"/>
                        </a:rPr>
                        <a:t> uploads signals from contracts, litigation alerts, and regulatory feeds. The </a:t>
                      </a:r>
                      <a:r>
                        <a:rPr lang="en-US" sz="900" b="1" kern="100">
                          <a:effectLst/>
                          <a:latin typeface="Segoe UI" panose="020B0502040204020203" pitchFamily="34" charset="0"/>
                          <a:ea typeface="Times New Roman" panose="02020603050405020304" pitchFamily="18" charset="0"/>
                          <a:cs typeface="Segoe UI" panose="020B0502040204020203" pitchFamily="34" charset="0"/>
                          <a:hlinkClick r:id="rId5"/>
                        </a:rPr>
                        <a:t>Analyst Agent</a:t>
                      </a:r>
                      <a:r>
                        <a:rPr lang="en-US" sz="900"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identifies emerging risk patterns and flags anomalies for review.</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Monitoring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tracks risk signals across systems, updates dashboards, and applies machine-learning-based anomaly detection. Exceptions are routed to the </a:t>
                      </a:r>
                      <a:r>
                        <a:rPr lang="en-GB" sz="900" b="1">
                          <a:latin typeface="Segoe UI" panose="020B0502040204020203" pitchFamily="34" charset="0"/>
                          <a:cs typeface="Segoe UI" panose="020B0502040204020203" pitchFamily="34" charset="0"/>
                        </a:rPr>
                        <a:t>Legal Analyst</a:t>
                      </a:r>
                      <a:r>
                        <a:rPr lang="en-GB" sz="900">
                          <a:latin typeface="Segoe UI" panose="020B0502040204020203" pitchFamily="34" charset="0"/>
                          <a:cs typeface="Segoe UI" panose="020B0502040204020203" pitchFamily="34" charset="0"/>
                        </a:rPr>
                        <a:t>.</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2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Regulatory Change    </a:t>
                      </a:r>
                    </a:p>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 Impact Analysis</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Manager</a:t>
                      </a:r>
                      <a:r>
                        <a:rPr lang="en-GB" sz="900">
                          <a:latin typeface="Segoe UI" panose="020B0502040204020203" pitchFamily="34" charset="0"/>
                          <a:cs typeface="Segoe UI" panose="020B0502040204020203" pitchFamily="34" charset="0"/>
                        </a:rPr>
                        <a:t> manually reviews new regulations and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summarize implications and draft impact notes for leadership and internal stakeholders.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Manager</a:t>
                      </a:r>
                      <a:r>
                        <a:rPr lang="en-GB" sz="900">
                          <a:latin typeface="Segoe UI" panose="020B0502040204020203" pitchFamily="34" charset="0"/>
                          <a:cs typeface="Segoe UI" panose="020B0502040204020203" pitchFamily="34" charset="0"/>
                        </a:rPr>
                        <a:t> asks the </a:t>
                      </a:r>
                      <a:r>
                        <a:rPr lang="en-US" sz="900" b="1" kern="100">
                          <a:effectLst/>
                          <a:latin typeface="Segoe UI" panose="020B0502040204020203" pitchFamily="34" charset="0"/>
                          <a:ea typeface="Times New Roman" panose="02020603050405020304" pitchFamily="18" charset="0"/>
                          <a:cs typeface="Segoe UI" panose="020B0502040204020203" pitchFamily="34" charset="0"/>
                          <a:hlinkClick r:id="rId3"/>
                        </a:rPr>
                        <a:t>Researcher Agent</a:t>
                      </a:r>
                      <a:r>
                        <a:rPr lang="en-US" sz="900"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to analyze regulatory changes, map impacted clauses, and draft compliance updates. Final guidance is reviewed and approved before distribution.</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Regulatory Update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ingests regulatory feeds, updates compliance frameworks and risk models, triggers policy revisions, and escalates only high-impact regulatory changes for human review.</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12799">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Risk assessment turnaround time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Manual review effort</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Number of risks identified</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Regulatory impact response time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compliance incidents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Risk scoring accuracy</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Mitigation planning cycle time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 of workflows partially automated</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compliance violations year over year</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Risk mitigation cycle time reduction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Exception escalation rate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Increase in end-to-end risk automation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38CF4CB2-6452-5BE5-2E62-E699CE129D43}"/>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22528092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59DEA-8DE5-5CD9-91E3-54BE950A9050}"/>
            </a:ext>
          </a:extLst>
        </p:cNvPr>
        <p:cNvGrpSpPr/>
        <p:nvPr/>
      </p:nvGrpSpPr>
      <p:grpSpPr>
        <a:xfrm>
          <a:off x="0" y="0"/>
          <a:ext cx="0" cy="0"/>
          <a:chOff x="0" y="0"/>
          <a:chExt cx="0" cy="0"/>
        </a:xfrm>
      </p:grpSpPr>
      <p:cxnSp>
        <p:nvCxnSpPr>
          <p:cNvPr id="38" name="Connector: Elbow 37">
            <a:extLst>
              <a:ext uri="{FF2B5EF4-FFF2-40B4-BE49-F238E27FC236}">
                <a16:creationId xmlns:a16="http://schemas.microsoft.com/office/drawing/2014/main" id="{C79274C3-E8A6-2C23-7AE3-C30E1472F8D5}"/>
              </a:ext>
              <a:ext uri="{C183D7F6-B498-43B3-948B-1728B52AA6E4}">
                <adec:decorative xmlns:adec="http://schemas.microsoft.com/office/drawing/2017/decorative" val="1"/>
              </a:ext>
            </a:extLst>
          </p:cNvPr>
          <p:cNvCxnSpPr>
            <a:cxnSpLocks/>
          </p:cNvCxnSpPr>
          <p:nvPr/>
        </p:nvCxnSpPr>
        <p:spPr>
          <a:xfrm rot="16200000" flipH="1">
            <a:off x="6513100" y="1252474"/>
            <a:ext cx="584721" cy="365760"/>
          </a:xfrm>
          <a:prstGeom prst="bentConnector3">
            <a:avLst>
              <a:gd name="adj1" fmla="val 50000"/>
            </a:avLst>
          </a:prstGeom>
          <a:solidFill>
            <a:srgbClr val="FFFFFF"/>
          </a:solidFill>
          <a:ln w="19050"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 name="Rounded Rectangle 95">
            <a:extLst>
              <a:ext uri="{FF2B5EF4-FFF2-40B4-BE49-F238E27FC236}">
                <a16:creationId xmlns:a16="http://schemas.microsoft.com/office/drawing/2014/main" id="{82DC3E20-4C20-36EA-3BC0-2A0D988082C9}"/>
              </a:ext>
            </a:extLst>
          </p:cNvPr>
          <p:cNvSpPr/>
          <p:nvPr/>
        </p:nvSpPr>
        <p:spPr bwMode="auto">
          <a:xfrm>
            <a:off x="457200" y="2755487"/>
            <a:ext cx="1508760" cy="640080"/>
          </a:xfrm>
          <a:prstGeom prst="roundRect">
            <a:avLst/>
          </a:prstGeom>
          <a:solidFill>
            <a:schemeClr val="accent1">
              <a:lumMod val="20000"/>
              <a:lumOff val="80000"/>
              <a:alpha val="25000"/>
            </a:scheme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Lead Generation</a:t>
            </a:r>
          </a:p>
        </p:txBody>
      </p:sp>
      <p:sp>
        <p:nvSpPr>
          <p:cNvPr id="8" name="Rounded Rectangle 97">
            <a:extLst>
              <a:ext uri="{FF2B5EF4-FFF2-40B4-BE49-F238E27FC236}">
                <a16:creationId xmlns:a16="http://schemas.microsoft.com/office/drawing/2014/main" id="{793CF2DB-B168-78CD-1367-429D71027249}"/>
              </a:ext>
            </a:extLst>
          </p:cNvPr>
          <p:cNvSpPr/>
          <p:nvPr/>
        </p:nvSpPr>
        <p:spPr bwMode="auto">
          <a:xfrm>
            <a:off x="457200" y="3515611"/>
            <a:ext cx="1508760" cy="640080"/>
          </a:xfrm>
          <a:prstGeom prst="roundRect">
            <a:avLst/>
          </a:prstGeom>
          <a:solidFill>
            <a:schemeClr val="accent1">
              <a:lumMod val="20000"/>
              <a:lumOff val="80000"/>
              <a:alpha val="25000"/>
            </a:schemeClr>
          </a:solidFill>
          <a:ln w="63897" cap="flat">
            <a:no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Post-Sale Follow-Up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&amp; Upsell</a:t>
            </a:r>
          </a:p>
        </p:txBody>
      </p:sp>
      <p:sp>
        <p:nvSpPr>
          <p:cNvPr id="9" name="Rounded Rectangle 99">
            <a:extLst>
              <a:ext uri="{FF2B5EF4-FFF2-40B4-BE49-F238E27FC236}">
                <a16:creationId xmlns:a16="http://schemas.microsoft.com/office/drawing/2014/main" id="{CE2519D2-0F4E-6F75-A4A6-7C1FD0B187E9}"/>
              </a:ext>
            </a:extLst>
          </p:cNvPr>
          <p:cNvSpPr/>
          <p:nvPr/>
        </p:nvSpPr>
        <p:spPr bwMode="auto">
          <a:xfrm>
            <a:off x="457200" y="4275735"/>
            <a:ext cx="1508760" cy="640080"/>
          </a:xfrm>
          <a:prstGeom prst="roundRect">
            <a:avLst>
              <a:gd name="adj" fmla="val 16713"/>
            </a:avLst>
          </a:prstGeom>
          <a:solidFill>
            <a:schemeClr val="accent1">
              <a:lumMod val="20000"/>
              <a:lumOff val="80000"/>
              <a:alpha val="25000"/>
            </a:scheme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Analysis &amp; Forecasting</a:t>
            </a:r>
          </a:p>
        </p:txBody>
      </p:sp>
      <p:sp>
        <p:nvSpPr>
          <p:cNvPr id="10" name="Rounded Rectangle 100">
            <a:extLst>
              <a:ext uri="{FF2B5EF4-FFF2-40B4-BE49-F238E27FC236}">
                <a16:creationId xmlns:a16="http://schemas.microsoft.com/office/drawing/2014/main" id="{9168E455-F107-90BC-0701-04CAC187ECC7}"/>
              </a:ext>
            </a:extLst>
          </p:cNvPr>
          <p:cNvSpPr/>
          <p:nvPr/>
        </p:nvSpPr>
        <p:spPr bwMode="auto">
          <a:xfrm>
            <a:off x="457200" y="5035858"/>
            <a:ext cx="1508760" cy="640080"/>
          </a:xfrm>
          <a:prstGeom prst="roundRect">
            <a:avLst>
              <a:gd name="adj" fmla="val 10787"/>
            </a:avLst>
          </a:prstGeom>
          <a:solidFill>
            <a:schemeClr val="accent1">
              <a:lumMod val="20000"/>
              <a:lumOff val="80000"/>
              <a:alpha val="25000"/>
            </a:scheme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Sales Enablement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&amp; Recommendation</a:t>
            </a:r>
          </a:p>
        </p:txBody>
      </p:sp>
      <p:sp>
        <p:nvSpPr>
          <p:cNvPr id="55" name="Rounded Rectangle 96">
            <a:extLst>
              <a:ext uri="{FF2B5EF4-FFF2-40B4-BE49-F238E27FC236}">
                <a16:creationId xmlns:a16="http://schemas.microsoft.com/office/drawing/2014/main" id="{1AE54EC9-75A8-68A6-9DA5-3BDD1B7079B6}"/>
              </a:ext>
            </a:extLst>
          </p:cNvPr>
          <p:cNvSpPr/>
          <p:nvPr/>
        </p:nvSpPr>
        <p:spPr bwMode="auto">
          <a:xfrm>
            <a:off x="457200" y="1995363"/>
            <a:ext cx="1508760" cy="640080"/>
          </a:xfrm>
          <a:prstGeom prst="roundRect">
            <a:avLst/>
          </a:prstGeom>
          <a:solidFill>
            <a:schemeClr val="accent1">
              <a:lumMod val="20000"/>
              <a:lumOff val="80000"/>
              <a:alpha val="25000"/>
            </a:scheme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Customer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Self-Service</a:t>
            </a:r>
          </a:p>
        </p:txBody>
      </p:sp>
      <p:sp>
        <p:nvSpPr>
          <p:cNvPr id="12" name="Rounded Rectangle 85">
            <a:extLst>
              <a:ext uri="{FF2B5EF4-FFF2-40B4-BE49-F238E27FC236}">
                <a16:creationId xmlns:a16="http://schemas.microsoft.com/office/drawing/2014/main" id="{BB082C09-3350-51A3-383F-AEA4E06861BC}"/>
              </a:ext>
            </a:extLst>
          </p:cNvPr>
          <p:cNvSpPr/>
          <p:nvPr/>
        </p:nvSpPr>
        <p:spPr bwMode="auto">
          <a:xfrm>
            <a:off x="2084493" y="2755487"/>
            <a:ext cx="1508760" cy="640080"/>
          </a:xfrm>
          <a:prstGeom prst="roundRect">
            <a:avLst/>
          </a:prstGeom>
          <a:solidFill>
            <a:srgbClr val="0078D4">
              <a:alpha val="14118"/>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Content Creation</a:t>
            </a:r>
          </a:p>
        </p:txBody>
      </p:sp>
      <p:sp>
        <p:nvSpPr>
          <p:cNvPr id="14" name="Rounded Rectangle 86">
            <a:extLst>
              <a:ext uri="{FF2B5EF4-FFF2-40B4-BE49-F238E27FC236}">
                <a16:creationId xmlns:a16="http://schemas.microsoft.com/office/drawing/2014/main" id="{324E7D20-B469-DD6D-AF5C-4469EEF0BDB7}"/>
              </a:ext>
            </a:extLst>
          </p:cNvPr>
          <p:cNvSpPr/>
          <p:nvPr/>
        </p:nvSpPr>
        <p:spPr bwMode="auto">
          <a:xfrm>
            <a:off x="2084493" y="3515611"/>
            <a:ext cx="1508760" cy="640080"/>
          </a:xfrm>
          <a:prstGeom prst="roundRect">
            <a:avLst/>
          </a:prstGeom>
          <a:solidFill>
            <a:srgbClr val="0078D4">
              <a:alpha val="14118"/>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Predictive Analysis</a:t>
            </a:r>
          </a:p>
        </p:txBody>
      </p:sp>
      <p:sp>
        <p:nvSpPr>
          <p:cNvPr id="15" name="Rounded Rectangle 88">
            <a:extLst>
              <a:ext uri="{FF2B5EF4-FFF2-40B4-BE49-F238E27FC236}">
                <a16:creationId xmlns:a16="http://schemas.microsoft.com/office/drawing/2014/main" id="{F2DB833C-043D-DC0A-ADBD-CEE8F364BBD7}"/>
              </a:ext>
            </a:extLst>
          </p:cNvPr>
          <p:cNvSpPr/>
          <p:nvPr/>
        </p:nvSpPr>
        <p:spPr bwMode="auto">
          <a:xfrm>
            <a:off x="2084493" y="4275735"/>
            <a:ext cx="1508760" cy="640080"/>
          </a:xfrm>
          <a:prstGeom prst="roundRect">
            <a:avLst>
              <a:gd name="adj" fmla="val 12138"/>
            </a:avLst>
          </a:prstGeom>
          <a:solidFill>
            <a:srgbClr val="0078D4">
              <a:alpha val="14118"/>
            </a:srgbClr>
          </a:solidFill>
          <a:ln w="63897" cap="flat">
            <a:no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Personalization</a:t>
            </a:r>
          </a:p>
        </p:txBody>
      </p:sp>
      <p:sp>
        <p:nvSpPr>
          <p:cNvPr id="16" name="Rounded Rectangle 89">
            <a:extLst>
              <a:ext uri="{FF2B5EF4-FFF2-40B4-BE49-F238E27FC236}">
                <a16:creationId xmlns:a16="http://schemas.microsoft.com/office/drawing/2014/main" id="{11E37115-1220-E682-DA57-A93B01F0879B}"/>
              </a:ext>
            </a:extLst>
          </p:cNvPr>
          <p:cNvSpPr/>
          <p:nvPr/>
        </p:nvSpPr>
        <p:spPr bwMode="auto">
          <a:xfrm>
            <a:off x="2084493" y="5035858"/>
            <a:ext cx="1508760" cy="640080"/>
          </a:xfrm>
          <a:prstGeom prst="roundRect">
            <a:avLst/>
          </a:prstGeom>
          <a:solidFill>
            <a:srgbClr val="0078D4">
              <a:alpha val="14118"/>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Customer Insights &amp; Strategy</a:t>
            </a:r>
          </a:p>
        </p:txBody>
      </p:sp>
      <p:sp>
        <p:nvSpPr>
          <p:cNvPr id="58" name="Rounded Rectangle 90">
            <a:extLst>
              <a:ext uri="{FF2B5EF4-FFF2-40B4-BE49-F238E27FC236}">
                <a16:creationId xmlns:a16="http://schemas.microsoft.com/office/drawing/2014/main" id="{1AF67F32-FBCE-EB05-98FB-A18527694FC2}"/>
              </a:ext>
            </a:extLst>
          </p:cNvPr>
          <p:cNvSpPr/>
          <p:nvPr/>
        </p:nvSpPr>
        <p:spPr bwMode="auto">
          <a:xfrm>
            <a:off x="2084493" y="1995363"/>
            <a:ext cx="1508760" cy="640080"/>
          </a:xfrm>
          <a:prstGeom prst="roundRect">
            <a:avLst>
              <a:gd name="adj" fmla="val 16754"/>
            </a:avLst>
          </a:prstGeom>
          <a:solidFill>
            <a:srgbClr val="0078D4">
              <a:alpha val="14118"/>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Demand Generation</a:t>
            </a:r>
          </a:p>
        </p:txBody>
      </p:sp>
      <p:sp>
        <p:nvSpPr>
          <p:cNvPr id="92" name="Rounded Rectangle 52">
            <a:extLst>
              <a:ext uri="{FF2B5EF4-FFF2-40B4-BE49-F238E27FC236}">
                <a16:creationId xmlns:a16="http://schemas.microsoft.com/office/drawing/2014/main" id="{832DAA9E-A872-B213-2A7C-879A374F6B65}"/>
              </a:ext>
            </a:extLst>
          </p:cNvPr>
          <p:cNvSpPr/>
          <p:nvPr/>
        </p:nvSpPr>
        <p:spPr bwMode="auto">
          <a:xfrm>
            <a:off x="10220959" y="1995363"/>
            <a:ext cx="1508760" cy="640080"/>
          </a:xfrm>
          <a:prstGeom prst="roundRect">
            <a:avLst>
              <a:gd name="adj" fmla="val 12257"/>
            </a:avLst>
          </a:prstGeom>
          <a:solidFill>
            <a:srgbClr val="FFC00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Data Management</a:t>
            </a:r>
          </a:p>
        </p:txBody>
      </p:sp>
      <p:sp>
        <p:nvSpPr>
          <p:cNvPr id="93" name="Rounded Rectangle 33">
            <a:extLst>
              <a:ext uri="{FF2B5EF4-FFF2-40B4-BE49-F238E27FC236}">
                <a16:creationId xmlns:a16="http://schemas.microsoft.com/office/drawing/2014/main" id="{3999CA41-4C11-B47C-8801-D7A4E34E5821}"/>
              </a:ext>
            </a:extLst>
          </p:cNvPr>
          <p:cNvSpPr/>
          <p:nvPr/>
        </p:nvSpPr>
        <p:spPr bwMode="auto">
          <a:xfrm>
            <a:off x="10220959" y="2755487"/>
            <a:ext cx="1508760" cy="640080"/>
          </a:xfrm>
          <a:prstGeom prst="roundRect">
            <a:avLst/>
          </a:prstGeom>
          <a:solidFill>
            <a:srgbClr val="FFC000">
              <a:alpha val="14902"/>
            </a:srgbClr>
          </a:solidFill>
          <a:ln w="63897" cap="flat">
            <a:no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Software Management &amp; Acquisition</a:t>
            </a:r>
          </a:p>
        </p:txBody>
      </p:sp>
      <p:sp>
        <p:nvSpPr>
          <p:cNvPr id="94" name="Rounded Rectangle 34">
            <a:extLst>
              <a:ext uri="{FF2B5EF4-FFF2-40B4-BE49-F238E27FC236}">
                <a16:creationId xmlns:a16="http://schemas.microsoft.com/office/drawing/2014/main" id="{CEBE45A7-8206-2404-59E1-AFCF6372A98E}"/>
              </a:ext>
            </a:extLst>
          </p:cNvPr>
          <p:cNvSpPr/>
          <p:nvPr/>
        </p:nvSpPr>
        <p:spPr bwMode="auto">
          <a:xfrm>
            <a:off x="10220959" y="3515611"/>
            <a:ext cx="1508760" cy="640080"/>
          </a:xfrm>
          <a:prstGeom prst="roundRect">
            <a:avLst>
              <a:gd name="adj" fmla="val 13178"/>
            </a:avLst>
          </a:prstGeom>
          <a:solidFill>
            <a:srgbClr val="FFC00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Device Refresh</a:t>
            </a:r>
          </a:p>
        </p:txBody>
      </p:sp>
      <p:sp>
        <p:nvSpPr>
          <p:cNvPr id="99" name="Rounded Rectangle 35">
            <a:extLst>
              <a:ext uri="{FF2B5EF4-FFF2-40B4-BE49-F238E27FC236}">
                <a16:creationId xmlns:a16="http://schemas.microsoft.com/office/drawing/2014/main" id="{937DA75B-BE32-4564-E4DA-F6C5591A235A}"/>
              </a:ext>
            </a:extLst>
          </p:cNvPr>
          <p:cNvSpPr/>
          <p:nvPr/>
        </p:nvSpPr>
        <p:spPr bwMode="auto">
          <a:xfrm>
            <a:off x="10220959" y="4275735"/>
            <a:ext cx="1508760" cy="640080"/>
          </a:xfrm>
          <a:prstGeom prst="roundRect">
            <a:avLst>
              <a:gd name="adj" fmla="val 13267"/>
            </a:avLst>
          </a:prstGeom>
          <a:solidFill>
            <a:srgbClr val="FFC00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IT operations</a:t>
            </a:r>
          </a:p>
        </p:txBody>
      </p:sp>
      <p:sp>
        <p:nvSpPr>
          <p:cNvPr id="104" name="Rounded Rectangle 35">
            <a:extLst>
              <a:ext uri="{FF2B5EF4-FFF2-40B4-BE49-F238E27FC236}">
                <a16:creationId xmlns:a16="http://schemas.microsoft.com/office/drawing/2014/main" id="{A5D8608F-0EBA-213E-DAFB-5C80FC2DEEED}"/>
              </a:ext>
            </a:extLst>
          </p:cNvPr>
          <p:cNvSpPr/>
          <p:nvPr/>
        </p:nvSpPr>
        <p:spPr bwMode="auto">
          <a:xfrm>
            <a:off x="10220959" y="5035858"/>
            <a:ext cx="1508760" cy="640080"/>
          </a:xfrm>
          <a:prstGeom prst="roundRect">
            <a:avLst>
              <a:gd name="adj" fmla="val 13267"/>
            </a:avLst>
          </a:prstGeom>
          <a:solidFill>
            <a:srgbClr val="FFC00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Change Management &amp; User Adoption</a:t>
            </a:r>
          </a:p>
        </p:txBody>
      </p:sp>
      <p:sp>
        <p:nvSpPr>
          <p:cNvPr id="97" name="Rounded Rectangle 96">
            <a:extLst>
              <a:ext uri="{FF2B5EF4-FFF2-40B4-BE49-F238E27FC236}">
                <a16:creationId xmlns:a16="http://schemas.microsoft.com/office/drawing/2014/main" id="{5C454417-3983-2C80-FE17-5A8D633B4969}"/>
              </a:ext>
            </a:extLst>
          </p:cNvPr>
          <p:cNvSpPr/>
          <p:nvPr/>
        </p:nvSpPr>
        <p:spPr bwMode="auto">
          <a:xfrm>
            <a:off x="457200" y="1252473"/>
            <a:ext cx="1508760" cy="640080"/>
          </a:xfrm>
          <a:prstGeom prst="roundRect">
            <a:avLst/>
          </a:prstGeom>
          <a:solidFill>
            <a:srgbClr val="00518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Sales</a:t>
            </a:r>
          </a:p>
        </p:txBody>
      </p:sp>
      <p:sp>
        <p:nvSpPr>
          <p:cNvPr id="98" name="Rounded Rectangle 97">
            <a:extLst>
              <a:ext uri="{FF2B5EF4-FFF2-40B4-BE49-F238E27FC236}">
                <a16:creationId xmlns:a16="http://schemas.microsoft.com/office/drawing/2014/main" id="{9859B71F-498D-46FE-8CD2-97BF69EE7D02}"/>
              </a:ext>
            </a:extLst>
          </p:cNvPr>
          <p:cNvSpPr/>
          <p:nvPr/>
        </p:nvSpPr>
        <p:spPr bwMode="auto">
          <a:xfrm>
            <a:off x="2084493" y="1252473"/>
            <a:ext cx="1508760" cy="640080"/>
          </a:xfrm>
          <a:prstGeom prst="roundRect">
            <a:avLst/>
          </a:prstGeom>
          <a:solidFill>
            <a:srgbClr val="0078D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Marketing</a:t>
            </a:r>
          </a:p>
        </p:txBody>
      </p:sp>
      <p:sp>
        <p:nvSpPr>
          <p:cNvPr id="21" name="Rounded Rectangle 74">
            <a:extLst>
              <a:ext uri="{FF2B5EF4-FFF2-40B4-BE49-F238E27FC236}">
                <a16:creationId xmlns:a16="http://schemas.microsoft.com/office/drawing/2014/main" id="{DEB6D458-7ED8-50EA-8131-6D1DF1FA3615}"/>
              </a:ext>
            </a:extLst>
          </p:cNvPr>
          <p:cNvSpPr/>
          <p:nvPr/>
        </p:nvSpPr>
        <p:spPr bwMode="auto">
          <a:xfrm>
            <a:off x="8593665" y="2755487"/>
            <a:ext cx="1508760" cy="640080"/>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Record to Report</a:t>
            </a:r>
          </a:p>
        </p:txBody>
      </p:sp>
      <p:sp>
        <p:nvSpPr>
          <p:cNvPr id="22" name="Rounded Rectangle 75">
            <a:extLst>
              <a:ext uri="{FF2B5EF4-FFF2-40B4-BE49-F238E27FC236}">
                <a16:creationId xmlns:a16="http://schemas.microsoft.com/office/drawing/2014/main" id="{2E2AE546-43A6-8F0B-3421-EDED96B62444}"/>
              </a:ext>
            </a:extLst>
          </p:cNvPr>
          <p:cNvSpPr/>
          <p:nvPr/>
        </p:nvSpPr>
        <p:spPr bwMode="auto">
          <a:xfrm>
            <a:off x="8593665" y="3515611"/>
            <a:ext cx="1508760" cy="640080"/>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Tax &amp; Treasury</a:t>
            </a:r>
          </a:p>
        </p:txBody>
      </p:sp>
      <p:sp>
        <p:nvSpPr>
          <p:cNvPr id="24" name="Rounded Rectangle 76">
            <a:extLst>
              <a:ext uri="{FF2B5EF4-FFF2-40B4-BE49-F238E27FC236}">
                <a16:creationId xmlns:a16="http://schemas.microsoft.com/office/drawing/2014/main" id="{2ADA1FF3-1028-CC67-770E-58FE6E3A52AB}"/>
              </a:ext>
            </a:extLst>
          </p:cNvPr>
          <p:cNvSpPr/>
          <p:nvPr/>
        </p:nvSpPr>
        <p:spPr bwMode="auto">
          <a:xfrm>
            <a:off x="8593665" y="4275735"/>
            <a:ext cx="1508760" cy="640080"/>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Planning &amp; Analysis</a:t>
            </a:r>
          </a:p>
        </p:txBody>
      </p:sp>
      <p:sp>
        <p:nvSpPr>
          <p:cNvPr id="26" name="Rounded Rectangle 77">
            <a:extLst>
              <a:ext uri="{FF2B5EF4-FFF2-40B4-BE49-F238E27FC236}">
                <a16:creationId xmlns:a16="http://schemas.microsoft.com/office/drawing/2014/main" id="{EEAFA977-EF1F-C264-ED52-CAED1DF3007B}"/>
              </a:ext>
            </a:extLst>
          </p:cNvPr>
          <p:cNvSpPr/>
          <p:nvPr/>
        </p:nvSpPr>
        <p:spPr bwMode="auto">
          <a:xfrm>
            <a:off x="8593665" y="5035858"/>
            <a:ext cx="1508760" cy="640080"/>
          </a:xfrm>
          <a:prstGeom prst="roundRect">
            <a:avLst>
              <a:gd name="adj" fmla="val 12257"/>
            </a:avLst>
          </a:prstGeom>
          <a:solidFill>
            <a:srgbClr val="92D050">
              <a:alpha val="10196"/>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Procure to Pay</a:t>
            </a:r>
          </a:p>
        </p:txBody>
      </p:sp>
      <p:sp>
        <p:nvSpPr>
          <p:cNvPr id="61" name="Rounded Rectangle 79">
            <a:extLst>
              <a:ext uri="{FF2B5EF4-FFF2-40B4-BE49-F238E27FC236}">
                <a16:creationId xmlns:a16="http://schemas.microsoft.com/office/drawing/2014/main" id="{7A385D9E-0B6E-2F6F-82BE-CD401D38EF7A}"/>
              </a:ext>
            </a:extLst>
          </p:cNvPr>
          <p:cNvSpPr/>
          <p:nvPr/>
        </p:nvSpPr>
        <p:spPr bwMode="auto">
          <a:xfrm>
            <a:off x="8593665" y="1995363"/>
            <a:ext cx="1508760" cy="640080"/>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Quote to Cash</a:t>
            </a:r>
          </a:p>
        </p:txBody>
      </p:sp>
      <p:sp>
        <p:nvSpPr>
          <p:cNvPr id="100" name="Rounded Rectangle 99">
            <a:extLst>
              <a:ext uri="{FF2B5EF4-FFF2-40B4-BE49-F238E27FC236}">
                <a16:creationId xmlns:a16="http://schemas.microsoft.com/office/drawing/2014/main" id="{FC111137-EBD0-EC8C-CCF1-6308F0801EEF}"/>
              </a:ext>
            </a:extLst>
          </p:cNvPr>
          <p:cNvSpPr/>
          <p:nvPr/>
        </p:nvSpPr>
        <p:spPr bwMode="auto">
          <a:xfrm>
            <a:off x="8593665" y="1252473"/>
            <a:ext cx="1508760" cy="640080"/>
          </a:xfrm>
          <a:prstGeom prst="roundRect">
            <a:avLst/>
          </a:prstGeom>
          <a:solidFill>
            <a:srgbClr val="92D05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rPr>
              <a:t>Finance</a:t>
            </a:r>
          </a:p>
        </p:txBody>
      </p:sp>
      <p:sp>
        <p:nvSpPr>
          <p:cNvPr id="29" name="Rounded Rectangle 112">
            <a:extLst>
              <a:ext uri="{FF2B5EF4-FFF2-40B4-BE49-F238E27FC236}">
                <a16:creationId xmlns:a16="http://schemas.microsoft.com/office/drawing/2014/main" id="{28B839C3-E360-D3B2-2D82-911F5C379972}"/>
              </a:ext>
            </a:extLst>
          </p:cNvPr>
          <p:cNvSpPr/>
          <p:nvPr/>
        </p:nvSpPr>
        <p:spPr bwMode="auto">
          <a:xfrm>
            <a:off x="3711786" y="2755487"/>
            <a:ext cx="1508760" cy="640080"/>
          </a:xfrm>
          <a:prstGeom prst="roundRect">
            <a:avLst/>
          </a:prstGeom>
          <a:solidFill>
            <a:srgbClr val="C03BC4">
              <a:alpha val="14902"/>
            </a:srgbClr>
          </a:solidFill>
          <a:ln w="63897" cap="flat">
            <a:no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Issue Diagnosis</a:t>
            </a:r>
          </a:p>
        </p:txBody>
      </p:sp>
      <p:sp>
        <p:nvSpPr>
          <p:cNvPr id="30" name="Rounded Rectangle 112">
            <a:extLst>
              <a:ext uri="{FF2B5EF4-FFF2-40B4-BE49-F238E27FC236}">
                <a16:creationId xmlns:a16="http://schemas.microsoft.com/office/drawing/2014/main" id="{108B5C2F-415F-C5F4-BB2E-0AD37AF949EF}"/>
              </a:ext>
            </a:extLst>
          </p:cNvPr>
          <p:cNvSpPr/>
          <p:nvPr/>
        </p:nvSpPr>
        <p:spPr bwMode="auto">
          <a:xfrm>
            <a:off x="3711786" y="3515611"/>
            <a:ext cx="1508760" cy="640080"/>
          </a:xfrm>
          <a:prstGeom prst="roundRect">
            <a:avLst/>
          </a:prstGeom>
          <a:solidFill>
            <a:srgbClr val="C03BC4">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Problem Resolution</a:t>
            </a:r>
          </a:p>
        </p:txBody>
      </p:sp>
      <p:sp>
        <p:nvSpPr>
          <p:cNvPr id="32" name="Rounded Rectangle 110">
            <a:extLst>
              <a:ext uri="{FF2B5EF4-FFF2-40B4-BE49-F238E27FC236}">
                <a16:creationId xmlns:a16="http://schemas.microsoft.com/office/drawing/2014/main" id="{08AEAB5F-921E-937D-1745-C25C837849C0}"/>
              </a:ext>
            </a:extLst>
          </p:cNvPr>
          <p:cNvSpPr/>
          <p:nvPr/>
        </p:nvSpPr>
        <p:spPr bwMode="auto">
          <a:xfrm>
            <a:off x="3711786" y="4275735"/>
            <a:ext cx="1508760" cy="640080"/>
          </a:xfrm>
          <a:prstGeom prst="roundRect">
            <a:avLst/>
          </a:prstGeom>
          <a:solidFill>
            <a:srgbClr val="C03BC4">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Continuous Improvement</a:t>
            </a:r>
          </a:p>
        </p:txBody>
      </p:sp>
      <p:sp>
        <p:nvSpPr>
          <p:cNvPr id="37" name="Rounded Rectangle 4">
            <a:extLst>
              <a:ext uri="{FF2B5EF4-FFF2-40B4-BE49-F238E27FC236}">
                <a16:creationId xmlns:a16="http://schemas.microsoft.com/office/drawing/2014/main" id="{594ACD9D-E21B-5FD9-DF7D-99B0218B87EF}"/>
              </a:ext>
            </a:extLst>
          </p:cNvPr>
          <p:cNvSpPr/>
          <p:nvPr/>
        </p:nvSpPr>
        <p:spPr bwMode="auto">
          <a:xfrm>
            <a:off x="3711786" y="5035858"/>
            <a:ext cx="1508760" cy="640080"/>
          </a:xfrm>
          <a:prstGeom prst="roundRect">
            <a:avLst>
              <a:gd name="adj" fmla="val 10787"/>
            </a:avLst>
          </a:prstGeom>
          <a:solidFill>
            <a:srgbClr val="C03BC4">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Self-help</a:t>
            </a:r>
          </a:p>
        </p:txBody>
      </p:sp>
      <p:sp>
        <p:nvSpPr>
          <p:cNvPr id="68" name="Rounded Rectangle 111">
            <a:extLst>
              <a:ext uri="{FF2B5EF4-FFF2-40B4-BE49-F238E27FC236}">
                <a16:creationId xmlns:a16="http://schemas.microsoft.com/office/drawing/2014/main" id="{8104948B-F09D-B75D-AB7E-6AEF1831C5A9}"/>
              </a:ext>
            </a:extLst>
          </p:cNvPr>
          <p:cNvSpPr/>
          <p:nvPr/>
        </p:nvSpPr>
        <p:spPr bwMode="auto">
          <a:xfrm>
            <a:off x="3711786" y="1995363"/>
            <a:ext cx="1508760" cy="640080"/>
          </a:xfrm>
          <a:prstGeom prst="roundRect">
            <a:avLst/>
          </a:prstGeom>
          <a:solidFill>
            <a:srgbClr val="C03BC4">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Support Assignment</a:t>
            </a:r>
          </a:p>
        </p:txBody>
      </p:sp>
      <p:sp>
        <p:nvSpPr>
          <p:cNvPr id="101" name="Rounded Rectangle 100">
            <a:extLst>
              <a:ext uri="{FF2B5EF4-FFF2-40B4-BE49-F238E27FC236}">
                <a16:creationId xmlns:a16="http://schemas.microsoft.com/office/drawing/2014/main" id="{D7388F00-4A30-30BC-A57C-57B77A8F3E1F}"/>
              </a:ext>
            </a:extLst>
          </p:cNvPr>
          <p:cNvSpPr/>
          <p:nvPr/>
        </p:nvSpPr>
        <p:spPr bwMode="auto">
          <a:xfrm>
            <a:off x="3711786" y="1252473"/>
            <a:ext cx="1508760" cy="640080"/>
          </a:xfrm>
          <a:prstGeom prst="roundRect">
            <a:avLst/>
          </a:prstGeom>
          <a:solidFill>
            <a:srgbClr val="C03BC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Customer Service</a:t>
            </a:r>
          </a:p>
        </p:txBody>
      </p:sp>
      <p:sp>
        <p:nvSpPr>
          <p:cNvPr id="39" name="Rounded Rectangle 62">
            <a:extLst>
              <a:ext uri="{FF2B5EF4-FFF2-40B4-BE49-F238E27FC236}">
                <a16:creationId xmlns:a16="http://schemas.microsoft.com/office/drawing/2014/main" id="{2B92B277-A492-27AA-A489-FF5EDFC142FD}"/>
              </a:ext>
            </a:extLst>
          </p:cNvPr>
          <p:cNvSpPr/>
          <p:nvPr/>
        </p:nvSpPr>
        <p:spPr bwMode="auto">
          <a:xfrm>
            <a:off x="5339079" y="2755487"/>
            <a:ext cx="1508760" cy="640080"/>
          </a:xfrm>
          <a:prstGeom prst="roundRect">
            <a:avLst/>
          </a:prstGeom>
          <a:solidFill>
            <a:srgbClr val="7030A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Contracting</a:t>
            </a:r>
          </a:p>
        </p:txBody>
      </p:sp>
      <p:sp>
        <p:nvSpPr>
          <p:cNvPr id="40" name="Rounded Rectangle 63">
            <a:extLst>
              <a:ext uri="{FF2B5EF4-FFF2-40B4-BE49-F238E27FC236}">
                <a16:creationId xmlns:a16="http://schemas.microsoft.com/office/drawing/2014/main" id="{0684DB91-5F03-7737-38CA-D65852A9EC1E}"/>
              </a:ext>
            </a:extLst>
          </p:cNvPr>
          <p:cNvSpPr/>
          <p:nvPr/>
        </p:nvSpPr>
        <p:spPr bwMode="auto">
          <a:xfrm>
            <a:off x="5339079" y="3515611"/>
            <a:ext cx="1508760" cy="640080"/>
          </a:xfrm>
          <a:prstGeom prst="roundRect">
            <a:avLst/>
          </a:prstGeom>
          <a:solidFill>
            <a:srgbClr val="7030A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Risk Management</a:t>
            </a:r>
          </a:p>
        </p:txBody>
      </p:sp>
      <p:sp>
        <p:nvSpPr>
          <p:cNvPr id="41" name="Rounded Rectangle 64">
            <a:extLst>
              <a:ext uri="{FF2B5EF4-FFF2-40B4-BE49-F238E27FC236}">
                <a16:creationId xmlns:a16="http://schemas.microsoft.com/office/drawing/2014/main" id="{CDF1968B-84B2-8B03-20ED-7DD09AAEFCB2}"/>
              </a:ext>
            </a:extLst>
          </p:cNvPr>
          <p:cNvSpPr/>
          <p:nvPr/>
        </p:nvSpPr>
        <p:spPr bwMode="auto">
          <a:xfrm>
            <a:off x="5339079" y="4275735"/>
            <a:ext cx="1508760" cy="640080"/>
          </a:xfrm>
          <a:prstGeom prst="roundRect">
            <a:avLst/>
          </a:prstGeom>
          <a:solidFill>
            <a:srgbClr val="7030A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Consultation</a:t>
            </a:r>
          </a:p>
        </p:txBody>
      </p:sp>
      <p:sp>
        <p:nvSpPr>
          <p:cNvPr id="42" name="Rounded Rectangle 65">
            <a:extLst>
              <a:ext uri="{FF2B5EF4-FFF2-40B4-BE49-F238E27FC236}">
                <a16:creationId xmlns:a16="http://schemas.microsoft.com/office/drawing/2014/main" id="{3711B022-101C-F0DC-16ED-332653309FA9}"/>
              </a:ext>
            </a:extLst>
          </p:cNvPr>
          <p:cNvSpPr/>
          <p:nvPr/>
        </p:nvSpPr>
        <p:spPr bwMode="auto">
          <a:xfrm>
            <a:off x="5339079" y="5035858"/>
            <a:ext cx="1508760" cy="640080"/>
          </a:xfrm>
          <a:prstGeom prst="roundRect">
            <a:avLst/>
          </a:prstGeom>
          <a:solidFill>
            <a:srgbClr val="7030A0">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Advisory Services</a:t>
            </a:r>
          </a:p>
        </p:txBody>
      </p:sp>
      <p:sp>
        <p:nvSpPr>
          <p:cNvPr id="73" name="Rounded Rectangle 70">
            <a:extLst>
              <a:ext uri="{FF2B5EF4-FFF2-40B4-BE49-F238E27FC236}">
                <a16:creationId xmlns:a16="http://schemas.microsoft.com/office/drawing/2014/main" id="{CD08D609-40B0-EAA1-73E0-7F3E08DF96D9}"/>
              </a:ext>
            </a:extLst>
          </p:cNvPr>
          <p:cNvSpPr/>
          <p:nvPr/>
        </p:nvSpPr>
        <p:spPr bwMode="auto">
          <a:xfrm>
            <a:off x="5339079" y="1995363"/>
            <a:ext cx="1508760" cy="640080"/>
          </a:xfrm>
          <a:prstGeom prst="roundRect">
            <a:avLst>
              <a:gd name="adj" fmla="val 13727"/>
            </a:avLst>
          </a:prstGeom>
          <a:solidFill>
            <a:srgbClr val="7030A0">
              <a:alpha val="14902"/>
            </a:srgbClr>
          </a:solidFill>
          <a:ln w="63897" cap="flat">
            <a:no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Regulatory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&amp; Compliance Management</a:t>
            </a:r>
          </a:p>
        </p:txBody>
      </p:sp>
      <p:sp>
        <p:nvSpPr>
          <p:cNvPr id="105" name="Rounded Rectangle 104">
            <a:extLst>
              <a:ext uri="{FF2B5EF4-FFF2-40B4-BE49-F238E27FC236}">
                <a16:creationId xmlns:a16="http://schemas.microsoft.com/office/drawing/2014/main" id="{3C86561D-EFC5-13F0-6EF4-42C90F599B6D}"/>
              </a:ext>
            </a:extLst>
          </p:cNvPr>
          <p:cNvSpPr/>
          <p:nvPr/>
        </p:nvSpPr>
        <p:spPr bwMode="auto">
          <a:xfrm>
            <a:off x="5339079" y="1252473"/>
            <a:ext cx="1508760" cy="640080"/>
          </a:xfrm>
          <a:prstGeom prst="roundRect">
            <a:avLst/>
          </a:prstGeom>
          <a:solidFill>
            <a:srgbClr val="7030A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Legal</a:t>
            </a:r>
          </a:p>
        </p:txBody>
      </p:sp>
      <p:sp>
        <p:nvSpPr>
          <p:cNvPr id="45" name="Rounded Rectangle 33">
            <a:extLst>
              <a:ext uri="{FF2B5EF4-FFF2-40B4-BE49-F238E27FC236}">
                <a16:creationId xmlns:a16="http://schemas.microsoft.com/office/drawing/2014/main" id="{77A8DA7B-21B6-16F4-095A-1EFC8B1184ED}"/>
              </a:ext>
            </a:extLst>
          </p:cNvPr>
          <p:cNvSpPr/>
          <p:nvPr/>
        </p:nvSpPr>
        <p:spPr bwMode="auto">
          <a:xfrm>
            <a:off x="6966372" y="2755487"/>
            <a:ext cx="1508760" cy="640080"/>
          </a:xfrm>
          <a:prstGeom prst="roundRect">
            <a:avLst/>
          </a:prstGeom>
          <a:solidFill>
            <a:srgbClr val="243A5E">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Recruiting</a:t>
            </a:r>
          </a:p>
        </p:txBody>
      </p:sp>
      <p:sp>
        <p:nvSpPr>
          <p:cNvPr id="47" name="Rounded Rectangle 34">
            <a:extLst>
              <a:ext uri="{FF2B5EF4-FFF2-40B4-BE49-F238E27FC236}">
                <a16:creationId xmlns:a16="http://schemas.microsoft.com/office/drawing/2014/main" id="{B68D6B19-9EBA-5F3A-6731-ED17B9915508}"/>
              </a:ext>
            </a:extLst>
          </p:cNvPr>
          <p:cNvSpPr/>
          <p:nvPr/>
        </p:nvSpPr>
        <p:spPr bwMode="auto">
          <a:xfrm>
            <a:off x="6966372" y="3515611"/>
            <a:ext cx="1508760" cy="640080"/>
          </a:xfrm>
          <a:prstGeom prst="roundRect">
            <a:avLst>
              <a:gd name="adj" fmla="val 13178"/>
            </a:avLst>
          </a:prstGeom>
          <a:solidFill>
            <a:srgbClr val="243A5E">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Learning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&amp; Development</a:t>
            </a:r>
          </a:p>
        </p:txBody>
      </p:sp>
      <p:sp>
        <p:nvSpPr>
          <p:cNvPr id="48" name="Rounded Rectangle 35">
            <a:extLst>
              <a:ext uri="{FF2B5EF4-FFF2-40B4-BE49-F238E27FC236}">
                <a16:creationId xmlns:a16="http://schemas.microsoft.com/office/drawing/2014/main" id="{3852A787-A2E7-71E5-7195-13A2746D0E9E}"/>
              </a:ext>
            </a:extLst>
          </p:cNvPr>
          <p:cNvSpPr/>
          <p:nvPr/>
        </p:nvSpPr>
        <p:spPr bwMode="auto">
          <a:xfrm>
            <a:off x="6966372" y="4275735"/>
            <a:ext cx="1508760" cy="640080"/>
          </a:xfrm>
          <a:prstGeom prst="roundRect">
            <a:avLst>
              <a:gd name="adj" fmla="val 13267"/>
            </a:avLst>
          </a:prstGeom>
          <a:solidFill>
            <a:srgbClr val="243A5E">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Talent Management</a:t>
            </a:r>
          </a:p>
        </p:txBody>
      </p:sp>
      <p:sp>
        <p:nvSpPr>
          <p:cNvPr id="49" name="Rounded Rectangle 45">
            <a:extLst>
              <a:ext uri="{FF2B5EF4-FFF2-40B4-BE49-F238E27FC236}">
                <a16:creationId xmlns:a16="http://schemas.microsoft.com/office/drawing/2014/main" id="{3C2F45FE-9572-A4A2-73E4-F358E5491B30}"/>
              </a:ext>
            </a:extLst>
          </p:cNvPr>
          <p:cNvSpPr/>
          <p:nvPr/>
        </p:nvSpPr>
        <p:spPr bwMode="auto">
          <a:xfrm>
            <a:off x="6966372" y="5035858"/>
            <a:ext cx="1508760" cy="640080"/>
          </a:xfrm>
          <a:prstGeom prst="roundRect">
            <a:avLst>
              <a:gd name="adj" fmla="val 12134"/>
            </a:avLst>
          </a:prstGeom>
          <a:solidFill>
            <a:srgbClr val="243A5E">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HR Strategy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&amp; Planning</a:t>
            </a:r>
          </a:p>
        </p:txBody>
      </p:sp>
      <p:sp>
        <p:nvSpPr>
          <p:cNvPr id="83" name="Rounded Rectangle 52">
            <a:extLst>
              <a:ext uri="{FF2B5EF4-FFF2-40B4-BE49-F238E27FC236}">
                <a16:creationId xmlns:a16="http://schemas.microsoft.com/office/drawing/2014/main" id="{A2797FC1-8E7D-6ABE-8FE5-B20992422504}"/>
              </a:ext>
            </a:extLst>
          </p:cNvPr>
          <p:cNvSpPr/>
          <p:nvPr/>
        </p:nvSpPr>
        <p:spPr bwMode="auto">
          <a:xfrm>
            <a:off x="6966372" y="1995363"/>
            <a:ext cx="1508760" cy="640080"/>
          </a:xfrm>
          <a:prstGeom prst="roundRect">
            <a:avLst>
              <a:gd name="adj" fmla="val 12257"/>
            </a:avLst>
          </a:prstGeom>
          <a:solidFill>
            <a:srgbClr val="243A5E">
              <a:alpha val="14902"/>
            </a:srgbClr>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Employee Engagement</a:t>
            </a:r>
          </a:p>
        </p:txBody>
      </p:sp>
      <p:sp>
        <p:nvSpPr>
          <p:cNvPr id="106" name="Rounded Rectangle 105">
            <a:extLst>
              <a:ext uri="{FF2B5EF4-FFF2-40B4-BE49-F238E27FC236}">
                <a16:creationId xmlns:a16="http://schemas.microsoft.com/office/drawing/2014/main" id="{9AEF8B43-6AF1-4273-BD24-3D641EE158C0}"/>
              </a:ext>
            </a:extLst>
          </p:cNvPr>
          <p:cNvSpPr/>
          <p:nvPr/>
        </p:nvSpPr>
        <p:spPr bwMode="auto">
          <a:xfrm>
            <a:off x="6966372" y="1252473"/>
            <a:ext cx="1508760" cy="640080"/>
          </a:xfrm>
          <a:prstGeom prst="roundRect">
            <a:avLst/>
          </a:prstGeom>
          <a:solidFill>
            <a:srgbClr val="243A5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cs typeface="Segoe UI Semibold" panose="020B0702040204020203" pitchFamily="34" charset="0"/>
              </a:rPr>
              <a:t>HR</a:t>
            </a:r>
          </a:p>
        </p:txBody>
      </p:sp>
      <p:sp>
        <p:nvSpPr>
          <p:cNvPr id="107" name="Rounded Rectangle 106">
            <a:extLst>
              <a:ext uri="{FF2B5EF4-FFF2-40B4-BE49-F238E27FC236}">
                <a16:creationId xmlns:a16="http://schemas.microsoft.com/office/drawing/2014/main" id="{438CBC94-D665-14A2-2CAF-0717C0F02607}"/>
              </a:ext>
            </a:extLst>
          </p:cNvPr>
          <p:cNvSpPr/>
          <p:nvPr/>
        </p:nvSpPr>
        <p:spPr bwMode="auto">
          <a:xfrm>
            <a:off x="10220959" y="1252473"/>
            <a:ext cx="1508760" cy="640080"/>
          </a:xfrm>
          <a:prstGeom prst="roundRect">
            <a:avLst/>
          </a:prstGeom>
          <a:solidFill>
            <a:srgbClr val="FFB90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rPr>
              <a:t>IT</a:t>
            </a:r>
          </a:p>
        </p:txBody>
      </p:sp>
      <p:sp>
        <p:nvSpPr>
          <p:cNvPr id="11" name="Title 1">
            <a:extLst>
              <a:ext uri="{FF2B5EF4-FFF2-40B4-BE49-F238E27FC236}">
                <a16:creationId xmlns:a16="http://schemas.microsoft.com/office/drawing/2014/main" id="{3A4A29F2-256F-A015-BA50-ADAF95DDAA51}"/>
              </a:ext>
            </a:extLst>
          </p:cNvPr>
          <p:cNvSpPr txBox="1">
            <a:spLocks noGrp="1"/>
          </p:cNvSpPr>
          <p:nvPr>
            <p:ph type="title" idx="4294967295"/>
          </p:nvPr>
        </p:nvSpPr>
        <p:spPr>
          <a:xfrm>
            <a:off x="422992" y="388188"/>
            <a:ext cx="1101725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Segoe Sans Display Semibold"/>
                <a:ea typeface="+mn-ea"/>
                <a:cs typeface="Segoe Sans Display" pitchFamily="2" charset="0"/>
              </a:rPr>
              <a:t>Top Business Processes for Functional Transformation</a:t>
            </a:r>
          </a:p>
        </p:txBody>
      </p:sp>
      <p:sp>
        <p:nvSpPr>
          <p:cNvPr id="2" name="TextBox 1">
            <a:extLst>
              <a:ext uri="{FF2B5EF4-FFF2-40B4-BE49-F238E27FC236}">
                <a16:creationId xmlns:a16="http://schemas.microsoft.com/office/drawing/2014/main" id="{6E59502B-A0A6-5DC1-2881-0EAD18806957}"/>
              </a:ext>
            </a:extLst>
          </p:cNvPr>
          <p:cNvSpPr txBox="1"/>
          <p:nvPr/>
        </p:nvSpPr>
        <p:spPr>
          <a:xfrm>
            <a:off x="422992" y="6084898"/>
            <a:ext cx="8488821" cy="384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5000"/>
              </a:lnSpc>
              <a:spcAft>
                <a:spcPts val="400"/>
              </a:spcAft>
            </a:pPr>
            <a:r>
              <a:rPr lang="en-US" sz="800">
                <a:latin typeface="Segoe UI"/>
                <a:cs typeface="Segoe UI"/>
              </a:rPr>
              <a:t>Based on an analysis conducted in the fourth quarter of 2025 of t</a:t>
            </a:r>
            <a:r>
              <a:rPr lang="en-US" sz="800">
                <a:latin typeface="Segoe UI"/>
                <a:cs typeface="Segoe UI Semibold"/>
              </a:rPr>
              <a:t>he top functional AI solutions being pursued </a:t>
            </a:r>
            <a:r>
              <a:rPr lang="en-US" sz="800">
                <a:latin typeface="Segoe UI"/>
                <a:cs typeface="Segoe UI"/>
              </a:rPr>
              <a:t>by organizations on the Frontier journey; research on </a:t>
            </a:r>
            <a:r>
              <a:rPr lang="en-US" sz="800">
                <a:latin typeface="Segoe UI"/>
                <a:cs typeface="Segoe UI Semibold"/>
              </a:rPr>
              <a:t>functional business processes </a:t>
            </a:r>
            <a:r>
              <a:rPr lang="en-US" sz="800">
                <a:latin typeface="Segoe UI"/>
                <a:cs typeface="Segoe UI"/>
              </a:rPr>
              <a:t>with a demonstrated history of being core to successful transformation; and a pressure test against current and emerging Microsoft AI Business Solutions capabilities.</a:t>
            </a:r>
          </a:p>
        </p:txBody>
      </p:sp>
    </p:spTree>
    <p:extLst>
      <p:ext uri="{BB962C8B-B14F-4D97-AF65-F5344CB8AC3E}">
        <p14:creationId xmlns:p14="http://schemas.microsoft.com/office/powerpoint/2010/main" val="344523099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FE16C-569F-F177-AEF0-F4199C31DA3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BCA24CB-8399-4410-6537-821BDE3BA3A3}"/>
              </a:ext>
            </a:extLst>
          </p:cNvPr>
          <p:cNvSpPr>
            <a:spLocks noGrp="1"/>
          </p:cNvSpPr>
          <p:nvPr>
            <p:ph type="title"/>
          </p:nvPr>
        </p:nvSpPr>
        <p:spPr>
          <a:xfrm>
            <a:off x="510824" y="591770"/>
            <a:ext cx="8842157" cy="492443"/>
          </a:xfrm>
        </p:spPr>
        <p:txBody>
          <a:bodyPr/>
          <a:lstStyle/>
          <a:p>
            <a:r>
              <a:rPr lang="en-US"/>
              <a:t>Legal Advisory for Business Teams</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47E52166-F73B-DC81-A54A-D5B32BE9ECA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679145E9-8796-FC5C-527A-4730F06E9F4A}"/>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LEGAL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249CEB2F-F3D3-DB69-A651-455894F44BF0}"/>
              </a:ext>
            </a:extLst>
          </p:cNvPr>
          <p:cNvGraphicFramePr>
            <a:graphicFrameLocks noGrp="1"/>
          </p:cNvGraphicFramePr>
          <p:nvPr>
            <p:extLst>
              <p:ext uri="{D42A27DB-BD31-4B8C-83A1-F6EECF244321}">
                <p14:modId xmlns:p14="http://schemas.microsoft.com/office/powerpoint/2010/main" val="1427336381"/>
              </p:ext>
            </p:extLst>
          </p:nvPr>
        </p:nvGraphicFramePr>
        <p:xfrm>
          <a:off x="510824" y="1203442"/>
          <a:ext cx="11138376" cy="5324856"/>
        </p:xfrm>
        <a:graphic>
          <a:graphicData uri="http://schemas.openxmlformats.org/drawingml/2006/table">
            <a:tbl>
              <a:tblPr firstRow="1" bandRow="1">
                <a:tableStyleId>{00A15C55-8517-42AA-B614-E9B94910E393}</a:tableStyleId>
              </a:tblPr>
              <a:tblGrid>
                <a:gridCol w="1773081">
                  <a:extLst>
                    <a:ext uri="{9D8B030D-6E8A-4147-A177-3AD203B41FA5}">
                      <a16:colId xmlns:a16="http://schemas.microsoft.com/office/drawing/2014/main" val="4150324865"/>
                    </a:ext>
                  </a:extLst>
                </a:gridCol>
                <a:gridCol w="3121765">
                  <a:extLst>
                    <a:ext uri="{9D8B030D-6E8A-4147-A177-3AD203B41FA5}">
                      <a16:colId xmlns:a16="http://schemas.microsoft.com/office/drawing/2014/main" val="3181555836"/>
                    </a:ext>
                  </a:extLst>
                </a:gridCol>
                <a:gridCol w="3029948">
                  <a:extLst>
                    <a:ext uri="{9D8B030D-6E8A-4147-A177-3AD203B41FA5}">
                      <a16:colId xmlns:a16="http://schemas.microsoft.com/office/drawing/2014/main" val="73586981"/>
                    </a:ext>
                  </a:extLst>
                </a:gridCol>
                <a:gridCol w="3213582">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822960">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Initial Draft Creation</a:t>
                      </a:r>
                    </a:p>
                  </a:txBody>
                  <a:tcPr marL="9525" marR="9525" marT="9525" anchor="ctr">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and </a:t>
                      </a:r>
                      <a:r>
                        <a:rPr lang="en-GB" sz="900" b="1">
                          <a:latin typeface="Segoe UI" panose="020B0502040204020203" pitchFamily="34" charset="0"/>
                          <a:cs typeface="Segoe UI" panose="020B0502040204020203" pitchFamily="34" charset="0"/>
                        </a:rPr>
                        <a:t>Teams</a:t>
                      </a:r>
                      <a:r>
                        <a:rPr lang="en-GB" sz="900">
                          <a:latin typeface="Segoe UI" panose="020B0502040204020203" pitchFamily="34" charset="0"/>
                          <a:cs typeface="Segoe UI" panose="020B0502040204020203" pitchFamily="34" charset="0"/>
                        </a:rPr>
                        <a:t> to draft advisory notes based on uploaded policy documents. Next, they use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provide basic summarization and FAQ-style responses. They then interpret and refine manually.</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uses the </a:t>
                      </a:r>
                      <a:r>
                        <a:rPr lang="en-US" sz="900" b="1" i="0" u="none" strike="noStrike">
                          <a:solidFill>
                            <a:srgbClr val="000000"/>
                          </a:solidFill>
                          <a:effectLst/>
                          <a:latin typeface="Segoe UI" panose="020B0502040204020203" pitchFamily="34" charset="0"/>
                          <a:cs typeface="Segoe UI" panose="020B0502040204020203" pitchFamily="34" charset="0"/>
                          <a:hlinkClick r:id="rId3"/>
                        </a:rPr>
                        <a:t>Researcher Agent</a:t>
                      </a:r>
                      <a:r>
                        <a:rPr lang="en-US" sz="900" b="1"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surface relevant case law, internal policies, and prior advisories. The agent drafts a structured advisory note, which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reviews and edits.</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Advisory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autonomously generates full advisory drafts from integrated knowledge bases, including SharePoint, compliance databases, and internal precedents. Drafts are escalated only when confidence thresholds or ambiguity rules are triggered.</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Clause Review &amp; Risk Flagging</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Lawyer</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clauses and highlight key terms from uploaded contracts. They then handle risk interpretation and escalation decisions manually.</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Contract Manager</a:t>
                      </a:r>
                      <a:r>
                        <a:rPr lang="en-GB" sz="900">
                          <a:latin typeface="Segoe UI" panose="020B0502040204020203" pitchFamily="34" charset="0"/>
                          <a:cs typeface="Segoe UI" panose="020B0502040204020203" pitchFamily="34" charset="0"/>
                        </a:rPr>
                        <a:t> works with the </a:t>
                      </a:r>
                      <a:r>
                        <a:rPr lang="en-US" sz="900" b="1" i="0" u="none" strike="noStrike">
                          <a:solidFill>
                            <a:srgbClr val="000000"/>
                          </a:solidFill>
                          <a:effectLst/>
                          <a:latin typeface="Segoe UI" panose="020B0502040204020203" pitchFamily="34" charset="0"/>
                          <a:cs typeface="Segoe UI" panose="020B0502040204020203" pitchFamily="34" charset="0"/>
                          <a:hlinkClick r:id="rId5"/>
                        </a:rPr>
                        <a:t>Analyst Agent</a:t>
                      </a:r>
                      <a:r>
                        <a:rPr lang="en-US" sz="900" b="1" i="0" u="none" strike="noStrike">
                          <a:solidFill>
                            <a:srgbClr val="000000"/>
                          </a:solidFill>
                          <a:effectLst/>
                          <a:latin typeface="Segoe UI" panose="020B0502040204020203" pitchFamily="34" charset="0"/>
                          <a:cs typeface="Segoe UI" panose="020B0502040204020203" pitchFamily="34" charset="0"/>
                        </a:rPr>
                        <a:t> </a:t>
                      </a:r>
                      <a:r>
                        <a:rPr lang="en-US" sz="900" b="0" i="0" u="none" strike="noStrike">
                          <a:solidFill>
                            <a:srgbClr val="000000"/>
                          </a:solidFill>
                          <a:effectLst/>
                          <a:latin typeface="Segoe UI" panose="020B0502040204020203" pitchFamily="34" charset="0"/>
                          <a:cs typeface="Segoe UI" panose="020B0502040204020203" pitchFamily="34" charset="0"/>
                        </a:rPr>
                        <a:t>and a</a:t>
                      </a:r>
                      <a:r>
                        <a:rPr lang="en-US" sz="900" b="1" i="0" u="none" strike="noStrike">
                          <a:solidFill>
                            <a:srgbClr val="000000"/>
                          </a:solidFill>
                          <a:effectLst/>
                          <a:latin typeface="Segoe UI" panose="020B0502040204020203" pitchFamily="34" charset="0"/>
                          <a:cs typeface="Segoe UI" panose="020B0502040204020203" pitchFamily="34" charset="0"/>
                        </a:rPr>
                        <a:t> Risk Agent*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proactively scan clauses, flag high-risk language, and suggest alternative wording. Recommendations are approved by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Risk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monitors incoming contracts, flags risks, applies standard mitigation language, and escalates only non-standard clauses to </a:t>
                      </a:r>
                      <a:r>
                        <a:rPr lang="en-GB" sz="900" b="1">
                          <a:latin typeface="Segoe UI" panose="020B0502040204020203" pitchFamily="34" charset="0"/>
                          <a:cs typeface="Segoe UI" panose="020B0502040204020203" pitchFamily="34" charset="0"/>
                        </a:rPr>
                        <a:t>Senior Counsel</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85800">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Policy &amp; Regulatory Alignment Check</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When business users ask ad-hoc questions such as “Does this clause comply with GDPR?”,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responds using internal policy documentation.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validates accuracy before guidance is shared.</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asks the </a:t>
                      </a:r>
                      <a:r>
                        <a:rPr lang="en-US" sz="900" b="1" i="0" u="none" strike="noStrike">
                          <a:solidFill>
                            <a:srgbClr val="000000"/>
                          </a:solidFill>
                          <a:effectLst/>
                          <a:latin typeface="Segoe UI" panose="020B0502040204020203" pitchFamily="34" charset="0"/>
                          <a:cs typeface="Segoe UI" panose="020B0502040204020203" pitchFamily="34" charset="0"/>
                          <a:hlinkClick r:id="rId3"/>
                        </a:rPr>
                        <a:t>Researcher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cross-reference contract clauses with regulatory databases and internal policies. Gaps are surfaced for legal review before guidance is issued.</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validates clauses against regulatory frameworks and internal policies, updates compliance dashboards, and alerts legal only when exceptions occur.</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822960">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Negotiation Support</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Negotiator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draft talking points for negotiation based on prior agreements stored in SharePoint. Final positioning is determined manually by the </a:t>
                      </a:r>
                      <a:r>
                        <a:rPr lang="en-GB" sz="900" b="1">
                          <a:latin typeface="Segoe UI" panose="020B0502040204020203" pitchFamily="34" charset="0"/>
                          <a:cs typeface="Segoe UI" panose="020B0502040204020203" pitchFamily="34" charset="0"/>
                        </a:rPr>
                        <a:t>Legal Negotiator</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Negotiator</a:t>
                      </a:r>
                      <a:r>
                        <a:rPr lang="en-GB" sz="900">
                          <a:latin typeface="Segoe UI" panose="020B0502040204020203" pitchFamily="34" charset="0"/>
                          <a:cs typeface="Segoe UI" panose="020B0502040204020203" pitchFamily="34" charset="0"/>
                        </a:rPr>
                        <a:t> uses the </a:t>
                      </a:r>
                      <a:r>
                        <a:rPr lang="en-US" sz="900" b="1" i="0" u="none" strike="noStrike">
                          <a:solidFill>
                            <a:srgbClr val="000000"/>
                          </a:solidFill>
                          <a:effectLst/>
                          <a:latin typeface="Segoe UI" panose="020B0502040204020203" pitchFamily="34" charset="0"/>
                          <a:cs typeface="Segoe UI" panose="020B0502040204020203" pitchFamily="34" charset="0"/>
                          <a:hlinkClick r:id="rId6"/>
                        </a:rPr>
                        <a:t>People Agent</a:t>
                      </a:r>
                      <a:r>
                        <a:rPr lang="en-US" sz="900" b="1"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a </a:t>
                      </a:r>
                      <a:r>
                        <a:rPr lang="en-GB" sz="900" b="1">
                          <a:latin typeface="Segoe UI" panose="020B0502040204020203" pitchFamily="34" charset="0"/>
                          <a:cs typeface="Segoe UI" panose="020B0502040204020203" pitchFamily="34" charset="0"/>
                        </a:rPr>
                        <a:t>Negotiation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recommend negotiation strategies, highlight fallback positions, and prepare annotated drafts.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approves final guidance.</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a:t>
                      </a:r>
                      <a:r>
                        <a:rPr lang="en-GB" sz="900" b="1">
                          <a:latin typeface="Segoe UI" panose="020B0502040204020203" pitchFamily="34" charset="0"/>
                          <a:cs typeface="Segoe UI" panose="020B0502040204020203" pitchFamily="34" charset="0"/>
                        </a:rPr>
                        <a:t> Negotiation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handles routine vendor negotiations using approved templates, executes agreed changes, and escalates complex or disputed terms to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822960">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Finalization &amp; Record Management</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is used to assist with formatting final advisory notes and storing them in SharePoint. Version control and record governance are then managed by the </a:t>
                      </a:r>
                      <a:r>
                        <a:rPr lang="en-GB" sz="900" b="1">
                          <a:latin typeface="Segoe UI" panose="020B0502040204020203" pitchFamily="34" charset="0"/>
                          <a:cs typeface="Segoe UI" panose="020B0502040204020203" pitchFamily="34" charset="0"/>
                        </a:rPr>
                        <a:t>Legal Team</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Document Management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automates document routing for approvals, applies sensitivity labels, and archives advisory notes in the compliance repository.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signs off before release.</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Document Management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finalizes advisory notes, applies compliance tags, updates FAQs automatically, and logs advisory intelligence in the legal knowledge base. Exceptions are escalated only when policy or risk thresholds are exceeded.</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714644">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Advisory turnaround time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Number of drafts generated via Copilot </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Manual review effort</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Volume of ad-hoc legal queries handled</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Compliance gap detection rate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Legal team productivity index</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Approval cycle time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 of advisory workflows partially automated</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Advisory automation rate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Exception escalation ratio</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Consistency of legal guidance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legal response time for business teams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ACBDC333-40CF-4AF4-6CB5-4C0D6183877C}"/>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375136184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DC25C-044D-2F4E-E9FE-DBCB0E081BB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AD217B56-BCF6-FBFF-8F17-19C2A1FB602A}"/>
              </a:ext>
            </a:extLst>
          </p:cNvPr>
          <p:cNvSpPr>
            <a:spLocks noGrp="1"/>
          </p:cNvSpPr>
          <p:nvPr>
            <p:ph type="title"/>
          </p:nvPr>
        </p:nvSpPr>
        <p:spPr>
          <a:xfrm>
            <a:off x="510824" y="591770"/>
            <a:ext cx="8842157" cy="492443"/>
          </a:xfrm>
        </p:spPr>
        <p:txBody>
          <a:bodyPr/>
          <a:lstStyle/>
          <a:p>
            <a:r>
              <a:rPr lang="en-US"/>
              <a:t>Strategic Legal Insight &amp; Governance Advisor</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6F17EE38-E84A-9100-4F46-15B53C250890}"/>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2214DB17-23C2-465E-6C88-EE852E3486F7}"/>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LEGAL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graphicFrame>
        <p:nvGraphicFramePr>
          <p:cNvPr id="7" name="Table 6">
            <a:extLst>
              <a:ext uri="{FF2B5EF4-FFF2-40B4-BE49-F238E27FC236}">
                <a16:creationId xmlns:a16="http://schemas.microsoft.com/office/drawing/2014/main" id="{08CF527C-45A7-2510-9919-3A384C3CF522}"/>
              </a:ext>
            </a:extLst>
          </p:cNvPr>
          <p:cNvGraphicFramePr>
            <a:graphicFrameLocks noGrp="1"/>
          </p:cNvGraphicFramePr>
          <p:nvPr>
            <p:extLst>
              <p:ext uri="{D42A27DB-BD31-4B8C-83A1-F6EECF244321}">
                <p14:modId xmlns:p14="http://schemas.microsoft.com/office/powerpoint/2010/main" val="1327474873"/>
              </p:ext>
            </p:extLst>
          </p:nvPr>
        </p:nvGraphicFramePr>
        <p:xfrm>
          <a:off x="525631" y="1204423"/>
          <a:ext cx="11135140" cy="5285277"/>
        </p:xfrm>
        <a:graphic>
          <a:graphicData uri="http://schemas.openxmlformats.org/drawingml/2006/table">
            <a:tbl>
              <a:tblPr firstRow="1" bandRow="1">
                <a:tableStyleId>{00A15C55-8517-42AA-B614-E9B94910E393}</a:tableStyleId>
              </a:tblPr>
              <a:tblGrid>
                <a:gridCol w="1772566">
                  <a:extLst>
                    <a:ext uri="{9D8B030D-6E8A-4147-A177-3AD203B41FA5}">
                      <a16:colId xmlns:a16="http://schemas.microsoft.com/office/drawing/2014/main" val="4150324865"/>
                    </a:ext>
                  </a:extLst>
                </a:gridCol>
                <a:gridCol w="3120858">
                  <a:extLst>
                    <a:ext uri="{9D8B030D-6E8A-4147-A177-3AD203B41FA5}">
                      <a16:colId xmlns:a16="http://schemas.microsoft.com/office/drawing/2014/main" val="3181555836"/>
                    </a:ext>
                  </a:extLst>
                </a:gridCol>
                <a:gridCol w="3120858">
                  <a:extLst>
                    <a:ext uri="{9D8B030D-6E8A-4147-A177-3AD203B41FA5}">
                      <a16:colId xmlns:a16="http://schemas.microsoft.com/office/drawing/2014/main" val="73586981"/>
                    </a:ext>
                  </a:extLst>
                </a:gridCol>
                <a:gridCol w="3120858">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7724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Regulatory Trend Analysis</a:t>
                      </a: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summarize recent regulatory updates from uploaded documents and external sources. They manually curate and apply interpretation before sharing.</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Analyst</a:t>
                      </a:r>
                      <a:r>
                        <a:rPr lang="en-GB" sz="900">
                          <a:latin typeface="Segoe UI" panose="020B0502040204020203" pitchFamily="34" charset="0"/>
                          <a:cs typeface="Segoe UI" panose="020B0502040204020203" pitchFamily="34" charset="0"/>
                        </a:rPr>
                        <a:t> instructs the </a:t>
                      </a:r>
                      <a:r>
                        <a:rPr lang="en-US" sz="900" b="1" i="0" u="none" strike="noStrike" kern="100" noProof="0">
                          <a:solidFill>
                            <a:srgbClr val="000000"/>
                          </a:solidFill>
                          <a:effectLst/>
                          <a:latin typeface="Segoe UI" panose="020B0502040204020203" pitchFamily="34" charset="0"/>
                          <a:cs typeface="Segoe UI" panose="020B0502040204020203" pitchFamily="34" charset="0"/>
                          <a:hlinkClick r:id="rId3"/>
                        </a:rPr>
                        <a:t>Researcher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scan global regulatory feeds and draft a trend analysis highlighting emerging risks and policy changes. The analyst reviews and approves the final report.</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Regulatory Intelligence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monitors legal databases, flags emerging regulatory trends, updates dashboards, and alerts the </a:t>
                      </a:r>
                      <a:r>
                        <a:rPr lang="en-GB" sz="900" b="1">
                          <a:latin typeface="Segoe UI" panose="020B0502040204020203" pitchFamily="34" charset="0"/>
                          <a:cs typeface="Segoe UI" panose="020B0502040204020203" pitchFamily="34" charset="0"/>
                        </a:rPr>
                        <a:t>Legal Analyst</a:t>
                      </a:r>
                      <a:r>
                        <a:rPr lang="en-GB" sz="900">
                          <a:latin typeface="Segoe UI" panose="020B0502040204020203" pitchFamily="34" charset="0"/>
                          <a:cs typeface="Segoe UI" panose="020B0502040204020203" pitchFamily="34" charset="0"/>
                        </a:rPr>
                        <a:t> only when high-impact changes are detected.</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7724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Executive Briefing  Preparation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creates slides summarizing compliance risks and governance priorities. </a:t>
                      </a:r>
                      <a:r>
                        <a:rPr lang="en-GB" sz="900" b="1">
                          <a:latin typeface="Segoe UI" panose="020B0502040204020203" pitchFamily="34" charset="0"/>
                          <a:cs typeface="Segoe UI" panose="020B0502040204020203" pitchFamily="34" charset="0"/>
                        </a:rPr>
                        <a:t>Copilot in PowerPoint</a:t>
                      </a:r>
                      <a:r>
                        <a:rPr lang="en-GB" sz="900">
                          <a:latin typeface="Segoe UI" panose="020B0502040204020203" pitchFamily="34" charset="0"/>
                          <a:cs typeface="Segoe UI" panose="020B0502040204020203" pitchFamily="34" charset="0"/>
                        </a:rPr>
                        <a:t> assists with slide layout and key talking points, while final messaging is crafted manually.</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uses the </a:t>
                      </a:r>
                      <a:r>
                        <a:rPr lang="en-US" sz="900" b="1" i="0" u="none" strike="noStrike" kern="100" noProof="0">
                          <a:solidFill>
                            <a:srgbClr val="000000"/>
                          </a:solidFill>
                          <a:effectLst/>
                          <a:latin typeface="Segoe UI" panose="020B0502040204020203" pitchFamily="34" charset="0"/>
                          <a:cs typeface="Segoe UI" panose="020B0502040204020203" pitchFamily="34" charset="0"/>
                          <a:hlinkClick r:id="rId3"/>
                        </a:rPr>
                        <a:t>Researcher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compile insights from compliance reports and regulatory updates. The agent drafts an executive outline, which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edits and finalizes.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Briefing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compiles and formats executive-ready decks on a scheduled basis and routes them to the </a:t>
                      </a:r>
                      <a:r>
                        <a:rPr lang="en-GB" sz="900" b="1">
                          <a:latin typeface="Segoe UI" panose="020B0502040204020203" pitchFamily="34" charset="0"/>
                          <a:cs typeface="Segoe UI" panose="020B0502040204020203" pitchFamily="34" charset="0"/>
                        </a:rPr>
                        <a:t>Legal Counsel</a:t>
                      </a:r>
                      <a:r>
                        <a:rPr lang="en-GB" sz="900">
                          <a:latin typeface="Segoe UI" panose="020B0502040204020203" pitchFamily="34" charset="0"/>
                          <a:cs typeface="Segoe UI" panose="020B0502040204020203" pitchFamily="34" charset="0"/>
                        </a:rPr>
                        <a:t> for final approval before distribution.</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7724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Governance Risk       Assessment</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audit findings and surface potential risk themes. Validation and prioritization are handled manually before drafting leadership updates.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asks the </a:t>
                      </a:r>
                      <a:r>
                        <a:rPr lang="en-US" sz="900" b="1" kern="100">
                          <a:effectLst/>
                          <a:latin typeface="Segoe UI" panose="020B0502040204020203" pitchFamily="34" charset="0"/>
                          <a:ea typeface="Times New Roman" panose="02020603050405020304" pitchFamily="18" charset="0"/>
                          <a:cs typeface="Segoe UI" panose="020B0502040204020203" pitchFamily="34" charset="0"/>
                          <a:hlinkClick r:id="rId5"/>
                        </a:rPr>
                        <a:t>Analyst Agent</a:t>
                      </a:r>
                      <a:r>
                        <a:rPr lang="en-US" sz="900" b="1"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to correlate governance risks with workforce and operational trends and produce a risk heatmap. Thresholds and mitigation priorities are validated before publication.</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Governance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runs continuous risk scoring, triggers alerts when thresholds are breached, and automatically recommends mitigation actions. Weekly summaries are shared with 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7724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Board Reporting</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Corporate Secretary</a:t>
                      </a:r>
                      <a:r>
                        <a:rPr lang="en-GB" sz="900">
                          <a:latin typeface="Segoe UI" panose="020B0502040204020203" pitchFamily="34" charset="0"/>
                          <a:cs typeface="Segoe UI" panose="020B0502040204020203" pitchFamily="34" charset="0"/>
                        </a:rPr>
                        <a:t> consolidates compliance data from multiple sources into a single workbook and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build pivot tables and visual charts for board materials.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Corporate Secretary</a:t>
                      </a:r>
                      <a:r>
                        <a:rPr lang="en-GB" sz="900">
                          <a:latin typeface="Segoe UI" panose="020B0502040204020203" pitchFamily="34" charset="0"/>
                          <a:cs typeface="Segoe UI" panose="020B0502040204020203" pitchFamily="34" charset="0"/>
                        </a:rPr>
                        <a:t> uses the </a:t>
                      </a:r>
                      <a:r>
                        <a:rPr lang="en-US" sz="900" b="1" i="0" u="none" strike="noStrike" kern="100" noProof="0">
                          <a:solidFill>
                            <a:srgbClr val="000000"/>
                          </a:solidFill>
                          <a:effectLst/>
                          <a:latin typeface="Segoe UI" panose="020B0502040204020203" pitchFamily="34" charset="0"/>
                          <a:cs typeface="Segoe UI" panose="020B0502040204020203" pitchFamily="34" charset="0"/>
                          <a:hlinkClick r:id="rId3"/>
                        </a:rPr>
                        <a:t>Researcher Agent</a:t>
                      </a:r>
                      <a:r>
                        <a:rPr lang="en-US" sz="900" b="1"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to reference prior filings, draft the board report narrative, anticipate likely questions, and generate talking points linked to internal documentation.</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a:t>
                      </a:r>
                      <a:r>
                        <a:rPr lang="en-GB" sz="900" b="1">
                          <a:latin typeface="Segoe UI" panose="020B0502040204020203" pitchFamily="34" charset="0"/>
                          <a:cs typeface="Segoe UI" panose="020B0502040204020203" pitchFamily="34" charset="0"/>
                        </a:rPr>
                        <a:t> Board Reporting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autonomously produces quarterly compliance reports, distributes them via board portals, and escalates only unresolved or high-risk issues.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77240">
                <a:tc>
                  <a:txBody>
                    <a:bodyPr/>
                    <a:lstStyle/>
                    <a:p>
                      <a:pPr marL="91440" marR="0">
                        <a:lnSpc>
                          <a:spcPct val="115000"/>
                        </a:lnSpc>
                        <a:buNone/>
                      </a:pPr>
                      <a:r>
                        <a:rPr lang="en-US" sz="900" b="1" kern="100">
                          <a:effectLst/>
                          <a:latin typeface="Segoe UI" panose="020B0502040204020203" pitchFamily="34" charset="0"/>
                          <a:ea typeface="Times New Roman" panose="02020603050405020304" pitchFamily="18" charset="0"/>
                          <a:cs typeface="Segoe UI" panose="020B0502040204020203" pitchFamily="34" charset="0"/>
                        </a:rPr>
                        <a:t>Compliance Strategy  Alignment</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outlines a compliance roadmap and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draft a first-pass strategy aligned to regulatory frameworks and internal policies.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prompts the </a:t>
                      </a:r>
                      <a:r>
                        <a:rPr lang="en-US" sz="900" b="1" kern="100">
                          <a:effectLst/>
                          <a:latin typeface="Segoe UI" panose="020B0502040204020203" pitchFamily="34" charset="0"/>
                          <a:ea typeface="Times New Roman" panose="02020603050405020304" pitchFamily="18" charset="0"/>
                          <a:cs typeface="Segoe UI" panose="020B0502040204020203" pitchFamily="34" charset="0"/>
                          <a:hlinkClick r:id="rId6"/>
                        </a:rPr>
                        <a:t>People Agent</a:t>
                      </a:r>
                      <a:r>
                        <a:rPr lang="en-US" sz="900" b="1" kern="100">
                          <a:effectLst/>
                          <a:latin typeface="Segoe UI" panose="020B0502040204020203" pitchFamily="34" charset="0"/>
                          <a:ea typeface="Times New Roman" panose="02020603050405020304" pitchFamily="18" charset="0"/>
                          <a:cs typeface="Segoe UI" panose="020B0502040204020203" pitchFamily="34" charset="0"/>
                        </a:rPr>
                        <a:t> </a:t>
                      </a:r>
                      <a:r>
                        <a:rPr lang="en-GB" sz="900">
                          <a:latin typeface="Segoe UI" panose="020B0502040204020203" pitchFamily="34" charset="0"/>
                          <a:cs typeface="Segoe UI" panose="020B0502040204020203" pitchFamily="34" charset="0"/>
                        </a:rPr>
                        <a:t>to analyze employee roles in audit-sensitive functions and propose a targeted compliance training and remediation plan. Recommendations are reviewed and approved.</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updates compliance strategies and training plans based on regulatory changes and audit feedback, escalating only critical policy shifts for human review.</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737661">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Reduction in time: </a:t>
                      </a:r>
                      <a:r>
                        <a:rPr lang="en-GB" sz="900">
                          <a:latin typeface="Segoe UI" panose="020B0502040204020203" pitchFamily="34" charset="0"/>
                          <a:cs typeface="Segoe UI" panose="020B0502040204020203" pitchFamily="34" charset="0"/>
                        </a:rPr>
                        <a:t>Drafting &amp; information retrieval</a:t>
                      </a:r>
                      <a:endParaRPr lang="en-GB" sz="900" b="0">
                        <a:latin typeface="Segoe UI" panose="020B0502040204020203" pitchFamily="34" charset="0"/>
                        <a:cs typeface="Segoe UI" panose="020B0502040204020203" pitchFamily="34" charset="0"/>
                      </a:endParaRP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Adoption of AI across legal and governance tasks</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Lower manual effort required for insight synthesis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Regulatory compliance score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Approval cycle time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Accuracy of governance risk assessments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Increase in end-to-end governance automation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Escalation accuracy rate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Timeliness of regulatory response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3" name="TextBox 2">
            <a:extLst>
              <a:ext uri="{FF2B5EF4-FFF2-40B4-BE49-F238E27FC236}">
                <a16:creationId xmlns:a16="http://schemas.microsoft.com/office/drawing/2014/main" id="{CF1EE180-4329-B4E4-7A3A-F81E8AF364A0}"/>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8216681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49291-09FA-8091-0300-91D4C655EF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91AE58-EA0C-8343-A76A-38C44D6F5385}"/>
              </a:ext>
            </a:extLst>
          </p:cNvPr>
          <p:cNvSpPr>
            <a:spLocks noGrp="1"/>
          </p:cNvSpPr>
          <p:nvPr>
            <p:ph type="title"/>
          </p:nvPr>
        </p:nvSpPr>
        <p:spPr>
          <a:xfrm>
            <a:off x="683975" y="2819602"/>
            <a:ext cx="4306037" cy="609398"/>
          </a:xfrm>
        </p:spPr>
        <p:txBody>
          <a:bodyPr/>
          <a:lstStyle/>
          <a:p>
            <a:r>
              <a:rPr lang="en-US" sz="4400"/>
              <a:t>HR 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0366E820-DAE1-D8E2-0780-BBA34EB604D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6D83531F-B9A9-4DEA-343A-6E22F1EA25EE}"/>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20255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5A43B-CB0C-BC9E-8A3E-53B8FAFCC98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3274700-9010-2A06-CE09-F4E0EEB5FA5F}"/>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HR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0C98F2AA-2DEB-8794-3BC7-5DDBDD248F3E}"/>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HR Transformation</a:t>
            </a:r>
          </a:p>
        </p:txBody>
      </p:sp>
      <p:sp>
        <p:nvSpPr>
          <p:cNvPr id="7" name="TextBox 6">
            <a:extLst>
              <a:ext uri="{FF2B5EF4-FFF2-40B4-BE49-F238E27FC236}">
                <a16:creationId xmlns:a16="http://schemas.microsoft.com/office/drawing/2014/main" id="{73D905B7-992C-DF7D-FD8C-BC61644EB0BA}"/>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56" name="Group 55" descr="Scenarios">
            <a:extLst>
              <a:ext uri="{FF2B5EF4-FFF2-40B4-BE49-F238E27FC236}">
                <a16:creationId xmlns:a16="http://schemas.microsoft.com/office/drawing/2014/main" id="{C8C6E4D3-29CD-88D3-B44F-2B6EFF11274B}"/>
              </a:ext>
            </a:extLst>
          </p:cNvPr>
          <p:cNvGrpSpPr/>
          <p:nvPr/>
        </p:nvGrpSpPr>
        <p:grpSpPr>
          <a:xfrm>
            <a:off x="492216" y="1790752"/>
            <a:ext cx="1737360" cy="4537400"/>
            <a:chOff x="492216" y="1790752"/>
            <a:chExt cx="1737360" cy="4537400"/>
          </a:xfrm>
        </p:grpSpPr>
        <p:sp>
          <p:nvSpPr>
            <p:cNvPr id="25" name="Rounded Rectangle 95">
              <a:extLst>
                <a:ext uri="{FF2B5EF4-FFF2-40B4-BE49-F238E27FC236}">
                  <a16:creationId xmlns:a16="http://schemas.microsoft.com/office/drawing/2014/main" id="{AE5AEF59-7CAD-4B1E-E775-9255310D99F2}"/>
                </a:ext>
              </a:extLst>
            </p:cNvPr>
            <p:cNvSpPr/>
            <p:nvPr/>
          </p:nvSpPr>
          <p:spPr bwMode="auto">
            <a:xfrm>
              <a:off x="510824" y="3212056"/>
              <a:ext cx="1691640" cy="731520"/>
            </a:xfrm>
            <a:prstGeom prst="rect">
              <a:avLst/>
            </a:prstGeom>
            <a:solidFill>
              <a:srgbClr val="002060">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Talent Sourcing &amp; Candidate Screening</a:t>
              </a:r>
            </a:p>
          </p:txBody>
        </p:sp>
        <p:sp>
          <p:nvSpPr>
            <p:cNvPr id="30" name="Rounded Rectangle 29">
              <a:extLst>
                <a:ext uri="{FF2B5EF4-FFF2-40B4-BE49-F238E27FC236}">
                  <a16:creationId xmlns:a16="http://schemas.microsoft.com/office/drawing/2014/main" id="{E23467F1-7BEC-9777-D1B7-024C606BD6E6}"/>
                </a:ext>
              </a:extLst>
            </p:cNvPr>
            <p:cNvSpPr/>
            <p:nvPr/>
          </p:nvSpPr>
          <p:spPr bwMode="auto">
            <a:xfrm>
              <a:off x="492216" y="1790752"/>
              <a:ext cx="1737360" cy="457200"/>
            </a:xfrm>
            <a:prstGeom prst="roundRect">
              <a:avLst/>
            </a:prstGeom>
            <a:solidFill>
              <a:srgbClr val="00206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Scenarios</a:t>
              </a:r>
            </a:p>
          </p:txBody>
        </p:sp>
        <p:sp>
          <p:nvSpPr>
            <p:cNvPr id="21" name="Rounded Rectangle 97">
              <a:extLst>
                <a:ext uri="{FF2B5EF4-FFF2-40B4-BE49-F238E27FC236}">
                  <a16:creationId xmlns:a16="http://schemas.microsoft.com/office/drawing/2014/main" id="{473F17FF-5216-24E2-0226-BEA47DA905EF}"/>
                </a:ext>
              </a:extLst>
            </p:cNvPr>
            <p:cNvSpPr/>
            <p:nvPr/>
          </p:nvSpPr>
          <p:spPr bwMode="auto">
            <a:xfrm>
              <a:off x="510824" y="4801774"/>
              <a:ext cx="1691640" cy="731520"/>
            </a:xfrm>
            <a:prstGeom prst="rect">
              <a:avLst/>
            </a:prstGeom>
            <a:solidFill>
              <a:srgbClr val="00206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Talent Pipeline &amp; Succession</a:t>
              </a:r>
            </a:p>
          </p:txBody>
        </p:sp>
        <p:sp>
          <p:nvSpPr>
            <p:cNvPr id="23" name="Rounded Rectangle 97">
              <a:extLst>
                <a:ext uri="{FF2B5EF4-FFF2-40B4-BE49-F238E27FC236}">
                  <a16:creationId xmlns:a16="http://schemas.microsoft.com/office/drawing/2014/main" id="{BEC9D8D3-197B-E090-BD85-5EF2C5B497ED}"/>
                </a:ext>
              </a:extLst>
            </p:cNvPr>
            <p:cNvSpPr/>
            <p:nvPr/>
          </p:nvSpPr>
          <p:spPr bwMode="auto">
            <a:xfrm>
              <a:off x="510824" y="5596632"/>
              <a:ext cx="1691640" cy="731520"/>
            </a:xfrm>
            <a:prstGeom prst="rect">
              <a:avLst/>
            </a:prstGeom>
            <a:solidFill>
              <a:srgbClr val="00206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Strategic Workforce Planning &amp; Scenarios Modeling</a:t>
              </a:r>
            </a:p>
          </p:txBody>
        </p:sp>
        <p:sp>
          <p:nvSpPr>
            <p:cNvPr id="39" name="Rounded Rectangle 95">
              <a:extLst>
                <a:ext uri="{FF2B5EF4-FFF2-40B4-BE49-F238E27FC236}">
                  <a16:creationId xmlns:a16="http://schemas.microsoft.com/office/drawing/2014/main" id="{6C42B835-2058-0E62-C4B6-3EBE7F5C01A4}"/>
                </a:ext>
              </a:extLst>
            </p:cNvPr>
            <p:cNvSpPr/>
            <p:nvPr/>
          </p:nvSpPr>
          <p:spPr bwMode="auto">
            <a:xfrm>
              <a:off x="510824" y="2325757"/>
              <a:ext cx="1691640" cy="822960"/>
            </a:xfrm>
            <a:prstGeom prst="rect">
              <a:avLst/>
            </a:prstGeom>
            <a:solidFill>
              <a:srgbClr val="002060">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Employee Onboarding &amp; Exit</a:t>
              </a:r>
            </a:p>
          </p:txBody>
        </p:sp>
        <p:sp>
          <p:nvSpPr>
            <p:cNvPr id="54" name="Rounded Rectangle 97">
              <a:extLst>
                <a:ext uri="{FF2B5EF4-FFF2-40B4-BE49-F238E27FC236}">
                  <a16:creationId xmlns:a16="http://schemas.microsoft.com/office/drawing/2014/main" id="{2382E324-D1D5-B30C-C485-27F66B06849B}"/>
                </a:ext>
              </a:extLst>
            </p:cNvPr>
            <p:cNvSpPr/>
            <p:nvPr/>
          </p:nvSpPr>
          <p:spPr bwMode="auto">
            <a:xfrm>
              <a:off x="510824" y="4003925"/>
              <a:ext cx="1691640" cy="731520"/>
            </a:xfrm>
            <a:prstGeom prst="rect">
              <a:avLst/>
            </a:prstGeom>
            <a:solidFill>
              <a:srgbClr val="00206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Adaptive Learning Paths &amp; Skills Development</a:t>
              </a:r>
            </a:p>
          </p:txBody>
        </p:sp>
      </p:grpSp>
      <p:grpSp>
        <p:nvGrpSpPr>
          <p:cNvPr id="57" name="Group 56" descr="Key processes">
            <a:extLst>
              <a:ext uri="{FF2B5EF4-FFF2-40B4-BE49-F238E27FC236}">
                <a16:creationId xmlns:a16="http://schemas.microsoft.com/office/drawing/2014/main" id="{9ED2DE92-F1CF-8918-6CF3-F2C348B90512}"/>
              </a:ext>
            </a:extLst>
          </p:cNvPr>
          <p:cNvGrpSpPr/>
          <p:nvPr/>
        </p:nvGrpSpPr>
        <p:grpSpPr>
          <a:xfrm>
            <a:off x="2335056" y="1790752"/>
            <a:ext cx="3177540" cy="4537400"/>
            <a:chOff x="2316532" y="1790752"/>
            <a:chExt cx="3177540" cy="4537400"/>
          </a:xfrm>
        </p:grpSpPr>
        <p:sp>
          <p:nvSpPr>
            <p:cNvPr id="31" name="Rounded Rectangle 95">
              <a:extLst>
                <a:ext uri="{FF2B5EF4-FFF2-40B4-BE49-F238E27FC236}">
                  <a16:creationId xmlns:a16="http://schemas.microsoft.com/office/drawing/2014/main" id="{20B36BEB-DD3E-1DCE-DE69-5622912D8F12}"/>
                </a:ext>
              </a:extLst>
            </p:cNvPr>
            <p:cNvSpPr/>
            <p:nvPr/>
          </p:nvSpPr>
          <p:spPr bwMode="auto">
            <a:xfrm>
              <a:off x="2339392" y="3212056"/>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Match candidates to roles using skills, experience &amp; fit signals;  reduce time-to-shortlist &amp; help recruiters focus on high-quality applicants instead of manual CV filtering.</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97">
              <a:extLst>
                <a:ext uri="{FF2B5EF4-FFF2-40B4-BE49-F238E27FC236}">
                  <a16:creationId xmlns:a16="http://schemas.microsoft.com/office/drawing/2014/main" id="{54E06769-A098-56C3-CAA5-9EF1E0071B67}"/>
                </a:ext>
              </a:extLst>
            </p:cNvPr>
            <p:cNvSpPr/>
            <p:nvPr/>
          </p:nvSpPr>
          <p:spPr bwMode="auto">
            <a:xfrm>
              <a:off x="2339392" y="4006915"/>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personalised training journeys based on role, skill gaps &amp; career goals; increase completion rates &amp; reduce time spent on irrelevant learning modules.</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3" name="Rounded Rectangle 99">
              <a:extLst>
                <a:ext uri="{FF2B5EF4-FFF2-40B4-BE49-F238E27FC236}">
                  <a16:creationId xmlns:a16="http://schemas.microsoft.com/office/drawing/2014/main" id="{AA669131-A5DF-2EEC-A108-B99E795112B4}"/>
                </a:ext>
              </a:extLst>
            </p:cNvPr>
            <p:cNvSpPr/>
            <p:nvPr/>
          </p:nvSpPr>
          <p:spPr bwMode="auto">
            <a:xfrm>
              <a:off x="2339392" y="4801774"/>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Flag rising talent, predict attrition risk &amp; recommend succession plans based on performance, skills &amp; mobility data. Strengthen leadership continuity &amp; workforce planning.</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4" name="Rounded Rectangle 100">
              <a:extLst>
                <a:ext uri="{FF2B5EF4-FFF2-40B4-BE49-F238E27FC236}">
                  <a16:creationId xmlns:a16="http://schemas.microsoft.com/office/drawing/2014/main" id="{3169601A-EE9C-84D4-59AC-3DA4FA93FDFE}"/>
                </a:ext>
              </a:extLst>
            </p:cNvPr>
            <p:cNvSpPr/>
            <p:nvPr/>
          </p:nvSpPr>
          <p:spPr bwMode="auto">
            <a:xfrm>
              <a:off x="2339392" y="5596632"/>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Model future talent needs, hiring gaps, &amp; cost impacts under different business scenarios. Enable proactive workforce decisions instead of reactive headcount adjustments.</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ounded Rectangle 96">
              <a:extLst>
                <a:ext uri="{FF2B5EF4-FFF2-40B4-BE49-F238E27FC236}">
                  <a16:creationId xmlns:a16="http://schemas.microsoft.com/office/drawing/2014/main" id="{80A8498C-118C-22E9-1563-744D70702B26}"/>
                </a:ext>
              </a:extLst>
            </p:cNvPr>
            <p:cNvSpPr/>
            <p:nvPr/>
          </p:nvSpPr>
          <p:spPr bwMode="auto">
            <a:xfrm>
              <a:off x="2339392" y="2325757"/>
              <a:ext cx="3154680" cy="82296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Analyze</a:t>
              </a: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survey responses, chat data &amp; behavioural signals to surface drivers of satisfaction, burnout &amp; turnover. Improve new-hire readiness, reduce compliance &amp; access risk during departures.</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6" name="Rounded Rectangle 35">
              <a:extLst>
                <a:ext uri="{FF2B5EF4-FFF2-40B4-BE49-F238E27FC236}">
                  <a16:creationId xmlns:a16="http://schemas.microsoft.com/office/drawing/2014/main" id="{7C5A5E3B-BBE2-9FD6-0540-884078C825D3}"/>
                </a:ext>
              </a:extLst>
            </p:cNvPr>
            <p:cNvSpPr/>
            <p:nvPr/>
          </p:nvSpPr>
          <p:spPr bwMode="auto">
            <a:xfrm>
              <a:off x="2316532" y="1790752"/>
              <a:ext cx="3154680" cy="457200"/>
            </a:xfrm>
            <a:prstGeom prst="roundRect">
              <a:avLst/>
            </a:prstGeom>
            <a:solidFill>
              <a:srgbClr val="00206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58" name="Group 57" descr="Products and associated logos">
            <a:extLst>
              <a:ext uri="{FF2B5EF4-FFF2-40B4-BE49-F238E27FC236}">
                <a16:creationId xmlns:a16="http://schemas.microsoft.com/office/drawing/2014/main" id="{EEF8FD37-C2BB-E3A6-0297-37111249B313}"/>
              </a:ext>
            </a:extLst>
          </p:cNvPr>
          <p:cNvGrpSpPr/>
          <p:nvPr/>
        </p:nvGrpSpPr>
        <p:grpSpPr>
          <a:xfrm>
            <a:off x="5618076" y="1790752"/>
            <a:ext cx="2743200" cy="4537400"/>
            <a:chOff x="5603313" y="1790752"/>
            <a:chExt cx="2743200" cy="4537400"/>
          </a:xfrm>
        </p:grpSpPr>
        <p:sp>
          <p:nvSpPr>
            <p:cNvPr id="14" name="Rounded Rectangle 13">
              <a:extLst>
                <a:ext uri="{FF2B5EF4-FFF2-40B4-BE49-F238E27FC236}">
                  <a16:creationId xmlns:a16="http://schemas.microsoft.com/office/drawing/2014/main" id="{8B488F8D-E447-20CF-DD64-CB96449A9BB2}"/>
                </a:ext>
              </a:extLst>
            </p:cNvPr>
            <p:cNvSpPr/>
            <p:nvPr/>
          </p:nvSpPr>
          <p:spPr bwMode="auto">
            <a:xfrm>
              <a:off x="5603313" y="1790752"/>
              <a:ext cx="2743200" cy="457200"/>
            </a:xfrm>
            <a:prstGeom prst="roundRect">
              <a:avLst/>
            </a:prstGeom>
            <a:solidFill>
              <a:srgbClr val="00206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a:extLst>
                <a:ext uri="{FF2B5EF4-FFF2-40B4-BE49-F238E27FC236}">
                  <a16:creationId xmlns:a16="http://schemas.microsoft.com/office/drawing/2014/main" id="{931D7F5F-23FA-37DC-5F42-AC62E8698C18}"/>
                </a:ext>
              </a:extLst>
            </p:cNvPr>
            <p:cNvSpPr/>
            <p:nvPr/>
          </p:nvSpPr>
          <p:spPr bwMode="auto">
            <a:xfrm>
              <a:off x="5626173" y="2325757"/>
              <a:ext cx="2697480" cy="40023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Dynamics 365 Sales</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Writing Coach Agent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People Agent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Facilitator Agent </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Learning Agent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Skills Landscape Report</a:t>
              </a:r>
            </a:p>
            <a:p>
              <a:pPr marL="822960" marR="0" lvl="0" indent="0" algn="l" defTabSz="932472" rtl="0" eaLnBrk="1" fontAlgn="base"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4" name="!!CopilotLogo1" descr="Microsoft 365 Copilot UI Icon">
              <a:extLst>
                <a:ext uri="{FF2B5EF4-FFF2-40B4-BE49-F238E27FC236}">
                  <a16:creationId xmlns:a16="http://schemas.microsoft.com/office/drawing/2014/main" id="{E388DD6A-3FEF-F6E5-8096-C3EC2CB332D9}"/>
                </a:ext>
              </a:extLst>
            </p:cNvPr>
            <p:cNvPicPr>
              <a:picLocks noChangeAspect="1"/>
            </p:cNvPicPr>
            <p:nvPr/>
          </p:nvPicPr>
          <p:blipFill>
            <a:blip r:embed="rId3"/>
            <a:stretch>
              <a:fillRect/>
            </a:stretch>
          </p:blipFill>
          <p:spPr>
            <a:xfrm>
              <a:off x="5982040" y="2841503"/>
              <a:ext cx="270627" cy="274320"/>
            </a:xfrm>
            <a:prstGeom prst="rect">
              <a:avLst/>
            </a:prstGeom>
          </p:spPr>
        </p:pic>
        <p:pic>
          <p:nvPicPr>
            <p:cNvPr id="5" name="Picture 4" descr="Copilot chat logo">
              <a:extLst>
                <a:ext uri="{FF2B5EF4-FFF2-40B4-BE49-F238E27FC236}">
                  <a16:creationId xmlns:a16="http://schemas.microsoft.com/office/drawing/2014/main" id="{0E59E76D-F275-4295-AA29-62C028CB65D3}"/>
                </a:ext>
              </a:extLst>
            </p:cNvPr>
            <p:cNvPicPr>
              <a:picLocks noChangeAspect="1"/>
            </p:cNvPicPr>
            <p:nvPr/>
          </p:nvPicPr>
          <p:blipFill>
            <a:blip r:embed="rId4"/>
            <a:srcRect t="26745" r="72166" b="34047"/>
            <a:stretch>
              <a:fillRect/>
            </a:stretch>
          </p:blipFill>
          <p:spPr>
            <a:xfrm>
              <a:off x="5961558" y="2510485"/>
              <a:ext cx="311590" cy="274320"/>
            </a:xfrm>
            <a:prstGeom prst="rect">
              <a:avLst/>
            </a:prstGeom>
          </p:spPr>
        </p:pic>
        <p:pic>
          <p:nvPicPr>
            <p:cNvPr id="6" name="Graphic 5" descr="Dynamics 365 Sales icon&#10;&#10;">
              <a:extLst>
                <a:ext uri="{FF2B5EF4-FFF2-40B4-BE49-F238E27FC236}">
                  <a16:creationId xmlns:a16="http://schemas.microsoft.com/office/drawing/2014/main" id="{0F584C0B-E5D3-47B8-3034-D3C474BCD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0193" y="3172521"/>
              <a:ext cx="274320" cy="274320"/>
            </a:xfrm>
            <a:prstGeom prst="rect">
              <a:avLst/>
            </a:prstGeom>
          </p:spPr>
        </p:pic>
        <p:pic>
          <p:nvPicPr>
            <p:cNvPr id="9" name="Picture 8" descr="Researcher agent icon">
              <a:extLst>
                <a:ext uri="{FF2B5EF4-FFF2-40B4-BE49-F238E27FC236}">
                  <a16:creationId xmlns:a16="http://schemas.microsoft.com/office/drawing/2014/main" id="{2C80E026-B4F5-326C-09F1-869E647B2252}"/>
                </a:ext>
              </a:extLst>
            </p:cNvPr>
            <p:cNvPicPr>
              <a:picLocks noChangeAspect="1"/>
            </p:cNvPicPr>
            <p:nvPr/>
          </p:nvPicPr>
          <p:blipFill>
            <a:blip r:embed="rId7"/>
            <a:stretch>
              <a:fillRect/>
            </a:stretch>
          </p:blipFill>
          <p:spPr>
            <a:xfrm>
              <a:off x="5980193" y="3856491"/>
              <a:ext cx="274320" cy="274320"/>
            </a:xfrm>
            <a:prstGeom prst="rect">
              <a:avLst/>
            </a:prstGeom>
          </p:spPr>
        </p:pic>
        <p:pic>
          <p:nvPicPr>
            <p:cNvPr id="10" name="Picture 9" descr="Analyst agent icon&#10;">
              <a:extLst>
                <a:ext uri="{FF2B5EF4-FFF2-40B4-BE49-F238E27FC236}">
                  <a16:creationId xmlns:a16="http://schemas.microsoft.com/office/drawing/2014/main" id="{09A56BAD-AE63-C6B8-4DC8-6DFF1F060E3F}"/>
                </a:ext>
              </a:extLst>
            </p:cNvPr>
            <p:cNvPicPr>
              <a:picLocks noChangeAspect="1"/>
            </p:cNvPicPr>
            <p:nvPr/>
          </p:nvPicPr>
          <p:blipFill>
            <a:blip r:embed="rId8"/>
            <a:stretch>
              <a:fillRect/>
            </a:stretch>
          </p:blipFill>
          <p:spPr>
            <a:xfrm>
              <a:off x="5980193" y="3508450"/>
              <a:ext cx="274320" cy="274320"/>
            </a:xfrm>
            <a:prstGeom prst="rect">
              <a:avLst/>
            </a:prstGeom>
          </p:spPr>
        </p:pic>
        <p:pic>
          <p:nvPicPr>
            <p:cNvPr id="42" name="Picture 2" descr="A group of people with a letter t">
              <a:extLst>
                <a:ext uri="{FF2B5EF4-FFF2-40B4-BE49-F238E27FC236}">
                  <a16:creationId xmlns:a16="http://schemas.microsoft.com/office/drawing/2014/main" id="{72EE6F53-69A3-627E-B9DE-7C4E0D1052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0192" y="4809414"/>
              <a:ext cx="274322" cy="2743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9FDDA7F-3CE7-16EB-E982-463A2484A67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5989337" y="4500917"/>
              <a:ext cx="256032" cy="256032"/>
            </a:xfrm>
            <a:prstGeom prst="rect">
              <a:avLst/>
            </a:prstGeom>
          </p:spPr>
        </p:pic>
        <p:pic>
          <p:nvPicPr>
            <p:cNvPr id="45" name="Picture 44">
              <a:extLst>
                <a:ext uri="{FF2B5EF4-FFF2-40B4-BE49-F238E27FC236}">
                  <a16:creationId xmlns:a16="http://schemas.microsoft.com/office/drawing/2014/main" id="{76A61CBF-1551-AE7E-7803-390235F19661}"/>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5989337" y="5174122"/>
              <a:ext cx="256032" cy="256032"/>
            </a:xfrm>
            <a:prstGeom prst="rect">
              <a:avLst/>
            </a:prstGeom>
          </p:spPr>
        </p:pic>
        <p:pic>
          <p:nvPicPr>
            <p:cNvPr id="46" name="Picture 45" descr="Copilot studio agents icon&#10;">
              <a:extLst>
                <a:ext uri="{FF2B5EF4-FFF2-40B4-BE49-F238E27FC236}">
                  <a16:creationId xmlns:a16="http://schemas.microsoft.com/office/drawing/2014/main" id="{6B3B85A1-F10E-393D-A108-EAC920342F81}"/>
                </a:ext>
              </a:extLst>
            </p:cNvPr>
            <p:cNvPicPr>
              <a:picLocks noChangeAspect="1"/>
            </p:cNvPicPr>
            <p:nvPr/>
          </p:nvPicPr>
          <p:blipFill>
            <a:blip r:embed="rId12"/>
            <a:stretch>
              <a:fillRect/>
            </a:stretch>
          </p:blipFill>
          <p:spPr>
            <a:xfrm>
              <a:off x="5977840" y="5870787"/>
              <a:ext cx="279026" cy="274320"/>
            </a:xfrm>
            <a:prstGeom prst="rect">
              <a:avLst/>
            </a:prstGeom>
          </p:spPr>
        </p:pic>
        <p:pic>
          <p:nvPicPr>
            <p:cNvPr id="50" name="Picture 49" descr="Blue box with pencil">
              <a:extLst>
                <a:ext uri="{FF2B5EF4-FFF2-40B4-BE49-F238E27FC236}">
                  <a16:creationId xmlns:a16="http://schemas.microsoft.com/office/drawing/2014/main" id="{180803DF-2A28-F880-3C75-E6ADACC5C0FA}"/>
                </a:ext>
              </a:extLst>
            </p:cNvPr>
            <p:cNvPicPr>
              <a:picLocks noChangeAspect="1"/>
            </p:cNvPicPr>
            <p:nvPr/>
          </p:nvPicPr>
          <p:blipFill>
            <a:blip r:embed="rId13"/>
            <a:stretch>
              <a:fillRect/>
            </a:stretch>
          </p:blipFill>
          <p:spPr>
            <a:xfrm>
              <a:off x="5980193" y="4145520"/>
              <a:ext cx="274320" cy="274320"/>
            </a:xfrm>
            <a:prstGeom prst="rect">
              <a:avLst/>
            </a:prstGeom>
          </p:spPr>
        </p:pic>
        <p:pic>
          <p:nvPicPr>
            <p:cNvPr id="52" name="Picture 51" descr="Dark blue box with tool icon">
              <a:extLst>
                <a:ext uri="{FF2B5EF4-FFF2-40B4-BE49-F238E27FC236}">
                  <a16:creationId xmlns:a16="http://schemas.microsoft.com/office/drawing/2014/main" id="{CF43957A-52DF-BAE6-74BE-535965662833}"/>
                </a:ext>
              </a:extLst>
            </p:cNvPr>
            <p:cNvPicPr>
              <a:picLocks noChangeAspect="1"/>
            </p:cNvPicPr>
            <p:nvPr/>
          </p:nvPicPr>
          <p:blipFill>
            <a:blip r:embed="rId14"/>
            <a:stretch>
              <a:fillRect/>
            </a:stretch>
          </p:blipFill>
          <p:spPr>
            <a:xfrm>
              <a:off x="5966477" y="5517978"/>
              <a:ext cx="301752" cy="301752"/>
            </a:xfrm>
            <a:prstGeom prst="rect">
              <a:avLst/>
            </a:prstGeom>
          </p:spPr>
        </p:pic>
      </p:grpSp>
      <p:grpSp>
        <p:nvGrpSpPr>
          <p:cNvPr id="60" name="Group 59" descr="Success Metrics">
            <a:extLst>
              <a:ext uri="{FF2B5EF4-FFF2-40B4-BE49-F238E27FC236}">
                <a16:creationId xmlns:a16="http://schemas.microsoft.com/office/drawing/2014/main" id="{7BDAC8B4-DDC6-3C17-3B46-43B66D28FD76}"/>
              </a:ext>
            </a:extLst>
          </p:cNvPr>
          <p:cNvGrpSpPr/>
          <p:nvPr/>
        </p:nvGrpSpPr>
        <p:grpSpPr>
          <a:xfrm>
            <a:off x="8466756" y="1790752"/>
            <a:ext cx="3108960" cy="4537400"/>
            <a:chOff x="8432031" y="1790752"/>
            <a:chExt cx="3108960" cy="4537400"/>
          </a:xfrm>
        </p:grpSpPr>
        <p:sp>
          <p:nvSpPr>
            <p:cNvPr id="16" name="Rounded Rectangle 15">
              <a:extLst>
                <a:ext uri="{FF2B5EF4-FFF2-40B4-BE49-F238E27FC236}">
                  <a16:creationId xmlns:a16="http://schemas.microsoft.com/office/drawing/2014/main" id="{98B3291A-2191-A589-92C8-390CEC3DE570}"/>
                </a:ext>
              </a:extLst>
            </p:cNvPr>
            <p:cNvSpPr/>
            <p:nvPr/>
          </p:nvSpPr>
          <p:spPr bwMode="auto">
            <a:xfrm>
              <a:off x="8432031" y="1790752"/>
              <a:ext cx="3108960" cy="457200"/>
            </a:xfrm>
            <a:prstGeom prst="roundRect">
              <a:avLst/>
            </a:prstGeom>
            <a:solidFill>
              <a:srgbClr val="00206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FB799D1D-DCB8-9D63-39C0-4BC317236F86}"/>
                </a:ext>
              </a:extLst>
            </p:cNvPr>
            <p:cNvSpPr/>
            <p:nvPr/>
          </p:nvSpPr>
          <p:spPr bwMode="auto">
            <a:xfrm>
              <a:off x="8491194" y="2325757"/>
              <a:ext cx="3049797" cy="40023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across core HR work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more consistent HR outputs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Increased volume of employee interactions handled</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Improved employee and talent outcomes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Clearer visibility into workforce trends and risks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Broader automation across HR workflows</a:t>
              </a:r>
            </a:p>
          </p:txBody>
        </p:sp>
      </p:grpSp>
      <p:sp>
        <p:nvSpPr>
          <p:cNvPr id="55" name="TextBox 54">
            <a:extLst>
              <a:ext uri="{FF2B5EF4-FFF2-40B4-BE49-F238E27FC236}">
                <a16:creationId xmlns:a16="http://schemas.microsoft.com/office/drawing/2014/main" id="{835650BC-5C35-4C2B-D200-BBF71CDB4048}"/>
              </a:ext>
            </a:extLst>
          </p:cNvPr>
          <p:cNvSpPr txBox="1"/>
          <p:nvPr/>
        </p:nvSpPr>
        <p:spPr>
          <a:xfrm>
            <a:off x="4779821" y="6343364"/>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17299624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1CC00-2DCA-1E85-1D61-70AE116AA6E5}"/>
            </a:ext>
          </a:extLst>
        </p:cNvPr>
        <p:cNvGrpSpPr/>
        <p:nvPr/>
      </p:nvGrpSpPr>
      <p:grpSpPr>
        <a:xfrm>
          <a:off x="0" y="0"/>
          <a:ext cx="0" cy="0"/>
          <a:chOff x="0" y="0"/>
          <a:chExt cx="0" cy="0"/>
        </a:xfrm>
      </p:grpSpPr>
      <p:sp>
        <p:nvSpPr>
          <p:cNvPr id="2" name="Rectangle 1" descr="Support for calls (VoIP, PSTN), town halls, or Teams Rooms is not currently available.">
            <a:extLst>
              <a:ext uri="{FF2B5EF4-FFF2-40B4-BE49-F238E27FC236}">
                <a16:creationId xmlns:a16="http://schemas.microsoft.com/office/drawing/2014/main" id="{66248738-EEF0-E4A0-8FB2-E2210648C305}"/>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A589AF1B-52D9-2E46-1593-712D44779A75}"/>
              </a:ext>
            </a:extLst>
          </p:cNvPr>
          <p:cNvGraphicFramePr>
            <a:graphicFrameLocks noGrp="1"/>
          </p:cNvGraphicFramePr>
          <p:nvPr>
            <p:extLst>
              <p:ext uri="{D42A27DB-BD31-4B8C-83A1-F6EECF244321}">
                <p14:modId xmlns:p14="http://schemas.microsoft.com/office/powerpoint/2010/main" val="2443983118"/>
              </p:ext>
            </p:extLst>
          </p:nvPr>
        </p:nvGraphicFramePr>
        <p:xfrm>
          <a:off x="520326" y="1197794"/>
          <a:ext cx="11128248" cy="5272765"/>
        </p:xfrm>
        <a:graphic>
          <a:graphicData uri="http://schemas.openxmlformats.org/drawingml/2006/table">
            <a:tbl>
              <a:tblPr firstRow="1" bandRow="1">
                <a:tableStyleId>{00A15C55-8517-42AA-B614-E9B94910E393}</a:tableStyleId>
              </a:tblPr>
              <a:tblGrid>
                <a:gridCol w="1373342">
                  <a:extLst>
                    <a:ext uri="{9D8B030D-6E8A-4147-A177-3AD203B41FA5}">
                      <a16:colId xmlns:a16="http://schemas.microsoft.com/office/drawing/2014/main" val="4150324865"/>
                    </a:ext>
                  </a:extLst>
                </a:gridCol>
                <a:gridCol w="3274412">
                  <a:extLst>
                    <a:ext uri="{9D8B030D-6E8A-4147-A177-3AD203B41FA5}">
                      <a16:colId xmlns:a16="http://schemas.microsoft.com/office/drawing/2014/main" val="3181555836"/>
                    </a:ext>
                  </a:extLst>
                </a:gridCol>
                <a:gridCol w="3274412">
                  <a:extLst>
                    <a:ext uri="{9D8B030D-6E8A-4147-A177-3AD203B41FA5}">
                      <a16:colId xmlns:a16="http://schemas.microsoft.com/office/drawing/2014/main" val="73586981"/>
                    </a:ext>
                  </a:extLst>
                </a:gridCol>
                <a:gridCol w="3206082">
                  <a:extLst>
                    <a:ext uri="{9D8B030D-6E8A-4147-A177-3AD203B41FA5}">
                      <a16:colId xmlns:a16="http://schemas.microsoft.com/office/drawing/2014/main" val="403333011"/>
                    </a:ext>
                  </a:extLst>
                </a:gridCol>
              </a:tblGrid>
              <a:tr h="340471">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9151">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1520">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Sentiment Analysis from Onboarding</a:t>
                      </a:r>
                    </a:p>
                  </a:txBody>
                  <a:tcPr marL="9525" marR="9525" marT="9525" anchor="ctr">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Survey data from onboarding is compiled manually by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in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to summarise key themes. They use </a:t>
                      </a:r>
                      <a:r>
                        <a:rPr lang="en-GB" sz="900" b="1">
                          <a:latin typeface="Segoe UI" panose="020B0502040204020203" pitchFamily="34" charset="0"/>
                          <a:cs typeface="Segoe UI" panose="020B0502040204020203" pitchFamily="34" charset="0"/>
                        </a:rPr>
                        <a:t>Copilot in Word </a:t>
                      </a:r>
                      <a:r>
                        <a:rPr lang="en-GB" sz="900">
                          <a:latin typeface="Segoe UI" panose="020B0502040204020203" pitchFamily="34" charset="0"/>
                          <a:cs typeface="Segoe UI" panose="020B0502040204020203" pitchFamily="34" charset="0"/>
                        </a:rPr>
                        <a:t>to draft a report with suggested actions and share with relevant teams after reviewing.</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Survey results and conversational data are ingested by the </a:t>
                      </a:r>
                      <a:r>
                        <a:rPr lang="en-US" sz="900" b="1">
                          <a:effectLst/>
                          <a:latin typeface="Segoe UI" panose="020B0502040204020203" pitchFamily="34" charset="0"/>
                          <a:cs typeface="Segoe UI" panose="020B0502040204020203" pitchFamily="34" charset="0"/>
                          <a:hlinkClick r:id="rId3"/>
                        </a:rPr>
                        <a:t>Researcher Agent</a:t>
                      </a:r>
                      <a:r>
                        <a:rPr lang="en-US" sz="900">
                          <a:effectLst/>
                          <a:latin typeface="Segoe UI" panose="020B0502040204020203" pitchFamily="34" charset="0"/>
                          <a:cs typeface="Segoe UI" panose="020B0502040204020203" pitchFamily="34" charset="0"/>
                        </a:rPr>
                        <a:t> </a:t>
                      </a:r>
                      <a:r>
                        <a:rPr lang="en-GB" sz="900" b="0">
                          <a:latin typeface="Segoe UI" panose="020B0502040204020203" pitchFamily="34" charset="0"/>
                          <a:cs typeface="Segoe UI" panose="020B0502040204020203" pitchFamily="34" charset="0"/>
                        </a:rPr>
                        <a:t>and</a:t>
                      </a:r>
                      <a:r>
                        <a:rPr lang="en-GB" sz="900" b="1">
                          <a:latin typeface="Segoe UI" panose="020B0502040204020203" pitchFamily="34" charset="0"/>
                          <a:cs typeface="Segoe UI" panose="020B0502040204020203" pitchFamily="34" charset="0"/>
                        </a:rPr>
                        <a:t> </a:t>
                      </a:r>
                      <a:r>
                        <a:rPr lang="en-US" sz="900" b="1" i="0" u="none" strike="noStrike">
                          <a:solidFill>
                            <a:srgbClr val="000000"/>
                          </a:solidFill>
                          <a:effectLst/>
                          <a:latin typeface="Segoe UI" panose="020B0502040204020203" pitchFamily="34" charset="0"/>
                          <a:cs typeface="Segoe UI" panose="020B0502040204020203" pitchFamily="34" charset="0"/>
                          <a:hlinkClick r:id="rId4"/>
                        </a:rPr>
                        <a:t>Analyst Agent</a:t>
                      </a:r>
                      <a:r>
                        <a:rPr lang="en-US" sz="900" b="1"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apply sentiment and topic modelling. A prioritized list of themes and suggested drivers is reviewed by the </a:t>
                      </a:r>
                      <a:r>
                        <a:rPr lang="en-GB" sz="900" b="1">
                          <a:latin typeface="Segoe UI" panose="020B0502040204020203" pitchFamily="34" charset="0"/>
                          <a:cs typeface="Segoe UI" panose="020B0502040204020203" pitchFamily="34" charset="0"/>
                        </a:rPr>
                        <a:t>HR Business Partner.</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Employee sentiment streams are monitored continuously by the </a:t>
                      </a:r>
                      <a:r>
                        <a:rPr lang="en-GB" sz="900" b="1">
                          <a:latin typeface="Segoe UI" panose="020B0502040204020203" pitchFamily="34" charset="0"/>
                          <a:cs typeface="Segoe UI" panose="020B0502040204020203" pitchFamily="34" charset="0"/>
                        </a:rPr>
                        <a:t>Sentiment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detects trend shifts and triggers alerts. High-risk cohorts are escalated to the </a:t>
                      </a:r>
                      <a:r>
                        <a:rPr lang="en-GB" sz="900" b="1">
                          <a:latin typeface="Segoe UI" panose="020B0502040204020203" pitchFamily="34" charset="0"/>
                          <a:cs typeface="Segoe UI" panose="020B0502040204020203" pitchFamily="34" charset="0"/>
                        </a:rPr>
                        <a:t>HR Business Partner</a:t>
                      </a:r>
                      <a:r>
                        <a:rPr lang="en-GB" sz="900">
                          <a:latin typeface="Segoe UI" panose="020B0502040204020203" pitchFamily="34" charset="0"/>
                          <a:cs typeface="Segoe UI" panose="020B0502040204020203" pitchFamily="34" charset="0"/>
                        </a:rPr>
                        <a:t> for intervention.</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95528">
                <a:tc>
                  <a:txBody>
                    <a:bodyPr/>
                    <a:lstStyle/>
                    <a:p>
                      <a:pPr marL="91440" algn="l" fontAlgn="b">
                        <a:buNone/>
                      </a:pPr>
                      <a:r>
                        <a:rPr lang="fr-FR" sz="900" b="1" i="0" u="none" strike="noStrike">
                          <a:solidFill>
                            <a:srgbClr val="000000"/>
                          </a:solidFill>
                          <a:effectLst/>
                          <a:latin typeface="Segoe UI" panose="020B0502040204020203" pitchFamily="34" charset="0"/>
                          <a:cs typeface="Segoe UI" panose="020B0502040204020203" pitchFamily="34" charset="0"/>
                        </a:rPr>
                        <a:t>Engagement Survey Synthèses &amp; Recommandations</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Executive summaries of engagement survey results are drafted by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using </a:t>
                      </a:r>
                      <a:r>
                        <a:rPr lang="en-GB" sz="900" b="1">
                          <a:latin typeface="Segoe UI" panose="020B0502040204020203" pitchFamily="34" charset="0"/>
                          <a:cs typeface="Segoe UI" panose="020B0502040204020203" pitchFamily="34" charset="0"/>
                        </a:rPr>
                        <a:t>Copilot in PowerPoint, </a:t>
                      </a:r>
                      <a:r>
                        <a:rPr lang="en-GB" sz="900">
                          <a:latin typeface="Segoe UI" panose="020B0502040204020203" pitchFamily="34" charset="0"/>
                          <a:cs typeface="Segoe UI" panose="020B0502040204020203" pitchFamily="34" charset="0"/>
                        </a:rPr>
                        <a:t>with visualizations created in </a:t>
                      </a:r>
                      <a:r>
                        <a:rPr lang="en-GB" sz="900" b="1">
                          <a:latin typeface="Segoe UI" panose="020B0502040204020203" pitchFamily="34" charset="0"/>
                          <a:cs typeface="Segoe UI" panose="020B0502040204020203" pitchFamily="34" charset="0"/>
                        </a:rPr>
                        <a:t>Copilot in Power BI </a:t>
                      </a:r>
                      <a:r>
                        <a:rPr lang="en-GB" sz="900">
                          <a:latin typeface="Segoe UI" panose="020B0502040204020203" pitchFamily="34" charset="0"/>
                          <a:cs typeface="Segoe UI" panose="020B0502040204020203" pitchFamily="34" charset="0"/>
                        </a:rPr>
                        <a:t>to highlight priority themes and recommended actions. Recommendations are manually reviewed before sharing with relevant teams.</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US" sz="900" b="0" i="0" u="none" strike="noStrike">
                          <a:solidFill>
                            <a:srgbClr val="000000"/>
                          </a:solidFill>
                          <a:effectLst/>
                          <a:latin typeface="Segoe UI" panose="020B0502040204020203" pitchFamily="34" charset="0"/>
                          <a:cs typeface="Segoe UI" panose="020B0502040204020203" pitchFamily="34" charset="0"/>
                        </a:rPr>
                        <a:t>The </a:t>
                      </a:r>
                      <a:r>
                        <a:rPr lang="en-US" sz="900" b="1" i="0" u="none" strike="noStrike">
                          <a:solidFill>
                            <a:srgbClr val="000000"/>
                          </a:solidFill>
                          <a:effectLst/>
                          <a:latin typeface="Segoe UI" panose="020B0502040204020203" pitchFamily="34" charset="0"/>
                          <a:cs typeface="Segoe UI" panose="020B0502040204020203" pitchFamily="34" charset="0"/>
                        </a:rPr>
                        <a:t>HR Business Partner </a:t>
                      </a:r>
                      <a:r>
                        <a:rPr lang="en-US" sz="900" b="0" i="0" u="none" strike="noStrike">
                          <a:solidFill>
                            <a:srgbClr val="000000"/>
                          </a:solidFill>
                          <a:effectLst/>
                          <a:latin typeface="Segoe UI" panose="020B0502040204020203" pitchFamily="34" charset="0"/>
                          <a:cs typeface="Segoe UI" panose="020B0502040204020203" pitchFamily="34" charset="0"/>
                        </a:rPr>
                        <a:t>compiles </a:t>
                      </a:r>
                      <a:r>
                        <a:rPr lang="en-GB" sz="900" b="0" i="0" u="none" strike="noStrike">
                          <a:solidFill>
                            <a:srgbClr val="000000"/>
                          </a:solidFill>
                          <a:effectLst/>
                          <a:latin typeface="Segoe UI" panose="020B0502040204020203" pitchFamily="34" charset="0"/>
                          <a:cs typeface="Segoe UI" panose="020B0502040204020203" pitchFamily="34" charset="0"/>
                        </a:rPr>
                        <a:t>e</a:t>
                      </a:r>
                      <a:r>
                        <a:rPr lang="en-GB" sz="900">
                          <a:latin typeface="Segoe UI" panose="020B0502040204020203" pitchFamily="34" charset="0"/>
                          <a:cs typeface="Segoe UI" panose="020B0502040204020203" pitchFamily="34" charset="0"/>
                        </a:rPr>
                        <a:t>ngagement metrics and applies trend analysis using the </a:t>
                      </a:r>
                      <a:r>
                        <a:rPr lang="en-US" sz="900" b="1" i="0" u="none" strike="noStrike">
                          <a:solidFill>
                            <a:srgbClr val="000000"/>
                          </a:solidFill>
                          <a:effectLst/>
                          <a:latin typeface="Segoe UI" panose="020B0502040204020203" pitchFamily="34" charset="0"/>
                          <a:cs typeface="Segoe UI" panose="020B0502040204020203" pitchFamily="34" charset="0"/>
                          <a:hlinkClick r:id="rId4"/>
                        </a:rPr>
                        <a:t>Analyst Agent</a:t>
                      </a:r>
                      <a:r>
                        <a:rPr lang="en-GB" sz="900">
                          <a:latin typeface="Segoe UI" panose="020B0502040204020203" pitchFamily="34" charset="0"/>
                          <a:cs typeface="Segoe UI" panose="020B0502040204020203" pitchFamily="34" charset="0"/>
                        </a:rPr>
                        <a:t>. Next, executive summaries are drafted using the </a:t>
                      </a:r>
                      <a:r>
                        <a:rPr lang="en-GB" sz="900" b="1">
                          <a:latin typeface="Segoe UI" panose="020B0502040204020203" pitchFamily="34" charset="0"/>
                          <a:cs typeface="Segoe UI" panose="020B0502040204020203" pitchFamily="34" charset="0"/>
                          <a:hlinkClick r:id="rId6"/>
                        </a:rPr>
                        <a:t>Writing Coach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and approved by the </a:t>
                      </a:r>
                      <a:r>
                        <a:rPr lang="en-GB" sz="900" b="1">
                          <a:latin typeface="Segoe UI" panose="020B0502040204020203" pitchFamily="34" charset="0"/>
                          <a:cs typeface="Segoe UI" panose="020B0502040204020203" pitchFamily="34" charset="0"/>
                        </a:rPr>
                        <a:t>HR Business Partner</a:t>
                      </a:r>
                      <a:r>
                        <a:rPr lang="en-GB" sz="900">
                          <a:latin typeface="Segoe UI" panose="020B0502040204020203" pitchFamily="34" charset="0"/>
                          <a:cs typeface="Segoe UI" panose="020B0502040204020203" pitchFamily="34" charset="0"/>
                        </a:rPr>
                        <a:t> before sharing with relevant teams.</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Retention interventions are scheduled and tracked automatically by the </a:t>
                      </a:r>
                      <a:r>
                        <a:rPr lang="en-GB" sz="900" b="1">
                          <a:latin typeface="Segoe UI" panose="020B0502040204020203" pitchFamily="34" charset="0"/>
                          <a:cs typeface="Segoe UI" panose="020B0502040204020203" pitchFamily="34" charset="0"/>
                        </a:rPr>
                        <a:t>Retention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with outcomes re-measured over time. Low-impact actions are escalated to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for redesign.</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40080">
                <a:tc>
                  <a:txBody>
                    <a:bodyPr/>
                    <a:lstStyle/>
                    <a:p>
                      <a:pPr marL="91440" indent="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Exit Risk Detection &amp; Early Intervention</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Early warning signals such as engagement drops, manager changes, or performance variance are summarized using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Draft retention outreach templates are prepared for review using </a:t>
                      </a:r>
                      <a:r>
                        <a:rPr lang="en-GB" sz="900" b="1">
                          <a:latin typeface="Segoe UI" panose="020B0502040204020203" pitchFamily="34" charset="0"/>
                          <a:cs typeface="Segoe UI" panose="020B0502040204020203" pitchFamily="34" charset="0"/>
                        </a:rPr>
                        <a:t>Copilot in Word.</a:t>
                      </a:r>
                      <a:endParaRPr lang="en-US" sz="900" b="1"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High-risk employee signals are identified collaboratively by the </a:t>
                      </a:r>
                      <a:r>
                        <a:rPr lang="en-GB" sz="900" b="1">
                          <a:latin typeface="Segoe UI" panose="020B0502040204020203" pitchFamily="34" charset="0"/>
                          <a:cs typeface="Segoe UI" panose="020B0502040204020203" pitchFamily="34" charset="0"/>
                          <a:hlinkClick r:id="rId7"/>
                        </a:rPr>
                        <a:t>People Agent </a:t>
                      </a:r>
                      <a:r>
                        <a:rPr lang="en-GB" sz="900">
                          <a:latin typeface="Segoe UI" panose="020B0502040204020203" pitchFamily="34" charset="0"/>
                          <a:cs typeface="Segoe UI" panose="020B0502040204020203" pitchFamily="34" charset="0"/>
                        </a:rPr>
                        <a:t>and </a:t>
                      </a:r>
                      <a:r>
                        <a:rPr lang="en-GB" sz="900" b="1">
                          <a:latin typeface="Segoe UI" panose="020B0502040204020203" pitchFamily="34" charset="0"/>
                          <a:cs typeface="Segoe UI" panose="020B0502040204020203" pitchFamily="34" charset="0"/>
                        </a:rPr>
                        <a:t>Career Coach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Recommended retention plans are reviewed and approved by the </a:t>
                      </a:r>
                      <a:r>
                        <a:rPr lang="en-GB" sz="900" b="1">
                          <a:latin typeface="Segoe UI" panose="020B0502040204020203" pitchFamily="34" charset="0"/>
                          <a:cs typeface="Segoe UI" panose="020B0502040204020203" pitchFamily="34" charset="0"/>
                        </a:rPr>
                        <a:t>HR Business Partner.</a:t>
                      </a:r>
                      <a:endParaRPr lang="en-US" sz="900" b="1"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Retention workflows are initiated automatically by a </a:t>
                      </a:r>
                      <a:r>
                        <a:rPr lang="en-GB" sz="900" b="1">
                          <a:latin typeface="Segoe UI" panose="020B0502040204020203" pitchFamily="34" charset="0"/>
                          <a:cs typeface="Segoe UI" panose="020B0502040204020203" pitchFamily="34" charset="0"/>
                        </a:rPr>
                        <a:t>Retention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for high-risk employees, including check-ins and follow-ups. Persistent or unresolved risk is escalated to the </a:t>
                      </a:r>
                      <a:r>
                        <a:rPr lang="en-GB" sz="900" b="1">
                          <a:latin typeface="Segoe UI" panose="020B0502040204020203" pitchFamily="34" charset="0"/>
                          <a:cs typeface="Segoe UI" panose="020B0502040204020203" pitchFamily="34" charset="0"/>
                        </a:rPr>
                        <a:t>HR Business Partner</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4102886"/>
                  </a:ext>
                </a:extLst>
              </a:tr>
              <a:tr h="491414">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Employee Voice &amp;   Idea Mining</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Open-ended employee feedback is synthesised by the </a:t>
                      </a:r>
                      <a:r>
                        <a:rPr lang="en-GB" sz="900" b="1">
                          <a:latin typeface="Segoe UI" panose="020B0502040204020203" pitchFamily="34" charset="0"/>
                          <a:cs typeface="Segoe UI" panose="020B0502040204020203" pitchFamily="34" charset="0"/>
                        </a:rPr>
                        <a:t>Employee Experience Specialist </a:t>
                      </a:r>
                      <a:r>
                        <a:rPr lang="en-GB" sz="900">
                          <a:latin typeface="Segoe UI" panose="020B0502040204020203" pitchFamily="34" charset="0"/>
                          <a:cs typeface="Segoe UI" panose="020B0502040204020203" pitchFamily="34" charset="0"/>
                        </a:rPr>
                        <a:t>using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to generate a prioritized list of ideas with rationale. Outputs are reviewed manually by the </a:t>
                      </a:r>
                      <a:r>
                        <a:rPr lang="en-GB" sz="900" b="1">
                          <a:latin typeface="Segoe UI" panose="020B0502040204020203" pitchFamily="34" charset="0"/>
                          <a:cs typeface="Segoe UI" panose="020B0502040204020203" pitchFamily="34" charset="0"/>
                        </a:rPr>
                        <a:t>Employee Experience Specialist </a:t>
                      </a:r>
                      <a:r>
                        <a:rPr lang="en-GB" sz="900" b="0">
                          <a:latin typeface="Segoe UI" panose="020B0502040204020203" pitchFamily="34" charset="0"/>
                          <a:cs typeface="Segoe UI" panose="020B0502040204020203" pitchFamily="34" charset="0"/>
                        </a:rPr>
                        <a:t>before sharing with relevant teams.</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Ideas are clustered and ranked by impact using the </a:t>
                      </a:r>
                      <a:r>
                        <a:rPr lang="en-GB" sz="900" b="1">
                          <a:latin typeface="Segoe UI" panose="020B0502040204020203" pitchFamily="34" charset="0"/>
                          <a:cs typeface="Segoe UI" panose="020B0502040204020203" pitchFamily="34" charset="0"/>
                        </a:rPr>
                        <a:t>Idea Coach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t>
                      </a:r>
                      <a:r>
                        <a:rPr lang="en-GB" sz="900" b="0">
                          <a:latin typeface="Segoe UI" panose="020B0502040204020203" pitchFamily="34" charset="0"/>
                          <a:cs typeface="Segoe UI" panose="020B0502040204020203" pitchFamily="34" charset="0"/>
                        </a:rPr>
                        <a:t>and </a:t>
                      </a:r>
                      <a:r>
                        <a:rPr lang="en-US" sz="900" b="1">
                          <a:effectLst/>
                          <a:latin typeface="Segoe UI" panose="020B0502040204020203" pitchFamily="34" charset="0"/>
                          <a:cs typeface="Segoe UI" panose="020B0502040204020203" pitchFamily="34" charset="0"/>
                          <a:hlinkClick r:id="rId3"/>
                        </a:rPr>
                        <a:t>Researcher Agent</a:t>
                      </a:r>
                      <a:r>
                        <a:rPr lang="en-GB" sz="900">
                          <a:latin typeface="Segoe UI" panose="020B0502040204020203" pitchFamily="34" charset="0"/>
                          <a:cs typeface="Segoe UI" panose="020B0502040204020203" pitchFamily="34" charset="0"/>
                        </a:rPr>
                        <a:t>. Recommendations are approved by the </a:t>
                      </a:r>
                      <a:r>
                        <a:rPr lang="en-GB" sz="900" b="1">
                          <a:latin typeface="Segoe UI" panose="020B0502040204020203" pitchFamily="34" charset="0"/>
                          <a:cs typeface="Segoe UI" panose="020B0502040204020203" pitchFamily="34" charset="0"/>
                        </a:rPr>
                        <a:t>Employee Experience Manager </a:t>
                      </a:r>
                      <a:r>
                        <a:rPr lang="en-GB" sz="900">
                          <a:latin typeface="Segoe UI" panose="020B0502040204020203" pitchFamily="34" charset="0"/>
                          <a:cs typeface="Segoe UI" panose="020B0502040204020203" pitchFamily="34" charset="0"/>
                        </a:rPr>
                        <a:t>and shared with the </a:t>
                      </a:r>
                      <a:r>
                        <a:rPr lang="en-GB" sz="900" b="1">
                          <a:latin typeface="Segoe UI" panose="020B0502040204020203" pitchFamily="34" charset="0"/>
                          <a:cs typeface="Segoe UI" panose="020B0502040204020203" pitchFamily="34" charset="0"/>
                        </a:rPr>
                        <a:t>Innovation Committee</a:t>
                      </a:r>
                      <a:r>
                        <a:rPr lang="en-GB" sz="900">
                          <a:latin typeface="Segoe UI" panose="020B0502040204020203" pitchFamily="34" charset="0"/>
                          <a:cs typeface="Segoe UI" panose="020B0502040204020203" pitchFamily="34" charset="0"/>
                        </a:rPr>
                        <a:t>.</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Employee ideas are routed automatically by the </a:t>
                      </a:r>
                      <a:r>
                        <a:rPr lang="en-GB" sz="900" b="1">
                          <a:latin typeface="Segoe UI" panose="020B0502040204020203" pitchFamily="34" charset="0"/>
                          <a:cs typeface="Segoe UI" panose="020B0502040204020203" pitchFamily="34" charset="0"/>
                        </a:rPr>
                        <a:t>Employee Voice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process owners, with pilots launched and ROI tracked. Stalled initiatives are escalated to </a:t>
                      </a:r>
                      <a:r>
                        <a:rPr lang="en-GB" sz="900" b="1">
                          <a:latin typeface="Segoe UI" panose="020B0502040204020203" pitchFamily="34" charset="0"/>
                          <a:cs typeface="Segoe UI" panose="020B0502040204020203" pitchFamily="34" charset="0"/>
                        </a:rPr>
                        <a:t>HR Operations or People Analytics leadership.</a:t>
                      </a:r>
                      <a:endParaRPr lang="en-US" sz="900" b="1"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1414">
                <a:tc>
                  <a:txBody>
                    <a:bodyPr/>
                    <a:lstStyle/>
                    <a:p>
                      <a:pPr marL="91440" algn="l" fontAlgn="b">
                        <a:buNone/>
                      </a:pPr>
                      <a:r>
                        <a:rPr lang="en-US" sz="900" b="1" i="0" u="none" strike="noStrike">
                          <a:solidFill>
                            <a:srgbClr val="000000"/>
                          </a:solidFill>
                          <a:effectLst/>
                          <a:latin typeface="Segoe UI" panose="020B0502040204020203" pitchFamily="34" charset="0"/>
                          <a:cs typeface="Segoe UI" panose="020B0502040204020203" pitchFamily="34" charset="0"/>
                        </a:rPr>
                        <a:t>Attrition &amp; Risk Prediction (Engagement‑driven)</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Risk signals linked to engagement are summarized by the </a:t>
                      </a:r>
                      <a:r>
                        <a:rPr lang="en-GB" sz="900" b="1">
                          <a:latin typeface="Segoe UI" panose="020B0502040204020203" pitchFamily="34" charset="0"/>
                          <a:cs typeface="Segoe UI" panose="020B0502040204020203" pitchFamily="34" charset="0"/>
                        </a:rPr>
                        <a:t>Employee Experience Specialist </a:t>
                      </a:r>
                      <a:r>
                        <a:rPr lang="en-GB" sz="900" b="0">
                          <a:latin typeface="Segoe UI" panose="020B0502040204020203" pitchFamily="34" charset="0"/>
                          <a:cs typeface="Segoe UI" panose="020B0502040204020203" pitchFamily="34" charset="0"/>
                        </a:rPr>
                        <a:t>using</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Copilot in Excel or Word </a:t>
                      </a:r>
                      <a:r>
                        <a:rPr lang="en-GB" sz="900">
                          <a:latin typeface="Segoe UI" panose="020B0502040204020203" pitchFamily="34" charset="0"/>
                          <a:cs typeface="Segoe UI" panose="020B0502040204020203" pitchFamily="34" charset="0"/>
                        </a:rPr>
                        <a:t>to support attrition assessment. Review is carried out by the </a:t>
                      </a:r>
                      <a:r>
                        <a:rPr lang="en-GB" sz="900" b="1">
                          <a:latin typeface="Segoe UI" panose="020B0502040204020203" pitchFamily="34" charset="0"/>
                          <a:cs typeface="Segoe UI" panose="020B0502040204020203" pitchFamily="34" charset="0"/>
                        </a:rPr>
                        <a:t>Employee Experience Specialist </a:t>
                      </a:r>
                      <a:r>
                        <a:rPr lang="en-GB" sz="900" b="0">
                          <a:latin typeface="Segoe UI" panose="020B0502040204020203" pitchFamily="34" charset="0"/>
                          <a:cs typeface="Segoe UI" panose="020B0502040204020203" pitchFamily="34" charset="0"/>
                        </a:rPr>
                        <a:t>before sharing with the </a:t>
                      </a:r>
                      <a:r>
                        <a:rPr lang="en-GB" sz="900" b="1">
                          <a:latin typeface="Segoe UI" panose="020B0502040204020203" pitchFamily="34" charset="0"/>
                          <a:cs typeface="Segoe UI" panose="020B0502040204020203" pitchFamily="34" charset="0"/>
                        </a:rPr>
                        <a:t>People Analytics Manager.</a:t>
                      </a:r>
                      <a:endParaRPr lang="en-US" sz="900" b="1"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marR="0" lvl="0" indent="0" algn="l" rtl="0" eaLnBrk="1" fontAlgn="b" latinLnBrk="0" hangingPunct="1">
                        <a:lnSpc>
                          <a:spcPct val="100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Predictive attrition models are built by the </a:t>
                      </a:r>
                      <a:r>
                        <a:rPr lang="en-US" sz="900" b="1" i="0" u="none" strike="noStrike" noProof="0">
                          <a:solidFill>
                            <a:srgbClr val="000000"/>
                          </a:solidFill>
                          <a:latin typeface="Segoe UI" panose="020B0502040204020203" pitchFamily="34" charset="0"/>
                          <a:cs typeface="Segoe UI" panose="020B0502040204020203" pitchFamily="34" charset="0"/>
                          <a:hlinkClick r:id="rId4"/>
                        </a:rPr>
                        <a:t>Analyst Agent</a:t>
                      </a:r>
                      <a:r>
                        <a:rPr lang="en-GB" sz="900" b="0">
                          <a:latin typeface="Segoe UI" panose="020B0502040204020203" pitchFamily="34" charset="0"/>
                          <a:cs typeface="Segoe UI" panose="020B0502040204020203" pitchFamily="34" charset="0"/>
                        </a:rPr>
                        <a:t> and </a:t>
                      </a:r>
                      <a:r>
                        <a:rPr lang="en-GB" sz="900" b="1">
                          <a:latin typeface="Segoe UI" panose="020B0502040204020203" pitchFamily="34" charset="0"/>
                          <a:cs typeface="Segoe UI" panose="020B0502040204020203" pitchFamily="34" charset="0"/>
                          <a:hlinkClick r:id="rId7"/>
                        </a:rPr>
                        <a:t>People Agents</a:t>
                      </a:r>
                      <a:r>
                        <a:rPr lang="en-GB" sz="900">
                          <a:latin typeface="Segoe UI" panose="020B0502040204020203" pitchFamily="34" charset="0"/>
                          <a:cs typeface="Segoe UI" panose="020B0502040204020203" pitchFamily="34" charset="0"/>
                        </a:rPr>
                        <a:t>, highlighting risk drivers and mitigation options. Outputs are reviewed by </a:t>
                      </a:r>
                      <a:r>
                        <a:rPr lang="en-GB" sz="900" b="1">
                          <a:latin typeface="Segoe UI" panose="020B0502040204020203" pitchFamily="34" charset="0"/>
                          <a:cs typeface="Segoe UI" panose="020B0502040204020203" pitchFamily="34" charset="0"/>
                        </a:rPr>
                        <a:t>People Analytics Manager </a:t>
                      </a:r>
                      <a:r>
                        <a:rPr lang="en-GB" sz="900">
                          <a:latin typeface="Segoe UI" panose="020B0502040204020203" pitchFamily="34" charset="0"/>
                          <a:cs typeface="Segoe UI" panose="020B0502040204020203" pitchFamily="34" charset="0"/>
                        </a:rPr>
                        <a:t>to action.</a:t>
                      </a:r>
                    </a:p>
                    <a:p>
                      <a:pPr marL="45720" algn="l" fontAlgn="b">
                        <a:buNone/>
                      </a:pP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Engagement-driven attrition risk actions are triggered automatically by the </a:t>
                      </a:r>
                      <a:r>
                        <a:rPr lang="en-GB" sz="900" b="1">
                          <a:latin typeface="Segoe UI" panose="020B0502040204020203" pitchFamily="34" charset="0"/>
                          <a:cs typeface="Segoe UI" panose="020B0502040204020203" pitchFamily="34" charset="0"/>
                        </a:rPr>
                        <a:t>Retention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with outcomes monitored continuously. On-responders or repeated risk patterns are escalated to the </a:t>
                      </a:r>
                      <a:r>
                        <a:rPr lang="en-GB" sz="900" b="0">
                          <a:latin typeface="Segoe UI" panose="020B0502040204020203" pitchFamily="34" charset="0"/>
                          <a:cs typeface="Segoe UI" panose="020B0502040204020203" pitchFamily="34" charset="0"/>
                        </a:rPr>
                        <a:t>relevant team.</a:t>
                      </a:r>
                      <a:endParaRPr lang="en-US" sz="90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790575">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Survey synthesis &amp; reporting</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Quality of sentiment summaries &amp; recommended actions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rework of engagement analyses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Recommendation acceptance rate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Cycle time:  From insight to action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Coverage: Engagement workflows supported by agents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 Risk and sentiment detection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Escalation rate requiring manual override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engagement actions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Lead time from sentiment shift to intervention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Compliance &amp; governance adherence across actions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HR escalation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Engagement score lift over time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436DD76C-6D4E-888F-97B3-2F81C97E50B8}"/>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11" name="Title 19">
            <a:extLst>
              <a:ext uri="{FF2B5EF4-FFF2-40B4-BE49-F238E27FC236}">
                <a16:creationId xmlns:a16="http://schemas.microsoft.com/office/drawing/2014/main" id="{FB863E09-F685-BE1E-538E-9DAFACC4A39E}"/>
              </a:ext>
            </a:extLst>
          </p:cNvPr>
          <p:cNvSpPr txBox="1">
            <a:spLocks noGrp="1"/>
          </p:cNvSpPr>
          <p:nvPr>
            <p:ph type="title" idx="4294967295"/>
          </p:nvPr>
        </p:nvSpPr>
        <p:spPr>
          <a:xfrm>
            <a:off x="510824" y="591770"/>
            <a:ext cx="884215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Employee Sentiment &amp; Engagement Intelligence</a:t>
            </a:r>
            <a:endParaRPr kumimoji="0" lang="en-US" sz="3200" b="0" i="0" u="none" strike="noStrike" kern="1200" cap="none" spc="-50" normalizeH="0" baseline="0" noProof="0" dirty="0">
              <a:ln w="3175">
                <a:noFill/>
              </a:ln>
              <a:solidFill>
                <a:schemeClr val="tx1"/>
              </a:solidFill>
              <a:effectLst/>
              <a:uLnTx/>
              <a:uFillTx/>
              <a:latin typeface="+mj-lt"/>
              <a:ea typeface="+mj-ea"/>
              <a:cs typeface="Segoe Sans Display" pitchFamily="2" charset="0"/>
            </a:endParaRPr>
          </a:p>
        </p:txBody>
      </p:sp>
      <p:sp>
        <p:nvSpPr>
          <p:cNvPr id="12" name="TextBox 11">
            <a:extLst>
              <a:ext uri="{FF2B5EF4-FFF2-40B4-BE49-F238E27FC236}">
                <a16:creationId xmlns:a16="http://schemas.microsoft.com/office/drawing/2014/main" id="{5BAF4264-4863-FFB5-B39F-353E32B56C44}"/>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HR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1646005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B3BF-88A2-0E28-29B9-23BAC3D7A15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B91FC897-D528-C7BE-81C4-C72EF24A7D93}"/>
              </a:ext>
            </a:extLst>
          </p:cNvPr>
          <p:cNvSpPr>
            <a:spLocks noGrp="1"/>
          </p:cNvSpPr>
          <p:nvPr>
            <p:ph type="title"/>
          </p:nvPr>
        </p:nvSpPr>
        <p:spPr>
          <a:xfrm>
            <a:off x="510824" y="591770"/>
            <a:ext cx="8842157" cy="492443"/>
          </a:xfrm>
        </p:spPr>
        <p:txBody>
          <a:bodyPr/>
          <a:lstStyle/>
          <a:p>
            <a:r>
              <a:rPr lang="en-US"/>
              <a:t>AI-Augmented Talent Sourcing and Screening</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87189B34-78EF-58D3-FC54-6A562DDDE23C}"/>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5D581000-5716-8745-D3F9-85ABCD566213}"/>
              </a:ext>
            </a:extLst>
          </p:cNvPr>
          <p:cNvGraphicFramePr>
            <a:graphicFrameLocks noGrp="1"/>
          </p:cNvGraphicFramePr>
          <p:nvPr>
            <p:extLst>
              <p:ext uri="{D42A27DB-BD31-4B8C-83A1-F6EECF244321}">
                <p14:modId xmlns:p14="http://schemas.microsoft.com/office/powerpoint/2010/main" val="2252836957"/>
              </p:ext>
            </p:extLst>
          </p:nvPr>
        </p:nvGraphicFramePr>
        <p:xfrm>
          <a:off x="497546" y="1192331"/>
          <a:ext cx="11150806" cy="5366912"/>
        </p:xfrm>
        <a:graphic>
          <a:graphicData uri="http://schemas.openxmlformats.org/drawingml/2006/table">
            <a:tbl>
              <a:tblPr firstRow="1" bandRow="1">
                <a:tableStyleId>{00A15C55-8517-42AA-B614-E9B94910E393}</a:tableStyleId>
              </a:tblPr>
              <a:tblGrid>
                <a:gridCol w="1645920">
                  <a:extLst>
                    <a:ext uri="{9D8B030D-6E8A-4147-A177-3AD203B41FA5}">
                      <a16:colId xmlns:a16="http://schemas.microsoft.com/office/drawing/2014/main" val="4150324865"/>
                    </a:ext>
                  </a:extLst>
                </a:gridCol>
                <a:gridCol w="3152243">
                  <a:extLst>
                    <a:ext uri="{9D8B030D-6E8A-4147-A177-3AD203B41FA5}">
                      <a16:colId xmlns:a16="http://schemas.microsoft.com/office/drawing/2014/main" val="3181555836"/>
                    </a:ext>
                  </a:extLst>
                </a:gridCol>
                <a:gridCol w="3152243">
                  <a:extLst>
                    <a:ext uri="{9D8B030D-6E8A-4147-A177-3AD203B41FA5}">
                      <a16:colId xmlns:a16="http://schemas.microsoft.com/office/drawing/2014/main" val="73586981"/>
                    </a:ext>
                  </a:extLst>
                </a:gridCol>
                <a:gridCol w="3200400">
                  <a:extLst>
                    <a:ext uri="{9D8B030D-6E8A-4147-A177-3AD203B41FA5}">
                      <a16:colId xmlns:a16="http://schemas.microsoft.com/office/drawing/2014/main" val="403333011"/>
                    </a:ext>
                  </a:extLst>
                </a:gridCol>
              </a:tblGrid>
              <a:tr h="339957">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487340">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73539">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Candidate Sourcing</a:t>
                      </a:r>
                    </a:p>
                  </a:txBody>
                  <a:tcPr marL="9525" marR="9525" marT="9525" anchor="ctr">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Job descriptions and outreach messages are drafted and reviewed by the </a:t>
                      </a:r>
                      <a:r>
                        <a:rPr lang="en-GB" sz="950" b="1">
                          <a:latin typeface="Segoe UI" panose="020B0502040204020203" pitchFamily="34" charset="0"/>
                          <a:cs typeface="Segoe UI" panose="020B0502040204020203" pitchFamily="34" charset="0"/>
                        </a:rPr>
                        <a:t>Recruiter </a:t>
                      </a:r>
                      <a:r>
                        <a:rPr lang="en-GB" sz="950">
                          <a:latin typeface="Segoe UI" panose="020B0502040204020203" pitchFamily="34" charset="0"/>
                          <a:cs typeface="Segoe UI" panose="020B0502040204020203" pitchFamily="34" charset="0"/>
                        </a:rPr>
                        <a:t>using </a:t>
                      </a:r>
                      <a:r>
                        <a:rPr lang="en-GB" sz="950" b="1">
                          <a:latin typeface="Segoe UI" panose="020B0502040204020203" pitchFamily="34" charset="0"/>
                          <a:cs typeface="Segoe UI" panose="020B0502040204020203" pitchFamily="34" charset="0"/>
                        </a:rPr>
                        <a:t>Copilot in Word</a:t>
                      </a:r>
                      <a:r>
                        <a:rPr lang="en-GB" sz="950">
                          <a:latin typeface="Segoe UI" panose="020B0502040204020203" pitchFamily="34" charset="0"/>
                          <a:cs typeface="Segoe UI" panose="020B0502040204020203" pitchFamily="34" charset="0"/>
                        </a:rPr>
                        <a:t>. Candidate profiles are summarized for quick review, and postings are managed manually across job boards and LinkedIn.</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Candidate lists are compiled by the </a:t>
                      </a:r>
                      <a:r>
                        <a:rPr lang="en-US" sz="950" b="1">
                          <a:effectLst/>
                          <a:latin typeface="Segoe UI" panose="020B0502040204020203" pitchFamily="34" charset="0"/>
                          <a:cs typeface="Segoe UI" panose="020B0502040204020203" pitchFamily="34" charset="0"/>
                          <a:hlinkClick r:id="rId3"/>
                        </a:rPr>
                        <a:t>Researcher Agent</a:t>
                      </a:r>
                      <a:r>
                        <a:rPr lang="en-US" sz="950">
                          <a:effectLst/>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from external sources, while the </a:t>
                      </a:r>
                      <a:r>
                        <a:rPr lang="en-GB" sz="950" b="1">
                          <a:latin typeface="Segoe UI" panose="020B0502040204020203" pitchFamily="34" charset="0"/>
                          <a:cs typeface="Segoe UI" panose="020B0502040204020203" pitchFamily="34" charset="0"/>
                          <a:hlinkClick r:id="rId4"/>
                        </a:rPr>
                        <a:t>People Agent </a:t>
                      </a:r>
                      <a:r>
                        <a:rPr lang="en-GB" sz="950">
                          <a:latin typeface="Segoe UI" panose="020B0502040204020203" pitchFamily="34" charset="0"/>
                          <a:cs typeface="Segoe UI" panose="020B0502040204020203" pitchFamily="34" charset="0"/>
                        </a:rPr>
                        <a:t>identifies internal talent pools. Outreach templates generated by the </a:t>
                      </a:r>
                      <a:r>
                        <a:rPr lang="en-GB" sz="950" b="1">
                          <a:latin typeface="Segoe UI" panose="020B0502040204020203" pitchFamily="34" charset="0"/>
                          <a:cs typeface="Segoe UI" panose="020B0502040204020203" pitchFamily="34" charset="0"/>
                          <a:hlinkClick r:id="rId5"/>
                        </a:rPr>
                        <a:t>Writing Coach Agent </a:t>
                      </a:r>
                      <a:r>
                        <a:rPr lang="en-GB" sz="950">
                          <a:latin typeface="Segoe UI" panose="020B0502040204020203" pitchFamily="34" charset="0"/>
                          <a:cs typeface="Segoe UI" panose="020B0502040204020203" pitchFamily="34" charset="0"/>
                        </a:rPr>
                        <a:t>are reviewed and approved by the </a:t>
                      </a:r>
                      <a:r>
                        <a:rPr lang="en-GB" sz="950" b="1">
                          <a:latin typeface="Segoe UI" panose="020B0502040204020203" pitchFamily="34" charset="0"/>
                          <a:cs typeface="Segoe UI" panose="020B0502040204020203" pitchFamily="34" charset="0"/>
                        </a:rPr>
                        <a:t>Recruiter</a:t>
                      </a:r>
                      <a:endParaRPr lang="en-US" sz="950" b="1"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Candidates are sourced autonomously by a </a:t>
                      </a:r>
                      <a:r>
                        <a:rPr lang="en-GB" sz="950" b="1">
                          <a:latin typeface="Segoe UI" panose="020B0502040204020203" pitchFamily="34" charset="0"/>
                          <a:cs typeface="Segoe UI" panose="020B0502040204020203" pitchFamily="34" charset="0"/>
                        </a:rPr>
                        <a:t>Talent Sourcing Agent* (</a:t>
                      </a:r>
                      <a:r>
                        <a:rPr lang="en-GB" sz="950" b="1" i="0" u="none" strike="noStrike" noProof="0">
                          <a:latin typeface="Segoe UI"/>
                          <a:hlinkClick r:id="rId6"/>
                        </a:rPr>
                        <a:t>Custom Agent</a:t>
                      </a:r>
                      <a:r>
                        <a:rPr lang="en-GB" sz="950" b="1">
                          <a:latin typeface="Segoe UI" panose="020B0502040204020203" pitchFamily="34" charset="0"/>
                          <a:cs typeface="Segoe UI" panose="020B0502040204020203" pitchFamily="34" charset="0"/>
                        </a:rPr>
                        <a:t>)</a:t>
                      </a:r>
                      <a:r>
                        <a:rPr lang="en-GB" sz="950" b="1" i="0" u="none" strike="noStrike" noProof="0">
                          <a:solidFill>
                            <a:srgbClr val="091F2C"/>
                          </a:solidFill>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across platforms, applicant tracking systems, and internal pipelines. </a:t>
                      </a:r>
                      <a:r>
                        <a:rPr lang="en-GB" sz="950" b="1">
                          <a:latin typeface="Segoe UI" panose="020B0502040204020203" pitchFamily="34" charset="0"/>
                          <a:cs typeface="Segoe UI" panose="020B0502040204020203" pitchFamily="34" charset="0"/>
                        </a:rPr>
                        <a:t>Recruiter</a:t>
                      </a:r>
                      <a:r>
                        <a:rPr lang="en-GB" sz="950" b="0">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intervention is limited to niche roles or diversity compliance exceptions.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673539">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Resume Screening</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uses </a:t>
                      </a:r>
                      <a:r>
                        <a:rPr lang="en-GB" sz="950" b="1">
                          <a:latin typeface="Segoe UI" panose="020B0502040204020203" pitchFamily="34" charset="0"/>
                          <a:cs typeface="Segoe UI" panose="020B0502040204020203" pitchFamily="34" charset="0"/>
                        </a:rPr>
                        <a:t>Copilot Chat </a:t>
                      </a:r>
                      <a:r>
                        <a:rPr lang="en-GB" sz="950">
                          <a:latin typeface="Segoe UI" panose="020B0502040204020203" pitchFamily="34" charset="0"/>
                          <a:cs typeface="Segoe UI" panose="020B0502040204020203" pitchFamily="34" charset="0"/>
                        </a:rPr>
                        <a:t>to summarize resumes and highlight experience and skills. Candidates are then ranked manually against job description criteria.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carries out a manual review before taking action.</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Resumes are parsed and structured by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in the </a:t>
                      </a:r>
                      <a:r>
                        <a:rPr lang="en-US" sz="950" b="1" i="0" u="none" strike="noStrike" noProof="0">
                          <a:solidFill>
                            <a:srgbClr val="000000"/>
                          </a:solidFill>
                          <a:effectLst/>
                          <a:latin typeface="Segoe UI" panose="020B0502040204020203" pitchFamily="34" charset="0"/>
                          <a:cs typeface="Segoe UI" panose="020B0502040204020203" pitchFamily="34" charset="0"/>
                          <a:hlinkClick r:id="rId7"/>
                        </a:rPr>
                        <a:t>Analyst Agent</a:t>
                      </a:r>
                      <a:r>
                        <a:rPr lang="en-US" sz="950" b="0" i="0" u="none" strike="noStrike">
                          <a:solidFill>
                            <a:srgbClr val="000000"/>
                          </a:solidFill>
                          <a:effectLst/>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and </a:t>
                      </a:r>
                      <a:r>
                        <a:rPr lang="en-GB" sz="950" b="1">
                          <a:latin typeface="Segoe UI" panose="020B0502040204020203" pitchFamily="34" charset="0"/>
                          <a:cs typeface="Segoe UI" panose="020B0502040204020203" pitchFamily="34" charset="0"/>
                          <a:hlinkClick r:id="rId4"/>
                        </a:rPr>
                        <a:t>People Agent </a:t>
                      </a:r>
                      <a:r>
                        <a:rPr lang="en-GB" sz="950">
                          <a:latin typeface="Segoe UI" panose="020B0502040204020203" pitchFamily="34" charset="0"/>
                          <a:cs typeface="Segoe UI" panose="020B0502040204020203" pitchFamily="34" charset="0"/>
                        </a:rPr>
                        <a:t>to extract skills and experience. Candidate profiles are validated and approved by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before shortlisting.</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Resumes are screened end-to-end by a </a:t>
                      </a:r>
                      <a:r>
                        <a:rPr lang="en-GB" sz="950" b="1">
                          <a:latin typeface="Segoe UI" panose="020B0502040204020203" pitchFamily="34" charset="0"/>
                          <a:cs typeface="Segoe UI" panose="020B0502040204020203" pitchFamily="34" charset="0"/>
                        </a:rPr>
                        <a:t>Talent Sourcing Agent* (</a:t>
                      </a:r>
                      <a:r>
                        <a:rPr lang="en-GB" sz="950" b="1" i="0" u="none" strike="noStrike" noProof="0">
                          <a:latin typeface="Segoe UI"/>
                          <a:hlinkClick r:id="rId6"/>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using AI-driven scoring and tagging. Anomalies or missing credentials are flagged for review by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22376">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Shortlist Creation</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Shortlists and summaries are compiled by the </a:t>
                      </a:r>
                      <a:r>
                        <a:rPr lang="en-GB" sz="950" b="1">
                          <a:latin typeface="Segoe UI" panose="020B0502040204020203" pitchFamily="34" charset="0"/>
                          <a:cs typeface="Segoe UI" panose="020B0502040204020203" pitchFamily="34" charset="0"/>
                        </a:rPr>
                        <a:t>Recruiter </a:t>
                      </a:r>
                      <a:r>
                        <a:rPr lang="en-GB" sz="950">
                          <a:latin typeface="Segoe UI" panose="020B0502040204020203" pitchFamily="34" charset="0"/>
                          <a:cs typeface="Segoe UI" panose="020B0502040204020203" pitchFamily="34" charset="0"/>
                        </a:rPr>
                        <a:t>using </a:t>
                      </a:r>
                      <a:r>
                        <a:rPr lang="en-GB" sz="950" b="1">
                          <a:latin typeface="Segoe UI" panose="020B0502040204020203" pitchFamily="34" charset="0"/>
                          <a:cs typeface="Segoe UI" panose="020B0502040204020203" pitchFamily="34" charset="0"/>
                        </a:rPr>
                        <a:t>Copilot Chat</a:t>
                      </a:r>
                      <a:r>
                        <a:rPr lang="en-GB" sz="950">
                          <a:latin typeface="Segoe UI" panose="020B0502040204020203" pitchFamily="34" charset="0"/>
                          <a:cs typeface="Segoe UI" panose="020B0502040204020203" pitchFamily="34" charset="0"/>
                        </a:rPr>
                        <a:t> and shared with the </a:t>
                      </a:r>
                      <a:r>
                        <a:rPr lang="en-GB" sz="950" b="1">
                          <a:latin typeface="Segoe UI" panose="020B0502040204020203" pitchFamily="34" charset="0"/>
                          <a:cs typeface="Segoe UI" panose="020B0502040204020203" pitchFamily="34" charset="0"/>
                        </a:rPr>
                        <a:t>Hiring Manager </a:t>
                      </a:r>
                      <a:r>
                        <a:rPr lang="en-GB" sz="950">
                          <a:latin typeface="Segoe UI" panose="020B0502040204020203" pitchFamily="34" charset="0"/>
                          <a:cs typeface="Segoe UI" panose="020B0502040204020203" pitchFamily="34" charset="0"/>
                        </a:rPr>
                        <a:t>for approval and final decisions.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Candidates are scored by the </a:t>
                      </a:r>
                      <a:r>
                        <a:rPr lang="en-US" sz="950" b="1" i="0" u="none" strike="noStrike">
                          <a:solidFill>
                            <a:srgbClr val="000000"/>
                          </a:solidFill>
                          <a:effectLst/>
                          <a:latin typeface="Segoe UI" panose="020B0502040204020203" pitchFamily="34" charset="0"/>
                          <a:cs typeface="Segoe UI" panose="020B0502040204020203" pitchFamily="34" charset="0"/>
                          <a:hlinkClick r:id="rId7"/>
                        </a:rPr>
                        <a:t>Analyst Agent</a:t>
                      </a:r>
                      <a:r>
                        <a:rPr lang="en-US" sz="950" b="1" i="0" u="none" strike="noStrike">
                          <a:solidFill>
                            <a:srgbClr val="000000"/>
                          </a:solidFill>
                          <a:effectLst/>
                          <a:latin typeface="Segoe UI" panose="020B0502040204020203" pitchFamily="34" charset="0"/>
                          <a:cs typeface="Segoe UI" panose="020B0502040204020203" pitchFamily="34" charset="0"/>
                        </a:rPr>
                        <a:t> </a:t>
                      </a:r>
                      <a:r>
                        <a:rPr lang="en-GB" sz="950">
                          <a:latin typeface="Segoe UI" panose="020B0502040204020203" pitchFamily="34" charset="0"/>
                          <a:cs typeface="Segoe UI" panose="020B0502040204020203" pitchFamily="34" charset="0"/>
                        </a:rPr>
                        <a:t>based on predefined criteria, with cultural fit insights provided by the </a:t>
                      </a:r>
                      <a:r>
                        <a:rPr lang="en-GB" sz="950" b="1">
                          <a:latin typeface="Segoe UI" panose="020B0502040204020203" pitchFamily="34" charset="0"/>
                          <a:cs typeface="Segoe UI" panose="020B0502040204020203" pitchFamily="34" charset="0"/>
                          <a:hlinkClick r:id="rId4"/>
                        </a:rPr>
                        <a:t>People Agent </a:t>
                      </a:r>
                      <a:r>
                        <a:rPr lang="en-GB" sz="950">
                          <a:latin typeface="Segoe UI" panose="020B0502040204020203" pitchFamily="34" charset="0"/>
                          <a:cs typeface="Segoe UI" panose="020B0502040204020203" pitchFamily="34" charset="0"/>
                        </a:rPr>
                        <a:t>. The </a:t>
                      </a:r>
                      <a:r>
                        <a:rPr lang="en-GB" sz="950" b="1">
                          <a:latin typeface="Segoe UI" panose="020B0502040204020203" pitchFamily="34" charset="0"/>
                          <a:cs typeface="Segoe UI" panose="020B0502040204020203" pitchFamily="34" charset="0"/>
                        </a:rPr>
                        <a:t>Recruiter </a:t>
                      </a:r>
                      <a:r>
                        <a:rPr lang="en-GB" sz="950">
                          <a:latin typeface="Segoe UI" panose="020B0502040204020203" pitchFamily="34" charset="0"/>
                          <a:cs typeface="Segoe UI" panose="020B0502040204020203" pitchFamily="34" charset="0"/>
                        </a:rPr>
                        <a:t>approves the shortlist recommendation.</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Shortlists are finalised automatically by a </a:t>
                      </a:r>
                      <a:r>
                        <a:rPr lang="en-GB" sz="950" b="1">
                          <a:latin typeface="Segoe UI" panose="020B0502040204020203" pitchFamily="34" charset="0"/>
                          <a:cs typeface="Segoe UI" panose="020B0502040204020203" pitchFamily="34" charset="0"/>
                        </a:rPr>
                        <a:t>Talent Sourcing Agent* (</a:t>
                      </a:r>
                      <a:r>
                        <a:rPr lang="en-GB" sz="950" b="1" i="0" u="none" strike="noStrike" noProof="0">
                          <a:latin typeface="Segoe UI"/>
                          <a:hlinkClick r:id="rId6"/>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with notifications sent to the </a:t>
                      </a:r>
                      <a:r>
                        <a:rPr lang="en-GB" sz="950" b="1">
                          <a:latin typeface="Segoe UI" panose="020B0502040204020203" pitchFamily="34" charset="0"/>
                          <a:cs typeface="Segoe UI" panose="020B0502040204020203" pitchFamily="34" charset="0"/>
                        </a:rPr>
                        <a:t>Hiring Manager </a:t>
                      </a:r>
                      <a:r>
                        <a:rPr lang="en-GB" sz="950">
                          <a:latin typeface="Segoe UI" panose="020B0502040204020203" pitchFamily="34" charset="0"/>
                          <a:cs typeface="Segoe UI" panose="020B0502040204020203" pitchFamily="34" charset="0"/>
                        </a:rPr>
                        <a:t>and next steps triggered. Escalation to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occurs only for strategic hires or conflicting priorities.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64008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Recruiter Engagement</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Outreach emails are drafted using </a:t>
                      </a:r>
                      <a:r>
                        <a:rPr lang="en-GB" sz="950" b="1">
                          <a:latin typeface="Segoe UI" panose="020B0502040204020203" pitchFamily="34" charset="0"/>
                          <a:cs typeface="Segoe UI" panose="020B0502040204020203" pitchFamily="34" charset="0"/>
                        </a:rPr>
                        <a:t>Copilot in Outlook </a:t>
                      </a:r>
                      <a:r>
                        <a:rPr lang="en-GB" sz="950">
                          <a:latin typeface="Segoe UI" panose="020B0502040204020203" pitchFamily="34" charset="0"/>
                          <a:cs typeface="Segoe UI" panose="020B0502040204020203" pitchFamily="34" charset="0"/>
                        </a:rPr>
                        <a:t>by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to personalize messaging. Communications are checked and sent manually to candidates.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Personalised outreach drafts are prepared by a </a:t>
                      </a:r>
                      <a:r>
                        <a:rPr lang="en-GB" sz="950" b="1">
                          <a:latin typeface="Segoe UI" panose="020B0502040204020203" pitchFamily="34" charset="0"/>
                          <a:cs typeface="Segoe UI" panose="020B0502040204020203" pitchFamily="34" charset="0"/>
                        </a:rPr>
                        <a:t>Candidate Outreach Agent* (</a:t>
                      </a:r>
                      <a:r>
                        <a:rPr lang="en-GB" sz="950" b="1" i="0" u="none" strike="noStrike" noProof="0">
                          <a:latin typeface="Segoe UI"/>
                          <a:hlinkClick r:id="rId6"/>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using candidate insights. Tone and compliance are reviewed by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before sending.</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Outreach is sent automatically by a </a:t>
                      </a:r>
                      <a:r>
                        <a:rPr lang="en-GB" sz="950" b="1">
                          <a:latin typeface="Segoe UI" panose="020B0502040204020203" pitchFamily="34" charset="0"/>
                          <a:cs typeface="Segoe UI" panose="020B0502040204020203" pitchFamily="34" charset="0"/>
                        </a:rPr>
                        <a:t>Talent Sourcing Agent* (</a:t>
                      </a:r>
                      <a:r>
                        <a:rPr lang="en-GB" sz="950" b="1" i="0" u="none" strike="noStrike" noProof="0">
                          <a:latin typeface="Segoe UI"/>
                          <a:hlinkClick r:id="rId6"/>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with follow-ups scheduled and engagement tracked. </a:t>
                      </a:r>
                      <a:r>
                        <a:rPr lang="en-GB" sz="950" b="1">
                          <a:latin typeface="Segoe UI" panose="020B0502040204020203" pitchFamily="34" charset="0"/>
                          <a:cs typeface="Segoe UI" panose="020B0502040204020203" pitchFamily="34" charset="0"/>
                        </a:rPr>
                        <a:t>Recruiters</a:t>
                      </a:r>
                      <a:r>
                        <a:rPr lang="en-GB" sz="950">
                          <a:latin typeface="Segoe UI" panose="020B0502040204020203" pitchFamily="34" charset="0"/>
                          <a:cs typeface="Segoe UI" panose="020B0502040204020203" pitchFamily="34" charset="0"/>
                        </a:rPr>
                        <a:t> intervene only for executive-level roles.</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40080">
                <a:tc>
                  <a:txBody>
                    <a:bodyPr/>
                    <a:lstStyle/>
                    <a:p>
                      <a:pPr marL="91440" algn="l" fontAlgn="b">
                        <a:buNone/>
                      </a:pPr>
                      <a:r>
                        <a:rPr lang="en-US" sz="950" b="1" i="0" u="none" strike="noStrike">
                          <a:solidFill>
                            <a:srgbClr val="000000"/>
                          </a:solidFill>
                          <a:effectLst/>
                          <a:latin typeface="Segoe UI" panose="020B0502040204020203" pitchFamily="34" charset="0"/>
                          <a:cs typeface="Segoe UI" panose="020B0502040204020203" pitchFamily="34" charset="0"/>
                        </a:rPr>
                        <a:t>Interview Scheduling</a:t>
                      </a:r>
                    </a:p>
                  </a:txBody>
                  <a:tcPr marL="9525" marR="9525" marT="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drafts interview scheduling emails with </a:t>
                      </a:r>
                      <a:r>
                        <a:rPr lang="en-GB" sz="950" b="1">
                          <a:latin typeface="Segoe UI" panose="020B0502040204020203" pitchFamily="34" charset="0"/>
                          <a:cs typeface="Segoe UI" panose="020B0502040204020203" pitchFamily="34" charset="0"/>
                        </a:rPr>
                        <a:t>Copilot in Outlook</a:t>
                      </a:r>
                      <a:r>
                        <a:rPr lang="en-GB" sz="950">
                          <a:latin typeface="Segoe UI" panose="020B0502040204020203" pitchFamily="34" charset="0"/>
                          <a:cs typeface="Segoe UI" panose="020B0502040204020203" pitchFamily="34" charset="0"/>
                        </a:rPr>
                        <a:t>, while calendars and logistics are coordinated manually by the Recruiter.</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Interview schedules are proposed by the </a:t>
                      </a:r>
                      <a:r>
                        <a:rPr lang="en-GB" sz="950" b="1">
                          <a:latin typeface="Segoe UI" panose="020B0502040204020203" pitchFamily="34" charset="0"/>
                          <a:cs typeface="Segoe UI" panose="020B0502040204020203" pitchFamily="34" charset="0"/>
                          <a:hlinkClick r:id="rId4"/>
                        </a:rPr>
                        <a:t>People Agent </a:t>
                      </a:r>
                      <a:r>
                        <a:rPr lang="en-GB" sz="950">
                          <a:latin typeface="Segoe UI" panose="020B0502040204020203" pitchFamily="34" charset="0"/>
                          <a:cs typeface="Segoe UI" panose="020B0502040204020203" pitchFamily="34" charset="0"/>
                        </a:rPr>
                        <a:t>and </a:t>
                      </a:r>
                      <a:r>
                        <a:rPr lang="en-GB" sz="950" b="1">
                          <a:latin typeface="Segoe UI" panose="020B0502040204020203" pitchFamily="34" charset="0"/>
                          <a:cs typeface="Segoe UI" panose="020B0502040204020203" pitchFamily="34" charset="0"/>
                          <a:hlinkClick r:id="rId8"/>
                        </a:rPr>
                        <a:t>Facilitator Agent</a:t>
                      </a:r>
                      <a:r>
                        <a:rPr lang="en-GB" sz="950">
                          <a:latin typeface="Segoe UI" panose="020B0502040204020203" pitchFamily="34" charset="0"/>
                          <a:cs typeface="Segoe UI" panose="020B0502040204020203" pitchFamily="34" charset="0"/>
                        </a:rPr>
                        <a:t>, resolving conflicts and logistics. The </a:t>
                      </a:r>
                      <a:r>
                        <a:rPr lang="en-GB" sz="950" b="1">
                          <a:latin typeface="Segoe UI" panose="020B0502040204020203" pitchFamily="34" charset="0"/>
                          <a:cs typeface="Segoe UI" panose="020B0502040204020203" pitchFamily="34" charset="0"/>
                        </a:rPr>
                        <a:t>Recruiter </a:t>
                      </a:r>
                      <a:r>
                        <a:rPr lang="en-GB" sz="950">
                          <a:latin typeface="Segoe UI" panose="020B0502040204020203" pitchFamily="34" charset="0"/>
                          <a:cs typeface="Segoe UI" panose="020B0502040204020203" pitchFamily="34" charset="0"/>
                        </a:rPr>
                        <a:t>confirms and approves the final schedule.</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l" fontAlgn="b">
                        <a:buNone/>
                      </a:pPr>
                      <a:r>
                        <a:rPr lang="en-GB" sz="950">
                          <a:latin typeface="Segoe UI" panose="020B0502040204020203" pitchFamily="34" charset="0"/>
                          <a:cs typeface="Segoe UI" panose="020B0502040204020203" pitchFamily="34" charset="0"/>
                        </a:rPr>
                        <a:t>Interviews are scheduled automatically by a </a:t>
                      </a:r>
                      <a:r>
                        <a:rPr lang="en-GB" sz="950" b="1">
                          <a:latin typeface="Segoe UI" panose="020B0502040204020203" pitchFamily="34" charset="0"/>
                          <a:cs typeface="Segoe UI" panose="020B0502040204020203" pitchFamily="34" charset="0"/>
                        </a:rPr>
                        <a:t>Talent Sourcing Agent* (</a:t>
                      </a:r>
                      <a:r>
                        <a:rPr lang="en-GB" sz="950" b="1" i="0" u="none" strike="noStrike" noProof="0">
                          <a:latin typeface="Segoe UI"/>
                          <a:hlinkClick r:id="rId6"/>
                        </a:rPr>
                        <a:t>Custom Agent</a:t>
                      </a:r>
                      <a:r>
                        <a:rPr lang="en-GB" sz="950" b="1">
                          <a:latin typeface="Segoe UI" panose="020B0502040204020203" pitchFamily="34" charset="0"/>
                          <a:cs typeface="Segoe UI" panose="020B0502040204020203" pitchFamily="34" charset="0"/>
                        </a:rPr>
                        <a:t>)</a:t>
                      </a:r>
                      <a:r>
                        <a:rPr lang="en-GB" sz="950">
                          <a:latin typeface="Segoe UI" panose="020B0502040204020203" pitchFamily="34" charset="0"/>
                          <a:cs typeface="Segoe UI" panose="020B0502040204020203" pitchFamily="34" charset="0"/>
                        </a:rPr>
                        <a:t>, with calendars synced and reschedules managed. Conflicts or VIP candidates are escalated to the </a:t>
                      </a:r>
                      <a:r>
                        <a:rPr lang="en-GB" sz="950" b="1">
                          <a:latin typeface="Segoe UI" panose="020B0502040204020203" pitchFamily="34" charset="0"/>
                          <a:cs typeface="Segoe UI" panose="020B0502040204020203" pitchFamily="34" charset="0"/>
                        </a:rPr>
                        <a:t>Recruiter</a:t>
                      </a:r>
                      <a:r>
                        <a:rPr lang="en-GB" sz="950">
                          <a:latin typeface="Segoe UI" panose="020B0502040204020203" pitchFamily="34" charset="0"/>
                          <a:cs typeface="Segoe UI" panose="020B0502040204020203" pitchFamily="34" charset="0"/>
                        </a:rPr>
                        <a:t> for review.</a:t>
                      </a:r>
                      <a:endParaRPr lang="en-US" sz="950" b="0" i="0" u="none" strike="noStrike">
                        <a:solidFill>
                          <a:srgbClr val="000000"/>
                        </a:solidFill>
                        <a:effectLst/>
                        <a:latin typeface="Segoe UI" panose="020B0502040204020203" pitchFamily="34" charset="0"/>
                        <a:cs typeface="Segoe UI" panose="020B0502040204020203" pitchFamily="34" charset="0"/>
                      </a:endParaRPr>
                    </a:p>
                  </a:txBody>
                  <a:tcPr marL="9525" marR="9525" marT="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84696">
                <a:tc>
                  <a:txBody>
                    <a:bodyPr/>
                    <a:lstStyle/>
                    <a:p>
                      <a:pPr marL="0" lvl="0" indent="0" algn="l" defTabSz="914400" rtl="0" eaLnBrk="1" latinLnBrk="0" hangingPunct="1">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rtl="0" eaLnBrk="1" latinLnBrk="0" hangingPunct="1">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5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Sourcing and screening workflows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Volume of candidates reviewed per recruiter</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Hiring manager satisfaction with shortlists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Candidate experience quality</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50" b="1">
                          <a:latin typeface="Segoe UI" panose="020B0502040204020203" pitchFamily="34" charset="0"/>
                          <a:cs typeface="Segoe UI" panose="020B0502040204020203" pitchFamily="34" charset="0"/>
                        </a:rPr>
                        <a:t>KPIs Impacted</a:t>
                      </a:r>
                      <a:endParaRPr lang="en-US" sz="9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Recruiter oversight efficiency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reduction in manual screening effort/ time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Acceptance rate: Agent-recommended candidates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50" b="1">
                          <a:latin typeface="Segoe UI" panose="020B0502040204020203" pitchFamily="34" charset="0"/>
                          <a:cs typeface="Segoe UI" panose="020B0502040204020203" pitchFamily="34" charset="0"/>
                        </a:rPr>
                        <a:t>Workflow Automated</a:t>
                      </a:r>
                      <a:endParaRPr lang="en-US" sz="9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Frequency of exception escalations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Time-to-hire across roles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Cost per hire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Quality of hire index</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End-to-end automation rate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F4BF3DEC-D2F1-EC32-BC21-280CB94FFC98}"/>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BA0B7BC3-29D6-2389-17E0-49FAB45B9D49}"/>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HR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414240904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B6A8-D23C-9919-D774-660F4539126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AA18F860-0C75-392E-0E33-35AD633928C1}"/>
              </a:ext>
            </a:extLst>
          </p:cNvPr>
          <p:cNvSpPr>
            <a:spLocks noGrp="1"/>
          </p:cNvSpPr>
          <p:nvPr>
            <p:ph type="title"/>
          </p:nvPr>
        </p:nvSpPr>
        <p:spPr>
          <a:xfrm>
            <a:off x="510824" y="591770"/>
            <a:ext cx="11109676" cy="492443"/>
          </a:xfrm>
        </p:spPr>
        <p:txBody>
          <a:bodyPr/>
          <a:lstStyle/>
          <a:p>
            <a:r>
              <a:rPr lang="en-US"/>
              <a:t>Adaptive Learning Paths &amp; Skills Development Assistant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C220BFFC-99B9-A298-3136-C6395162DB3B}"/>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33BD7659-1C1C-9835-5A6F-CE64CBC093B0}"/>
              </a:ext>
            </a:extLst>
          </p:cNvPr>
          <p:cNvGraphicFramePr>
            <a:graphicFrameLocks noGrp="1"/>
          </p:cNvGraphicFramePr>
          <p:nvPr>
            <p:extLst>
              <p:ext uri="{D42A27DB-BD31-4B8C-83A1-F6EECF244321}">
                <p14:modId xmlns:p14="http://schemas.microsoft.com/office/powerpoint/2010/main" val="510696581"/>
              </p:ext>
            </p:extLst>
          </p:nvPr>
        </p:nvGraphicFramePr>
        <p:xfrm>
          <a:off x="522006" y="1199040"/>
          <a:ext cx="11128248" cy="5449511"/>
        </p:xfrm>
        <a:graphic>
          <a:graphicData uri="http://schemas.openxmlformats.org/drawingml/2006/table">
            <a:tbl>
              <a:tblPr firstRow="1" bandRow="1">
                <a:tableStyleId>{00A15C55-8517-42AA-B614-E9B94910E393}</a:tableStyleId>
              </a:tblPr>
              <a:tblGrid>
                <a:gridCol w="1552842">
                  <a:extLst>
                    <a:ext uri="{9D8B030D-6E8A-4147-A177-3AD203B41FA5}">
                      <a16:colId xmlns:a16="http://schemas.microsoft.com/office/drawing/2014/main" val="4150324865"/>
                    </a:ext>
                  </a:extLst>
                </a:gridCol>
                <a:gridCol w="3014340">
                  <a:extLst>
                    <a:ext uri="{9D8B030D-6E8A-4147-A177-3AD203B41FA5}">
                      <a16:colId xmlns:a16="http://schemas.microsoft.com/office/drawing/2014/main" val="3181555836"/>
                    </a:ext>
                  </a:extLst>
                </a:gridCol>
                <a:gridCol w="3236158">
                  <a:extLst>
                    <a:ext uri="{9D8B030D-6E8A-4147-A177-3AD203B41FA5}">
                      <a16:colId xmlns:a16="http://schemas.microsoft.com/office/drawing/2014/main" val="73586981"/>
                    </a:ext>
                  </a:extLst>
                </a:gridCol>
                <a:gridCol w="3324908">
                  <a:extLst>
                    <a:ext uri="{9D8B030D-6E8A-4147-A177-3AD203B41FA5}">
                      <a16:colId xmlns:a16="http://schemas.microsoft.com/office/drawing/2014/main" val="403333011"/>
                    </a:ext>
                  </a:extLst>
                </a:gridCol>
              </a:tblGrid>
              <a:tr h="277529">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05282">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822960">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Skills Gap Analysis</a:t>
                      </a: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a:cs typeface="Segoe UI"/>
                        </a:rPr>
                        <a:t>Key skill gaps across business functions are reviewed by the </a:t>
                      </a:r>
                      <a:r>
                        <a:rPr lang="en-GB" sz="900" b="1">
                          <a:latin typeface="Segoe UI"/>
                          <a:cs typeface="Segoe UI"/>
                        </a:rPr>
                        <a:t>HR Learning Specialist </a:t>
                      </a:r>
                      <a:r>
                        <a:rPr lang="en-GB" sz="900">
                          <a:latin typeface="Segoe UI"/>
                          <a:cs typeface="Segoe UI"/>
                        </a:rPr>
                        <a:t>using the </a:t>
                      </a:r>
                      <a:r>
                        <a:rPr lang="en-GB" sz="900">
                          <a:latin typeface="Segoe UI"/>
                          <a:cs typeface="Segoe UI"/>
                          <a:hlinkClick r:id="rId3"/>
                        </a:rPr>
                        <a:t>Skills Landscape Report</a:t>
                      </a:r>
                      <a:r>
                        <a:rPr lang="en-GB" sz="900">
                          <a:latin typeface="Segoe UI"/>
                          <a:cs typeface="Segoe UI"/>
                        </a:rPr>
                        <a:t> powered by People Skills data. </a:t>
                      </a:r>
                      <a:r>
                        <a:rPr lang="en-GB" sz="900" b="1">
                          <a:latin typeface="Segoe UI"/>
                          <a:cs typeface="Segoe UI"/>
                        </a:rPr>
                        <a:t>Copilot Chat</a:t>
                      </a:r>
                      <a:r>
                        <a:rPr lang="en-GB" sz="900">
                          <a:latin typeface="Segoe UI"/>
                          <a:cs typeface="Segoe UI"/>
                        </a:rPr>
                        <a:t> is used to  support summarization and synthesis to inform priorities.</a:t>
                      </a:r>
                      <a:endParaRPr lang="en-US" sz="900" b="1" kern="100">
                        <a:effectLst/>
                        <a:latin typeface="Segoe UI"/>
                        <a:ea typeface="Aptos" panose="020B0004020202020204" pitchFamily="34" charset="0"/>
                        <a:cs typeface="Segoe UI"/>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Skill profiles are analyzed by the </a:t>
                      </a:r>
                      <a:r>
                        <a:rPr lang="en-GB" sz="900" b="1">
                          <a:latin typeface="Segoe UI" panose="020B0502040204020203" pitchFamily="34" charset="0"/>
                          <a:cs typeface="Segoe UI" panose="020B0502040204020203" pitchFamily="34" charset="0"/>
                          <a:hlinkClick r:id="rId4"/>
                        </a:rPr>
                        <a:t>People Agent </a:t>
                      </a:r>
                      <a:r>
                        <a:rPr lang="en-GB" sz="900">
                          <a:latin typeface="Segoe UI" panose="020B0502040204020203" pitchFamily="34" charset="0"/>
                          <a:cs typeface="Segoe UI" panose="020B0502040204020203" pitchFamily="34" charset="0"/>
                        </a:rPr>
                        <a:t>using Microsoft Graph and skills data to identify gaps and prioritised skill areas. Recommendations are reviewed by the </a:t>
                      </a:r>
                      <a:r>
                        <a:rPr lang="en-GB" sz="900" b="1">
                          <a:latin typeface="Segoe UI" panose="020B0502040204020203" pitchFamily="34" charset="0"/>
                          <a:cs typeface="Segoe UI" panose="020B0502040204020203" pitchFamily="34" charset="0"/>
                        </a:rPr>
                        <a:t>HR Learning Specialist</a:t>
                      </a:r>
                      <a:r>
                        <a:rPr lang="en-GB" sz="900">
                          <a:latin typeface="Segoe UI" panose="020B0502040204020203" pitchFamily="34" charset="0"/>
                          <a:cs typeface="Segoe UI" panose="020B0502040204020203" pitchFamily="34" charset="0"/>
                        </a:rPr>
                        <a:t>.</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Updated skill profiles are continuously </a:t>
                      </a:r>
                      <a:r>
                        <a:rPr lang="en-GB" sz="900" err="1">
                          <a:latin typeface="Segoe UI" panose="020B0502040204020203" pitchFamily="34" charset="0"/>
                          <a:cs typeface="Segoe UI" panose="020B0502040204020203" pitchFamily="34" charset="0"/>
                        </a:rPr>
                        <a:t>analyzed</a:t>
                      </a:r>
                      <a:r>
                        <a:rPr lang="en-GB" sz="900">
                          <a:latin typeface="Segoe UI" panose="020B0502040204020203" pitchFamily="34" charset="0"/>
                          <a:cs typeface="Segoe UI" panose="020B0502040204020203" pitchFamily="34" charset="0"/>
                        </a:rPr>
                        <a:t> by a </a:t>
                      </a:r>
                      <a:r>
                        <a:rPr lang="en-GB" sz="900" b="1">
                          <a:latin typeface="Segoe UI" panose="020B0502040204020203" pitchFamily="34" charset="0"/>
                          <a:cs typeface="Segoe UI" panose="020B0502040204020203" pitchFamily="34" charset="0"/>
                        </a:rPr>
                        <a:t>Skills Gap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identifies emerging gaps and triggers learning path enrolment automatically. Department-wide anomalies are escalated to the </a:t>
                      </a:r>
                      <a:r>
                        <a:rPr lang="en-GB" sz="900" b="1">
                          <a:latin typeface="Segoe UI" panose="020B0502040204020203" pitchFamily="34" charset="0"/>
                          <a:cs typeface="Segoe UI" panose="020B0502040204020203" pitchFamily="34" charset="0"/>
                        </a:rPr>
                        <a:t>HR Learning Specialist</a:t>
                      </a:r>
                      <a:r>
                        <a:rPr lang="en-GB" sz="900">
                          <a:latin typeface="Segoe UI" panose="020B0502040204020203" pitchFamily="34" charset="0"/>
                          <a:cs typeface="Segoe UI" panose="020B0502040204020203" pitchFamily="34" charset="0"/>
                        </a:rPr>
                        <a:t>.</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22847">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Dynamic Content Recommendation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Generic learning modules are suggested 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based on keyword inputs. The </a:t>
                      </a:r>
                      <a:r>
                        <a:rPr lang="en-GB" sz="900" b="1">
                          <a:latin typeface="Segoe UI" panose="020B0502040204020203" pitchFamily="34" charset="0"/>
                          <a:cs typeface="Segoe UI" panose="020B0502040204020203" pitchFamily="34" charset="0"/>
                        </a:rPr>
                        <a:t>HR Program Manager </a:t>
                      </a:r>
                      <a:r>
                        <a:rPr lang="en-GB" sz="900">
                          <a:latin typeface="Segoe UI" panose="020B0502040204020203" pitchFamily="34" charset="0"/>
                          <a:cs typeface="Segoe UI" panose="020B0502040204020203" pitchFamily="34" charset="0"/>
                        </a:rPr>
                        <a:t>manually curates and assigns content.</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Personalized learning modules are recommended by the </a:t>
                      </a:r>
                      <a:r>
                        <a:rPr lang="en-GB" sz="900" b="1">
                          <a:latin typeface="Segoe UI" panose="020B0502040204020203" pitchFamily="34" charset="0"/>
                          <a:cs typeface="Segoe UI" panose="020B0502040204020203" pitchFamily="34" charset="0"/>
                        </a:rPr>
                        <a:t>Learning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based on role, performance, and career goals. The </a:t>
                      </a:r>
                      <a:r>
                        <a:rPr lang="en-GB" sz="900" b="1">
                          <a:latin typeface="Segoe UI" panose="020B0502040204020203" pitchFamily="34" charset="0"/>
                          <a:cs typeface="Segoe UI" panose="020B0502040204020203" pitchFamily="34" charset="0"/>
                        </a:rPr>
                        <a:t>HR Program Manager </a:t>
                      </a:r>
                      <a:r>
                        <a:rPr lang="en-GB" sz="900">
                          <a:latin typeface="Segoe UI" panose="020B0502040204020203" pitchFamily="34" charset="0"/>
                          <a:cs typeface="Segoe UI" panose="020B0502040204020203" pitchFamily="34" charset="0"/>
                        </a:rPr>
                        <a:t>reviews and validates recommendations before rollout.</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Personalized learning content is curated and delivered in real time by a </a:t>
                      </a:r>
                      <a:r>
                        <a:rPr lang="en-GB" sz="900" b="1">
                          <a:latin typeface="Segoe UI" panose="020B0502040204020203" pitchFamily="34" charset="0"/>
                          <a:cs typeface="Segoe UI" panose="020B0502040204020203" pitchFamily="34" charset="0"/>
                          <a:hlinkClick r:id="rId6"/>
                        </a:rPr>
                        <a:t>Learning Agent  </a:t>
                      </a:r>
                      <a:r>
                        <a:rPr lang="en-GB" sz="900">
                          <a:latin typeface="Segoe UI" panose="020B0502040204020203" pitchFamily="34" charset="0"/>
                          <a:cs typeface="Segoe UI" panose="020B0502040204020203" pitchFamily="34" charset="0"/>
                        </a:rPr>
                        <a:t>based on learner progress, engagement, and organisational priorities. The </a:t>
                      </a:r>
                      <a:r>
                        <a:rPr lang="en-GB" sz="900" b="1">
                          <a:latin typeface="Segoe UI" panose="020B0502040204020203" pitchFamily="34" charset="0"/>
                          <a:cs typeface="Segoe UI" panose="020B0502040204020203" pitchFamily="34" charset="0"/>
                        </a:rPr>
                        <a:t>HR Program Manager</a:t>
                      </a:r>
                      <a:r>
                        <a:rPr lang="en-GB" sz="900">
                          <a:latin typeface="Segoe UI" panose="020B0502040204020203" pitchFamily="34" charset="0"/>
                          <a:cs typeface="Segoe UI" panose="020B0502040204020203" pitchFamily="34" charset="0"/>
                        </a:rPr>
                        <a:t> review occurs only for flagged issues.</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800081">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Progress Monitoring &amp; Predictive Completion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Learning progress and completion rates are tracked manually by the </a:t>
                      </a:r>
                      <a:r>
                        <a:rPr lang="en-GB" sz="900" b="1">
                          <a:latin typeface="Segoe UI" panose="020B0502040204020203" pitchFamily="34" charset="0"/>
                          <a:cs typeface="Segoe UI" panose="020B0502040204020203" pitchFamily="34" charset="0"/>
                        </a:rPr>
                        <a:t>L&amp;D Specialist </a:t>
                      </a:r>
                      <a:r>
                        <a:rPr lang="en-GB" sz="900">
                          <a:latin typeface="Segoe UI" panose="020B0502040204020203" pitchFamily="34" charset="0"/>
                          <a:cs typeface="Segoe UI" panose="020B0502040204020203" pitchFamily="34" charset="0"/>
                        </a:rPr>
                        <a:t>using LMS reports. </a:t>
                      </a:r>
                      <a:r>
                        <a:rPr lang="en-GB" sz="900" b="1">
                          <a:latin typeface="Segoe UI" panose="020B0502040204020203" pitchFamily="34" charset="0"/>
                          <a:cs typeface="Segoe UI" panose="020B0502040204020203" pitchFamily="34" charset="0"/>
                        </a:rPr>
                        <a:t>Copilot Chat </a:t>
                      </a:r>
                      <a:r>
                        <a:rPr lang="en-GB" sz="900" b="0">
                          <a:latin typeface="Segoe UI" panose="020B0502040204020203" pitchFamily="34" charset="0"/>
                          <a:cs typeface="Segoe UI" panose="020B0502040204020203" pitchFamily="34" charset="0"/>
                        </a:rPr>
                        <a:t>is used to </a:t>
                      </a:r>
                      <a:r>
                        <a:rPr lang="en-GB" sz="900">
                          <a:latin typeface="Segoe UI" panose="020B0502040204020203" pitchFamily="34" charset="0"/>
                          <a:cs typeface="Segoe UI" panose="020B0502040204020203" pitchFamily="34" charset="0"/>
                        </a:rPr>
                        <a:t>summarize insights to support intervention decisions.</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Engagement telemetry, completion history, and nudges are aggregated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7"/>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predict completion risk. Suggested interventions are reviewed and approved by the </a:t>
                      </a:r>
                      <a:r>
                        <a:rPr lang="en-GB" sz="900" b="1">
                          <a:latin typeface="Segoe UI" panose="020B0502040204020203" pitchFamily="34" charset="0"/>
                          <a:cs typeface="Segoe UI" panose="020B0502040204020203" pitchFamily="34" charset="0"/>
                        </a:rPr>
                        <a:t>L&amp;D Specialist.</a:t>
                      </a:r>
                      <a:endParaRPr lang="en-US" sz="900" b="1"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Learner progress is monitored continuously by a </a:t>
                      </a:r>
                      <a:r>
                        <a:rPr lang="en-GB" sz="900" b="1">
                          <a:latin typeface="Segoe UI" panose="020B0502040204020203" pitchFamily="34" charset="0"/>
                          <a:cs typeface="Segoe UI" panose="020B0502040204020203" pitchFamily="34" charset="0"/>
                        </a:rPr>
                        <a:t>Predictive Completion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sends nudges or alternative content automatically. Stalled learners are escalated to the </a:t>
                      </a:r>
                      <a:r>
                        <a:rPr lang="en-GB" sz="900" b="1">
                          <a:latin typeface="Segoe UI" panose="020B0502040204020203" pitchFamily="34" charset="0"/>
                          <a:cs typeface="Segoe UI" panose="020B0502040204020203" pitchFamily="34" charset="0"/>
                        </a:rPr>
                        <a:t>L&amp;D Specialist.</a:t>
                      </a:r>
                      <a:endParaRPr lang="en-US" sz="900" b="1"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Career Path Simulation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Potential career paths are reviewed by the </a:t>
                      </a:r>
                      <a:r>
                        <a:rPr lang="en-GB" sz="900" b="1">
                          <a:latin typeface="Segoe UI" panose="020B0502040204020203" pitchFamily="34" charset="0"/>
                          <a:cs typeface="Segoe UI" panose="020B0502040204020203" pitchFamily="34" charset="0"/>
                        </a:rPr>
                        <a:t>Talent Advisor</a:t>
                      </a:r>
                      <a:r>
                        <a:rPr lang="en-GB" sz="900">
                          <a:latin typeface="Segoe UI" panose="020B0502040204020203" pitchFamily="34" charset="0"/>
                          <a:cs typeface="Segoe UI" panose="020B0502040204020203" pitchFamily="34" charset="0"/>
                        </a:rPr>
                        <a:t> using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synthesise documentation and job architecture. Next-role options are drafted manually for employees.</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Learning paths aligned to career goals are recommended by the </a:t>
                      </a:r>
                      <a:r>
                        <a:rPr lang="en-GB" sz="900" b="1">
                          <a:latin typeface="Segoe UI" panose="020B0502040204020203" pitchFamily="34" charset="0"/>
                          <a:cs typeface="Segoe UI" panose="020B0502040204020203" pitchFamily="34" charset="0"/>
                          <a:hlinkClick r:id="rId6"/>
                        </a:rPr>
                        <a:t>Learning Agent </a:t>
                      </a:r>
                      <a:r>
                        <a:rPr lang="en-GB" sz="900">
                          <a:latin typeface="Segoe UI" panose="020B0502040204020203" pitchFamily="34" charset="0"/>
                          <a:cs typeface="Segoe UI" panose="020B0502040204020203" pitchFamily="34" charset="0"/>
                        </a:rPr>
                        <a:t>to support role progression. The </a:t>
                      </a:r>
                      <a:r>
                        <a:rPr lang="en-GB" sz="900" b="1">
                          <a:latin typeface="Segoe UI" panose="020B0502040204020203" pitchFamily="34" charset="0"/>
                          <a:cs typeface="Segoe UI" panose="020B0502040204020203" pitchFamily="34" charset="0"/>
                        </a:rPr>
                        <a:t>Talent Advisor</a:t>
                      </a:r>
                      <a:r>
                        <a:rPr lang="en-GB" sz="900">
                          <a:latin typeface="Segoe UI" panose="020B0502040204020203" pitchFamily="34" charset="0"/>
                          <a:cs typeface="Segoe UI" panose="020B0502040204020203" pitchFamily="34" charset="0"/>
                        </a:rPr>
                        <a:t> validates and approves recommended paths.</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Career path projections are updated autonomously by a </a:t>
                      </a:r>
                      <a:r>
                        <a:rPr lang="en-GB" sz="900" b="1">
                          <a:latin typeface="Segoe UI" panose="020B0502040204020203" pitchFamily="34" charset="0"/>
                          <a:cs typeface="Segoe UI" panose="020B0502040204020203" pitchFamily="34" charset="0"/>
                        </a:rPr>
                        <a:t>Career Path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using real-time skill acquisition and experience data. Monthly summaries are delivered to HR for review.</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49661">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Learning Effectiveness Analytics</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Post-training survey, completion, and performance data are exported by the </a:t>
                      </a:r>
                      <a:r>
                        <a:rPr lang="en-GB" sz="900" b="1">
                          <a:latin typeface="Segoe UI" panose="020B0502040204020203" pitchFamily="34" charset="0"/>
                          <a:cs typeface="Segoe UI" panose="020B0502040204020203" pitchFamily="34" charset="0"/>
                        </a:rPr>
                        <a:t>L&amp;D Specialist </a:t>
                      </a:r>
                      <a:r>
                        <a:rPr lang="en-GB" sz="900">
                          <a:latin typeface="Segoe UI" panose="020B0502040204020203" pitchFamily="34" charset="0"/>
                          <a:cs typeface="Segoe UI" panose="020B0502040204020203" pitchFamily="34" charset="0"/>
                        </a:rPr>
                        <a:t>and analyzed in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Trends are interpreted manually to assess learning effectiveness.</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Multi-source learning outcomes data is analyzed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7"/>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generate evidence-based insights. The </a:t>
                      </a:r>
                      <a:r>
                        <a:rPr lang="en-GB" sz="900" b="1">
                          <a:latin typeface="Segoe UI" panose="020B0502040204020203" pitchFamily="34" charset="0"/>
                          <a:cs typeface="Segoe UI" panose="020B0502040204020203" pitchFamily="34" charset="0"/>
                        </a:rPr>
                        <a:t>L&amp;D Specialist </a:t>
                      </a:r>
                      <a:r>
                        <a:rPr lang="en-GB" sz="900">
                          <a:latin typeface="Segoe UI" panose="020B0502040204020203" pitchFamily="34" charset="0"/>
                          <a:cs typeface="Segoe UI" panose="020B0502040204020203" pitchFamily="34" charset="0"/>
                        </a:rPr>
                        <a:t>reviews findings and refines recommendations before sharing.</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Learning impact dashboards are generated automatically by a </a:t>
                      </a:r>
                      <a:r>
                        <a:rPr lang="en-GB" sz="900" b="1">
                          <a:latin typeface="Segoe UI" panose="020B0502040204020203" pitchFamily="34" charset="0"/>
                          <a:cs typeface="Segoe UI" panose="020B0502040204020203" pitchFamily="34" charset="0"/>
                        </a:rPr>
                        <a:t>Learning Impact Analytics Agent* (</a:t>
                      </a:r>
                      <a:r>
                        <a:rPr lang="en-GB" sz="900" b="1" i="0" u="none" strike="noStrike" noProof="0">
                          <a:latin typeface="Segoe UI"/>
                          <a:hlinkClick r:id="rId5"/>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correlating outcomes with business KPIs. Optimization cycles are triggered without manual input.</a:t>
                      </a:r>
                      <a:endParaRPr lang="en-US" sz="90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082362">
                <a:tc>
                  <a:txBody>
                    <a:bodyPr/>
                    <a:lstStyle/>
                    <a:p>
                      <a:pPr marL="0" lvl="0" indent="0" algn="l" defTabSz="914400" rtl="0" eaLnBrk="1" latinLnBrk="0" hangingPunct="1">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U</a:t>
                      </a:r>
                      <a:r>
                        <a:rPr lang="en-US" sz="900" b="1">
                          <a:latin typeface="Segoe UI" panose="020B0502040204020203" pitchFamily="34" charset="0"/>
                          <a:cs typeface="Segoe UI" panose="020B0502040204020203" pitchFamily="34" charset="0"/>
                        </a:rPr>
                        <a:t>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Learning analysis &amp; reporting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AI adoption: Across learning workflows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Quality of learning insights &amp; recommendations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r>
                        <a:rPr lang="en-US" sz="900">
                          <a:latin typeface="Segoe UI" panose="020B0502040204020203" pitchFamily="34" charset="0"/>
                          <a:cs typeface="Segoe UI" panose="020B0502040204020203" pitchFamily="34" charset="0"/>
                        </a:rPr>
                        <a:t> </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Increase in skill gap closure rate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Coverage: Learning workflows supported by agents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Learning program ROI</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Completion &amp;  risk predictions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Approval turnaround time: Learning recommendations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r>
                        <a:rPr lang="en-US" sz="900">
                          <a:latin typeface="Segoe UI" panose="020B0502040204020203" pitchFamily="34" charset="0"/>
                          <a:cs typeface="Segoe UI" panose="020B0502040204020203" pitchFamily="34" charset="0"/>
                        </a:rPr>
                        <a:t> </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learning &amp; skills workflows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internal roles filled through accelerated upskilling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intervention across learning programs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Learning outcome alignment to business priorities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Sustained increase in workforce skill readiness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7FD4F4B5-E7BA-5AA3-C3C0-B4196C9507F8}"/>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20F8CB03-7275-B0D1-9BEB-6E08CB7D6BD6}"/>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HR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1601331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A452F-161D-5CF1-24FB-AADCF6A2E68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EDAF53B-FE59-E944-77DB-913390F799E4}"/>
              </a:ext>
            </a:extLst>
          </p:cNvPr>
          <p:cNvSpPr>
            <a:spLocks noGrp="1"/>
          </p:cNvSpPr>
          <p:nvPr>
            <p:ph type="title"/>
          </p:nvPr>
        </p:nvSpPr>
        <p:spPr>
          <a:xfrm>
            <a:off x="510824" y="591770"/>
            <a:ext cx="8842157" cy="492443"/>
          </a:xfrm>
        </p:spPr>
        <p:txBody>
          <a:bodyPr/>
          <a:lstStyle/>
          <a:p>
            <a:r>
              <a:rPr lang="en-US"/>
              <a:t>Talent Pipeline &amp; Succession Intelligence</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9C6A708C-AE8A-46CD-DAD0-B63BFB69566B}"/>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 name="Graphic 10" descr="Single gear outline">
            <a:extLst>
              <a:ext uri="{FF2B5EF4-FFF2-40B4-BE49-F238E27FC236}">
                <a16:creationId xmlns:a16="http://schemas.microsoft.com/office/drawing/2014/main" id="{98F1A242-1ADB-B13F-10C0-784FCAA6A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96813" y="560793"/>
            <a:ext cx="457200" cy="457200"/>
          </a:xfrm>
          <a:prstGeom prst="rect">
            <a:avLst/>
          </a:prstGeom>
        </p:spPr>
      </p:pic>
      <p:graphicFrame>
        <p:nvGraphicFramePr>
          <p:cNvPr id="7" name="Table 6">
            <a:extLst>
              <a:ext uri="{FF2B5EF4-FFF2-40B4-BE49-F238E27FC236}">
                <a16:creationId xmlns:a16="http://schemas.microsoft.com/office/drawing/2014/main" id="{AB404FE8-E11C-83F3-2D40-914F6E63E721}"/>
              </a:ext>
            </a:extLst>
          </p:cNvPr>
          <p:cNvGraphicFramePr>
            <a:graphicFrameLocks noGrp="1"/>
          </p:cNvGraphicFramePr>
          <p:nvPr>
            <p:extLst>
              <p:ext uri="{D42A27DB-BD31-4B8C-83A1-F6EECF244321}">
                <p14:modId xmlns:p14="http://schemas.microsoft.com/office/powerpoint/2010/main" val="337062692"/>
              </p:ext>
            </p:extLst>
          </p:nvPr>
        </p:nvGraphicFramePr>
        <p:xfrm>
          <a:off x="523132" y="1195225"/>
          <a:ext cx="11128248" cy="5455465"/>
        </p:xfrm>
        <a:graphic>
          <a:graphicData uri="http://schemas.openxmlformats.org/drawingml/2006/table">
            <a:tbl>
              <a:tblPr firstRow="1" bandRow="1">
                <a:tableStyleId>{00A15C55-8517-42AA-B614-E9B94910E393}</a:tableStyleId>
              </a:tblPr>
              <a:tblGrid>
                <a:gridCol w="1520882">
                  <a:extLst>
                    <a:ext uri="{9D8B030D-6E8A-4147-A177-3AD203B41FA5}">
                      <a16:colId xmlns:a16="http://schemas.microsoft.com/office/drawing/2014/main" val="4150324865"/>
                    </a:ext>
                  </a:extLst>
                </a:gridCol>
                <a:gridCol w="3293364">
                  <a:extLst>
                    <a:ext uri="{9D8B030D-6E8A-4147-A177-3AD203B41FA5}">
                      <a16:colId xmlns:a16="http://schemas.microsoft.com/office/drawing/2014/main" val="3181555836"/>
                    </a:ext>
                  </a:extLst>
                </a:gridCol>
                <a:gridCol w="3157001">
                  <a:extLst>
                    <a:ext uri="{9D8B030D-6E8A-4147-A177-3AD203B41FA5}">
                      <a16:colId xmlns:a16="http://schemas.microsoft.com/office/drawing/2014/main" val="73586981"/>
                    </a:ext>
                  </a:extLst>
                </a:gridCol>
                <a:gridCol w="3157001">
                  <a:extLst>
                    <a:ext uri="{9D8B030D-6E8A-4147-A177-3AD203B41FA5}">
                      <a16:colId xmlns:a16="http://schemas.microsoft.com/office/drawing/2014/main" val="403333011"/>
                    </a:ext>
                  </a:extLst>
                </a:gridCol>
              </a:tblGrid>
              <a:tr h="289126">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18039">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63245">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Candidate Sourcing &amp; Screening</a:t>
                      </a:r>
                    </a:p>
                  </a:txBody>
                  <a:tcPr marL="9525" marR="9525" marT="9525" marB="9525" anchor="ctr">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US" sz="900" b="0" i="0" kern="0">
                          <a:effectLst/>
                          <a:latin typeface="Segoe UI" panose="020B0502040204020203" pitchFamily="34" charset="0"/>
                          <a:ea typeface="Times New Roman" panose="02020603050405020304" pitchFamily="18" charset="0"/>
                          <a:cs typeface="Segoe UI" panose="020B0502040204020203" pitchFamily="34" charset="0"/>
                        </a:rPr>
                        <a:t>The </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Talent Acquisition Specialist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asks </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Copilot in Word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to draft job descriptions and asks </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Copilot Chat</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 specific screening questions to expedite resume review. The </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Talent Acquisition Specialist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then manually shortlists candidates.</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lvl="0">
                        <a:lnSpc>
                          <a:spcPct val="114999"/>
                        </a:lnSpc>
                        <a:spcAft>
                          <a:spcPts val="800"/>
                        </a:spcAft>
                        <a:buNone/>
                      </a:pPr>
                      <a:r>
                        <a:rPr lang="en-GB" sz="900">
                          <a:latin typeface="Segoe UI" panose="020B0502040204020203" pitchFamily="34" charset="0"/>
                          <a:cs typeface="Segoe UI" panose="020B0502040204020203" pitchFamily="34" charset="0"/>
                        </a:rPr>
                        <a:t>Candidate pools are aggregated by the </a:t>
                      </a:r>
                      <a:r>
                        <a:rPr lang="en-GB" sz="900" b="1">
                          <a:latin typeface="Segoe UI" panose="020B0502040204020203" pitchFamily="34" charset="0"/>
                          <a:cs typeface="Segoe UI" panose="020B0502040204020203" pitchFamily="34" charset="0"/>
                        </a:rPr>
                        <a:t>Talent Acquisition Specialist </a:t>
                      </a:r>
                      <a:r>
                        <a:rPr lang="en-GB" sz="900">
                          <a:latin typeface="Segoe UI" panose="020B0502040204020203" pitchFamily="34" charset="0"/>
                          <a:cs typeface="Segoe UI" panose="020B0502040204020203" pitchFamily="34" charset="0"/>
                        </a:rPr>
                        <a:t>and ranked by the </a:t>
                      </a:r>
                      <a:r>
                        <a:rPr lang="en-US" sz="900" b="1">
                          <a:effectLst/>
                          <a:latin typeface="Segoe UI" panose="020B0502040204020203" pitchFamily="34" charset="0"/>
                          <a:cs typeface="Segoe UI" panose="020B0502040204020203" pitchFamily="34" charset="0"/>
                          <a:hlinkClick r:id="rId5"/>
                        </a:rPr>
                        <a:t>Researcher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resume data and screening criteria. Shortlist recommendations are reviewed and approved by the </a:t>
                      </a:r>
                      <a:r>
                        <a:rPr lang="en-GB" sz="900" b="1">
                          <a:latin typeface="Segoe UI" panose="020B0502040204020203" pitchFamily="34" charset="0"/>
                          <a:cs typeface="Segoe UI" panose="020B0502040204020203" pitchFamily="34" charset="0"/>
                        </a:rPr>
                        <a:t>Talent Acquisition Specialist</a:t>
                      </a:r>
                      <a:r>
                        <a:rPr lang="en-GB" sz="900">
                          <a:latin typeface="Segoe UI" panose="020B0502040204020203" pitchFamily="34" charset="0"/>
                          <a:cs typeface="Segoe UI" panose="020B0502040204020203" pitchFamily="34" charset="0"/>
                        </a:rPr>
                        <a:t> before progression.</a:t>
                      </a:r>
                      <a:endParaRPr lang="en-US" sz="900" b="0" i="0" u="none" strike="noStrike" noProof="0">
                        <a:latin typeface="Segoe UI" panose="020B0502040204020203"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Candidates are sourced and screened autonomously by a </a:t>
                      </a:r>
                      <a:r>
                        <a:rPr lang="en-GB" sz="900" b="1">
                          <a:latin typeface="Segoe UI" panose="020B0502040204020203" pitchFamily="34" charset="0"/>
                          <a:cs typeface="Segoe UI" panose="020B0502040204020203" pitchFamily="34" charset="0"/>
                        </a:rPr>
                        <a:t>Talent Sourcing Agent* (</a:t>
                      </a:r>
                      <a:r>
                        <a:rPr lang="en-GB" sz="900" b="1" i="0" u="none" strike="noStrike" noProof="0">
                          <a:latin typeface="Segoe UI"/>
                          <a:hlinkClick r:id="rId6"/>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with rankings and shortlists generated automatically. Only diversity, compliance, or anomaly cases are escalated to HR for review.</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Talent Pool Ranking</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US" sz="900" b="0" i="0" kern="0">
                          <a:effectLst/>
                          <a:latin typeface="Segoe UI" panose="020B0502040204020203" pitchFamily="34" charset="0"/>
                          <a:ea typeface="Times New Roman" panose="02020603050405020304" pitchFamily="18" charset="0"/>
                          <a:cs typeface="Segoe UI" panose="020B0502040204020203" pitchFamily="34" charset="0"/>
                        </a:rPr>
                        <a:t>The</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 HR Analyst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manually compiles candidate data into a spreadsheet and uses </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Copilot in Excel</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 to generate ranking tables based on predefined criteria. </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US" sz="900" b="0" i="0" kern="0">
                          <a:effectLst/>
                          <a:latin typeface="Segoe UI" panose="020B0502040204020203" pitchFamily="34" charset="0"/>
                          <a:ea typeface="Times New Roman" panose="02020603050405020304" pitchFamily="18" charset="0"/>
                          <a:cs typeface="Segoe UI" panose="020B0502040204020203" pitchFamily="34" charset="0"/>
                        </a:rPr>
                        <a:t>The</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 HR Analyst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provides source data and asks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7"/>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to apply ranking algorithms, consolidate performance data, and recommend top talent lists.</a:t>
                      </a:r>
                      <a:r>
                        <a:rPr lang="en-GB" sz="900">
                          <a:latin typeface="Segoe UI" panose="020B0502040204020203" pitchFamily="34" charset="0"/>
                          <a:cs typeface="Segoe UI" panose="020B0502040204020203" pitchFamily="34" charset="0"/>
                        </a:rPr>
                        <a:t> Consolidated talent pool insights are reviewed by the </a:t>
                      </a:r>
                      <a:r>
                        <a:rPr lang="en-GB" sz="900" b="1">
                          <a:latin typeface="Segoe UI" panose="020B0502040204020203" pitchFamily="34" charset="0"/>
                          <a:cs typeface="Segoe UI" panose="020B0502040204020203" pitchFamily="34" charset="0"/>
                        </a:rPr>
                        <a:t>HR Analyst </a:t>
                      </a:r>
                      <a:r>
                        <a:rPr lang="en-GB" sz="900">
                          <a:latin typeface="Segoe UI" panose="020B0502040204020203" pitchFamily="34" charset="0"/>
                          <a:cs typeface="Segoe UI" panose="020B0502040204020203" pitchFamily="34" charset="0"/>
                        </a:rPr>
                        <a:t>prior to sharing.</a:t>
                      </a:r>
                      <a:endParaRPr lang="en-US" sz="900" b="0" i="0" kern="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Talent pool rankings are updated continuously by a </a:t>
                      </a:r>
                      <a:r>
                        <a:rPr lang="en-GB" sz="900" b="1">
                          <a:latin typeface="Segoe UI" panose="020B0502040204020203" pitchFamily="34" charset="0"/>
                          <a:cs typeface="Segoe UI" panose="020B0502040204020203" pitchFamily="34" charset="0"/>
                        </a:rPr>
                        <a:t>Talent Pool Agent* (</a:t>
                      </a:r>
                      <a:r>
                        <a:rPr lang="en-GB" sz="900" b="1" i="0" u="none" strike="noStrike" noProof="0">
                          <a:latin typeface="Segoe UI"/>
                          <a:hlinkClick r:id="rId6"/>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using real-time performance and market signals. Exceptions are escalated for HR review.</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53295">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Succession Planning Simulation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Succession planning inputs are gathered manually by the </a:t>
                      </a:r>
                      <a:r>
                        <a:rPr lang="en-GB" sz="900" b="1">
                          <a:latin typeface="Segoe UI" panose="020B0502040204020203" pitchFamily="34" charset="0"/>
                          <a:cs typeface="Segoe UI" panose="020B0502040204020203" pitchFamily="34" charset="0"/>
                        </a:rPr>
                        <a:t>HR Business Partner</a:t>
                      </a:r>
                      <a:r>
                        <a:rPr lang="en-GB" sz="900">
                          <a:latin typeface="Segoe UI" panose="020B0502040204020203" pitchFamily="34" charset="0"/>
                          <a:cs typeface="Segoe UI" panose="020B0502040204020203" pitchFamily="34" charset="0"/>
                        </a:rPr>
                        <a:t> and summarized 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Scenario modelling and final succession decisions are carried out by the </a:t>
                      </a:r>
                      <a:r>
                        <a:rPr lang="en-GB" sz="900" b="1">
                          <a:latin typeface="Segoe UI" panose="020B0502040204020203" pitchFamily="34" charset="0"/>
                          <a:cs typeface="Segoe UI" panose="020B0502040204020203" pitchFamily="34" charset="0"/>
                        </a:rPr>
                        <a:t>HR Business Partner</a:t>
                      </a:r>
                      <a:r>
                        <a:rPr lang="en-GB" sz="900">
                          <a:latin typeface="Segoe UI" panose="020B0502040204020203" pitchFamily="34" charset="0"/>
                          <a:cs typeface="Segoe UI" panose="020B0502040204020203" pitchFamily="34" charset="0"/>
                        </a:rPr>
                        <a:t>. </a:t>
                      </a:r>
                      <a:endParaRPr lang="en-US" sz="900" b="0" i="0" kern="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Successor options are generated by the </a:t>
                      </a:r>
                      <a:r>
                        <a:rPr lang="en-GB" sz="900" b="1">
                          <a:latin typeface="Segoe UI" panose="020B0502040204020203" pitchFamily="34" charset="0"/>
                          <a:cs typeface="Segoe UI" panose="020B0502040204020203" pitchFamily="34" charset="0"/>
                          <a:hlinkClick r:id="rId8"/>
                        </a:rPr>
                        <a:t>People Agent </a:t>
                      </a:r>
                      <a:r>
                        <a:rPr lang="en-GB" sz="900">
                          <a:latin typeface="Segoe UI" panose="020B0502040204020203" pitchFamily="34" charset="0"/>
                          <a:cs typeface="Segoe UI" panose="020B0502040204020203" pitchFamily="34" charset="0"/>
                        </a:rPr>
                        <a:t>based on skills, experience, and mobility constraints. Scenarios are modelled by the </a:t>
                      </a:r>
                      <a:r>
                        <a:rPr lang="en-US" sz="900" b="1" i="0" u="none" strike="noStrike">
                          <a:solidFill>
                            <a:srgbClr val="000000"/>
                          </a:solidFill>
                          <a:effectLst/>
                          <a:latin typeface="Segoe UI" panose="020B0502040204020203" pitchFamily="34" charset="0"/>
                          <a:cs typeface="Segoe UI" panose="020B0502040204020203" pitchFamily="34" charset="0"/>
                          <a:hlinkClick r:id="rId7"/>
                        </a:rPr>
                        <a:t>Analyst Agent</a:t>
                      </a:r>
                      <a:r>
                        <a:rPr lang="en-GB" sz="900">
                          <a:latin typeface="Segoe UI" panose="020B0502040204020203" pitchFamily="34" charset="0"/>
                          <a:cs typeface="Segoe UI" panose="020B0502040204020203" pitchFamily="34" charset="0"/>
                        </a:rPr>
                        <a:t>, with </a:t>
                      </a:r>
                      <a:r>
                        <a:rPr lang="en-GB" sz="900" b="1">
                          <a:latin typeface="Segoe UI" panose="020B0502040204020203" pitchFamily="34" charset="0"/>
                          <a:cs typeface="Segoe UI" panose="020B0502040204020203" pitchFamily="34" charset="0"/>
                        </a:rPr>
                        <a:t>HR Business Partners </a:t>
                      </a:r>
                      <a:r>
                        <a:rPr lang="en-GB" sz="900">
                          <a:latin typeface="Segoe UI" panose="020B0502040204020203" pitchFamily="34" charset="0"/>
                          <a:cs typeface="Segoe UI" panose="020B0502040204020203" pitchFamily="34" charset="0"/>
                        </a:rPr>
                        <a:t>approving the recommended succession map.</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Succession readiness simulations are run automatically by a </a:t>
                      </a:r>
                      <a:r>
                        <a:rPr lang="en-GB" sz="900" b="1">
                          <a:latin typeface="Segoe UI" panose="020B0502040204020203" pitchFamily="34" charset="0"/>
                          <a:cs typeface="Segoe UI" panose="020B0502040204020203" pitchFamily="34" charset="0"/>
                        </a:rPr>
                        <a:t>Succession Agent* (</a:t>
                      </a:r>
                      <a:r>
                        <a:rPr lang="en-GB" sz="900" b="1" i="0" u="none" strike="noStrike" noProof="0">
                          <a:latin typeface="Segoe UI"/>
                          <a:hlinkClick r:id="rId6"/>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updating heatmaps and adjusting plans based on attrition risk. High-risk leadership gaps are escalated to </a:t>
                      </a:r>
                      <a:r>
                        <a:rPr lang="en-GB" sz="900" b="1">
                          <a:latin typeface="Segoe UI" panose="020B0502040204020203" pitchFamily="34" charset="0"/>
                          <a:cs typeface="Segoe UI" panose="020B0502040204020203" pitchFamily="34" charset="0"/>
                        </a:rPr>
                        <a:t>HR Business Partners</a:t>
                      </a:r>
                      <a:r>
                        <a:rPr lang="en-GB" sz="900">
                          <a:latin typeface="Segoe UI" panose="020B0502040204020203" pitchFamily="34" charset="0"/>
                          <a:cs typeface="Segoe UI" panose="020B0502040204020203" pitchFamily="34" charset="0"/>
                        </a:rPr>
                        <a:t>.</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Attrition Risk Prediction</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US" sz="900" b="0" i="0" kern="0">
                          <a:effectLst/>
                          <a:latin typeface="Segoe UI" panose="020B0502040204020203" pitchFamily="34" charset="0"/>
                          <a:ea typeface="Times New Roman" panose="02020603050405020304" pitchFamily="18" charset="0"/>
                          <a:cs typeface="Segoe UI" panose="020B0502040204020203" pitchFamily="34" charset="0"/>
                        </a:rPr>
                        <a:t>The</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 HR Analyst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exports workforce data, engagement survey data, and historical attrition data and ask </a:t>
                      </a:r>
                      <a:r>
                        <a:rPr lang="en-US" sz="900" b="1" i="0" kern="0">
                          <a:effectLst/>
                          <a:latin typeface="Segoe UI" panose="020B0502040204020203" pitchFamily="34" charset="0"/>
                          <a:ea typeface="Times New Roman" panose="02020603050405020304" pitchFamily="18" charset="0"/>
                          <a:cs typeface="Segoe UI" panose="020B0502040204020203" pitchFamily="34" charset="0"/>
                        </a:rPr>
                        <a:t>Copilot in Excel </a:t>
                      </a:r>
                      <a:r>
                        <a:rPr lang="en-US" sz="900" b="0" i="0" kern="0">
                          <a:effectLst/>
                          <a:latin typeface="Segoe UI" panose="020B0502040204020203" pitchFamily="34" charset="0"/>
                          <a:ea typeface="Times New Roman" panose="02020603050405020304" pitchFamily="18" charset="0"/>
                          <a:cs typeface="Segoe UI" panose="020B0502040204020203" pitchFamily="34" charset="0"/>
                        </a:rPr>
                        <a:t>to highlight notable trends. </a:t>
                      </a:r>
                      <a:r>
                        <a:rPr lang="en-GB" sz="900">
                          <a:latin typeface="Segoe UI" panose="020B0502040204020203" pitchFamily="34" charset="0"/>
                          <a:cs typeface="Segoe UI" panose="020B0502040204020203" pitchFamily="34" charset="0"/>
                        </a:rPr>
                        <a:t>Risk indicators are interpreted manually and documented in narrative summaries by </a:t>
                      </a:r>
                      <a:r>
                        <a:rPr lang="en-GB" sz="900" b="1">
                          <a:latin typeface="Segoe UI" panose="020B0502040204020203" pitchFamily="34" charset="0"/>
                          <a:cs typeface="Segoe UI" panose="020B0502040204020203" pitchFamily="34" charset="0"/>
                        </a:rPr>
                        <a:t>the HR Analyst.</a:t>
                      </a:r>
                      <a:endParaRPr lang="en-US" sz="900" b="1"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Attrition risk scores are generated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7"/>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engagement and workforce signals. Recommended retention actions are reviewed and approved by the </a:t>
                      </a:r>
                      <a:r>
                        <a:rPr lang="en-GB" sz="900" b="1">
                          <a:latin typeface="Segoe UI" panose="020B0502040204020203" pitchFamily="34" charset="0"/>
                          <a:cs typeface="Segoe UI" panose="020B0502040204020203" pitchFamily="34" charset="0"/>
                        </a:rPr>
                        <a:t>HR Analyst.</a:t>
                      </a:r>
                      <a:endParaRPr lang="en-US" sz="900" b="1"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Attrition signals are monitored continuously by </a:t>
                      </a:r>
                      <a:r>
                        <a:rPr lang="en-GB" sz="900" b="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Predictive Risk Agent* (</a:t>
                      </a:r>
                      <a:r>
                        <a:rPr lang="en-GB" sz="900" b="1" i="0" u="none" strike="noStrike" noProof="0">
                          <a:latin typeface="Segoe UI"/>
                          <a:hlinkClick r:id="rId6"/>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triggers retention workflows automatically. Escalation to the </a:t>
                      </a:r>
                      <a:r>
                        <a:rPr lang="en-GB" sz="900" b="1">
                          <a:latin typeface="Segoe UI" panose="020B0502040204020203" pitchFamily="34" charset="0"/>
                          <a:cs typeface="Segoe UI" panose="020B0502040204020203" pitchFamily="34" charset="0"/>
                        </a:rPr>
                        <a:t>HR Analyst </a:t>
                      </a:r>
                      <a:r>
                        <a:rPr lang="en-GB" sz="900">
                          <a:latin typeface="Segoe UI" panose="020B0502040204020203" pitchFamily="34" charset="0"/>
                          <a:cs typeface="Segoe UI" panose="020B0502040204020203" pitchFamily="34" charset="0"/>
                        </a:rPr>
                        <a:t>occurs only for high-risk cases.</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53295">
                <a:tc>
                  <a:txBody>
                    <a:bodyPr/>
                    <a:lstStyle/>
                    <a:p>
                      <a:pPr marL="0" marR="0" lvl="0" indent="0" algn="l" defTabSz="932742" rtl="0" eaLnBrk="1" latinLnBrk="0" hangingPunct="1">
                        <a:lnSpc>
                          <a:spcPct val="108000"/>
                        </a:lnSpc>
                        <a:spcBef>
                          <a:spcPts val="0"/>
                        </a:spcBef>
                        <a:spcAft>
                          <a:spcPts val="0"/>
                        </a:spcAft>
                        <a:buNone/>
                      </a:pPr>
                      <a:r>
                        <a:rPr kumimoji="0"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Workforce Mobility Insights</a:t>
                      </a:r>
                    </a:p>
                  </a:txBody>
                  <a:tcPr marL="9525" marR="9525" marT="9525" marB="9525"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15000"/>
                        </a:lnSpc>
                        <a:spcBef>
                          <a:spcPts val="0"/>
                        </a:spcBef>
                        <a:spcAft>
                          <a:spcPts val="800"/>
                        </a:spcAft>
                        <a:buClrTx/>
                        <a:buSzTx/>
                        <a:buFontTx/>
                        <a:buNone/>
                        <a:tabLst/>
                        <a:defRPr/>
                      </a:pPr>
                      <a:r>
                        <a:rPr lang="en-GB" sz="900">
                          <a:latin typeface="Segoe UI" panose="020B0502040204020203" pitchFamily="34" charset="0"/>
                          <a:cs typeface="Segoe UI" panose="020B0502040204020203" pitchFamily="34" charset="0"/>
                        </a:rPr>
                        <a:t>Employee mobility data is compiled by the </a:t>
                      </a:r>
                      <a:r>
                        <a:rPr lang="en-GB" sz="900" b="1">
                          <a:latin typeface="Segoe UI" panose="020B0502040204020203" pitchFamily="34" charset="0"/>
                          <a:cs typeface="Segoe UI" panose="020B0502040204020203" pitchFamily="34" charset="0"/>
                        </a:rPr>
                        <a:t>HR Analyst </a:t>
                      </a:r>
                      <a:r>
                        <a:rPr lang="en-GB" sz="900">
                          <a:latin typeface="Segoe UI" panose="020B0502040204020203" pitchFamily="34" charset="0"/>
                          <a:cs typeface="Segoe UI" panose="020B0502040204020203" pitchFamily="34" charset="0"/>
                        </a:rPr>
                        <a:t>and analyzed in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to identify movement patterns and outliers. Forecasting for readiness and mobility is built manually by the </a:t>
                      </a:r>
                      <a:r>
                        <a:rPr lang="en-GB" sz="900" b="1">
                          <a:latin typeface="Segoe UI" panose="020B0502040204020203" pitchFamily="34" charset="0"/>
                          <a:cs typeface="Segoe UI" panose="020B0502040204020203" pitchFamily="34" charset="0"/>
                        </a:rPr>
                        <a:t>HR Analyst.</a:t>
                      </a: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Mobility insights are generated by the </a:t>
                      </a:r>
                      <a:r>
                        <a:rPr lang="en-GB" sz="900" b="1">
                          <a:latin typeface="Segoe UI" panose="020B0502040204020203" pitchFamily="34" charset="0"/>
                          <a:cs typeface="Segoe UI" panose="020B0502040204020203" pitchFamily="34" charset="0"/>
                        </a:rPr>
                        <a:t>Workforce Insights Agent* (</a:t>
                      </a:r>
                      <a:r>
                        <a:rPr lang="en-GB" sz="900" b="1" i="0" u="none" strike="noStrike" noProof="0">
                          <a:latin typeface="Segoe UI"/>
                          <a:hlinkClick r:id="rId6"/>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highlighting cross-functional movement opportunities. Curated role and upskilling paths are reviewed by the </a:t>
                      </a:r>
                      <a:r>
                        <a:rPr lang="en-GB" sz="900" b="1">
                          <a:latin typeface="Segoe UI" panose="020B0502040204020203" pitchFamily="34" charset="0"/>
                          <a:cs typeface="Segoe UI" panose="020B0502040204020203" pitchFamily="34" charset="0"/>
                        </a:rPr>
                        <a:t>HR Analyst </a:t>
                      </a:r>
                      <a:r>
                        <a:rPr lang="en-GB" sz="900">
                          <a:latin typeface="Segoe UI" panose="020B0502040204020203" pitchFamily="34" charset="0"/>
                          <a:cs typeface="Segoe UI" panose="020B0502040204020203" pitchFamily="34" charset="0"/>
                        </a:rPr>
                        <a:t>before sharing with relevant.</a:t>
                      </a:r>
                      <a:endParaRPr lang="en-US" sz="900" b="0"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spcAft>
                          <a:spcPts val="800"/>
                        </a:spcAft>
                        <a:buNone/>
                      </a:pPr>
                      <a:r>
                        <a:rPr lang="en-GB" sz="900">
                          <a:latin typeface="Segoe UI" panose="020B0502040204020203" pitchFamily="34" charset="0"/>
                          <a:cs typeface="Segoe UI" panose="020B0502040204020203" pitchFamily="34" charset="0"/>
                        </a:rPr>
                        <a:t>Mobility forecasts and internal role matches are generated by a </a:t>
                      </a:r>
                      <a:r>
                        <a:rPr lang="en-GB" sz="900" b="1">
                          <a:latin typeface="Segoe UI" panose="020B0502040204020203" pitchFamily="34" charset="0"/>
                          <a:cs typeface="Segoe UI" panose="020B0502040204020203" pitchFamily="34" charset="0"/>
                        </a:rPr>
                        <a:t>Mobility Agent* (</a:t>
                      </a:r>
                      <a:r>
                        <a:rPr lang="en-GB" sz="900" b="1" i="0" u="none" strike="noStrike" noProof="0">
                          <a:latin typeface="Segoe UI"/>
                          <a:hlinkClick r:id="rId6"/>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with transitions initiated automatically. Exceptions related to compliance or cost constraints are escalated to the </a:t>
                      </a:r>
                      <a:r>
                        <a:rPr lang="en-GB" sz="900" b="1">
                          <a:latin typeface="Segoe UI" panose="020B0502040204020203" pitchFamily="34" charset="0"/>
                          <a:cs typeface="Segoe UI" panose="020B0502040204020203" pitchFamily="34" charset="0"/>
                        </a:rPr>
                        <a:t>HR Analyst.</a:t>
                      </a:r>
                      <a:endParaRPr lang="en-US" sz="900" b="1" i="0" kern="100">
                        <a:effectLst/>
                        <a:latin typeface="Segoe UI" panose="020B0502040204020203" pitchFamily="34" charset="0"/>
                        <a:ea typeface="Aptos" panose="020B0004020202020204" pitchFamily="34"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40208">
                <a:tc>
                  <a:txBody>
                    <a:bodyPr/>
                    <a:lstStyle/>
                    <a:p>
                      <a:pPr marL="0" lvl="0" indent="0" algn="l" defTabSz="914400" rtl="0" eaLnBrk="1" latinLnBrk="0" hangingPunct="1">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rtl="0" eaLnBrk="1" latinLnBrk="0" hangingPunct="1">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Sourcing, ranking, &amp; succession analysis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AI Adoption: Across talent planning workflows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time-to-fill for critical roles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internal mobility rate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Coverage: Talent planning workflows supported by agents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Succession &amp; risk recommendations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Approval turnaround time for talent decisions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pipeline and succession workflows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leadership succession readiness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attrition for critical roles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of strategic workforce moves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HR escalation volume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086BA334-A82C-DE61-EE43-4BEA6EC234CC}"/>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12" name="TextBox 11">
            <a:extLst>
              <a:ext uri="{FF2B5EF4-FFF2-40B4-BE49-F238E27FC236}">
                <a16:creationId xmlns:a16="http://schemas.microsoft.com/office/drawing/2014/main" id="{6A7D0742-2797-DF01-2D28-AD86CD26E50A}"/>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HR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24369128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CA5B4-478A-8176-B975-3D733CE0C617}"/>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B46B4653-8495-646A-BC5C-F29E7A18A8A9}"/>
              </a:ext>
            </a:extLst>
          </p:cNvPr>
          <p:cNvSpPr>
            <a:spLocks noGrp="1"/>
          </p:cNvSpPr>
          <p:nvPr>
            <p:ph type="title"/>
          </p:nvPr>
        </p:nvSpPr>
        <p:spPr>
          <a:xfrm>
            <a:off x="510824" y="591770"/>
            <a:ext cx="9852376" cy="984885"/>
          </a:xfrm>
        </p:spPr>
        <p:txBody>
          <a:bodyPr/>
          <a:lstStyle/>
          <a:p>
            <a:r>
              <a:rPr lang="en-US"/>
              <a:t>Strategic Workforce Planning &amp; Scenario Modelling </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85941E43-C90F-8B50-371E-66BEC12D6F0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B185E852-6C74-D4A5-B3AC-4EFE69B22BED}"/>
              </a:ext>
            </a:extLst>
          </p:cNvPr>
          <p:cNvGraphicFramePr>
            <a:graphicFrameLocks noGrp="1"/>
          </p:cNvGraphicFramePr>
          <p:nvPr>
            <p:extLst>
              <p:ext uri="{D42A27DB-BD31-4B8C-83A1-F6EECF244321}">
                <p14:modId xmlns:p14="http://schemas.microsoft.com/office/powerpoint/2010/main" val="2548779200"/>
              </p:ext>
            </p:extLst>
          </p:nvPr>
        </p:nvGraphicFramePr>
        <p:xfrm>
          <a:off x="526022" y="1183889"/>
          <a:ext cx="11128248" cy="5196753"/>
        </p:xfrm>
        <a:graphic>
          <a:graphicData uri="http://schemas.openxmlformats.org/drawingml/2006/table">
            <a:tbl>
              <a:tblPr firstRow="1" bandRow="1">
                <a:tableStyleId>{00A15C55-8517-42AA-B614-E9B94910E393}</a:tableStyleId>
              </a:tblPr>
              <a:tblGrid>
                <a:gridCol w="1462243">
                  <a:extLst>
                    <a:ext uri="{9D8B030D-6E8A-4147-A177-3AD203B41FA5}">
                      <a16:colId xmlns:a16="http://schemas.microsoft.com/office/drawing/2014/main" val="4150324865"/>
                    </a:ext>
                  </a:extLst>
                </a:gridCol>
                <a:gridCol w="3204986">
                  <a:extLst>
                    <a:ext uri="{9D8B030D-6E8A-4147-A177-3AD203B41FA5}">
                      <a16:colId xmlns:a16="http://schemas.microsoft.com/office/drawing/2014/main" val="3181555836"/>
                    </a:ext>
                  </a:extLst>
                </a:gridCol>
                <a:gridCol w="3294092">
                  <a:extLst>
                    <a:ext uri="{9D8B030D-6E8A-4147-A177-3AD203B41FA5}">
                      <a16:colId xmlns:a16="http://schemas.microsoft.com/office/drawing/2014/main" val="73586981"/>
                    </a:ext>
                  </a:extLst>
                </a:gridCol>
                <a:gridCol w="3166927">
                  <a:extLst>
                    <a:ext uri="{9D8B030D-6E8A-4147-A177-3AD203B41FA5}">
                      <a16:colId xmlns:a16="http://schemas.microsoft.com/office/drawing/2014/main" val="403333011"/>
                    </a:ext>
                  </a:extLst>
                </a:gridCol>
              </a:tblGrid>
              <a:tr h="274473">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01921">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822960">
                <a:tc>
                  <a:txBody>
                    <a:bodyPr/>
                    <a:lstStyle/>
                    <a:p>
                      <a:pPr marL="0" lvl="0" indent="0" algn="l">
                        <a:lnSpc>
                          <a:spcPct val="108000"/>
                        </a:lnSpc>
                        <a:spcBef>
                          <a:spcPts val="0"/>
                        </a:spcBef>
                        <a:spcAft>
                          <a:spcPts val="0"/>
                        </a:spcAft>
                        <a:buNone/>
                      </a:pPr>
                      <a:r>
                        <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Workforce Demand Forecasting</a:t>
                      </a:r>
                      <a:endParaRPr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Headcount, productivity trends, and business plans are aggregated manually by the </a:t>
                      </a:r>
                      <a:r>
                        <a:rPr lang="en-GB" sz="900" b="1">
                          <a:latin typeface="Segoe UI" panose="020B0502040204020203" pitchFamily="34" charset="0"/>
                          <a:cs typeface="Segoe UI" panose="020B0502040204020203" pitchFamily="34" charset="0"/>
                        </a:rPr>
                        <a:t>HR Planning Manager </a:t>
                      </a:r>
                      <a:r>
                        <a:rPr lang="en-GB" sz="900">
                          <a:latin typeface="Segoe UI" panose="020B0502040204020203" pitchFamily="34" charset="0"/>
                          <a:cs typeface="Segoe UI" panose="020B0502040204020203" pitchFamily="34" charset="0"/>
                        </a:rPr>
                        <a:t>in spreadsheets.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is used to clean data, summarise trends, and draft a first-pass workforce forecast summary to be reviewed by the </a:t>
                      </a:r>
                      <a:r>
                        <a:rPr lang="en-GB" sz="900" b="1">
                          <a:latin typeface="Segoe UI" panose="020B0502040204020203" pitchFamily="34" charset="0"/>
                          <a:cs typeface="Segoe UI" panose="020B0502040204020203" pitchFamily="34" charset="0"/>
                        </a:rPr>
                        <a:t>HR Planning Manager.</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Workforce demand data from HRIS, finance, and business systems is consolidated by the </a:t>
                      </a:r>
                      <a:r>
                        <a:rPr lang="en-GB" sz="900" b="1">
                          <a:latin typeface="Segoe UI" panose="020B0502040204020203" pitchFamily="34" charset="0"/>
                          <a:cs typeface="Segoe UI" panose="020B0502040204020203" pitchFamily="34" charset="0"/>
                        </a:rPr>
                        <a:t>HR Planning Manager </a:t>
                      </a:r>
                      <a:r>
                        <a:rPr lang="en-GB" sz="900">
                          <a:latin typeface="Segoe UI" panose="020B0502040204020203" pitchFamily="34" charset="0"/>
                          <a:cs typeface="Segoe UI" panose="020B0502040204020203" pitchFamily="34" charset="0"/>
                        </a:rPr>
                        <a:t>and passed to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generate forecast models. Scenario outputs are reviewed, refined, and approved before finalization.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Real-time business data is ingested continuously by a </a:t>
                      </a:r>
                      <a:r>
                        <a:rPr lang="en-GB" sz="900" b="1">
                          <a:latin typeface="Segoe UI" panose="020B0502040204020203" pitchFamily="34" charset="0"/>
                          <a:cs typeface="Segoe UI" panose="020B0502040204020203" pitchFamily="34" charset="0"/>
                        </a:rPr>
                        <a:t>Workforce Planning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updates forecasts automatically. Sudden attrition spikes or anomalies are escalated to the </a:t>
                      </a:r>
                      <a:r>
                        <a:rPr lang="en-GB" sz="900" b="1">
                          <a:latin typeface="Segoe UI" panose="020B0502040204020203" pitchFamily="34" charset="0"/>
                          <a:cs typeface="Segoe UI" panose="020B0502040204020203" pitchFamily="34" charset="0"/>
                        </a:rPr>
                        <a:t>HR Planning Manager.</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09729">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Scenario Simulation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Workforce scenarios are built manually by </a:t>
                      </a:r>
                      <a:r>
                        <a:rPr lang="en-GB" sz="900" b="1">
                          <a:latin typeface="Segoe UI" panose="020B0502040204020203" pitchFamily="34" charset="0"/>
                          <a:cs typeface="Segoe UI" panose="020B0502040204020203" pitchFamily="34" charset="0"/>
                        </a:rPr>
                        <a:t>HR Business Partners </a:t>
                      </a:r>
                      <a:r>
                        <a:rPr lang="en-GB" sz="900">
                          <a:latin typeface="Segoe UI" panose="020B0502040204020203" pitchFamily="34" charset="0"/>
                          <a:cs typeface="Segoe UI" panose="020B0502040204020203" pitchFamily="34" charset="0"/>
                        </a:rPr>
                        <a:t>in spreadsheets.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supports narrative summaries of best-and worst-case implications.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Multiple workforce scenarios are simulated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growth and attrition assumptions.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validate assumptions and approve recommended paths.</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Workforce simulations are executed continuously by a </a:t>
                      </a:r>
                      <a:r>
                        <a:rPr lang="en-GB" sz="900" b="1">
                          <a:latin typeface="Segoe UI" panose="020B0502040204020203" pitchFamily="34" charset="0"/>
                          <a:cs typeface="Segoe UI" panose="020B0502040204020203" pitchFamily="34" charset="0"/>
                        </a:rPr>
                        <a:t>Scenario Modelling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adjusting plans based on live signals. Escalation to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occur only for high-risk deviations.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502987">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Cost Impact Analysis</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Cost implications of workforce changes are calculated by </a:t>
                      </a:r>
                      <a:r>
                        <a:rPr lang="en-GB" sz="900" b="1">
                          <a:latin typeface="Segoe UI" panose="020B0502040204020203" pitchFamily="34" charset="0"/>
                          <a:cs typeface="Segoe UI" panose="020B0502040204020203" pitchFamily="34" charset="0"/>
                        </a:rPr>
                        <a:t>HR Business Partners </a:t>
                      </a:r>
                      <a:r>
                        <a:rPr lang="en-GB" sz="900">
                          <a:latin typeface="Segoe UI" panose="020B0502040204020203" pitchFamily="34" charset="0"/>
                          <a:cs typeface="Segoe UI" panose="020B0502040204020203" pitchFamily="34" charset="0"/>
                        </a:rPr>
                        <a:t>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support manual modelling. Insights are summarized before formulas are applied.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Salary benchmarks and budget constraints are integrated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model cost impacts.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review outputs and approve recommendations.</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Cost optimization models are recalculated automatically by </a:t>
                      </a:r>
                      <a:r>
                        <a:rPr lang="en-GB" sz="900" b="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Cost Optimisation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using live compensation data. Budget overruns trigger alerts for review by the </a:t>
                      </a:r>
                      <a:r>
                        <a:rPr lang="en-GB" sz="900" b="1">
                          <a:latin typeface="Segoe UI" panose="020B0502040204020203" pitchFamily="34" charset="0"/>
                          <a:cs typeface="Segoe UI" panose="020B0502040204020203" pitchFamily="34" charset="0"/>
                        </a:rPr>
                        <a:t>HR Business Partner</a:t>
                      </a:r>
                      <a:r>
                        <a:rPr lang="en-GB" sz="900">
                          <a:latin typeface="Segoe UI" panose="020B0502040204020203" pitchFamily="34" charset="0"/>
                          <a:cs typeface="Segoe UI" panose="020B0502040204020203" pitchFamily="34" charset="0"/>
                        </a:rPr>
                        <a: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822960">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Skills Gap Identification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Skills inventory data is exported from HRIS by the </a:t>
                      </a:r>
                      <a:r>
                        <a:rPr lang="en-GB" sz="900" b="1">
                          <a:latin typeface="Segoe UI" panose="020B0502040204020203" pitchFamily="34" charset="0"/>
                          <a:cs typeface="Segoe UI" panose="020B0502040204020203" pitchFamily="34" charset="0"/>
                        </a:rPr>
                        <a:t>Learning and Development Manager </a:t>
                      </a:r>
                      <a:r>
                        <a:rPr lang="en-GB" sz="900">
                          <a:latin typeface="Segoe UI" panose="020B0502040204020203" pitchFamily="34" charset="0"/>
                          <a:cs typeface="Segoe UI" panose="020B0502040204020203" pitchFamily="34" charset="0"/>
                        </a:rPr>
                        <a:t>and analyzed in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Skill gaps are summarized against role expectations in narrative form and reviewed by the </a:t>
                      </a:r>
                      <a:r>
                        <a:rPr lang="en-GB" sz="900" b="1">
                          <a:latin typeface="Segoe UI" panose="020B0502040204020203" pitchFamily="34" charset="0"/>
                          <a:cs typeface="Segoe UI" panose="020B0502040204020203" pitchFamily="34" charset="0"/>
                        </a:rPr>
                        <a:t>Learning and Development Manager </a:t>
                      </a:r>
                      <a:r>
                        <a:rPr lang="en-GB" sz="900">
                          <a:latin typeface="Segoe UI" panose="020B0502040204020203" pitchFamily="34" charset="0"/>
                          <a:cs typeface="Segoe UI" panose="020B0502040204020203" pitchFamily="34" charset="0"/>
                        </a:rPr>
                        <a:t>before sharing.</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Future role requirements are shared with the </a:t>
                      </a:r>
                      <a:r>
                        <a:rPr lang="en-GB" sz="900" b="1">
                          <a:latin typeface="Segoe UI" panose="020B0502040204020203" pitchFamily="34" charset="0"/>
                          <a:cs typeface="Segoe UI" panose="020B0502040204020203" pitchFamily="34" charset="0"/>
                          <a:hlinkClick r:id="rId5"/>
                        </a:rPr>
                        <a:t>People Agent </a:t>
                      </a:r>
                      <a:r>
                        <a:rPr lang="en-GB" sz="900">
                          <a:latin typeface="Segoe UI" panose="020B0502040204020203" pitchFamily="34" charset="0"/>
                          <a:cs typeface="Segoe UI" panose="020B0502040204020203" pitchFamily="34" charset="0"/>
                        </a:rPr>
                        <a:t>to perform skill gap analysis. The </a:t>
                      </a:r>
                      <a:r>
                        <a:rPr lang="en-GB" sz="900" b="1">
                          <a:latin typeface="Segoe UI" panose="020B0502040204020203" pitchFamily="34" charset="0"/>
                          <a:cs typeface="Segoe UI" panose="020B0502040204020203" pitchFamily="34" charset="0"/>
                          <a:hlinkClick r:id="rId6"/>
                        </a:rPr>
                        <a:t>Learning Agent</a:t>
                      </a:r>
                      <a:r>
                        <a:rPr lang="en-GB" sz="900" b="1">
                          <a:latin typeface="Segoe UI" panose="020B0502040204020203" pitchFamily="34" charset="0"/>
                          <a:cs typeface="Segoe UI" panose="020B0502040204020203" pitchFamily="34" charset="0"/>
                          <a:hlinkClick r:id="rId7"/>
                        </a:rPr>
                        <a:t> </a:t>
                      </a:r>
                      <a:r>
                        <a:rPr lang="en-GB" sz="900">
                          <a:latin typeface="Segoe UI" panose="020B0502040204020203" pitchFamily="34" charset="0"/>
                          <a:cs typeface="Segoe UI" panose="020B0502040204020203" pitchFamily="34" charset="0"/>
                        </a:rPr>
                        <a:t>recommends training actions, which are reviewed and approved by the </a:t>
                      </a:r>
                      <a:r>
                        <a:rPr lang="en-GB" sz="900" b="1">
                          <a:latin typeface="Segoe UI" panose="020B0502040204020203" pitchFamily="34" charset="0"/>
                          <a:cs typeface="Segoe UI" panose="020B0502040204020203" pitchFamily="34" charset="0"/>
                        </a:rPr>
                        <a:t>L&amp;D Manager</a:t>
                      </a:r>
                      <a:r>
                        <a:rPr lang="en-GB" sz="900">
                          <a:latin typeface="Segoe UI" panose="020B0502040204020203" pitchFamily="34" charset="0"/>
                          <a:cs typeface="Segoe UI" panose="020B0502040204020203" pitchFamily="34" charset="0"/>
                        </a:rPr>
                        <a: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nSpc>
                          <a:spcPct val="115000"/>
                        </a:lnSpc>
                        <a:buNone/>
                      </a:pPr>
                      <a:r>
                        <a:rPr lang="en-GB" sz="900">
                          <a:latin typeface="Segoe UI" panose="020B0502040204020203" pitchFamily="34" charset="0"/>
                          <a:cs typeface="Segoe UI" panose="020B0502040204020203" pitchFamily="34" charset="0"/>
                        </a:rPr>
                        <a:t>Evolving role profiles are monitored by a </a:t>
                      </a:r>
                      <a:r>
                        <a:rPr lang="en-GB" sz="900" b="1">
                          <a:latin typeface="Segoe UI" panose="020B0502040204020203" pitchFamily="34" charset="0"/>
                          <a:cs typeface="Segoe UI" panose="020B0502040204020203" pitchFamily="34" charset="0"/>
                        </a:rPr>
                        <a:t>Skills Intelligence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which updates gap dashboards and assigns learning paths automatically. Escalation to the </a:t>
                      </a:r>
                      <a:r>
                        <a:rPr lang="en-GB" sz="900" b="1">
                          <a:latin typeface="Segoe UI" panose="020B0502040204020203" pitchFamily="34" charset="0"/>
                          <a:cs typeface="Segoe UI" panose="020B0502040204020203" pitchFamily="34" charset="0"/>
                        </a:rPr>
                        <a:t>L&amp;D Manager </a:t>
                      </a:r>
                      <a:r>
                        <a:rPr lang="en-GB" sz="900">
                          <a:latin typeface="Segoe UI" panose="020B0502040204020203" pitchFamily="34" charset="0"/>
                          <a:cs typeface="Segoe UI" panose="020B0502040204020203" pitchFamily="34" charset="0"/>
                        </a:rPr>
                        <a:t>occurs only for organization-wide risks.</a:t>
                      </a:r>
                      <a:endParaRPr lang="en-US" sz="900" kern="100">
                        <a:effectLst/>
                        <a:latin typeface="Segoe UI" panose="020B0502040204020203" pitchFamily="34" charset="0"/>
                        <a:ea typeface="Times New Roman" panose="02020603050405020304" pitchFamily="18" charset="0"/>
                        <a:cs typeface="Segoe UI" panose="020B0502040204020203" pitchFamily="34" charset="0"/>
                      </a:endParaRPr>
                    </a:p>
                  </a:txBody>
                  <a:tcPr marL="9525" marR="9525" marT="9525" marB="9525">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20">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Hiring Plan Optimization</a:t>
                      </a:r>
                      <a:endParaRPr kumimoji="0" lang="en-US" sz="9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Hiring volumes are estimated manually</a:t>
                      </a:r>
                      <a:r>
                        <a:rPr lang="en-GB" sz="900" b="0">
                          <a:latin typeface="Segoe UI" panose="020B0502040204020203" pitchFamily="34" charset="0"/>
                          <a:cs typeface="Segoe UI" panose="020B0502040204020203" pitchFamily="34" charset="0"/>
                        </a:rPr>
                        <a:t> by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with </a:t>
                      </a:r>
                      <a:r>
                        <a:rPr lang="en-GB" sz="900" b="1">
                          <a:latin typeface="Segoe UI" panose="020B0502040204020203" pitchFamily="34" charset="0"/>
                          <a:cs typeface="Segoe UI" panose="020B0502040204020203" pitchFamily="34" charset="0"/>
                        </a:rPr>
                        <a:t>Copilot in Excel </a:t>
                      </a:r>
                      <a:r>
                        <a:rPr lang="en-GB" sz="900">
                          <a:latin typeface="Segoe UI" panose="020B0502040204020203" pitchFamily="34" charset="0"/>
                          <a:cs typeface="Segoe UI" panose="020B0502040204020203" pitchFamily="34" charset="0"/>
                        </a:rPr>
                        <a:t>used to calculate cost impacts. Draft hiring plan summaries are generated using </a:t>
                      </a:r>
                      <a:r>
                        <a:rPr lang="en-GB" sz="900" b="1">
                          <a:latin typeface="Segoe UI" panose="020B0502040204020203" pitchFamily="34" charset="0"/>
                          <a:cs typeface="Segoe UI" panose="020B0502040204020203" pitchFamily="34" charset="0"/>
                        </a:rPr>
                        <a:t>Copilot Chat </a:t>
                      </a:r>
                      <a:r>
                        <a:rPr lang="en-GB" sz="900" b="0">
                          <a:latin typeface="Segoe UI" panose="020B0502040204020203" pitchFamily="34" charset="0"/>
                          <a:cs typeface="Segoe UI" panose="020B0502040204020203" pitchFamily="34" charset="0"/>
                        </a:rPr>
                        <a:t>and reviewed by the </a:t>
                      </a:r>
                      <a:r>
                        <a:rPr lang="en-GB" sz="900" b="1">
                          <a:latin typeface="Segoe UI" panose="020B0502040204020203" pitchFamily="34" charset="0"/>
                          <a:cs typeface="Segoe UI" panose="020B0502040204020203" pitchFamily="34" charset="0"/>
                        </a:rPr>
                        <a:t>HR Business Partner.</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Optimized hiring plans are generated by the </a:t>
                      </a:r>
                      <a:r>
                        <a:rPr lang="en-US" sz="900" b="1" i="0" u="none" strike="noStrike" noProof="0">
                          <a:solidFill>
                            <a:srgbClr val="000000"/>
                          </a:solidFill>
                          <a:effectLst/>
                          <a:latin typeface="Segoe UI" panose="020B0502040204020203" pitchFamily="34" charset="0"/>
                          <a:cs typeface="Segoe UI" panose="020B0502040204020203" pitchFamily="34" charset="0"/>
                          <a:hlinkClick r:id="rId3"/>
                        </a:rPr>
                        <a:t>Analyst Agent</a:t>
                      </a:r>
                      <a:r>
                        <a:rPr lang="en-US" sz="900" b="0" i="0" u="none" strike="noStrike">
                          <a:solidFill>
                            <a:srgbClr val="000000"/>
                          </a:solidFill>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using demand, supply, and compensation inputs.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reviews trade-offs, adjust assumptions, and approves final recommendations.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Hiring pipelines and budgets are optimized autonomously by a </a:t>
                      </a:r>
                      <a:r>
                        <a:rPr lang="en-GB" sz="900" b="1">
                          <a:latin typeface="Segoe UI" panose="020B0502040204020203" pitchFamily="34" charset="0"/>
                          <a:cs typeface="Segoe UI" panose="020B0502040204020203" pitchFamily="34" charset="0"/>
                        </a:rPr>
                        <a:t>Recruitment Optimization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Exceptions are escalated to the </a:t>
                      </a:r>
                      <a:r>
                        <a:rPr lang="en-GB" sz="900" b="1">
                          <a:latin typeface="Segoe UI" panose="020B0502040204020203" pitchFamily="34" charset="0"/>
                          <a:cs typeface="Segoe UI" panose="020B0502040204020203" pitchFamily="34" charset="0"/>
                        </a:rPr>
                        <a:t>HR Business Partner </a:t>
                      </a:r>
                      <a:r>
                        <a:rPr lang="en-GB" sz="900">
                          <a:latin typeface="Segoe UI" panose="020B0502040204020203" pitchFamily="34" charset="0"/>
                          <a:cs typeface="Segoe UI" panose="020B0502040204020203" pitchFamily="34" charset="0"/>
                        </a:rPr>
                        <a:t>only when talent supply constraints arise.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29424">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Workforce planning and modelling activities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AI Adoption: Planning and forecasting workflows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Cycle time: Workforce planning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Improvement in forecast a &amp;scenario quality</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r>
                        <a:rPr lang="en-US" sz="900">
                          <a:latin typeface="Segoe UI" panose="020B0502040204020203" pitchFamily="34" charset="0"/>
                          <a:cs typeface="Segoe UI" panose="020B0502040204020203" pitchFamily="34" charset="0"/>
                        </a:rPr>
                        <a:t> </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Workforce cost optimization impact</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Improvement in strategic workforce readiness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intervention across planning cycles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2F26885D-1C32-A595-35BB-089E2740C22B}"/>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EDEEE2F7-4E69-1425-4304-AF396A9AEE29}"/>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HR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88938369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87E12-7CE3-F403-61D5-C8CB160E6A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299FED-1A62-7208-8993-8D236951C70E}"/>
              </a:ext>
            </a:extLst>
          </p:cNvPr>
          <p:cNvSpPr>
            <a:spLocks noGrp="1"/>
          </p:cNvSpPr>
          <p:nvPr>
            <p:ph type="title"/>
          </p:nvPr>
        </p:nvSpPr>
        <p:spPr>
          <a:xfrm>
            <a:off x="657849" y="2628215"/>
            <a:ext cx="4306037" cy="1218795"/>
          </a:xfrm>
        </p:spPr>
        <p:txBody>
          <a:bodyPr/>
          <a:lstStyle/>
          <a:p>
            <a:r>
              <a:rPr lang="en-US" sz="4400"/>
              <a:t>Finance</a:t>
            </a:r>
            <a:br>
              <a:rPr lang="en-US" sz="4400"/>
            </a:br>
            <a:r>
              <a:rPr lang="en-US" sz="4400"/>
              <a:t>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CCFA58B6-40F3-CABF-0C7A-FC281836B0C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7DD494BB-0E62-683F-B3FF-2C80FF0293AD}"/>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83761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EBAE-0C72-05C4-8F71-75D2C03B085D}"/>
            </a:ext>
          </a:extLst>
        </p:cNvPr>
        <p:cNvGrpSpPr/>
        <p:nvPr/>
      </p:nvGrpSpPr>
      <p:grpSpPr>
        <a:xfrm>
          <a:off x="0" y="0"/>
          <a:ext cx="0" cy="0"/>
          <a:chOff x="0" y="0"/>
          <a:chExt cx="0" cy="0"/>
        </a:xfrm>
      </p:grpSpPr>
      <p:cxnSp>
        <p:nvCxnSpPr>
          <p:cNvPr id="38" name="Connector: Elbow 37">
            <a:extLst>
              <a:ext uri="{FF2B5EF4-FFF2-40B4-BE49-F238E27FC236}">
                <a16:creationId xmlns:a16="http://schemas.microsoft.com/office/drawing/2014/main" id="{061E430E-16B8-F605-490B-47E9CECCFCBA}"/>
              </a:ext>
              <a:ext uri="{C183D7F6-B498-43B3-948B-1728B52AA6E4}">
                <adec:decorative xmlns:adec="http://schemas.microsoft.com/office/drawing/2017/decorative" val="1"/>
              </a:ext>
            </a:extLst>
          </p:cNvPr>
          <p:cNvCxnSpPr>
            <a:cxnSpLocks/>
          </p:cNvCxnSpPr>
          <p:nvPr/>
        </p:nvCxnSpPr>
        <p:spPr>
          <a:xfrm rot="16200000" flipH="1">
            <a:off x="6513100" y="1117800"/>
            <a:ext cx="584721" cy="365760"/>
          </a:xfrm>
          <a:prstGeom prst="bentConnector3">
            <a:avLst>
              <a:gd name="adj1" fmla="val 50000"/>
            </a:avLst>
          </a:prstGeom>
          <a:solidFill>
            <a:srgbClr val="FFFFFF"/>
          </a:solidFill>
          <a:ln w="19050" cap="rnd" cmpd="sng" algn="ctr">
            <a:noFill/>
            <a:prstDash val="solid"/>
            <a:round/>
            <a:headEnd type="none" w="med" len="med"/>
            <a:tailEnd type="non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 name="Rounded Rectangle 95">
            <a:extLst>
              <a:ext uri="{FF2B5EF4-FFF2-40B4-BE49-F238E27FC236}">
                <a16:creationId xmlns:a16="http://schemas.microsoft.com/office/drawing/2014/main" id="{6468666A-F7AD-FA79-B6AE-48BD68300C50}"/>
              </a:ext>
            </a:extLst>
          </p:cNvPr>
          <p:cNvSpPr/>
          <p:nvPr/>
        </p:nvSpPr>
        <p:spPr bwMode="auto">
          <a:xfrm>
            <a:off x="431999" y="2492713"/>
            <a:ext cx="1545336" cy="585216"/>
          </a:xfrm>
          <a:prstGeom prst="roundRect">
            <a:avLst/>
          </a:prstGeom>
          <a:solidFill>
            <a:srgbClr val="C3E5FF">
              <a:alpha val="2509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 Scoring &amp; Nurture. </a:t>
            </a:r>
            <a:r>
              <a:rPr kumimoji="0" lang="en-GB"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analyze</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intent &amp; engagement signals to prioritise prospects &amp; personalise outreach at scale.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8" name="Rounded Rectangle 97">
            <a:extLst>
              <a:ext uri="{FF2B5EF4-FFF2-40B4-BE49-F238E27FC236}">
                <a16:creationId xmlns:a16="http://schemas.microsoft.com/office/drawing/2014/main" id="{2408FC53-D832-D02E-BB76-847487EA2EFE}"/>
              </a:ext>
            </a:extLst>
          </p:cNvPr>
          <p:cNvSpPr/>
          <p:nvPr/>
        </p:nvSpPr>
        <p:spPr bwMode="auto">
          <a:xfrm>
            <a:off x="431999" y="3151127"/>
            <a:ext cx="1545336" cy="749808"/>
          </a:xfrm>
          <a:prstGeom prst="roundRect">
            <a:avLst/>
          </a:prstGeom>
          <a:solidFill>
            <a:srgbClr val="C3E5FF">
              <a:alpha val="2509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Retention, Renewal &amp; Upsell.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Detect churn risk, recommends expansions &amp;  sequences outreach at the right time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Rounded Rectangle 99">
            <a:extLst>
              <a:ext uri="{FF2B5EF4-FFF2-40B4-BE49-F238E27FC236}">
                <a16:creationId xmlns:a16="http://schemas.microsoft.com/office/drawing/2014/main" id="{41DB71BB-C512-3E0E-B950-C9518E3DFE87}"/>
              </a:ext>
            </a:extLst>
          </p:cNvPr>
          <p:cNvSpPr/>
          <p:nvPr/>
        </p:nvSpPr>
        <p:spPr bwMode="auto">
          <a:xfrm>
            <a:off x="431999" y="3974133"/>
            <a:ext cx="1545336" cy="594360"/>
          </a:xfrm>
          <a:prstGeom prst="roundRect">
            <a:avLst>
              <a:gd name="adj" fmla="val 16713"/>
            </a:avLst>
          </a:prstGeom>
          <a:solidFill>
            <a:srgbClr val="C3E5FF">
              <a:alpha val="2509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Predictive Sales Forecasting &amp; Pipeline Insights.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Predict revenue, flags at-risk deals, &amp; recommend next-best actions to improve win rates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0" name="Rounded Rectangle 100">
            <a:extLst>
              <a:ext uri="{FF2B5EF4-FFF2-40B4-BE49-F238E27FC236}">
                <a16:creationId xmlns:a16="http://schemas.microsoft.com/office/drawing/2014/main" id="{10E45947-BDDC-DC60-9A32-166B485492F9}"/>
              </a:ext>
            </a:extLst>
          </p:cNvPr>
          <p:cNvSpPr/>
          <p:nvPr/>
        </p:nvSpPr>
        <p:spPr bwMode="auto">
          <a:xfrm>
            <a:off x="431999" y="4641693"/>
            <a:ext cx="1545336" cy="751377"/>
          </a:xfrm>
          <a:prstGeom prst="roundRect">
            <a:avLst>
              <a:gd name="adj" fmla="val 10787"/>
            </a:avLst>
          </a:prstGeom>
          <a:solidFill>
            <a:srgbClr val="C3E5FF">
              <a:alpha val="2509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Sales Enablement &amp; Playbooks.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Tailor plays, talk-tracks, &amp; objection handling from top-performer patterns. Cut ramp time &amp; standardise best practice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5" name="Rounded Rectangle 96">
            <a:extLst>
              <a:ext uri="{FF2B5EF4-FFF2-40B4-BE49-F238E27FC236}">
                <a16:creationId xmlns:a16="http://schemas.microsoft.com/office/drawing/2014/main" id="{3E4B9848-6EA4-544C-9E38-4831FB3B71D6}"/>
              </a:ext>
            </a:extLst>
          </p:cNvPr>
          <p:cNvSpPr/>
          <p:nvPr/>
        </p:nvSpPr>
        <p:spPr bwMode="auto">
          <a:xfrm>
            <a:off x="431999" y="1825155"/>
            <a:ext cx="1545336" cy="594360"/>
          </a:xfrm>
          <a:prstGeom prst="roundRect">
            <a:avLst/>
          </a:prstGeom>
          <a:solidFill>
            <a:srgbClr val="C3E5FF">
              <a:alpha val="2509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Self-Service Assistant.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FAQs, configure products &amp;  handle routine sales requests 24/7</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Rounded Rectangle 96">
            <a:extLst>
              <a:ext uri="{FF2B5EF4-FFF2-40B4-BE49-F238E27FC236}">
                <a16:creationId xmlns:a16="http://schemas.microsoft.com/office/drawing/2014/main" id="{0DA06E17-50F4-CC87-CD94-A244500208BE}"/>
              </a:ext>
            </a:extLst>
          </p:cNvPr>
          <p:cNvSpPr/>
          <p:nvPr/>
        </p:nvSpPr>
        <p:spPr bwMode="auto">
          <a:xfrm>
            <a:off x="431999" y="1117799"/>
            <a:ext cx="1545336" cy="640080"/>
          </a:xfrm>
          <a:prstGeom prst="roundRect">
            <a:avLst/>
          </a:prstGeom>
          <a:solidFill>
            <a:srgbClr val="00518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Sales</a:t>
            </a:r>
          </a:p>
        </p:txBody>
      </p:sp>
      <p:sp>
        <p:nvSpPr>
          <p:cNvPr id="12" name="Rounded Rectangle 85">
            <a:extLst>
              <a:ext uri="{FF2B5EF4-FFF2-40B4-BE49-F238E27FC236}">
                <a16:creationId xmlns:a16="http://schemas.microsoft.com/office/drawing/2014/main" id="{591B2E66-37D4-F004-979C-876AECD1AFA3}"/>
              </a:ext>
            </a:extLst>
          </p:cNvPr>
          <p:cNvSpPr/>
          <p:nvPr/>
        </p:nvSpPr>
        <p:spPr bwMode="auto">
          <a:xfrm>
            <a:off x="2062774" y="2611127"/>
            <a:ext cx="1508760" cy="822960"/>
          </a:xfrm>
          <a:prstGeom prst="roundRect">
            <a:avLst/>
          </a:prstGeom>
          <a:solidFill>
            <a:srgbClr val="0078D4">
              <a:alpha val="1411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Content &amp; Asset Generation. </a:t>
            </a: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Create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first drafts, creative variations &amp; brand-safe adaptations. Reduce production cycles; keep messaging consistent across formats/ markets.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4" name="Rounded Rectangle 86">
            <a:extLst>
              <a:ext uri="{FF2B5EF4-FFF2-40B4-BE49-F238E27FC236}">
                <a16:creationId xmlns:a16="http://schemas.microsoft.com/office/drawing/2014/main" id="{09C8967A-140D-D5AB-A823-3B504ED390C7}"/>
              </a:ext>
            </a:extLst>
          </p:cNvPr>
          <p:cNvSpPr/>
          <p:nvPr/>
        </p:nvSpPr>
        <p:spPr bwMode="auto">
          <a:xfrm>
            <a:off x="2062774" y="3494951"/>
            <a:ext cx="1508760" cy="731520"/>
          </a:xfrm>
          <a:prstGeom prst="roundRect">
            <a:avLst/>
          </a:prstGeom>
          <a:solidFill>
            <a:srgbClr val="0078D4">
              <a:alpha val="1411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Performance Forecasting &amp; ROI Insights.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Surface likely outcomes, flag under- performing segments &amp; recommend next-best optimisation actions.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5" name="Rounded Rectangle 88">
            <a:extLst>
              <a:ext uri="{FF2B5EF4-FFF2-40B4-BE49-F238E27FC236}">
                <a16:creationId xmlns:a16="http://schemas.microsoft.com/office/drawing/2014/main" id="{AC833B00-4E8D-C53B-F1D7-0579F4D14B5F}"/>
              </a:ext>
            </a:extLst>
          </p:cNvPr>
          <p:cNvSpPr/>
          <p:nvPr/>
        </p:nvSpPr>
        <p:spPr bwMode="auto">
          <a:xfrm>
            <a:off x="2062774" y="4287335"/>
            <a:ext cx="1508760" cy="868680"/>
          </a:xfrm>
          <a:prstGeom prst="roundRect">
            <a:avLst>
              <a:gd name="adj" fmla="val 12138"/>
            </a:avLst>
          </a:prstGeom>
          <a:solidFill>
            <a:srgbClr val="0078D4">
              <a:alpha val="1411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Real-Time Personalization.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tailored messaging, offers &amp; journeys across web, email &amp; ads to increase engagement/ conversion through individual-level relevance.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6" name="Rounded Rectangle 89">
            <a:extLst>
              <a:ext uri="{FF2B5EF4-FFF2-40B4-BE49-F238E27FC236}">
                <a16:creationId xmlns:a16="http://schemas.microsoft.com/office/drawing/2014/main" id="{034614EF-48F8-6DA6-7A6B-67987A3A5E32}"/>
              </a:ext>
            </a:extLst>
          </p:cNvPr>
          <p:cNvSpPr/>
          <p:nvPr/>
        </p:nvSpPr>
        <p:spPr bwMode="auto">
          <a:xfrm>
            <a:off x="2062774" y="5216881"/>
            <a:ext cx="1508760" cy="987552"/>
          </a:xfrm>
          <a:prstGeom prst="roundRect">
            <a:avLst/>
          </a:prstGeom>
          <a:solidFill>
            <a:srgbClr val="0078D4">
              <a:alpha val="1411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Insight Mining &amp; Trend Intelligence.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Extract signals from customer conversations, market data &amp; social channels. Surface emerging needs, competitor shifts &amp; sentiment trends that inform go-to-market strategy.</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8" name="Rounded Rectangle 90">
            <a:extLst>
              <a:ext uri="{FF2B5EF4-FFF2-40B4-BE49-F238E27FC236}">
                <a16:creationId xmlns:a16="http://schemas.microsoft.com/office/drawing/2014/main" id="{7B862D7F-C5D2-1D80-313E-6984DCE98F0B}"/>
              </a:ext>
            </a:extLst>
          </p:cNvPr>
          <p:cNvSpPr/>
          <p:nvPr/>
        </p:nvSpPr>
        <p:spPr bwMode="auto">
          <a:xfrm>
            <a:off x="2062774" y="1818743"/>
            <a:ext cx="1508760" cy="731520"/>
          </a:xfrm>
          <a:prstGeom prst="roundRect">
            <a:avLst>
              <a:gd name="adj" fmla="val 16754"/>
            </a:avLst>
          </a:prstGeom>
          <a:solidFill>
            <a:srgbClr val="0078D4">
              <a:alpha val="14118"/>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Predictive Audience Targeting &amp; Budget Optimisation.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high-propensity audiences &amp; reallocate spend to  channels most likely to convert</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 name="Rounded Rectangle 97">
            <a:extLst>
              <a:ext uri="{FF2B5EF4-FFF2-40B4-BE49-F238E27FC236}">
                <a16:creationId xmlns:a16="http://schemas.microsoft.com/office/drawing/2014/main" id="{53AF388E-DCE9-711D-79AF-73BF7992D4E6}"/>
              </a:ext>
            </a:extLst>
          </p:cNvPr>
          <p:cNvSpPr/>
          <p:nvPr/>
        </p:nvSpPr>
        <p:spPr bwMode="auto">
          <a:xfrm>
            <a:off x="2062774" y="1117799"/>
            <a:ext cx="1508760" cy="640080"/>
          </a:xfrm>
          <a:prstGeom prst="roundRect">
            <a:avLst/>
          </a:prstGeom>
          <a:solidFill>
            <a:srgbClr val="0078D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Marketing</a:t>
            </a:r>
          </a:p>
        </p:txBody>
      </p:sp>
      <p:sp>
        <p:nvSpPr>
          <p:cNvPr id="21" name="Rounded Rectangle 74">
            <a:extLst>
              <a:ext uri="{FF2B5EF4-FFF2-40B4-BE49-F238E27FC236}">
                <a16:creationId xmlns:a16="http://schemas.microsoft.com/office/drawing/2014/main" id="{4A8D4A6C-7DB4-B04D-6DE5-0C4F3AE6067A}"/>
              </a:ext>
            </a:extLst>
          </p:cNvPr>
          <p:cNvSpPr/>
          <p:nvPr/>
        </p:nvSpPr>
        <p:spPr bwMode="auto">
          <a:xfrm>
            <a:off x="8531010" y="2686671"/>
            <a:ext cx="1600200" cy="889879"/>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Close Acceleration &amp; Financial Narrative Generation.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Streamline account reconciliation, flag discrepancies &amp; drafts first-pass financial narratives. Cut close time &amp; support CFO review.</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2" name="Rounded Rectangle 75">
            <a:extLst>
              <a:ext uri="{FF2B5EF4-FFF2-40B4-BE49-F238E27FC236}">
                <a16:creationId xmlns:a16="http://schemas.microsoft.com/office/drawing/2014/main" id="{3A4E0922-831F-E6CA-C0F4-403AF9F58B26}"/>
              </a:ext>
            </a:extLst>
          </p:cNvPr>
          <p:cNvSpPr/>
          <p:nvPr/>
        </p:nvSpPr>
        <p:spPr bwMode="auto">
          <a:xfrm>
            <a:off x="8531010" y="3629466"/>
            <a:ext cx="1600200" cy="875767"/>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Intelligent Tax Determination &amp; Treasury Forecasting.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tax classification &amp; filing; predict liquidity needs based on real-time financial &amp; market signals. Lower risk &amp; strengthen cash management.</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4" name="Rounded Rectangle 76">
            <a:extLst>
              <a:ext uri="{FF2B5EF4-FFF2-40B4-BE49-F238E27FC236}">
                <a16:creationId xmlns:a16="http://schemas.microsoft.com/office/drawing/2014/main" id="{5ABF3440-1A47-1055-D939-270924945BA5}"/>
              </a:ext>
            </a:extLst>
          </p:cNvPr>
          <p:cNvSpPr/>
          <p:nvPr/>
        </p:nvSpPr>
        <p:spPr bwMode="auto">
          <a:xfrm>
            <a:off x="8531010" y="4558149"/>
            <a:ext cx="1600200" cy="889879"/>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Predictive </a:t>
            </a: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t>
            </a:r>
            <a:r>
              <a:rPr kumimoji="0" lang="en-GB" sz="800" b="1"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inancial Planning &amp; Analysis/ </a:t>
            </a: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Scenario Simulation.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Replace static budgeting with rolling forecasts &amp; what-if models that respond to changing market conditions. Drive faster decision-making &amp; more accurate forecasts.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6" name="Rounded Rectangle 77">
            <a:extLst>
              <a:ext uri="{FF2B5EF4-FFF2-40B4-BE49-F238E27FC236}">
                <a16:creationId xmlns:a16="http://schemas.microsoft.com/office/drawing/2014/main" id="{F8B3D3E5-95EC-4059-21E2-62E7A6995CFC}"/>
              </a:ext>
            </a:extLst>
          </p:cNvPr>
          <p:cNvSpPr/>
          <p:nvPr/>
        </p:nvSpPr>
        <p:spPr bwMode="auto">
          <a:xfrm>
            <a:off x="8531010" y="5500943"/>
            <a:ext cx="1600200" cy="1005840"/>
          </a:xfrm>
          <a:prstGeom prst="roundRect">
            <a:avLst>
              <a:gd name="adj" fmla="val 12257"/>
            </a:avLst>
          </a:prstGeom>
          <a:solidFill>
            <a:srgbClr val="92D05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Touchless AP &amp; P2P Workflow Automation.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invoice matching, approvals &amp; payments while flagging duplicate spend &amp; contract discrepancies; cut cycle time &amp; reduce operational cost.</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1" name="Rounded Rectangle 79">
            <a:extLst>
              <a:ext uri="{FF2B5EF4-FFF2-40B4-BE49-F238E27FC236}">
                <a16:creationId xmlns:a16="http://schemas.microsoft.com/office/drawing/2014/main" id="{C9AFEF5F-E8EC-86B8-62A6-4029382C78B4}"/>
              </a:ext>
            </a:extLst>
          </p:cNvPr>
          <p:cNvSpPr/>
          <p:nvPr/>
        </p:nvSpPr>
        <p:spPr bwMode="auto">
          <a:xfrm>
            <a:off x="8531010" y="1810795"/>
            <a:ext cx="1600200" cy="822960"/>
          </a:xfrm>
          <a:prstGeom prst="roundRect">
            <a:avLst/>
          </a:prstGeom>
          <a:solidFill>
            <a:srgbClr val="92D05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Quote-to-Cash &amp; Revenue.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order validation, invoice creation &amp; payment tracking. Speed up cash flow, reduce manual errors &amp; improve visibility across revenue lifecycle.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9" name="Rounded Rectangle 99">
            <a:extLst>
              <a:ext uri="{FF2B5EF4-FFF2-40B4-BE49-F238E27FC236}">
                <a16:creationId xmlns:a16="http://schemas.microsoft.com/office/drawing/2014/main" id="{DE4D71F7-6687-EA3F-3BBC-C7C236C3DE02}"/>
              </a:ext>
            </a:extLst>
          </p:cNvPr>
          <p:cNvSpPr/>
          <p:nvPr/>
        </p:nvSpPr>
        <p:spPr bwMode="auto">
          <a:xfrm>
            <a:off x="8531010" y="1117799"/>
            <a:ext cx="1600200" cy="640080"/>
          </a:xfrm>
          <a:prstGeom prst="roundRect">
            <a:avLst/>
          </a:prstGeom>
          <a:solidFill>
            <a:srgbClr val="92D05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effectLst/>
                <a:uLnTx/>
                <a:uFillTx/>
                <a:latin typeface="Segoe Sans Display"/>
                <a:ea typeface="+mn-ea"/>
                <a:cs typeface="Segoe Sans Display" pitchFamily="2" charset="0"/>
              </a:rPr>
              <a:t>Finance</a:t>
            </a:r>
          </a:p>
        </p:txBody>
      </p:sp>
      <p:sp>
        <p:nvSpPr>
          <p:cNvPr id="29" name="Rounded Rectangle 112">
            <a:extLst>
              <a:ext uri="{FF2B5EF4-FFF2-40B4-BE49-F238E27FC236}">
                <a16:creationId xmlns:a16="http://schemas.microsoft.com/office/drawing/2014/main" id="{3910CD59-E1AC-0FD2-4D62-52D6037B97F8}"/>
              </a:ext>
            </a:extLst>
          </p:cNvPr>
          <p:cNvSpPr/>
          <p:nvPr/>
        </p:nvSpPr>
        <p:spPr bwMode="auto">
          <a:xfrm>
            <a:off x="3656973" y="2719941"/>
            <a:ext cx="1508760" cy="825246"/>
          </a:xfrm>
          <a:prstGeom prst="roundRect">
            <a:avLst/>
          </a:prstGeom>
          <a:solidFill>
            <a:srgbClr val="F2D8F3">
              <a:alpha val="2470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Issue Diagnosis &amp; Root-Cause Analysis.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Guide data-driven workflow, surface likely causes, recommended fixes &amp; relevant knowledge. Cuts investigation time &amp; repeat contacts.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0" name="Rounded Rectangle 112">
            <a:extLst>
              <a:ext uri="{FF2B5EF4-FFF2-40B4-BE49-F238E27FC236}">
                <a16:creationId xmlns:a16="http://schemas.microsoft.com/office/drawing/2014/main" id="{7FE4BEB6-0AE9-8987-2268-30515954FD36}"/>
              </a:ext>
            </a:extLst>
          </p:cNvPr>
          <p:cNvSpPr/>
          <p:nvPr/>
        </p:nvSpPr>
        <p:spPr bwMode="auto">
          <a:xfrm>
            <a:off x="3656973" y="3614738"/>
            <a:ext cx="1508760" cy="804672"/>
          </a:xfrm>
          <a:prstGeom prst="roundRect">
            <a:avLst/>
          </a:prstGeom>
          <a:solidFill>
            <a:srgbClr val="F2D8F3">
              <a:alpha val="2470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Resolution &amp; Escalation Handling.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Suggest validated fixes, auto-complete steps &amp; trigger escalations when SLA risk is detected. Improve speed, consistency &amp; reduce backlog.</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110">
            <a:extLst>
              <a:ext uri="{FF2B5EF4-FFF2-40B4-BE49-F238E27FC236}">
                <a16:creationId xmlns:a16="http://schemas.microsoft.com/office/drawing/2014/main" id="{4D173EE0-4AEE-34C2-4E76-0D5448664253}"/>
              </a:ext>
            </a:extLst>
          </p:cNvPr>
          <p:cNvSpPr/>
          <p:nvPr/>
        </p:nvSpPr>
        <p:spPr bwMode="auto">
          <a:xfrm>
            <a:off x="3656973" y="4488961"/>
            <a:ext cx="1508760" cy="914400"/>
          </a:xfrm>
          <a:prstGeom prst="roundRect">
            <a:avLst/>
          </a:prstGeom>
          <a:solidFill>
            <a:srgbClr val="F2D8F3">
              <a:alpha val="2470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Service Quality &amp; Continuous Improvement Insights.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Detect recurring issues, emerging patterns &amp; automation opportunities. Enable proactive reduction of inbound volume &amp; cost-to-serve.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7" name="Rounded Rectangle 4">
            <a:extLst>
              <a:ext uri="{FF2B5EF4-FFF2-40B4-BE49-F238E27FC236}">
                <a16:creationId xmlns:a16="http://schemas.microsoft.com/office/drawing/2014/main" id="{458C2180-09BC-692E-EEDE-6A8017209F9B}"/>
              </a:ext>
            </a:extLst>
          </p:cNvPr>
          <p:cNvSpPr/>
          <p:nvPr/>
        </p:nvSpPr>
        <p:spPr bwMode="auto">
          <a:xfrm>
            <a:off x="3656973" y="5472913"/>
            <a:ext cx="1508760" cy="987552"/>
          </a:xfrm>
          <a:prstGeom prst="roundRect">
            <a:avLst>
              <a:gd name="adj" fmla="val 10787"/>
            </a:avLst>
          </a:prstGeom>
          <a:solidFill>
            <a:srgbClr val="F2D8F3">
              <a:alpha val="2470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Self-Service Assistant &amp; Guided Troubleshooting.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Deflect high-frequency queries to conversational and step-by-step self-service flows to improve customer satisfaction, reduce ticket load on support teams.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8" name="Rounded Rectangle 111">
            <a:extLst>
              <a:ext uri="{FF2B5EF4-FFF2-40B4-BE49-F238E27FC236}">
                <a16:creationId xmlns:a16="http://schemas.microsoft.com/office/drawing/2014/main" id="{F074F8D4-039A-FEC8-0FBA-9618788D5556}"/>
              </a:ext>
            </a:extLst>
          </p:cNvPr>
          <p:cNvSpPr/>
          <p:nvPr/>
        </p:nvSpPr>
        <p:spPr bwMode="auto">
          <a:xfrm>
            <a:off x="3656973" y="1827430"/>
            <a:ext cx="1508760" cy="822960"/>
          </a:xfrm>
          <a:prstGeom prst="roundRect">
            <a:avLst/>
          </a:prstGeom>
          <a:solidFill>
            <a:srgbClr val="F2D8F3">
              <a:alpha val="2470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Case Routing &amp; Prioritization.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triage; </a:t>
            </a:r>
            <a:r>
              <a:rPr kumimoji="0" lang="en-GB"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analyze</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customer context, history &amp; urgency to assign each case to best-fit rep to reduce wait times &amp; improve resolution quality.</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0" name="Rounded Rectangle 100">
            <a:extLst>
              <a:ext uri="{FF2B5EF4-FFF2-40B4-BE49-F238E27FC236}">
                <a16:creationId xmlns:a16="http://schemas.microsoft.com/office/drawing/2014/main" id="{35DFC805-B8F1-16D6-4886-0845A608AD3C}"/>
              </a:ext>
            </a:extLst>
          </p:cNvPr>
          <p:cNvSpPr/>
          <p:nvPr/>
        </p:nvSpPr>
        <p:spPr bwMode="auto">
          <a:xfrm>
            <a:off x="3656973" y="1117799"/>
            <a:ext cx="1508760" cy="640080"/>
          </a:xfrm>
          <a:prstGeom prst="roundRect">
            <a:avLst/>
          </a:prstGeom>
          <a:solidFill>
            <a:srgbClr val="C03BC4"/>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Customer Service</a:t>
            </a:r>
          </a:p>
        </p:txBody>
      </p:sp>
      <p:sp>
        <p:nvSpPr>
          <p:cNvPr id="39" name="Rounded Rectangle 62">
            <a:extLst>
              <a:ext uri="{FF2B5EF4-FFF2-40B4-BE49-F238E27FC236}">
                <a16:creationId xmlns:a16="http://schemas.microsoft.com/office/drawing/2014/main" id="{337B38A7-1CC7-B6C1-62B3-8DB9D09B0ED1}"/>
              </a:ext>
            </a:extLst>
          </p:cNvPr>
          <p:cNvSpPr/>
          <p:nvPr/>
        </p:nvSpPr>
        <p:spPr bwMode="auto">
          <a:xfrm>
            <a:off x="5251172" y="2685115"/>
            <a:ext cx="1508760" cy="914400"/>
          </a:xfrm>
          <a:prstGeom prst="roundRect">
            <a:avLst/>
          </a:prstGeom>
          <a:solidFill>
            <a:srgbClr val="7030A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Contract Drafting, Review &amp; Negotiation.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Create first-drafts, detect risky clauses &amp; recommend alternative based on playbooks &amp; past negotiated terms. Accelerate cycle time &amp; reduce legal workload.</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0" name="Rounded Rectangle 63">
            <a:extLst>
              <a:ext uri="{FF2B5EF4-FFF2-40B4-BE49-F238E27FC236}">
                <a16:creationId xmlns:a16="http://schemas.microsoft.com/office/drawing/2014/main" id="{61CFD534-9695-2A6B-B6FD-C80262EC748D}"/>
              </a:ext>
            </a:extLst>
          </p:cNvPr>
          <p:cNvSpPr/>
          <p:nvPr/>
        </p:nvSpPr>
        <p:spPr bwMode="auto">
          <a:xfrm>
            <a:off x="5251172" y="3660797"/>
            <a:ext cx="1508760" cy="822960"/>
          </a:xfrm>
          <a:prstGeom prst="roundRect">
            <a:avLst/>
          </a:prstGeom>
          <a:solidFill>
            <a:srgbClr val="7030A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Risk Detection &amp; Mitigation Intelligence. </a:t>
            </a:r>
            <a:r>
              <a:rPr lang="en-GB" sz="800">
                <a:solidFill>
                  <a:srgbClr val="000000"/>
                </a:solidFill>
                <a:latin typeface="Segoe UI" panose="020B0502040204020203" pitchFamily="34" charset="0"/>
                <a:cs typeface="Segoe UI" panose="020B0502040204020203" pitchFamily="34" charset="0"/>
              </a:rPr>
              <a:t>A</a:t>
            </a:r>
            <a:r>
              <a:rPr kumimoji="0" lang="en-GB"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nalyze</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contracts, policies &amp; operational data to surface emerging legal &amp; commercial risks. Enable proactive mitigation.</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1" name="Rounded Rectangle 64">
            <a:extLst>
              <a:ext uri="{FF2B5EF4-FFF2-40B4-BE49-F238E27FC236}">
                <a16:creationId xmlns:a16="http://schemas.microsoft.com/office/drawing/2014/main" id="{6CB0E386-F38F-DAB9-34B6-2ADDE4C82957}"/>
              </a:ext>
            </a:extLst>
          </p:cNvPr>
          <p:cNvSpPr/>
          <p:nvPr/>
        </p:nvSpPr>
        <p:spPr bwMode="auto">
          <a:xfrm>
            <a:off x="5251172" y="4545039"/>
            <a:ext cx="1508760" cy="848302"/>
          </a:xfrm>
          <a:prstGeom prst="roundRect">
            <a:avLst/>
          </a:prstGeom>
          <a:solidFill>
            <a:srgbClr val="7030A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Legal Advisory for Business Teams.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routine queries, summarise relevant policies &amp; drafts guidance notes; free legal teams for complex, high-value work.</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2" name="Rounded Rectangle 65">
            <a:extLst>
              <a:ext uri="{FF2B5EF4-FFF2-40B4-BE49-F238E27FC236}">
                <a16:creationId xmlns:a16="http://schemas.microsoft.com/office/drawing/2014/main" id="{85864E58-E908-F3DE-AB19-C0D0EB5040FA}"/>
              </a:ext>
            </a:extLst>
          </p:cNvPr>
          <p:cNvSpPr/>
          <p:nvPr/>
        </p:nvSpPr>
        <p:spPr bwMode="auto">
          <a:xfrm>
            <a:off x="5251172" y="5454625"/>
            <a:ext cx="1508760" cy="1005840"/>
          </a:xfrm>
          <a:prstGeom prst="roundRect">
            <a:avLst/>
          </a:prstGeom>
          <a:solidFill>
            <a:srgbClr val="7030A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Strategic Legal Insight &amp; Governance Advisor.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Synthesise regulatory updates, contract data &amp; risk signals into executive briefings. Support board-level decisions &amp; strengthen governance.</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73" name="Rounded Rectangle 70">
            <a:extLst>
              <a:ext uri="{FF2B5EF4-FFF2-40B4-BE49-F238E27FC236}">
                <a16:creationId xmlns:a16="http://schemas.microsoft.com/office/drawing/2014/main" id="{2745252D-3230-1B52-77F0-9F0B6334A0A1}"/>
              </a:ext>
            </a:extLst>
          </p:cNvPr>
          <p:cNvSpPr/>
          <p:nvPr/>
        </p:nvSpPr>
        <p:spPr bwMode="auto">
          <a:xfrm>
            <a:off x="5251172" y="1819161"/>
            <a:ext cx="1508760" cy="804672"/>
          </a:xfrm>
          <a:prstGeom prst="roundRect">
            <a:avLst>
              <a:gd name="adj" fmla="val 13727"/>
            </a:avLst>
          </a:prstGeom>
          <a:solidFill>
            <a:srgbClr val="7030A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Regulatory Intelligence &amp; Compliance Monitoring.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Scan regulatory sources, flag changes &amp; map to internal policies &amp; controls; reduce manual tracking effort &amp; lower compliance risk.</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7" name="Rounded Rectangle 104">
            <a:extLst>
              <a:ext uri="{FF2B5EF4-FFF2-40B4-BE49-F238E27FC236}">
                <a16:creationId xmlns:a16="http://schemas.microsoft.com/office/drawing/2014/main" id="{56F7399C-4EC9-5CA4-B1A4-F963105F1358}"/>
              </a:ext>
            </a:extLst>
          </p:cNvPr>
          <p:cNvSpPr/>
          <p:nvPr/>
        </p:nvSpPr>
        <p:spPr bwMode="auto">
          <a:xfrm>
            <a:off x="5251172" y="1117799"/>
            <a:ext cx="1508760" cy="640080"/>
          </a:xfrm>
          <a:prstGeom prst="roundRect">
            <a:avLst/>
          </a:prstGeom>
          <a:solidFill>
            <a:srgbClr val="7030A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Legal</a:t>
            </a:r>
          </a:p>
        </p:txBody>
      </p:sp>
      <p:sp>
        <p:nvSpPr>
          <p:cNvPr id="45" name="Rounded Rectangle 33">
            <a:extLst>
              <a:ext uri="{FF2B5EF4-FFF2-40B4-BE49-F238E27FC236}">
                <a16:creationId xmlns:a16="http://schemas.microsoft.com/office/drawing/2014/main" id="{DDBEB53C-D89E-4AE0-7717-3D1FD2B0A133}"/>
              </a:ext>
            </a:extLst>
          </p:cNvPr>
          <p:cNvSpPr/>
          <p:nvPr/>
        </p:nvSpPr>
        <p:spPr bwMode="auto">
          <a:xfrm>
            <a:off x="6845371" y="2775597"/>
            <a:ext cx="1600200" cy="864077"/>
          </a:xfrm>
          <a:prstGeom prst="roundRect">
            <a:avLst/>
          </a:prstGeom>
          <a:solidFill>
            <a:srgbClr val="00206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Talent Sourcing &amp; Candidate Screening.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Match candidates to roles using skills, experience &amp; fit signals;  reduce time-to-shortlist &amp; help recruiters focus on high-quality applicants instead of manual CV filtering.</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7" name="Rounded Rectangle 34">
            <a:extLst>
              <a:ext uri="{FF2B5EF4-FFF2-40B4-BE49-F238E27FC236}">
                <a16:creationId xmlns:a16="http://schemas.microsoft.com/office/drawing/2014/main" id="{F3E0C3C7-3965-5363-9FA3-59BE45313DBA}"/>
              </a:ext>
            </a:extLst>
          </p:cNvPr>
          <p:cNvSpPr/>
          <p:nvPr/>
        </p:nvSpPr>
        <p:spPr bwMode="auto">
          <a:xfrm>
            <a:off x="6845371" y="3683952"/>
            <a:ext cx="1600200" cy="914400"/>
          </a:xfrm>
          <a:prstGeom prst="roundRect">
            <a:avLst>
              <a:gd name="adj" fmla="val 13178"/>
            </a:avLst>
          </a:prstGeom>
          <a:solidFill>
            <a:srgbClr val="00206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Adaptive Learning Paths &amp; Skills Development.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personalised training journeys based on role, skill gaps &amp; career goals; increase completion rates &amp; reduce time spent on irrelevant learning modules.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8" name="Rounded Rectangle 35">
            <a:extLst>
              <a:ext uri="{FF2B5EF4-FFF2-40B4-BE49-F238E27FC236}">
                <a16:creationId xmlns:a16="http://schemas.microsoft.com/office/drawing/2014/main" id="{06393F22-286C-35CB-92A6-B63CCE205B9E}"/>
              </a:ext>
            </a:extLst>
          </p:cNvPr>
          <p:cNvSpPr/>
          <p:nvPr/>
        </p:nvSpPr>
        <p:spPr bwMode="auto">
          <a:xfrm>
            <a:off x="6845371" y="4642630"/>
            <a:ext cx="1600200" cy="886968"/>
          </a:xfrm>
          <a:prstGeom prst="roundRect">
            <a:avLst>
              <a:gd name="adj" fmla="val 13267"/>
            </a:avLst>
          </a:prstGeom>
          <a:solidFill>
            <a:srgbClr val="00206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Talent Pipeline &amp; Succession.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Flag rising talent, predict attrition risk &amp; recommend succession plans based on performance, skills &amp; mobility data. Strengthen leadership continuity &amp; workforce planning.</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9" name="Rounded Rectangle 45">
            <a:extLst>
              <a:ext uri="{FF2B5EF4-FFF2-40B4-BE49-F238E27FC236}">
                <a16:creationId xmlns:a16="http://schemas.microsoft.com/office/drawing/2014/main" id="{5ABA6AAC-2615-8D59-AD23-B33713D345C9}"/>
              </a:ext>
            </a:extLst>
          </p:cNvPr>
          <p:cNvSpPr/>
          <p:nvPr/>
        </p:nvSpPr>
        <p:spPr bwMode="auto">
          <a:xfrm>
            <a:off x="6845371" y="5573875"/>
            <a:ext cx="1600200" cy="932908"/>
          </a:xfrm>
          <a:prstGeom prst="roundRect">
            <a:avLst>
              <a:gd name="adj" fmla="val 12134"/>
            </a:avLst>
          </a:prstGeom>
          <a:solidFill>
            <a:srgbClr val="00206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Strategic Workforce Planning &amp; Scenario Modelling. </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Model future talent needs, hiring gaps, &amp; cost impacts under different business scenarios. Enable proactive workforce decisions instead of reactive headcount adjustments.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83" name="Rounded Rectangle 52">
            <a:extLst>
              <a:ext uri="{FF2B5EF4-FFF2-40B4-BE49-F238E27FC236}">
                <a16:creationId xmlns:a16="http://schemas.microsoft.com/office/drawing/2014/main" id="{9EEE70A9-8A42-A088-E22C-E7E04B351809}"/>
              </a:ext>
            </a:extLst>
          </p:cNvPr>
          <p:cNvSpPr/>
          <p:nvPr/>
        </p:nvSpPr>
        <p:spPr bwMode="auto">
          <a:xfrm>
            <a:off x="6845371" y="1802157"/>
            <a:ext cx="1600200" cy="929162"/>
          </a:xfrm>
          <a:prstGeom prst="roundRect">
            <a:avLst>
              <a:gd name="adj" fmla="val 12257"/>
            </a:avLst>
          </a:prstGeom>
          <a:solidFill>
            <a:srgbClr val="00206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Employee Onboarding &amp; Exit. </a:t>
            </a:r>
            <a:r>
              <a:rPr kumimoji="0" lang="en-GB"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analyze</a:t>
            </a:r>
            <a:r>
              <a:rPr kumimoji="0" lang="en-GB"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survey responses, chat data &amp; behavioural signals to surface drivers of satisfaction, burnout &amp; turnover. Improve new-hire readiness, reduce compliance &amp; access risk during departures.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8" name="Rounded Rectangle 105">
            <a:extLst>
              <a:ext uri="{FF2B5EF4-FFF2-40B4-BE49-F238E27FC236}">
                <a16:creationId xmlns:a16="http://schemas.microsoft.com/office/drawing/2014/main" id="{69D99054-69DF-D0C9-85DD-2B2D951BFC81}"/>
              </a:ext>
            </a:extLst>
          </p:cNvPr>
          <p:cNvSpPr/>
          <p:nvPr/>
        </p:nvSpPr>
        <p:spPr bwMode="auto">
          <a:xfrm>
            <a:off x="6845371" y="1117799"/>
            <a:ext cx="1600200" cy="640080"/>
          </a:xfrm>
          <a:prstGeom prst="roundRect">
            <a:avLst/>
          </a:prstGeom>
          <a:solidFill>
            <a:srgbClr val="00206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HR</a:t>
            </a:r>
          </a:p>
        </p:txBody>
      </p:sp>
      <p:sp>
        <p:nvSpPr>
          <p:cNvPr id="92" name="Rounded Rectangle 52">
            <a:extLst>
              <a:ext uri="{FF2B5EF4-FFF2-40B4-BE49-F238E27FC236}">
                <a16:creationId xmlns:a16="http://schemas.microsoft.com/office/drawing/2014/main" id="{88089C0B-CBCC-2531-1C5A-01F457DBF74D}"/>
              </a:ext>
            </a:extLst>
          </p:cNvPr>
          <p:cNvSpPr/>
          <p:nvPr/>
        </p:nvSpPr>
        <p:spPr bwMode="auto">
          <a:xfrm>
            <a:off x="10216648" y="1832549"/>
            <a:ext cx="1554480" cy="792772"/>
          </a:xfrm>
          <a:prstGeom prst="roundRect">
            <a:avLst>
              <a:gd name="adj" fmla="val 12257"/>
            </a:avLst>
          </a:prstGeom>
          <a:solidFill>
            <a:srgbClr val="FFC00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Sans Display"/>
                <a:ea typeface="+mn-ea"/>
                <a:cs typeface="Segoe Sans Display"/>
              </a:rPr>
              <a:t>Data Quality &amp; Governance. </a:t>
            </a:r>
            <a:r>
              <a:rPr kumimoji="0" lang="en-GB" sz="800" b="0" i="0" u="none" strike="noStrike" kern="1200" cap="none" spc="0" normalizeH="0" baseline="0" noProof="0">
                <a:ln>
                  <a:noFill/>
                </a:ln>
                <a:solidFill>
                  <a:srgbClr val="000000"/>
                </a:solidFill>
                <a:effectLst/>
                <a:uLnTx/>
                <a:uFillTx/>
                <a:latin typeface="Segoe Sans Display"/>
                <a:ea typeface="+mn-ea"/>
                <a:cs typeface="Segoe Sans Display"/>
              </a:rPr>
              <a:t>Detect data anomalies, map lineage &amp; recommend quality fixes. Improve trust in operational and analytical systems while reducing the cost of manual stewardship.</a:t>
            </a:r>
            <a:r>
              <a:rPr kumimoji="0" lang="en-US" sz="800" b="0" i="0" u="none" strike="noStrike" kern="1200" cap="none" spc="0" normalizeH="0" baseline="0" noProof="0">
                <a:ln>
                  <a:noFill/>
                </a:ln>
                <a:solidFill>
                  <a:srgbClr val="000000"/>
                </a:solidFill>
                <a:effectLst/>
                <a:uLnTx/>
                <a:uFillTx/>
                <a:latin typeface="Segoe Sans Display"/>
                <a:ea typeface="+mn-ea"/>
                <a:cs typeface="Segoe Sans Display"/>
              </a:rPr>
              <a:t> </a:t>
            </a:r>
          </a:p>
        </p:txBody>
      </p:sp>
      <p:sp>
        <p:nvSpPr>
          <p:cNvPr id="93" name="Rounded Rectangle 33">
            <a:extLst>
              <a:ext uri="{FF2B5EF4-FFF2-40B4-BE49-F238E27FC236}">
                <a16:creationId xmlns:a16="http://schemas.microsoft.com/office/drawing/2014/main" id="{638F73BF-13E6-2A38-1563-16F8AE62EFF2}"/>
              </a:ext>
            </a:extLst>
          </p:cNvPr>
          <p:cNvSpPr/>
          <p:nvPr/>
        </p:nvSpPr>
        <p:spPr bwMode="auto">
          <a:xfrm>
            <a:off x="10216648" y="2699991"/>
            <a:ext cx="1554480" cy="947335"/>
          </a:xfrm>
          <a:prstGeom prst="roundRect">
            <a:avLst/>
          </a:prstGeom>
          <a:solidFill>
            <a:srgbClr val="FFC00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Sans Display"/>
                <a:ea typeface="+mn-ea"/>
                <a:cs typeface="Segoe Sans Display"/>
              </a:rPr>
              <a:t>Software Asset Intelligence &amp; Renewal Optimization. </a:t>
            </a:r>
            <a:r>
              <a:rPr lang="en-GB" sz="800">
                <a:solidFill>
                  <a:srgbClr val="000000"/>
                </a:solidFill>
                <a:latin typeface="Segoe Sans Display"/>
                <a:cs typeface="Segoe Sans Display"/>
              </a:rPr>
              <a:t>A</a:t>
            </a:r>
            <a:r>
              <a:rPr kumimoji="0" lang="en-GB" sz="800" b="0" i="0" u="none" strike="noStrike" kern="1200" cap="none" spc="0" normalizeH="0" baseline="0" noProof="0">
                <a:ln>
                  <a:noFill/>
                </a:ln>
                <a:solidFill>
                  <a:srgbClr val="000000"/>
                </a:solidFill>
                <a:effectLst/>
                <a:uLnTx/>
                <a:uFillTx/>
                <a:latin typeface="Segoe Sans Display"/>
                <a:ea typeface="+mn-ea"/>
                <a:cs typeface="Segoe Sans Display"/>
              </a:rPr>
              <a:t>nalyze application usage, contract terms &amp; renewal cycles to identify cost-saving opportunities, reduce shelfware, &amp; optimise enterprise software spend.</a:t>
            </a:r>
            <a:endParaRPr kumimoji="0" lang="en-US" sz="800" b="0" i="0" u="none" strike="noStrike" kern="1200" cap="none" spc="0" normalizeH="0" baseline="0" noProof="0">
              <a:ln>
                <a:noFill/>
              </a:ln>
              <a:solidFill>
                <a:srgbClr val="000000"/>
              </a:solidFill>
              <a:effectLst/>
              <a:uLnTx/>
              <a:uFillTx/>
              <a:latin typeface="Segoe Sans Display"/>
              <a:ea typeface="+mn-ea"/>
              <a:cs typeface="Segoe Sans Display"/>
            </a:endParaRPr>
          </a:p>
        </p:txBody>
      </p:sp>
      <p:sp>
        <p:nvSpPr>
          <p:cNvPr id="94" name="Rounded Rectangle 34">
            <a:extLst>
              <a:ext uri="{FF2B5EF4-FFF2-40B4-BE49-F238E27FC236}">
                <a16:creationId xmlns:a16="http://schemas.microsoft.com/office/drawing/2014/main" id="{A16BC9DE-CDD1-5FB0-76DD-620CB250C62B}"/>
              </a:ext>
            </a:extLst>
          </p:cNvPr>
          <p:cNvSpPr/>
          <p:nvPr/>
        </p:nvSpPr>
        <p:spPr bwMode="auto">
          <a:xfrm>
            <a:off x="10216648" y="3721996"/>
            <a:ext cx="1554480" cy="947335"/>
          </a:xfrm>
          <a:prstGeom prst="roundRect">
            <a:avLst>
              <a:gd name="adj" fmla="val 13178"/>
            </a:avLst>
          </a:prstGeom>
          <a:solidFill>
            <a:srgbClr val="FFC00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Sans Display"/>
                <a:ea typeface="+mn-ea"/>
                <a:cs typeface="Segoe Sans Display"/>
              </a:rPr>
              <a:t>Smart Device Lifecycle Planning &amp; Auto-Provisioning. </a:t>
            </a:r>
            <a:r>
              <a:rPr kumimoji="0" lang="en-GB" sz="800" b="0" i="0" u="none" strike="noStrike" kern="1200" cap="none" spc="0" normalizeH="0" baseline="0" noProof="0">
                <a:ln>
                  <a:noFill/>
                </a:ln>
                <a:solidFill>
                  <a:srgbClr val="000000"/>
                </a:solidFill>
                <a:effectLst/>
                <a:uLnTx/>
                <a:uFillTx/>
                <a:latin typeface="Segoe Sans Display"/>
                <a:ea typeface="+mn-ea"/>
                <a:cs typeface="Segoe Sans Display"/>
              </a:rPr>
              <a:t>Predict refresh needs, forecast inventory &amp; automate device provisioning; cut total cost of ownership &amp; ensure employees always have up-to-date tools.</a:t>
            </a:r>
            <a:endParaRPr kumimoji="0" lang="en-US" sz="800" b="0" i="0" u="none" strike="noStrike" kern="1200" cap="none" spc="0" normalizeH="0" baseline="0" noProof="0">
              <a:ln>
                <a:noFill/>
              </a:ln>
              <a:solidFill>
                <a:srgbClr val="000000"/>
              </a:solidFill>
              <a:effectLst/>
              <a:uLnTx/>
              <a:uFillTx/>
              <a:latin typeface="Segoe Sans Display"/>
              <a:ea typeface="+mn-ea"/>
              <a:cs typeface="Segoe Sans Display"/>
            </a:endParaRPr>
          </a:p>
        </p:txBody>
      </p:sp>
      <p:sp>
        <p:nvSpPr>
          <p:cNvPr id="99" name="Rounded Rectangle 35">
            <a:extLst>
              <a:ext uri="{FF2B5EF4-FFF2-40B4-BE49-F238E27FC236}">
                <a16:creationId xmlns:a16="http://schemas.microsoft.com/office/drawing/2014/main" id="{1E10A059-35FE-BC36-428C-3F7F77DD5177}"/>
              </a:ext>
            </a:extLst>
          </p:cNvPr>
          <p:cNvSpPr/>
          <p:nvPr/>
        </p:nvSpPr>
        <p:spPr bwMode="auto">
          <a:xfrm>
            <a:off x="10216648" y="5766009"/>
            <a:ext cx="1554480" cy="927009"/>
          </a:xfrm>
          <a:prstGeom prst="roundRect">
            <a:avLst>
              <a:gd name="adj" fmla="val 13267"/>
            </a:avLst>
          </a:prstGeom>
          <a:solidFill>
            <a:srgbClr val="FFC00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Sans Display"/>
                <a:ea typeface="+mn-ea"/>
                <a:cs typeface="Segoe Sans Display"/>
              </a:rPr>
              <a:t>Digital Adoption Coaching &amp; Behavioural Insights. </a:t>
            </a:r>
            <a:r>
              <a:rPr kumimoji="0" lang="en-GB" sz="800" b="0" i="0" u="none" strike="noStrike" kern="1200" cap="none" spc="0" normalizeH="0" baseline="0" noProof="0">
                <a:ln>
                  <a:noFill/>
                </a:ln>
                <a:solidFill>
                  <a:srgbClr val="000000"/>
                </a:solidFill>
                <a:effectLst/>
                <a:uLnTx/>
                <a:uFillTx/>
                <a:latin typeface="Segoe Sans Display"/>
                <a:ea typeface="+mn-ea"/>
                <a:cs typeface="Segoe Sans Display"/>
              </a:rPr>
              <a:t>Provide guided workflows, nudges &amp; role-based learning based on real usage patterns. Boost adoption of new tools &amp;  reduce dependence on manual training.</a:t>
            </a:r>
            <a:endParaRPr kumimoji="0" lang="en-US" sz="800" b="0" i="0" u="none" strike="noStrike" kern="1200" cap="none" spc="0" normalizeH="0" baseline="0" noProof="0">
              <a:ln>
                <a:noFill/>
              </a:ln>
              <a:solidFill>
                <a:srgbClr val="000000"/>
              </a:solidFill>
              <a:effectLst/>
              <a:uLnTx/>
              <a:uFillTx/>
              <a:latin typeface="Segoe Sans Display"/>
              <a:ea typeface="+mn-ea"/>
              <a:cs typeface="Segoe Sans Display"/>
            </a:endParaRPr>
          </a:p>
        </p:txBody>
      </p:sp>
      <p:sp>
        <p:nvSpPr>
          <p:cNvPr id="104" name="Rounded Rectangle 35">
            <a:extLst>
              <a:ext uri="{FF2B5EF4-FFF2-40B4-BE49-F238E27FC236}">
                <a16:creationId xmlns:a16="http://schemas.microsoft.com/office/drawing/2014/main" id="{A13F9C73-B539-81AD-5453-B43623C3E72D}"/>
              </a:ext>
            </a:extLst>
          </p:cNvPr>
          <p:cNvSpPr/>
          <p:nvPr/>
        </p:nvSpPr>
        <p:spPr bwMode="auto">
          <a:xfrm>
            <a:off x="10216648" y="4744001"/>
            <a:ext cx="1554480" cy="947336"/>
          </a:xfrm>
          <a:prstGeom prst="roundRect">
            <a:avLst>
              <a:gd name="adj" fmla="val 13267"/>
            </a:avLst>
          </a:prstGeom>
          <a:solidFill>
            <a:srgbClr val="FFC000">
              <a:alpha val="10196"/>
            </a:srgbClr>
          </a:solidFill>
          <a:ln w="63897" cap="flat">
            <a:no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Segoe Sans Display"/>
                <a:ea typeface="+mn-ea"/>
                <a:cs typeface="Segoe Sans Display"/>
              </a:rPr>
              <a:t>Service Availability &amp; Incident Prevention</a:t>
            </a:r>
            <a:r>
              <a:rPr kumimoji="0" lang="en-GB" sz="800" b="0" i="0" u="none" strike="noStrike" kern="1200" cap="none" spc="0" normalizeH="0" baseline="0" noProof="0">
                <a:ln>
                  <a:noFill/>
                </a:ln>
                <a:solidFill>
                  <a:srgbClr val="000000"/>
                </a:solidFill>
                <a:effectLst/>
                <a:uLnTx/>
                <a:uFillTx/>
                <a:latin typeface="Segoe Sans Display"/>
                <a:ea typeface="+mn-ea"/>
                <a:cs typeface="Segoe Sans Display"/>
              </a:rPr>
              <a:t>. Aggregate telemetry &amp; logs to predict outages, auto-resolve incidents &amp; prioritise root causes. Reduce downtime &amp; improve user experience.</a:t>
            </a:r>
            <a:endParaRPr kumimoji="0" lang="en-US" sz="800" b="0" i="0" u="none" strike="noStrike" kern="1200" cap="none" spc="0" normalizeH="0" baseline="0" noProof="0">
              <a:ln>
                <a:noFill/>
              </a:ln>
              <a:solidFill>
                <a:srgbClr val="000000"/>
              </a:solidFill>
              <a:effectLst/>
              <a:uLnTx/>
              <a:uFillTx/>
              <a:latin typeface="Segoe Sans Display"/>
              <a:ea typeface="+mn-ea"/>
              <a:cs typeface="Segoe Sans Display"/>
            </a:endParaRPr>
          </a:p>
        </p:txBody>
      </p:sp>
      <p:sp>
        <p:nvSpPr>
          <p:cNvPr id="43" name="Rounded Rectangle 106">
            <a:extLst>
              <a:ext uri="{FF2B5EF4-FFF2-40B4-BE49-F238E27FC236}">
                <a16:creationId xmlns:a16="http://schemas.microsoft.com/office/drawing/2014/main" id="{99B09C35-94BA-9A02-30C1-C4C95F5C2DA3}"/>
              </a:ext>
            </a:extLst>
          </p:cNvPr>
          <p:cNvSpPr/>
          <p:nvPr/>
        </p:nvSpPr>
        <p:spPr bwMode="auto">
          <a:xfrm>
            <a:off x="10216648" y="1117799"/>
            <a:ext cx="1554480" cy="640080"/>
          </a:xfrm>
          <a:prstGeom prst="roundRect">
            <a:avLst/>
          </a:prstGeom>
          <a:solidFill>
            <a:srgbClr val="FFB90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effectLst/>
                <a:uLnTx/>
                <a:uFillTx/>
                <a:latin typeface="Segoe Sans Display"/>
                <a:ea typeface="+mn-ea"/>
                <a:cs typeface="Segoe Sans Display" pitchFamily="2" charset="0"/>
              </a:rPr>
              <a:t>IT</a:t>
            </a:r>
          </a:p>
        </p:txBody>
      </p:sp>
      <p:sp>
        <p:nvSpPr>
          <p:cNvPr id="44" name="Title 1">
            <a:extLst>
              <a:ext uri="{FF2B5EF4-FFF2-40B4-BE49-F238E27FC236}">
                <a16:creationId xmlns:a16="http://schemas.microsoft.com/office/drawing/2014/main" id="{2595D6F6-9575-F08B-7263-B6506507D06E}"/>
              </a:ext>
            </a:extLst>
          </p:cNvPr>
          <p:cNvSpPr txBox="1">
            <a:spLocks noGrp="1"/>
          </p:cNvSpPr>
          <p:nvPr>
            <p:ph type="title" idx="4294967295"/>
          </p:nvPr>
        </p:nvSpPr>
        <p:spPr>
          <a:xfrm>
            <a:off x="410292" y="388188"/>
            <a:ext cx="1101725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Segoe Sans Display Semibold"/>
                <a:ea typeface="+mn-ea"/>
                <a:cs typeface="Segoe Sans Display" pitchFamily="2" charset="0"/>
              </a:rPr>
              <a:t>Copilot + Agent Scenarios for Top Business Processes</a:t>
            </a:r>
          </a:p>
        </p:txBody>
      </p:sp>
    </p:spTree>
    <p:extLst>
      <p:ext uri="{BB962C8B-B14F-4D97-AF65-F5344CB8AC3E}">
        <p14:creationId xmlns:p14="http://schemas.microsoft.com/office/powerpoint/2010/main" val="63621490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5B15F-CCE8-6FFD-2BB7-89B8E98E0DB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032EABD-BDA3-DEA0-0B84-E9845E05122E}"/>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FINANCE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BB3EE0BC-2E15-E055-C788-304FD9538F16}"/>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Finance Transformation</a:t>
            </a:r>
          </a:p>
        </p:txBody>
      </p:sp>
      <p:sp>
        <p:nvSpPr>
          <p:cNvPr id="7" name="TextBox 6">
            <a:extLst>
              <a:ext uri="{FF2B5EF4-FFF2-40B4-BE49-F238E27FC236}">
                <a16:creationId xmlns:a16="http://schemas.microsoft.com/office/drawing/2014/main" id="{A5E1EAE4-D109-2DD1-C29B-304A41BA54D5}"/>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64" name="Group 63" descr="Scenarios">
            <a:extLst>
              <a:ext uri="{FF2B5EF4-FFF2-40B4-BE49-F238E27FC236}">
                <a16:creationId xmlns:a16="http://schemas.microsoft.com/office/drawing/2014/main" id="{80F2409C-7916-435B-9A47-87F04BE8E524}"/>
              </a:ext>
            </a:extLst>
          </p:cNvPr>
          <p:cNvGrpSpPr/>
          <p:nvPr/>
        </p:nvGrpSpPr>
        <p:grpSpPr>
          <a:xfrm>
            <a:off x="492216" y="1797123"/>
            <a:ext cx="1737360" cy="4537403"/>
            <a:chOff x="492216" y="1797123"/>
            <a:chExt cx="1737360" cy="4537403"/>
          </a:xfrm>
        </p:grpSpPr>
        <p:sp>
          <p:nvSpPr>
            <p:cNvPr id="25" name="Rounded Rectangle 95">
              <a:extLst>
                <a:ext uri="{FF2B5EF4-FFF2-40B4-BE49-F238E27FC236}">
                  <a16:creationId xmlns:a16="http://schemas.microsoft.com/office/drawing/2014/main" id="{B66BDA40-0407-3C46-6EA2-AB48DF949A78}"/>
                </a:ext>
              </a:extLst>
            </p:cNvPr>
            <p:cNvSpPr/>
            <p:nvPr/>
          </p:nvSpPr>
          <p:spPr bwMode="auto">
            <a:xfrm>
              <a:off x="510824" y="3126990"/>
              <a:ext cx="1691640" cy="731520"/>
            </a:xfrm>
            <a:prstGeom prst="rect">
              <a:avLst/>
            </a:prstGeom>
            <a:solidFill>
              <a:srgbClr val="92D050">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Close acceleration &amp; financial narrative generation</a:t>
              </a:r>
            </a:p>
          </p:txBody>
        </p:sp>
        <p:sp>
          <p:nvSpPr>
            <p:cNvPr id="26" name="Rounded Rectangle 97">
              <a:extLst>
                <a:ext uri="{FF2B5EF4-FFF2-40B4-BE49-F238E27FC236}">
                  <a16:creationId xmlns:a16="http://schemas.microsoft.com/office/drawing/2014/main" id="{ADAAF29C-2229-C918-3D4A-5ED34C1BFD5D}"/>
                </a:ext>
              </a:extLst>
            </p:cNvPr>
            <p:cNvSpPr/>
            <p:nvPr/>
          </p:nvSpPr>
          <p:spPr bwMode="auto">
            <a:xfrm>
              <a:off x="510824" y="3921849"/>
              <a:ext cx="1691640" cy="731520"/>
            </a:xfrm>
            <a:prstGeom prst="rect">
              <a:avLst/>
            </a:prstGeom>
            <a:solidFill>
              <a:srgbClr val="92D05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Intelligent Tax Determination &amp; Treasury Forecasting</a:t>
              </a:r>
            </a:p>
          </p:txBody>
        </p:sp>
        <p:sp>
          <p:nvSpPr>
            <p:cNvPr id="30" name="Rounded Rectangle 29">
              <a:extLst>
                <a:ext uri="{FF2B5EF4-FFF2-40B4-BE49-F238E27FC236}">
                  <a16:creationId xmlns:a16="http://schemas.microsoft.com/office/drawing/2014/main" id="{EFADA476-0D98-1DFC-8841-B56EBF57143A}"/>
                </a:ext>
              </a:extLst>
            </p:cNvPr>
            <p:cNvSpPr/>
            <p:nvPr/>
          </p:nvSpPr>
          <p:spPr bwMode="auto">
            <a:xfrm>
              <a:off x="492216" y="1797123"/>
              <a:ext cx="1737360" cy="457200"/>
            </a:xfrm>
            <a:prstGeom prst="roundRect">
              <a:avLst/>
            </a:prstGeom>
            <a:solidFill>
              <a:srgbClr val="92D05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Scenarios</a:t>
              </a:r>
            </a:p>
          </p:txBody>
        </p:sp>
        <p:sp>
          <p:nvSpPr>
            <p:cNvPr id="21" name="Rounded Rectangle 97">
              <a:extLst>
                <a:ext uri="{FF2B5EF4-FFF2-40B4-BE49-F238E27FC236}">
                  <a16:creationId xmlns:a16="http://schemas.microsoft.com/office/drawing/2014/main" id="{13772AB0-E563-964C-295D-6607D3F3C38F}"/>
                </a:ext>
              </a:extLst>
            </p:cNvPr>
            <p:cNvSpPr/>
            <p:nvPr/>
          </p:nvSpPr>
          <p:spPr bwMode="auto">
            <a:xfrm>
              <a:off x="510824" y="4716708"/>
              <a:ext cx="1691640" cy="822960"/>
            </a:xfrm>
            <a:prstGeom prst="rect">
              <a:avLst/>
            </a:prstGeom>
            <a:solidFill>
              <a:srgbClr val="92D05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Predictive Financial Planning &amp; Analysis/Scenario Simulation</a:t>
              </a:r>
            </a:p>
          </p:txBody>
        </p:sp>
        <p:sp>
          <p:nvSpPr>
            <p:cNvPr id="23" name="Rounded Rectangle 97">
              <a:extLst>
                <a:ext uri="{FF2B5EF4-FFF2-40B4-BE49-F238E27FC236}">
                  <a16:creationId xmlns:a16="http://schemas.microsoft.com/office/drawing/2014/main" id="{9FFE965C-B50A-4488-92E1-F504E19C10F3}"/>
                </a:ext>
              </a:extLst>
            </p:cNvPr>
            <p:cNvSpPr/>
            <p:nvPr/>
          </p:nvSpPr>
          <p:spPr bwMode="auto">
            <a:xfrm>
              <a:off x="510824" y="5603006"/>
              <a:ext cx="1691640" cy="731520"/>
            </a:xfrm>
            <a:prstGeom prst="rect">
              <a:avLst/>
            </a:prstGeom>
            <a:solidFill>
              <a:srgbClr val="92D05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Touchless AP &amp; P2P Workflow Automation</a:t>
              </a:r>
            </a:p>
          </p:txBody>
        </p:sp>
        <p:sp>
          <p:nvSpPr>
            <p:cNvPr id="39" name="Rounded Rectangle 95">
              <a:extLst>
                <a:ext uri="{FF2B5EF4-FFF2-40B4-BE49-F238E27FC236}">
                  <a16:creationId xmlns:a16="http://schemas.microsoft.com/office/drawing/2014/main" id="{9A7A53CA-FDC1-8868-815C-B1066F2E1A97}"/>
                </a:ext>
              </a:extLst>
            </p:cNvPr>
            <p:cNvSpPr/>
            <p:nvPr/>
          </p:nvSpPr>
          <p:spPr bwMode="auto">
            <a:xfrm>
              <a:off x="510824" y="2332131"/>
              <a:ext cx="1691640" cy="731520"/>
            </a:xfrm>
            <a:prstGeom prst="rect">
              <a:avLst/>
            </a:prstGeom>
            <a:solidFill>
              <a:srgbClr val="92D050">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Quote-to-Cash &amp; Revenue</a:t>
              </a:r>
            </a:p>
          </p:txBody>
        </p:sp>
      </p:grpSp>
      <p:grpSp>
        <p:nvGrpSpPr>
          <p:cNvPr id="65" name="Group 64" descr="Key processes">
            <a:extLst>
              <a:ext uri="{FF2B5EF4-FFF2-40B4-BE49-F238E27FC236}">
                <a16:creationId xmlns:a16="http://schemas.microsoft.com/office/drawing/2014/main" id="{DA602450-CCD9-943D-7AC0-E0F8DF3C3C2D}"/>
              </a:ext>
            </a:extLst>
          </p:cNvPr>
          <p:cNvGrpSpPr/>
          <p:nvPr/>
        </p:nvGrpSpPr>
        <p:grpSpPr>
          <a:xfrm>
            <a:off x="2350489" y="1797123"/>
            <a:ext cx="3177540" cy="4537403"/>
            <a:chOff x="2316532" y="1797123"/>
            <a:chExt cx="3177540" cy="4537403"/>
          </a:xfrm>
        </p:grpSpPr>
        <p:sp>
          <p:nvSpPr>
            <p:cNvPr id="31" name="Rounded Rectangle 95">
              <a:extLst>
                <a:ext uri="{FF2B5EF4-FFF2-40B4-BE49-F238E27FC236}">
                  <a16:creationId xmlns:a16="http://schemas.microsoft.com/office/drawing/2014/main" id="{BE69547E-8F31-22B8-C4A1-87748D00768F}"/>
                </a:ext>
              </a:extLst>
            </p:cNvPr>
            <p:cNvSpPr/>
            <p:nvPr/>
          </p:nvSpPr>
          <p:spPr bwMode="auto">
            <a:xfrm>
              <a:off x="2339392" y="3126990"/>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Streamline account reconciliation, flag discrepancies &amp; drafts first-pass financial narratives. Cut close time &amp; support CFO review.</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97">
              <a:extLst>
                <a:ext uri="{FF2B5EF4-FFF2-40B4-BE49-F238E27FC236}">
                  <a16:creationId xmlns:a16="http://schemas.microsoft.com/office/drawing/2014/main" id="{BF5C0B1D-C40B-8860-8DF8-DFDACDCB645B}"/>
                </a:ext>
              </a:extLst>
            </p:cNvPr>
            <p:cNvSpPr/>
            <p:nvPr/>
          </p:nvSpPr>
          <p:spPr bwMode="auto">
            <a:xfrm>
              <a:off x="2339392" y="3921849"/>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tax classification &amp; filing; predict liquidity needs based on real-time financial &amp; market signals. Lower risk &amp; strengthen cash management.</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3" name="Rounded Rectangle 99">
              <a:extLst>
                <a:ext uri="{FF2B5EF4-FFF2-40B4-BE49-F238E27FC236}">
                  <a16:creationId xmlns:a16="http://schemas.microsoft.com/office/drawing/2014/main" id="{AB0E90CD-058B-E34F-2F5C-C81E0E24B44D}"/>
                </a:ext>
              </a:extLst>
            </p:cNvPr>
            <p:cNvSpPr/>
            <p:nvPr/>
          </p:nvSpPr>
          <p:spPr bwMode="auto">
            <a:xfrm>
              <a:off x="2339392" y="4716708"/>
              <a:ext cx="3154680" cy="82296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Replace static budgeting with rolling forecasts &amp; what-if models that respond to changing market conditions. Drive faster decision-making &amp; more accurate forecasts.</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4" name="Rounded Rectangle 100">
              <a:extLst>
                <a:ext uri="{FF2B5EF4-FFF2-40B4-BE49-F238E27FC236}">
                  <a16:creationId xmlns:a16="http://schemas.microsoft.com/office/drawing/2014/main" id="{67344BB9-3C37-4DBA-1F41-B525253560E4}"/>
                </a:ext>
              </a:extLst>
            </p:cNvPr>
            <p:cNvSpPr/>
            <p:nvPr/>
          </p:nvSpPr>
          <p:spPr bwMode="auto">
            <a:xfrm>
              <a:off x="2339392" y="5603006"/>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invoice matching, approvals &amp; payments while flagging duplicate spend &amp; contract discrepancies; cut cycle time &amp; reduce operational cost.</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ounded Rectangle 96">
              <a:extLst>
                <a:ext uri="{FF2B5EF4-FFF2-40B4-BE49-F238E27FC236}">
                  <a16:creationId xmlns:a16="http://schemas.microsoft.com/office/drawing/2014/main" id="{E87AC9FC-E477-C1DB-0D2F-95F279401868}"/>
                </a:ext>
              </a:extLst>
            </p:cNvPr>
            <p:cNvSpPr/>
            <p:nvPr/>
          </p:nvSpPr>
          <p:spPr bwMode="auto">
            <a:xfrm>
              <a:off x="2339392" y="2332131"/>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Automate order validation, invoice creation &amp; payment tracking. Speed up cash flow, reduce manual errors &amp; improve visibility across revenue lifecycle.</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6" name="Rounded Rectangle 35">
              <a:extLst>
                <a:ext uri="{FF2B5EF4-FFF2-40B4-BE49-F238E27FC236}">
                  <a16:creationId xmlns:a16="http://schemas.microsoft.com/office/drawing/2014/main" id="{4193B44B-13AE-8EE6-74F9-05AAB294FE93}"/>
                </a:ext>
              </a:extLst>
            </p:cNvPr>
            <p:cNvSpPr/>
            <p:nvPr/>
          </p:nvSpPr>
          <p:spPr bwMode="auto">
            <a:xfrm>
              <a:off x="2316532" y="1797123"/>
              <a:ext cx="3154680" cy="457200"/>
            </a:xfrm>
            <a:prstGeom prst="roundRect">
              <a:avLst/>
            </a:prstGeom>
            <a:solidFill>
              <a:srgbClr val="92D05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66" name="Group 65" descr="Products and associated logos">
            <a:extLst>
              <a:ext uri="{FF2B5EF4-FFF2-40B4-BE49-F238E27FC236}">
                <a16:creationId xmlns:a16="http://schemas.microsoft.com/office/drawing/2014/main" id="{C0DBED9A-00A9-BC32-D545-7A48B9BCD79E}"/>
              </a:ext>
            </a:extLst>
          </p:cNvPr>
          <p:cNvGrpSpPr/>
          <p:nvPr/>
        </p:nvGrpSpPr>
        <p:grpSpPr>
          <a:xfrm>
            <a:off x="5648942" y="1797123"/>
            <a:ext cx="2743200" cy="4537403"/>
            <a:chOff x="5603313" y="1797123"/>
            <a:chExt cx="2743200" cy="4537403"/>
          </a:xfrm>
        </p:grpSpPr>
        <p:sp>
          <p:nvSpPr>
            <p:cNvPr id="14" name="Rounded Rectangle 13">
              <a:extLst>
                <a:ext uri="{FF2B5EF4-FFF2-40B4-BE49-F238E27FC236}">
                  <a16:creationId xmlns:a16="http://schemas.microsoft.com/office/drawing/2014/main" id="{2CD1DD34-7BBA-0A02-F206-F53CB08CAA2A}"/>
                </a:ext>
              </a:extLst>
            </p:cNvPr>
            <p:cNvSpPr/>
            <p:nvPr/>
          </p:nvSpPr>
          <p:spPr bwMode="auto">
            <a:xfrm>
              <a:off x="5603313" y="1797123"/>
              <a:ext cx="2743200" cy="457200"/>
            </a:xfrm>
            <a:prstGeom prst="roundRect">
              <a:avLst/>
            </a:prstGeom>
            <a:solidFill>
              <a:srgbClr val="92D05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a:extLst>
                <a:ext uri="{FF2B5EF4-FFF2-40B4-BE49-F238E27FC236}">
                  <a16:creationId xmlns:a16="http://schemas.microsoft.com/office/drawing/2014/main" id="{E6BB4469-C251-F125-1D21-5E1C90D2D4FE}"/>
                </a:ext>
              </a:extLst>
            </p:cNvPr>
            <p:cNvSpPr/>
            <p:nvPr/>
          </p:nvSpPr>
          <p:spPr bwMode="auto">
            <a:xfrm>
              <a:off x="5626173" y="2332131"/>
              <a:ext cx="2697480" cy="40023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Excel Agent Mode</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Word Agent Mode</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PowerPoint Agent Mode</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for Finance</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82296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4" name="!!CopilotLogo1" descr="Microsoft 365 Copilot UI Icon">
              <a:extLst>
                <a:ext uri="{FF2B5EF4-FFF2-40B4-BE49-F238E27FC236}">
                  <a16:creationId xmlns:a16="http://schemas.microsoft.com/office/drawing/2014/main" id="{18A8666D-AB00-054F-489F-BE5490DA9A54}"/>
                </a:ext>
              </a:extLst>
            </p:cNvPr>
            <p:cNvPicPr>
              <a:picLocks noChangeAspect="1"/>
            </p:cNvPicPr>
            <p:nvPr/>
          </p:nvPicPr>
          <p:blipFill>
            <a:blip r:embed="rId3"/>
            <a:stretch>
              <a:fillRect/>
            </a:stretch>
          </p:blipFill>
          <p:spPr>
            <a:xfrm>
              <a:off x="5992602" y="2942969"/>
              <a:ext cx="310887" cy="315129"/>
            </a:xfrm>
            <a:prstGeom prst="rect">
              <a:avLst/>
            </a:prstGeom>
          </p:spPr>
        </p:pic>
        <p:pic>
          <p:nvPicPr>
            <p:cNvPr id="5" name="Picture 4" descr="Copilot chat logo&#10;">
              <a:extLst>
                <a:ext uri="{FF2B5EF4-FFF2-40B4-BE49-F238E27FC236}">
                  <a16:creationId xmlns:a16="http://schemas.microsoft.com/office/drawing/2014/main" id="{CAFB0624-F373-AEBA-BBA0-DF5AB5397AA9}"/>
                </a:ext>
              </a:extLst>
            </p:cNvPr>
            <p:cNvPicPr>
              <a:picLocks noChangeAspect="1"/>
            </p:cNvPicPr>
            <p:nvPr/>
          </p:nvPicPr>
          <p:blipFill>
            <a:blip r:embed="rId4"/>
            <a:srcRect t="26745" r="72166" b="34047"/>
            <a:stretch>
              <a:fillRect/>
            </a:stretch>
          </p:blipFill>
          <p:spPr>
            <a:xfrm>
              <a:off x="5969074" y="2525445"/>
              <a:ext cx="357943" cy="315129"/>
            </a:xfrm>
            <a:prstGeom prst="rect">
              <a:avLst/>
            </a:prstGeom>
          </p:spPr>
        </p:pic>
        <p:pic>
          <p:nvPicPr>
            <p:cNvPr id="9" name="Picture 8" descr="Researcher agent icon">
              <a:extLst>
                <a:ext uri="{FF2B5EF4-FFF2-40B4-BE49-F238E27FC236}">
                  <a16:creationId xmlns:a16="http://schemas.microsoft.com/office/drawing/2014/main" id="{7D03DB44-CE88-6BBC-B2DB-3D0E8A5ED085}"/>
                </a:ext>
              </a:extLst>
            </p:cNvPr>
            <p:cNvPicPr>
              <a:picLocks noChangeAspect="1"/>
            </p:cNvPicPr>
            <p:nvPr/>
          </p:nvPicPr>
          <p:blipFill>
            <a:blip r:embed="rId5"/>
            <a:stretch>
              <a:fillRect/>
            </a:stretch>
          </p:blipFill>
          <p:spPr>
            <a:xfrm>
              <a:off x="5988025" y="5375054"/>
              <a:ext cx="320040" cy="320040"/>
            </a:xfrm>
            <a:prstGeom prst="rect">
              <a:avLst/>
            </a:prstGeom>
          </p:spPr>
        </p:pic>
        <p:pic>
          <p:nvPicPr>
            <p:cNvPr id="10" name="Picture 9" descr="Analyst agent icon">
              <a:extLst>
                <a:ext uri="{FF2B5EF4-FFF2-40B4-BE49-F238E27FC236}">
                  <a16:creationId xmlns:a16="http://schemas.microsoft.com/office/drawing/2014/main" id="{794007BE-38A7-849F-1B48-FA010EE353E8}"/>
                </a:ext>
              </a:extLst>
            </p:cNvPr>
            <p:cNvPicPr>
              <a:picLocks noChangeAspect="1"/>
            </p:cNvPicPr>
            <p:nvPr/>
          </p:nvPicPr>
          <p:blipFill>
            <a:blip r:embed="rId6"/>
            <a:stretch>
              <a:fillRect/>
            </a:stretch>
          </p:blipFill>
          <p:spPr>
            <a:xfrm>
              <a:off x="5981969" y="4940505"/>
              <a:ext cx="332152" cy="332152"/>
            </a:xfrm>
            <a:prstGeom prst="rect">
              <a:avLst/>
            </a:prstGeom>
          </p:spPr>
        </p:pic>
        <p:pic>
          <p:nvPicPr>
            <p:cNvPr id="12" name="Picture 11" descr="Copilot Studio Agents icon">
              <a:extLst>
                <a:ext uri="{FF2B5EF4-FFF2-40B4-BE49-F238E27FC236}">
                  <a16:creationId xmlns:a16="http://schemas.microsoft.com/office/drawing/2014/main" id="{A33BB697-6C9F-8C3C-0585-A7FCCEBB9101}"/>
                </a:ext>
              </a:extLst>
            </p:cNvPr>
            <p:cNvPicPr>
              <a:picLocks noChangeAspect="1"/>
            </p:cNvPicPr>
            <p:nvPr/>
          </p:nvPicPr>
          <p:blipFill>
            <a:blip r:embed="rId7"/>
            <a:stretch>
              <a:fillRect/>
            </a:stretch>
          </p:blipFill>
          <p:spPr>
            <a:xfrm>
              <a:off x="5985280" y="5815443"/>
              <a:ext cx="325530" cy="320040"/>
            </a:xfrm>
            <a:prstGeom prst="rect">
              <a:avLst/>
            </a:prstGeom>
          </p:spPr>
        </p:pic>
        <p:pic>
          <p:nvPicPr>
            <p:cNvPr id="41" name="Picture 40" descr="Microsoft Word app logo">
              <a:extLst>
                <a:ext uri="{FF2B5EF4-FFF2-40B4-BE49-F238E27FC236}">
                  <a16:creationId xmlns:a16="http://schemas.microsoft.com/office/drawing/2014/main" id="{0181BC0C-9F4E-7FDF-484A-2B507D6864D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01741" y="3755496"/>
              <a:ext cx="292608" cy="292608"/>
            </a:xfrm>
            <a:prstGeom prst="rect">
              <a:avLst/>
            </a:prstGeom>
          </p:spPr>
        </p:pic>
        <p:pic>
          <p:nvPicPr>
            <p:cNvPr id="42" name="Picture 41" descr="A green and white logo">
              <a:extLst>
                <a:ext uri="{FF2B5EF4-FFF2-40B4-BE49-F238E27FC236}">
                  <a16:creationId xmlns:a16="http://schemas.microsoft.com/office/drawing/2014/main" id="{2D20EDC5-A504-A05B-ED35-19017AC1128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01741" y="3360493"/>
              <a:ext cx="292608" cy="292608"/>
            </a:xfrm>
            <a:prstGeom prst="rect">
              <a:avLst/>
            </a:prstGeom>
          </p:spPr>
        </p:pic>
        <p:pic>
          <p:nvPicPr>
            <p:cNvPr id="48" name="Picture 47" descr="A logo with a letter p">
              <a:extLst>
                <a:ext uri="{FF2B5EF4-FFF2-40B4-BE49-F238E27FC236}">
                  <a16:creationId xmlns:a16="http://schemas.microsoft.com/office/drawing/2014/main" id="{A68E2D29-2901-75A6-E5A2-06289DAC869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001741" y="4150499"/>
              <a:ext cx="292608" cy="292608"/>
            </a:xfrm>
            <a:prstGeom prst="rect">
              <a:avLst/>
            </a:prstGeom>
          </p:spPr>
        </p:pic>
        <p:pic>
          <p:nvPicPr>
            <p:cNvPr id="62" name="Graphic 61">
              <a:extLst>
                <a:ext uri="{FF2B5EF4-FFF2-40B4-BE49-F238E27FC236}">
                  <a16:creationId xmlns:a16="http://schemas.microsoft.com/office/drawing/2014/main" id="{898ADD2F-7489-7737-CE7E-FFCAEADD48D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81969" y="4547800"/>
              <a:ext cx="301752" cy="301752"/>
            </a:xfrm>
            <a:prstGeom prst="rect">
              <a:avLst/>
            </a:prstGeom>
          </p:spPr>
        </p:pic>
      </p:grpSp>
      <p:grpSp>
        <p:nvGrpSpPr>
          <p:cNvPr id="68" name="Group 67" descr="Success Metrics">
            <a:extLst>
              <a:ext uri="{FF2B5EF4-FFF2-40B4-BE49-F238E27FC236}">
                <a16:creationId xmlns:a16="http://schemas.microsoft.com/office/drawing/2014/main" id="{801A0165-446D-68D0-2FC7-7A5223966583}"/>
              </a:ext>
            </a:extLst>
          </p:cNvPr>
          <p:cNvGrpSpPr/>
          <p:nvPr/>
        </p:nvGrpSpPr>
        <p:grpSpPr>
          <a:xfrm>
            <a:off x="8513056" y="1797123"/>
            <a:ext cx="3108960" cy="4537403"/>
            <a:chOff x="8432031" y="1797123"/>
            <a:chExt cx="3108960" cy="4537403"/>
          </a:xfrm>
        </p:grpSpPr>
        <p:sp>
          <p:nvSpPr>
            <p:cNvPr id="16" name="Rounded Rectangle 15">
              <a:extLst>
                <a:ext uri="{FF2B5EF4-FFF2-40B4-BE49-F238E27FC236}">
                  <a16:creationId xmlns:a16="http://schemas.microsoft.com/office/drawing/2014/main" id="{02204963-9DF1-90D6-9F4E-9643FDBA0ABD}"/>
                </a:ext>
              </a:extLst>
            </p:cNvPr>
            <p:cNvSpPr/>
            <p:nvPr/>
          </p:nvSpPr>
          <p:spPr bwMode="auto">
            <a:xfrm>
              <a:off x="8432031" y="1797123"/>
              <a:ext cx="3108960" cy="457200"/>
            </a:xfrm>
            <a:prstGeom prst="roundRect">
              <a:avLst/>
            </a:prstGeom>
            <a:solidFill>
              <a:srgbClr val="92D05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B7C4FE6D-A338-F26B-B7D2-019B4A0331C1}"/>
                </a:ext>
              </a:extLst>
            </p:cNvPr>
            <p:cNvSpPr/>
            <p:nvPr/>
          </p:nvSpPr>
          <p:spPr bwMode="auto">
            <a:xfrm>
              <a:off x="8491194" y="2332131"/>
              <a:ext cx="3049797" cy="400239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of core finance work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more consistent financial outputs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More finance activities completed at scale</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Stronger visibility into financial performance and risk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Improved confidence in forecasts, close, and decisions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Broader automation across finance workflows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63" name="TextBox 62">
            <a:extLst>
              <a:ext uri="{FF2B5EF4-FFF2-40B4-BE49-F238E27FC236}">
                <a16:creationId xmlns:a16="http://schemas.microsoft.com/office/drawing/2014/main" id="{41021D24-0682-A363-4D4B-2BEC19B12D51}"/>
              </a:ext>
            </a:extLst>
          </p:cNvPr>
          <p:cNvSpPr txBox="1"/>
          <p:nvPr/>
        </p:nvSpPr>
        <p:spPr>
          <a:xfrm>
            <a:off x="4779821" y="6357219"/>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312765148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94A34-434E-4716-6BF1-FEDAA2153374}"/>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02F5056-B53B-202E-BC74-ACB77A303C37}"/>
              </a:ext>
            </a:extLst>
          </p:cNvPr>
          <p:cNvSpPr>
            <a:spLocks noGrp="1"/>
          </p:cNvSpPr>
          <p:nvPr>
            <p:ph type="title"/>
          </p:nvPr>
        </p:nvSpPr>
        <p:spPr>
          <a:xfrm>
            <a:off x="510823" y="591770"/>
            <a:ext cx="9418320" cy="492443"/>
          </a:xfrm>
        </p:spPr>
        <p:txBody>
          <a:bodyPr/>
          <a:lstStyle/>
          <a:p>
            <a:r>
              <a:rPr lang="en-US"/>
              <a:t>Quote-to-Cash Acceleration &amp; Revenue Intelligence</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D6392931-3F45-DF58-7EE6-76B68EC79A48}"/>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59920860-CB4D-32BD-F877-B120F82E6BC7}"/>
              </a:ext>
            </a:extLst>
          </p:cNvPr>
          <p:cNvGraphicFramePr>
            <a:graphicFrameLocks noGrp="1"/>
          </p:cNvGraphicFramePr>
          <p:nvPr>
            <p:extLst>
              <p:ext uri="{D42A27DB-BD31-4B8C-83A1-F6EECF244321}">
                <p14:modId xmlns:p14="http://schemas.microsoft.com/office/powerpoint/2010/main" val="2486931648"/>
              </p:ext>
            </p:extLst>
          </p:nvPr>
        </p:nvGraphicFramePr>
        <p:xfrm>
          <a:off x="522006" y="1197589"/>
          <a:ext cx="11128248" cy="5123863"/>
        </p:xfrm>
        <a:graphic>
          <a:graphicData uri="http://schemas.openxmlformats.org/drawingml/2006/table">
            <a:tbl>
              <a:tblPr firstRow="1" bandRow="1">
                <a:tableStyleId>{00A15C55-8517-42AA-B614-E9B94910E393}</a:tableStyleId>
              </a:tblPr>
              <a:tblGrid>
                <a:gridCol w="1756985">
                  <a:extLst>
                    <a:ext uri="{9D8B030D-6E8A-4147-A177-3AD203B41FA5}">
                      <a16:colId xmlns:a16="http://schemas.microsoft.com/office/drawing/2014/main" val="4150324865"/>
                    </a:ext>
                  </a:extLst>
                </a:gridCol>
                <a:gridCol w="3184410">
                  <a:extLst>
                    <a:ext uri="{9D8B030D-6E8A-4147-A177-3AD203B41FA5}">
                      <a16:colId xmlns:a16="http://schemas.microsoft.com/office/drawing/2014/main" val="3181555836"/>
                    </a:ext>
                  </a:extLst>
                </a:gridCol>
                <a:gridCol w="3040918">
                  <a:extLst>
                    <a:ext uri="{9D8B030D-6E8A-4147-A177-3AD203B41FA5}">
                      <a16:colId xmlns:a16="http://schemas.microsoft.com/office/drawing/2014/main" val="73586981"/>
                    </a:ext>
                  </a:extLst>
                </a:gridCol>
                <a:gridCol w="3145935">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a:cs typeface="Segoe UI Semibold"/>
                        </a:rPr>
                        <a:t>PATTERN 3</a:t>
                      </a:r>
                      <a:endParaRPr lang="en-US" sz="1400">
                        <a:latin typeface="Segoe UI Semibold" panose="020B0702040204020203" pitchFamily="34" charset="0"/>
                        <a:cs typeface="Segoe UI Semibold" panose="020B0702040204020203" pitchFamily="34" charset="0"/>
                      </a:endParaRP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11539">
                <a:tc>
                  <a:txBody>
                    <a:bodyPr/>
                    <a:lstStyle/>
                    <a:p>
                      <a:pPr algn="l">
                        <a:buNone/>
                      </a:pPr>
                      <a:r>
                        <a:rPr lang="en-US" sz="900" b="1">
                          <a:latin typeface="Segoe UI" panose="020B0502040204020203" pitchFamily="34" charset="0"/>
                          <a:cs typeface="Segoe UI" panose="020B0502040204020203" pitchFamily="34" charset="0"/>
                        </a:rPr>
                        <a:t>Smart Cash Application</a:t>
                      </a:r>
                      <a:endParaRPr lang="en-US" sz="900">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Cash Manager uses Copilot Chat to surface historical payment patterns and suggest potential invoice-to-remittance matches directly in chat. Final posting decisions remain with the Cash Manager.</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Cash Manager leverages </a:t>
                      </a:r>
                      <a:r>
                        <a:rPr lang="en-US" sz="900">
                          <a:latin typeface="Segoe UI" panose="020B0502040204020203" pitchFamily="34" charset="0"/>
                          <a:cs typeface="Segoe UI" panose="020B0502040204020203" pitchFamily="34" charset="0"/>
                        </a:rPr>
                        <a:t>Excel Agent Mode </a:t>
                      </a:r>
                      <a:r>
                        <a:rPr lang="en-GB" sz="900">
                          <a:latin typeface="Segoe UI" panose="020B0502040204020203" pitchFamily="34" charset="0"/>
                          <a:cs typeface="Segoe UI" panose="020B0502040204020203" pitchFamily="34" charset="0"/>
                        </a:rPr>
                        <a:t>to draft match recommendations across remittance and invoice tables. Matches are reviewed and approved before posting.</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Cash Application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posts cash updates directly to ledgers and routes only exception cases to humans.</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822960">
                <a:tc>
                  <a:txBody>
                    <a:bodyPr/>
                    <a:lstStyle/>
                    <a:p>
                      <a:pPr algn="l">
                        <a:buNone/>
                      </a:pPr>
                      <a:r>
                        <a:rPr lang="en-US" sz="900" b="1">
                          <a:latin typeface="Segoe UI" panose="020B0502040204020203" pitchFamily="34" charset="0"/>
                          <a:cs typeface="Segoe UI" panose="020B0502040204020203" pitchFamily="34" charset="0"/>
                        </a:rPr>
                        <a:t>Intelligent Collections &amp; Dunning</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Collections Specialist</a:t>
                      </a:r>
                      <a:r>
                        <a:rPr lang="en-GB" sz="900">
                          <a:latin typeface="Segoe UI" panose="020B0502040204020203" pitchFamily="34" charset="0"/>
                          <a:cs typeface="Segoe UI" panose="020B0502040204020203" pitchFamily="34" charset="0"/>
                        </a:rPr>
                        <a:t> uses</a:t>
                      </a:r>
                      <a:r>
                        <a:rPr lang="en-GB" sz="900" b="1">
                          <a:latin typeface="Segoe UI" panose="020B0502040204020203" pitchFamily="34" charset="0"/>
                          <a:cs typeface="Segoe UI" panose="020B0502040204020203" pitchFamily="34" charset="0"/>
                        </a:rPr>
                        <a:t> Copilot Chat</a:t>
                      </a:r>
                      <a:r>
                        <a:rPr lang="en-GB" sz="900">
                          <a:latin typeface="Segoe UI" panose="020B0502040204020203" pitchFamily="34" charset="0"/>
                          <a:cs typeface="Segoe UI" panose="020B0502040204020203" pitchFamily="34" charset="0"/>
                        </a:rPr>
                        <a:t> to generate prioritized delinquent account lists and draft outreach emails or call scripts for manual execution. They then manually review and edit drafts before sending.</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Collections Specialist</a:t>
                      </a:r>
                      <a:r>
                        <a:rPr lang="en-GB" sz="900">
                          <a:latin typeface="Segoe UI" panose="020B0502040204020203" pitchFamily="34" charset="0"/>
                          <a:cs typeface="Segoe UI" panose="020B0502040204020203" pitchFamily="34" charset="0"/>
                        </a:rPr>
                        <a:t> uses the </a:t>
                      </a:r>
                      <a:r>
                        <a:rPr lang="en-US" sz="900" b="1">
                          <a:effectLst/>
                          <a:latin typeface="Segoe UI" panose="020B0502040204020203" pitchFamily="34" charset="0"/>
                          <a:cs typeface="Segoe UI" panose="020B0502040204020203" pitchFamily="34" charset="0"/>
                          <a:hlinkClick r:id="rId4"/>
                        </a:rPr>
                        <a:t>Analyst Agent</a:t>
                      </a:r>
                      <a:r>
                        <a:rPr lang="en-US" sz="900" b="1">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build risk-based worklists and the </a:t>
                      </a:r>
                      <a:r>
                        <a:rPr lang="en-GB" sz="900" b="1">
                          <a:latin typeface="Segoe UI" panose="020B0502040204020203" pitchFamily="34" charset="0"/>
                          <a:cs typeface="Segoe UI" panose="020B0502040204020203" pitchFamily="34" charset="0"/>
                        </a:rPr>
                        <a:t>Channels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coordinate outreach cadence and messaging. </a:t>
                      </a:r>
                      <a:r>
                        <a:rPr lang="en-GB" sz="900" b="1">
                          <a:latin typeface="Segoe UI" panose="020B0502040204020203" pitchFamily="34" charset="0"/>
                          <a:cs typeface="Segoe UI" panose="020B0502040204020203" pitchFamily="34" charset="0"/>
                        </a:rPr>
                        <a:t>The Collections Specialist </a:t>
                      </a:r>
                      <a:r>
                        <a:rPr lang="en-GB" sz="900">
                          <a:latin typeface="Segoe UI" panose="020B0502040204020203" pitchFamily="34" charset="0"/>
                          <a:cs typeface="Segoe UI" panose="020B0502040204020203" pitchFamily="34" charset="0"/>
                        </a:rPr>
                        <a:t>reviews and approves execution.</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Collections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executes outreach cadence, negotiates payment plans, and escalates only complex or high-risk exceptions.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40080">
                <a:tc>
                  <a:txBody>
                    <a:bodyPr/>
                    <a:lstStyle/>
                    <a:p>
                      <a:pPr algn="l">
                        <a:buNone/>
                      </a:pPr>
                      <a:r>
                        <a:rPr lang="en-US" sz="900" b="1">
                          <a:latin typeface="Segoe UI" panose="020B0502040204020203" pitchFamily="34" charset="0"/>
                          <a:cs typeface="Segoe UI" panose="020B0502040204020203" pitchFamily="34" charset="0"/>
                        </a:rPr>
                        <a:t>Payment Dispute Prediction</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Accounts Receivable Analyst uses Copilot in Excel to surface accounts at risk of late payment and draft recommended resolution steps based on historical trends.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Receivable Analyst</a:t>
                      </a:r>
                      <a:r>
                        <a:rPr lang="en-GB" sz="900">
                          <a:latin typeface="Segoe UI" panose="020B0502040204020203" pitchFamily="34" charset="0"/>
                          <a:cs typeface="Segoe UI" panose="020B0502040204020203" pitchFamily="34" charset="0"/>
                        </a:rPr>
                        <a:t> uses the </a:t>
                      </a:r>
                      <a:r>
                        <a:rPr lang="en-US" sz="900" b="1">
                          <a:effectLst/>
                          <a:latin typeface="Segoe UI" panose="020B0502040204020203" pitchFamily="34" charset="0"/>
                          <a:cs typeface="Segoe UI" panose="020B0502040204020203" pitchFamily="34" charset="0"/>
                          <a:hlinkClick r:id="rId4"/>
                        </a:rPr>
                        <a:t>Analyst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trigger invoice or purchase order checks and draft dispute outreach for confirmation before sending.</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Dispute Resolution Agent* (Custom Agent) continuously monitors risk signals, executes mitigation actions, and escalates anomalies.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822960">
                <a:tc>
                  <a:txBody>
                    <a:bodyPr/>
                    <a:lstStyle/>
                    <a:p>
                      <a:pPr algn="l">
                        <a:buNone/>
                      </a:pPr>
                      <a:r>
                        <a:rPr lang="en-US" sz="900" b="1">
                          <a:latin typeface="Segoe UI" panose="020B0502040204020203" pitchFamily="34" charset="0"/>
                          <a:cs typeface="Segoe UI" panose="020B0502040204020203" pitchFamily="34" charset="0"/>
                        </a:rPr>
                        <a:t>Billing Case Triage &amp; Summarization</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Billing Specialist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billing case details, extract key facts, and suggest next-step resolution actions.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Billing Specialist</a:t>
                      </a:r>
                      <a:r>
                        <a:rPr lang="en-GB" sz="900">
                          <a:latin typeface="Segoe UI" panose="020B0502040204020203" pitchFamily="34" charset="0"/>
                          <a:cs typeface="Segoe UI" panose="020B0502040204020203" pitchFamily="34" charset="0"/>
                        </a:rPr>
                        <a:t> invokes the </a:t>
                      </a:r>
                      <a:r>
                        <a:rPr lang="en-GB" sz="900" b="1">
                          <a:latin typeface="Segoe UI" panose="020B0502040204020203" pitchFamily="34" charset="0"/>
                          <a:cs typeface="Segoe UI" panose="020B0502040204020203" pitchFamily="34" charset="0"/>
                        </a:rPr>
                        <a:t>Knowledge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populate resolution forms, attach supporting evidence, and route cases to the correct owner. Final validation is manually done by the </a:t>
                      </a:r>
                      <a:r>
                        <a:rPr lang="en-GB" sz="900" b="1">
                          <a:latin typeface="Segoe UI" panose="020B0502040204020203" pitchFamily="34" charset="0"/>
                          <a:cs typeface="Segoe UI" panose="020B0502040204020203" pitchFamily="34" charset="0"/>
                        </a:rPr>
                        <a:t>Billing Specialist.</a:t>
                      </a:r>
                      <a:endParaRPr lang="en-US" sz="900" b="1">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Case Resolution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resolves standard billing tickets end-to-end and escalates only non-standard scenarios.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40080">
                <a:tc>
                  <a:txBody>
                    <a:bodyPr/>
                    <a:lstStyle/>
                    <a:p>
                      <a:pPr algn="l">
                        <a:buNone/>
                      </a:pPr>
                      <a:r>
                        <a:rPr lang="en-US" sz="900" b="1">
                          <a:latin typeface="Segoe UI" panose="020B0502040204020203" pitchFamily="34" charset="0"/>
                          <a:cs typeface="Segoe UI" panose="020B0502040204020203" pitchFamily="34" charset="0"/>
                        </a:rPr>
                        <a:t>Contract Quality Checks &amp; Deal Acceleration</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Contract Manager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flag missing terms or approvals in contracts prior to billing. Review and follow-up are handled manually.</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Contract Manager uses the </a:t>
                      </a:r>
                      <a:r>
                        <a:rPr lang="en-US" sz="900">
                          <a:latin typeface="Segoe UI" panose="020B0502040204020203" pitchFamily="34" charset="0"/>
                          <a:cs typeface="Segoe UI" panose="020B0502040204020203" pitchFamily="34" charset="0"/>
                        </a:rPr>
                        <a:t>Researcher Agent </a:t>
                      </a:r>
                      <a:r>
                        <a:rPr lang="en-GB" sz="900">
                          <a:latin typeface="Segoe UI" panose="020B0502040204020203" pitchFamily="34" charset="0"/>
                          <a:cs typeface="Segoe UI" panose="020B0502040204020203" pitchFamily="34" charset="0"/>
                        </a:rPr>
                        <a:t>to validate clause coverage, identify gaps, and recommend approval paths. The manager signs off prior to submission.</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l"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Contract Validation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corrects standard defects, applies approved clauses, and advances deals toward close without manual intervention.</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14668">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Reduced time: Drafting &amp; information retrieval</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AI Adoption across Q2C roles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Improved response quality for billing &amp; collections inquiries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Cash application rate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Case handling time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Deal cycle time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Error rates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Share of standard Q2C tasks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exceptions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Increased focus on strategic finance decisions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00DA1A4F-93C1-1945-5680-72F789BE32D6}"/>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9" name="TextBox 8">
            <a:extLst>
              <a:ext uri="{FF2B5EF4-FFF2-40B4-BE49-F238E27FC236}">
                <a16:creationId xmlns:a16="http://schemas.microsoft.com/office/drawing/2014/main" id="{55C6F597-A852-2F31-9709-B2725DF36208}"/>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FINANCE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413976635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EEC16-38A5-DFF3-72F3-D0277C271E44}"/>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B80F9AF-FC57-1559-BA62-3912D22D8597}"/>
              </a:ext>
            </a:extLst>
          </p:cNvPr>
          <p:cNvSpPr>
            <a:spLocks noGrp="1"/>
          </p:cNvSpPr>
          <p:nvPr>
            <p:ph type="title"/>
          </p:nvPr>
        </p:nvSpPr>
        <p:spPr>
          <a:xfrm>
            <a:off x="510823" y="591770"/>
            <a:ext cx="9601200" cy="492443"/>
          </a:xfrm>
        </p:spPr>
        <p:txBody>
          <a:bodyPr/>
          <a:lstStyle/>
          <a:p>
            <a:r>
              <a:rPr lang="en-US"/>
              <a:t>Close Acceleration &amp; Financial Narrative Generation</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CA3C03CA-C409-C630-09D3-37E50EE8F289}"/>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D75DDFBA-6177-7E8E-0F02-A808C99FD90C}"/>
              </a:ext>
            </a:extLst>
          </p:cNvPr>
          <p:cNvGraphicFramePr>
            <a:graphicFrameLocks noGrp="1"/>
          </p:cNvGraphicFramePr>
          <p:nvPr>
            <p:extLst>
              <p:ext uri="{D42A27DB-BD31-4B8C-83A1-F6EECF244321}">
                <p14:modId xmlns:p14="http://schemas.microsoft.com/office/powerpoint/2010/main" val="1428451118"/>
              </p:ext>
            </p:extLst>
          </p:nvPr>
        </p:nvGraphicFramePr>
        <p:xfrm>
          <a:off x="523440" y="1208525"/>
          <a:ext cx="11128248" cy="5412360"/>
        </p:xfrm>
        <a:graphic>
          <a:graphicData uri="http://schemas.openxmlformats.org/drawingml/2006/table">
            <a:tbl>
              <a:tblPr firstRow="1" bandRow="1">
                <a:tableStyleId>{00A15C55-8517-42AA-B614-E9B94910E393}</a:tableStyleId>
              </a:tblPr>
              <a:tblGrid>
                <a:gridCol w="1533208">
                  <a:extLst>
                    <a:ext uri="{9D8B030D-6E8A-4147-A177-3AD203B41FA5}">
                      <a16:colId xmlns:a16="http://schemas.microsoft.com/office/drawing/2014/main" val="4150324865"/>
                    </a:ext>
                  </a:extLst>
                </a:gridCol>
                <a:gridCol w="3114594">
                  <a:extLst>
                    <a:ext uri="{9D8B030D-6E8A-4147-A177-3AD203B41FA5}">
                      <a16:colId xmlns:a16="http://schemas.microsoft.com/office/drawing/2014/main" val="3181555836"/>
                    </a:ext>
                  </a:extLst>
                </a:gridCol>
                <a:gridCol w="3194586">
                  <a:extLst>
                    <a:ext uri="{9D8B030D-6E8A-4147-A177-3AD203B41FA5}">
                      <a16:colId xmlns:a16="http://schemas.microsoft.com/office/drawing/2014/main" val="73586981"/>
                    </a:ext>
                  </a:extLst>
                </a:gridCol>
                <a:gridCol w="3285860">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914400">
                <a:tc>
                  <a:txBody>
                    <a:bodyPr/>
                    <a:lstStyle/>
                    <a:p>
                      <a:pPr marL="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Financial Period Close to Pre Planning</a:t>
                      </a:r>
                      <a:endParaRPr kumimoji="0"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8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Manager</a:t>
                      </a:r>
                      <a:r>
                        <a:rPr lang="en-GB" sz="900">
                          <a:latin typeface="Segoe UI" panose="020B0502040204020203" pitchFamily="34" charset="0"/>
                          <a:cs typeface="Segoe UI" panose="020B0502040204020203" pitchFamily="34" charset="0"/>
                        </a:rPr>
                        <a:t> opens an Excel file with prior close data and asks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generate a sample close plan. Using historical patterns and deadlines,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helps structure the plan, which the manager reviews and edits directly in Excel.</a:t>
                      </a:r>
                      <a:endParaRPr lang="en-US" sz="900">
                        <a:latin typeface="Segoe UI" panose="020B0502040204020203" pitchFamily="34" charset="0"/>
                        <a:cs typeface="Segoe UI" panose="020B0502040204020203" pitchFamily="34" charset="0"/>
                      </a:endParaRPr>
                    </a:p>
                  </a:txBody>
                  <a:tcPr marL="0">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8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Manager</a:t>
                      </a:r>
                      <a:r>
                        <a:rPr lang="en-GB" sz="900">
                          <a:latin typeface="Segoe UI" panose="020B0502040204020203" pitchFamily="34" charset="0"/>
                          <a:cs typeface="Segoe UI" panose="020B0502040204020203" pitchFamily="34" charset="0"/>
                        </a:rPr>
                        <a:t> invokes the </a:t>
                      </a:r>
                      <a:r>
                        <a:rPr lang="en-US" sz="900" b="1">
                          <a:latin typeface="Segoe UI" panose="020B0502040204020203" pitchFamily="34" charset="0"/>
                          <a:cs typeface="Segoe UI" panose="020B0502040204020203" pitchFamily="34" charset="0"/>
                          <a:hlinkClick r:id="rId3"/>
                        </a:rPr>
                        <a:t>Project Manager Agent</a:t>
                      </a:r>
                      <a:r>
                        <a:rPr lang="en-US" sz="900">
                          <a:latin typeface="Segoe UI" panose="020B0502040204020203" pitchFamily="34" charset="0"/>
                          <a:cs typeface="Segoe UI" panose="020B0502040204020203" pitchFamily="34" charset="0"/>
                          <a:hlinkClick r:id="rId3"/>
                        </a:rPr>
                        <a:t> </a:t>
                      </a:r>
                      <a:r>
                        <a:rPr lang="en-GB" sz="900">
                          <a:latin typeface="Segoe UI" panose="020B0502040204020203" pitchFamily="34" charset="0"/>
                          <a:cs typeface="Segoe UI" panose="020B0502040204020203" pitchFamily="34" charset="0"/>
                        </a:rPr>
                        <a:t>to generate a structured close plan based on predefined templates. The agent populates tasks, dependencies, and timelines, which the manager reviews and approves before publishing to the team.</a:t>
                      </a:r>
                      <a:endParaRPr kumimoji="0"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a:lnSpc>
                          <a:spcPct val="108000"/>
                        </a:lnSpc>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Manager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autonomously initiates the month-end close process, generates the close plan, assigns tasks across roles, and monitors progress. Humans intervene only for exceptions or strategic adjustments.</a:t>
                      </a:r>
                      <a:endParaRPr lang="en-US" sz="900">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85091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Account Reconciliation</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8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manually downloads bank statements, invoices, and general ledger extracts, storing them in Excel. Using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highlights mismatches, drafts corrective entries, and summarizes reconciliation status. A variance summary is prepared for review.</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8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uses </a:t>
                      </a:r>
                      <a:r>
                        <a:rPr lang="en-US" sz="900" b="1">
                          <a:latin typeface="Segoe UI" panose="020B0502040204020203" pitchFamily="34" charset="0"/>
                          <a:cs typeface="Segoe UI" panose="020B0502040204020203" pitchFamily="34" charset="0"/>
                          <a:hlinkClick r:id="rId5"/>
                        </a:rPr>
                        <a:t>Excel Agent Mode </a:t>
                      </a:r>
                      <a:r>
                        <a:rPr lang="en-GB" sz="900">
                          <a:latin typeface="Segoe UI" panose="020B0502040204020203" pitchFamily="34" charset="0"/>
                          <a:cs typeface="Segoe UI" panose="020B0502040204020203" pitchFamily="34" charset="0"/>
                        </a:rPr>
                        <a:t>to apply matching rules across general ledger entries and bank statements. The agent flags exceptions and proposes journal entries, which 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reviews and approves before posting.</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Reconciliation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automatically matches general ledger entries to bank statements, posts adjustments for standard discrepancies, and flags only non-standard items for human review.</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861735">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Journal Entry (JE) Policy &amp; Compliance Review</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manually extracts journal entries and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run policy checks aligned to IFRS/GAAP and internal controls.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summarizes anomalies and helps draft resolution notes, while approvals remain manual.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uses the </a:t>
                      </a:r>
                      <a:r>
                        <a:rPr lang="en-GB" sz="900" b="1">
                          <a:latin typeface="Segoe UI" panose="020B0502040204020203" pitchFamily="34" charset="0"/>
                          <a:cs typeface="Segoe UI" panose="020B0502040204020203" pitchFamily="34" charset="0"/>
                        </a:rPr>
                        <a:t>JE Compliance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validate journal entries directly against source systems. Exceptions are surfaced automatically and routed for analyst review before approval.</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JE Compliance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drafts and posts compliant journal entries autonomously, enforces IFRS/GAAP and internal policy rules, and escalates only high-risk anomalies. Audit trails and compliance evidence are maintained automatically.</a:t>
                      </a:r>
                      <a:endParaRPr kumimoji="0"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91440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Variance Analysis</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FP&amp;A Analyst</a:t>
                      </a:r>
                      <a:r>
                        <a:rPr lang="en-GB" sz="900">
                          <a:latin typeface="Segoe UI" panose="020B0502040204020203" pitchFamily="34" charset="0"/>
                          <a:cs typeface="Segoe UI" panose="020B0502040204020203" pitchFamily="34" charset="0"/>
                        </a:rPr>
                        <a:t> consolidates actuals and forecasts and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suggest potential root causes for variances. A first-pass narrative is drafted manually for management reporting.</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8000"/>
                        </a:lnSpc>
                        <a:spcBef>
                          <a:spcPts val="0"/>
                        </a:spcBef>
                        <a:spcAft>
                          <a:spcPts val="0"/>
                        </a:spcAft>
                        <a:buClrTx/>
                        <a:buSzTx/>
                        <a:buFontTx/>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FP&amp;A Analyst</a:t>
                      </a:r>
                      <a:r>
                        <a:rPr lang="en-GB" sz="900">
                          <a:latin typeface="Segoe UI" panose="020B0502040204020203" pitchFamily="34" charset="0"/>
                          <a:cs typeface="Segoe UI" panose="020B0502040204020203" pitchFamily="34" charset="0"/>
                        </a:rPr>
                        <a:t> uses </a:t>
                      </a:r>
                      <a:r>
                        <a:rPr lang="en-US" sz="900" b="1">
                          <a:latin typeface="Segoe UI" panose="020B0502040204020203" pitchFamily="34" charset="0"/>
                          <a:cs typeface="Segoe UI" panose="020B0502040204020203" pitchFamily="34" charset="0"/>
                          <a:hlinkClick r:id="rId5"/>
                        </a:rPr>
                        <a:t>Excel Agent Mode </a:t>
                      </a:r>
                      <a:r>
                        <a:rPr lang="en-GB" sz="900">
                          <a:latin typeface="Segoe UI" panose="020B0502040204020203" pitchFamily="34" charset="0"/>
                          <a:cs typeface="Segoe UI" panose="020B0502040204020203" pitchFamily="34" charset="0"/>
                        </a:rPr>
                        <a:t>to ingest actuals and forecasts, perform material variance analysis, and draft narrative explanations. Root causes are reviewed and finalized by the analyst.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Close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monitors variance drivers across ledgers and cost centers, performs root-cause analysis, and generates narrative insights for management reporting. Only unusual or high-impact variances are escalated.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1091208">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Reduced time: Reconciliation support &amp; variance summarization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Reduced manual preparation effort during close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Faster time to first close review</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On-time reconciliations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journal entry interventions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post-close adjustments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journal entries meeting policy adherence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Share of close activities executed autonomously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total cost of close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Improved close consistency and audit readiness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F8D98F99-A531-08FD-1F1D-EE50D3205D5A}"/>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2167FF67-B4ED-F40C-1EB7-A754919F8A83}"/>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FINANCE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41440210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0499-3B22-7C41-2AAC-64F8804BE17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ECA5977-3A8A-97E2-036E-E7D5BF9057E7}"/>
              </a:ext>
            </a:extLst>
          </p:cNvPr>
          <p:cNvSpPr>
            <a:spLocks noGrp="1"/>
          </p:cNvSpPr>
          <p:nvPr>
            <p:ph type="title"/>
          </p:nvPr>
        </p:nvSpPr>
        <p:spPr>
          <a:xfrm>
            <a:off x="510824" y="591770"/>
            <a:ext cx="11092688" cy="492443"/>
          </a:xfrm>
        </p:spPr>
        <p:txBody>
          <a:bodyPr/>
          <a:lstStyle/>
          <a:p>
            <a:r>
              <a:rPr lang="en-US"/>
              <a:t>Intelligent Tax Determination &amp; Treasury Forecasting</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F72702F4-9375-91F1-2201-101D439CC78A}"/>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94AE68A9-2643-8316-1E15-EB02B0575D91}"/>
              </a:ext>
            </a:extLst>
          </p:cNvPr>
          <p:cNvGraphicFramePr>
            <a:graphicFrameLocks noGrp="1"/>
          </p:cNvGraphicFramePr>
          <p:nvPr>
            <p:extLst>
              <p:ext uri="{D42A27DB-BD31-4B8C-83A1-F6EECF244321}">
                <p14:modId xmlns:p14="http://schemas.microsoft.com/office/powerpoint/2010/main" val="1780741200"/>
              </p:ext>
            </p:extLst>
          </p:nvPr>
        </p:nvGraphicFramePr>
        <p:xfrm>
          <a:off x="524287" y="1199919"/>
          <a:ext cx="11128247" cy="5233416"/>
        </p:xfrm>
        <a:graphic>
          <a:graphicData uri="http://schemas.openxmlformats.org/drawingml/2006/table">
            <a:tbl>
              <a:tblPr firstRow="1" bandRow="1">
                <a:tableStyleId>{00A15C55-8517-42AA-B614-E9B94910E393}</a:tableStyleId>
              </a:tblPr>
              <a:tblGrid>
                <a:gridCol w="1768573">
                  <a:extLst>
                    <a:ext uri="{9D8B030D-6E8A-4147-A177-3AD203B41FA5}">
                      <a16:colId xmlns:a16="http://schemas.microsoft.com/office/drawing/2014/main" val="4150324865"/>
                    </a:ext>
                  </a:extLst>
                </a:gridCol>
                <a:gridCol w="3113828">
                  <a:extLst>
                    <a:ext uri="{9D8B030D-6E8A-4147-A177-3AD203B41FA5}">
                      <a16:colId xmlns:a16="http://schemas.microsoft.com/office/drawing/2014/main" val="3181555836"/>
                    </a:ext>
                  </a:extLst>
                </a:gridCol>
                <a:gridCol w="3086226">
                  <a:extLst>
                    <a:ext uri="{9D8B030D-6E8A-4147-A177-3AD203B41FA5}">
                      <a16:colId xmlns:a16="http://schemas.microsoft.com/office/drawing/2014/main" val="73586981"/>
                    </a:ext>
                  </a:extLst>
                </a:gridCol>
                <a:gridCol w="3159620">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1520">
                <a:tc>
                  <a:txBody>
                    <a:bodyPr/>
                    <a:lstStyle/>
                    <a:p>
                      <a:pPr marL="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Transaction Tax Classification &amp; Nexus Check (O2C/P2P)</a:t>
                      </a:r>
                      <a:endParaRPr kumimoji="0"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Tax Analyst</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questions such as “What tax rate applies to this invoice?” by uploading a PDF invoice.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explains applicable rules and rationale, while final determination remains manual.</a:t>
                      </a:r>
                      <a:endPar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The </a:t>
                      </a:r>
                      <a:r>
                        <a:rPr lang="en-GB"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Tax Analyst </a:t>
                      </a: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leverages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Researcher Agent</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to review batches of transactions, apply tax rules at scale, and draft classification notes. Outputs are reviewed and approved before posting.</a:t>
                      </a:r>
                      <a:endParaRPr lang="en-US"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The </a:t>
                      </a:r>
                      <a:r>
                        <a:rPr lang="en-GB"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Tax Compliance Agent*</a:t>
                      </a: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automatically applies tax rules to transactions and posts results. Human review is triggered only when anomalies or confidence thresholds are breached.</a:t>
                      </a:r>
                      <a:endParaRPr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Exemption &amp; Certificate Management (B2B)</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Tax Analyst</a:t>
                      </a:r>
                      <a:r>
                        <a:rPr lang="en-GB" sz="900">
                          <a:latin typeface="Segoe UI" panose="020B0502040204020203" pitchFamily="34" charset="0"/>
                          <a:cs typeface="Segoe UI" panose="020B0502040204020203" pitchFamily="34" charset="0"/>
                        </a:rPr>
                        <a:t> queries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against existing exemption lists and certificates to identify missing, invalid, or expiring documentation for tax purposes.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Tax Analyst</a:t>
                      </a:r>
                      <a:r>
                        <a:rPr lang="en-GB" sz="900">
                          <a:latin typeface="Segoe UI" panose="020B0502040204020203" pitchFamily="34" charset="0"/>
                          <a:cs typeface="Segoe UI" panose="020B0502040204020203" pitchFamily="34" charset="0"/>
                        </a:rPr>
                        <a:t> uses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5"/>
                        </a:rPr>
                        <a:t>Copilot for Finance</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5"/>
                        </a:rPr>
                        <a:t> </a:t>
                      </a:r>
                      <a:r>
                        <a:rPr lang="en-GB" sz="900">
                          <a:latin typeface="Segoe UI" panose="020B0502040204020203" pitchFamily="34" charset="0"/>
                          <a:cs typeface="Segoe UI" panose="020B0502040204020203" pitchFamily="34" charset="0"/>
                        </a:rPr>
                        <a:t>to scan exemption certificates, match them to customer records, and draft renewal requests for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Tax Compliance </a:t>
                      </a:r>
                      <a:r>
                        <a:rPr lang="en-GB" sz="900" b="0">
                          <a:latin typeface="Segoe UI" panose="020B0502040204020203" pitchFamily="34" charset="0"/>
                          <a:cs typeface="Segoe UI" panose="020B0502040204020203" pitchFamily="34" charset="0"/>
                        </a:rPr>
                        <a:t>and</a:t>
                      </a:r>
                      <a:r>
                        <a:rPr lang="en-GB" sz="900" b="1">
                          <a:latin typeface="Segoe UI" panose="020B0502040204020203" pitchFamily="34" charset="0"/>
                          <a:cs typeface="Segoe UI" panose="020B0502040204020203" pitchFamily="34" charset="0"/>
                        </a:rPr>
                        <a:t> Certificate Management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autonomously manages certificate renewals, updates records, and issues proactive alerts for upcoming expirations.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31520">
                <a:tc>
                  <a:txBody>
                    <a:bodyPr/>
                    <a:lstStyle/>
                    <a:p>
                      <a:pPr marL="0" lvl="0" indent="0" algn="l" defTabSz="932742">
                        <a:lnSpc>
                          <a:spcPct val="100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Indirect Tax Reconciliation &amp; Return Prep</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Tax Accountant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clean, normalize, and categorize tax codes, and to perform initial variance analysis between calculated and reported tax amounts.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Tax Accountant</a:t>
                      </a:r>
                      <a:r>
                        <a:rPr lang="en-GB" sz="900">
                          <a:latin typeface="Segoe UI" panose="020B0502040204020203" pitchFamily="34" charset="0"/>
                          <a:cs typeface="Segoe UI" panose="020B0502040204020203" pitchFamily="34" charset="0"/>
                        </a:rPr>
                        <a:t> uses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6"/>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detect anomalies across multiple data files and prepare exception lists for return preparation.</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Compliance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connects directly to ERP systems, flags anomalies, and posts automated adjustments based on tax code logic.</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Daily Cash Positioning &amp; 13‑Week Forecast</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Treasury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review an existing cash forecast and understand how projected balances might change if certain assumptions shift.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Treasury Analyst</a:t>
                      </a:r>
                      <a:r>
                        <a:rPr lang="en-GB" sz="900">
                          <a:latin typeface="Segoe UI" panose="020B0502040204020203" pitchFamily="34" charset="0"/>
                          <a:cs typeface="Segoe UI" panose="020B0502040204020203" pitchFamily="34" charset="0"/>
                        </a:rPr>
                        <a:t> uses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6"/>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ingest bank and ERP data, generate an updated cash forecast, and suggest cash movements for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Cash Positioning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autonomously moves cash between accounts using API access, executes approved investment actions, and alerts humans only when shortfalls are detected.</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2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Liquidity &amp; FX Exposure Management</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Risk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suggest potential hedge strategies based on linked information about currency exposure and liquidity positions.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Risk Analyst</a:t>
                      </a:r>
                      <a:r>
                        <a:rPr lang="en-GB" sz="900">
                          <a:latin typeface="Segoe UI" panose="020B0502040204020203" pitchFamily="34" charset="0"/>
                          <a:cs typeface="Segoe UI" panose="020B0502040204020203" pitchFamily="34" charset="0"/>
                        </a:rPr>
                        <a:t> uses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6"/>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upload financial data, calculate exposure levels, and draft hedge recommendations for review.</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The </a:t>
                      </a:r>
                      <a:r>
                        <a:rPr lang="en-GB"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Risk Analytics Agent*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t>
                      </a:r>
                      <a:r>
                        <a:rPr lang="en-GB"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continuously monitors market volatility, calculates exposure, and executes hedge trades automatically within approved policy limits.</a:t>
                      </a:r>
                      <a:endParaRPr lang="en-US" sz="900" b="0"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62818">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Productivity gains: Faster tax lookups, exemption checks &amp; variance analysis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Cost savings from reduced manual data preparation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Improved decision support insights</a:t>
                      </a: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Operational efficiency: Multi-step tax &amp; treasury workflows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Quality: Compliance checks &amp; cash forecasts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Earlier identification of discrepancies &amp; exposure risks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Cost reduction:  Automated tax posting, certificate renewals &amp; cash movements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Scalability: tax compliance, treasury operations, &amp; risk monitoring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Reduced regulatory &amp; financial risk</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7042D00D-EE74-DA56-0668-4F0CD605B72E}"/>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7FA11F0C-D2B6-2AB7-A46A-F7C0CB6B129B}"/>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FINANCE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16384959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1A58-5FDB-50E3-BEB9-2FB27DE9A3EA}"/>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CA3DC88-BD87-A30D-E6C5-D2D96844428A}"/>
              </a:ext>
            </a:extLst>
          </p:cNvPr>
          <p:cNvSpPr>
            <a:spLocks noGrp="1"/>
          </p:cNvSpPr>
          <p:nvPr>
            <p:ph type="title"/>
          </p:nvPr>
        </p:nvSpPr>
        <p:spPr>
          <a:xfrm>
            <a:off x="510824" y="591770"/>
            <a:ext cx="8842157" cy="492443"/>
          </a:xfrm>
        </p:spPr>
        <p:txBody>
          <a:bodyPr/>
          <a:lstStyle/>
          <a:p>
            <a:r>
              <a:rPr lang="en-US"/>
              <a:t>Predictive FP&amp;A and Scenario Simulation</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FA8E312D-914E-F967-5F3D-FDD46577E2B4}"/>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8361F98C-595E-E0AF-101F-769FD70CBF5C}"/>
              </a:ext>
            </a:extLst>
          </p:cNvPr>
          <p:cNvGraphicFramePr>
            <a:graphicFrameLocks noGrp="1"/>
          </p:cNvGraphicFramePr>
          <p:nvPr>
            <p:extLst>
              <p:ext uri="{D42A27DB-BD31-4B8C-83A1-F6EECF244321}">
                <p14:modId xmlns:p14="http://schemas.microsoft.com/office/powerpoint/2010/main" val="3918935053"/>
              </p:ext>
            </p:extLst>
          </p:nvPr>
        </p:nvGraphicFramePr>
        <p:xfrm>
          <a:off x="522398" y="1202413"/>
          <a:ext cx="11128248" cy="5212082"/>
        </p:xfrm>
        <a:graphic>
          <a:graphicData uri="http://schemas.openxmlformats.org/drawingml/2006/table">
            <a:tbl>
              <a:tblPr firstRow="1" bandRow="1">
                <a:tableStyleId>{00A15C55-8517-42AA-B614-E9B94910E393}</a:tableStyleId>
              </a:tblPr>
              <a:tblGrid>
                <a:gridCol w="1788985">
                  <a:extLst>
                    <a:ext uri="{9D8B030D-6E8A-4147-A177-3AD203B41FA5}">
                      <a16:colId xmlns:a16="http://schemas.microsoft.com/office/drawing/2014/main" val="4150324865"/>
                    </a:ext>
                  </a:extLst>
                </a:gridCol>
                <a:gridCol w="2941405">
                  <a:extLst>
                    <a:ext uri="{9D8B030D-6E8A-4147-A177-3AD203B41FA5}">
                      <a16:colId xmlns:a16="http://schemas.microsoft.com/office/drawing/2014/main" val="3181555836"/>
                    </a:ext>
                  </a:extLst>
                </a:gridCol>
                <a:gridCol w="3155451">
                  <a:extLst>
                    <a:ext uri="{9D8B030D-6E8A-4147-A177-3AD203B41FA5}">
                      <a16:colId xmlns:a16="http://schemas.microsoft.com/office/drawing/2014/main" val="73586981"/>
                    </a:ext>
                  </a:extLst>
                </a:gridCol>
                <a:gridCol w="3242407">
                  <a:extLst>
                    <a:ext uri="{9D8B030D-6E8A-4147-A177-3AD203B41FA5}">
                      <a16:colId xmlns:a16="http://schemas.microsoft.com/office/drawing/2014/main" val="403333011"/>
                    </a:ext>
                  </a:extLst>
                </a:gridCol>
              </a:tblGrid>
              <a:tr h="323664">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78689">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90485">
                <a:tc>
                  <a:txBody>
                    <a:bodyPr/>
                    <a:lstStyle/>
                    <a:p>
                      <a:pPr marL="91440" marR="0" fontAlgn="t">
                        <a:buNone/>
                      </a:pPr>
                      <a:r>
                        <a:rPr lang="en-US" sz="900" b="1">
                          <a:effectLst/>
                          <a:latin typeface="Segoe UI" panose="020B0502040204020203" pitchFamily="34" charset="0"/>
                          <a:cs typeface="Segoe UI" panose="020B0502040204020203" pitchFamily="34" charset="0"/>
                        </a:rPr>
                        <a:t>Rolling Forecasting &amp; Dynamic Budgeting</a:t>
                      </a:r>
                      <a:endParaRPr lang="en-US" sz="900">
                        <a:effectLst/>
                        <a:latin typeface="Segoe UI" panose="020B0502040204020203" pitchFamily="34" charset="0"/>
                        <a:cs typeface="Segoe UI" panose="020B0502040204020203" pitchFamily="34" charset="0"/>
                      </a:endParaRPr>
                    </a:p>
                  </a:txBody>
                  <a:tcPr marL="50800" marR="50800" marT="50800" marB="50800" anchor="ctr">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1">
                          <a:latin typeface="Segoe UI" panose="020B0502040204020203" pitchFamily="34" charset="0"/>
                          <a:cs typeface="Segoe UI" panose="020B0502040204020203" pitchFamily="34" charset="0"/>
                        </a:rPr>
                        <a:t>The Finance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build rolling forecasts using historical and market data, and manually updates budgets based on static assumptions.</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1">
                          <a:latin typeface="Segoe UI" panose="020B0502040204020203" pitchFamily="34" charset="0"/>
                          <a:cs typeface="Segoe UI" panose="020B0502040204020203" pitchFamily="34" charset="0"/>
                        </a:rPr>
                        <a:t>The Finance Manager</a:t>
                      </a:r>
                      <a:r>
                        <a:rPr lang="en-GB" sz="900">
                          <a:latin typeface="Segoe UI" panose="020B0502040204020203" pitchFamily="34" charset="0"/>
                          <a:cs typeface="Segoe UI" panose="020B0502040204020203" pitchFamily="34" charset="0"/>
                        </a:rPr>
                        <a:t> invokes </a:t>
                      </a:r>
                      <a:r>
                        <a:rPr lang="en-US" sz="900" b="1">
                          <a:effectLst/>
                          <a:latin typeface="Segoe UI" panose="020B0502040204020203" pitchFamily="34" charset="0"/>
                          <a:cs typeface="Segoe UI" panose="020B0502040204020203" pitchFamily="34" charset="0"/>
                          <a:hlinkClick r:id="rId3"/>
                        </a:rPr>
                        <a:t>Excel Agent Mode</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generate forecast adjustments based on real-time business drivers, reviews proposed changes and approves updates.</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GB" sz="900" b="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FP&amp;A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updates forecasts and reallocates budgets based on live drivers, escalating only strategic or high-risk exceptions to the </a:t>
                      </a:r>
                      <a:r>
                        <a:rPr lang="en-GB" sz="900" b="1">
                          <a:latin typeface="Segoe UI" panose="020B0502040204020203" pitchFamily="34" charset="0"/>
                          <a:cs typeface="Segoe UI" panose="020B0502040204020203" pitchFamily="34" charset="0"/>
                        </a:rPr>
                        <a:t>Chief Financial Officer</a:t>
                      </a:r>
                      <a:r>
                        <a:rPr lang="en-GB" sz="900">
                          <a:latin typeface="Segoe UI" panose="020B0502040204020203" pitchFamily="34" charset="0"/>
                          <a:cs typeface="Segoe UI" panose="020B0502040204020203" pitchFamily="34" charset="0"/>
                        </a:rPr>
                        <a:t>.</a:t>
                      </a:r>
                    </a:p>
                  </a:txBody>
                  <a:tcPr marL="50800" marR="50800" marT="50800" marB="5080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690485">
                <a:tc>
                  <a:txBody>
                    <a:bodyPr/>
                    <a:lstStyle/>
                    <a:p>
                      <a:pPr marL="91440" marR="0" fontAlgn="t">
                        <a:buNone/>
                      </a:pPr>
                      <a:r>
                        <a:rPr lang="en-US" sz="900" b="1">
                          <a:effectLst/>
                          <a:latin typeface="Segoe UI" panose="020B0502040204020203" pitchFamily="34" charset="0"/>
                          <a:cs typeface="Segoe UI" panose="020B0502040204020203" pitchFamily="34" charset="0"/>
                        </a:rPr>
                        <a:t>Scenario Planning &amp; Sensitivity Analysis</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US" sz="900" b="1">
                          <a:effectLst/>
                          <a:latin typeface="Segoe UI" panose="020B0502040204020203" pitchFamily="34" charset="0"/>
                          <a:cs typeface="Segoe UI" panose="020B0502040204020203" pitchFamily="34" charset="0"/>
                        </a:rPr>
                        <a:t>Finance Analyst</a:t>
                      </a:r>
                      <a:r>
                        <a:rPr lang="en-US" sz="900">
                          <a:effectLst/>
                          <a:latin typeface="Segoe UI" panose="020B0502040204020203" pitchFamily="34" charset="0"/>
                          <a:cs typeface="Segoe UI" panose="020B0502040204020203" pitchFamily="34" charset="0"/>
                        </a:rPr>
                        <a:t> generates what-if models and sensitivity charts using </a:t>
                      </a:r>
                      <a:r>
                        <a:rPr lang="en-US" sz="900" b="1">
                          <a:effectLst/>
                          <a:latin typeface="Segoe UI" panose="020B0502040204020203" pitchFamily="34" charset="0"/>
                          <a:cs typeface="Segoe UI" panose="020B0502040204020203" pitchFamily="34" charset="0"/>
                        </a:rPr>
                        <a:t>Copilot in Excel</a:t>
                      </a:r>
                      <a:r>
                        <a:rPr lang="en-US" sz="900">
                          <a:effectLst/>
                          <a:latin typeface="Segoe UI" panose="020B0502040204020203" pitchFamily="34" charset="0"/>
                          <a:cs typeface="Segoe UI" panose="020B0502040204020203" pitchFamily="34" charset="0"/>
                        </a:rPr>
                        <a:t>; sets up scenarios manually.</a:t>
                      </a:r>
                    </a:p>
                    <a:p>
                      <a:pPr marL="0" marR="0" fontAlgn="t">
                        <a:buNone/>
                      </a:pP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a:t>
                      </a:r>
                      <a:r>
                        <a:rPr lang="en-GB" sz="900" b="1">
                          <a:latin typeface="Segoe UI" panose="020B0502040204020203" pitchFamily="34" charset="0"/>
                          <a:cs typeface="Segoe UI" panose="020B0502040204020203" pitchFamily="34" charset="0"/>
                        </a:rPr>
                        <a:t> Finance Analyst</a:t>
                      </a:r>
                      <a:r>
                        <a:rPr lang="en-GB" sz="900">
                          <a:latin typeface="Segoe UI" panose="020B0502040204020203" pitchFamily="34" charset="0"/>
                          <a:cs typeface="Segoe UI" panose="020B0502040204020203" pitchFamily="34" charset="0"/>
                        </a:rPr>
                        <a:t> triggers the </a:t>
                      </a:r>
                      <a:r>
                        <a:rPr lang="en-US" sz="900" b="1" i="0" u="none" strike="noStrike" noProof="0">
                          <a:effectLst/>
                          <a:latin typeface="Segoe UI" panose="020B0502040204020203" pitchFamily="34" charset="0"/>
                          <a:cs typeface="Segoe UI" panose="020B0502040204020203" pitchFamily="34" charset="0"/>
                          <a:hlinkClick r:id="rId5"/>
                        </a:rPr>
                        <a:t>Analyst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run multi-variable simulations and scenario comparisons, validates the outputs, and selects scenarios for approval.</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Custom Planning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runs continuous Monte Carlo and multi-driver simulations, adjusts scenarios in real time, and flags high-risk outcomes for human review.</a:t>
                      </a:r>
                      <a:endParaRPr lang="en-US" sz="900" b="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90485">
                <a:tc>
                  <a:txBody>
                    <a:bodyPr/>
                    <a:lstStyle/>
                    <a:p>
                      <a:pPr marL="91440" marR="0" fontAlgn="t">
                        <a:buNone/>
                      </a:pPr>
                      <a:r>
                        <a:rPr lang="en-US" sz="900" b="1">
                          <a:effectLst/>
                          <a:latin typeface="Segoe UI" panose="020B0502040204020203" pitchFamily="34" charset="0"/>
                          <a:cs typeface="Segoe UI" panose="020B0502040204020203" pitchFamily="34" charset="0"/>
                        </a:rPr>
                        <a:t>Variance Analysis &amp; Commentary</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a:t>
                      </a:r>
                      <a:r>
                        <a:rPr lang="en-GB" sz="900" b="1">
                          <a:latin typeface="Segoe UI" panose="020B0502040204020203" pitchFamily="34" charset="0"/>
                          <a:cs typeface="Segoe UI" panose="020B0502040204020203" pitchFamily="34" charset="0"/>
                        </a:rPr>
                        <a:t> Finance Analyst</a:t>
                      </a:r>
                      <a:r>
                        <a:rPr lang="en-GB" sz="900">
                          <a:latin typeface="Segoe UI" panose="020B0502040204020203" pitchFamily="34" charset="0"/>
                          <a:cs typeface="Segoe UI" panose="020B0502040204020203" pitchFamily="34" charset="0"/>
                        </a:rPr>
                        <a:t> drafts variance reports and management commentary using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manually identifying and explaining key deviations.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invokes </a:t>
                      </a:r>
                      <a:r>
                        <a:rPr lang="en-US" sz="900" b="1">
                          <a:effectLst/>
                          <a:latin typeface="Segoe UI" panose="020B0502040204020203" pitchFamily="34" charset="0"/>
                          <a:cs typeface="Segoe UI" panose="020B0502040204020203" pitchFamily="34" charset="0"/>
                          <a:hlinkClick r:id="rId6"/>
                        </a:rPr>
                        <a:t>Word Agent Mode</a:t>
                      </a:r>
                      <a:r>
                        <a:rPr lang="en-US" sz="900">
                          <a:effectLst/>
                          <a:latin typeface="Segoe UI" panose="020B0502040204020203" pitchFamily="34" charset="0"/>
                          <a:cs typeface="Segoe UI" panose="020B0502040204020203" pitchFamily="34" charset="0"/>
                          <a:hlinkClick r:id="rId6"/>
                        </a:rPr>
                        <a:t> </a:t>
                      </a:r>
                      <a:r>
                        <a:rPr lang="en-GB" sz="900">
                          <a:latin typeface="Segoe UI" panose="020B0502040204020203" pitchFamily="34" charset="0"/>
                          <a:cs typeface="Segoe UI" panose="020B0502040204020203" pitchFamily="34" charset="0"/>
                        </a:rPr>
                        <a:t>to detect anomalies and draft variance narratives, then reviews and approves the commentary before publication.</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A</a:t>
                      </a:r>
                      <a:r>
                        <a:rPr lang="en-GB" sz="900" b="1">
                          <a:latin typeface="Segoe UI" panose="020B0502040204020203" pitchFamily="34" charset="0"/>
                          <a:cs typeface="Segoe UI" panose="020B0502040204020203" pitchFamily="34" charset="0"/>
                        </a:rPr>
                        <a:t> Custom FP&amp;A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reconciles routine variances automatically, generates explanatory narratives, and escalates material deviations for decision by the </a:t>
                      </a:r>
                      <a:r>
                        <a:rPr lang="en-GB" sz="900" b="1">
                          <a:latin typeface="Segoe UI" panose="020B0502040204020203" pitchFamily="34" charset="0"/>
                          <a:cs typeface="Segoe UI" panose="020B0502040204020203" pitchFamily="34" charset="0"/>
                        </a:rPr>
                        <a:t>Chief Finance Officer.</a:t>
                      </a:r>
                      <a:endParaRPr lang="en-US" sz="900" b="1">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690485">
                <a:tc>
                  <a:txBody>
                    <a:bodyPr/>
                    <a:lstStyle/>
                    <a:p>
                      <a:pPr marL="91440" marR="0" fontAlgn="t">
                        <a:buNone/>
                      </a:pPr>
                      <a:r>
                        <a:rPr lang="en-US" sz="900" b="1">
                          <a:effectLst/>
                          <a:latin typeface="Segoe UI" panose="020B0502040204020203" pitchFamily="34" charset="0"/>
                          <a:cs typeface="Segoe UI" panose="020B0502040204020203" pitchFamily="34" charset="0"/>
                        </a:rPr>
                        <a:t>Cash Flow Forecasting &amp; Optimization</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Analyst</a:t>
                      </a:r>
                      <a:r>
                        <a:rPr lang="en-GB" sz="900">
                          <a:latin typeface="Segoe UI" panose="020B0502040204020203" pitchFamily="34" charset="0"/>
                          <a:cs typeface="Segoe UI" panose="020B0502040204020203" pitchFamily="34" charset="0"/>
                        </a:rPr>
                        <a:t> forecasts cash flow using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applying historical trends and manually maintained assumptions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a:t>
                      </a:r>
                      <a:r>
                        <a:rPr lang="en-GB" sz="900" b="1">
                          <a:latin typeface="Segoe UI" panose="020B0502040204020203" pitchFamily="34" charset="0"/>
                          <a:cs typeface="Segoe UI" panose="020B0502040204020203" pitchFamily="34" charset="0"/>
                        </a:rPr>
                        <a:t> Treasury Manager</a:t>
                      </a:r>
                      <a:r>
                        <a:rPr lang="en-GB" sz="900">
                          <a:latin typeface="Segoe UI" panose="020B0502040204020203" pitchFamily="34" charset="0"/>
                          <a:cs typeface="Segoe UI" panose="020B0502040204020203" pitchFamily="34" charset="0"/>
                        </a:rPr>
                        <a:t> calls </a:t>
                      </a:r>
                      <a:r>
                        <a:rPr lang="en-US" sz="900" b="1" i="0" u="none" strike="noStrike" noProof="0">
                          <a:effectLst/>
                          <a:latin typeface="Segoe UI" panose="020B0502040204020203" pitchFamily="34" charset="0"/>
                          <a:cs typeface="Segoe UI" panose="020B0502040204020203" pitchFamily="34" charset="0"/>
                          <a:hlinkClick r:id="rId3"/>
                        </a:rPr>
                        <a:t>Excel Agent Mode</a:t>
                      </a:r>
                      <a:r>
                        <a:rPr lang="en-US" sz="900">
                          <a:effectLst/>
                          <a:latin typeface="Segoe UI" panose="020B0502040204020203" pitchFamily="34" charset="0"/>
                          <a:cs typeface="Segoe UI" panose="020B0502040204020203" pitchFamily="34" charset="0"/>
                          <a:hlinkClick r:id="rId3"/>
                        </a:rPr>
                        <a:t> </a:t>
                      </a:r>
                      <a:r>
                        <a:rPr lang="en-GB" sz="900">
                          <a:latin typeface="Segoe UI" panose="020B0502040204020203" pitchFamily="34" charset="0"/>
                          <a:cs typeface="Segoe UI" panose="020B0502040204020203" pitchFamily="34" charset="0"/>
                        </a:rPr>
                        <a:t>to forecast liquidity needs, identify risks, and suggest mitigation actions, approving recommendations before execution.</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A</a:t>
                      </a:r>
                      <a:r>
                        <a:rPr lang="en-GB" sz="900" b="1">
                          <a:latin typeface="Segoe UI" panose="020B0502040204020203" pitchFamily="34" charset="0"/>
                          <a:cs typeface="Segoe UI" panose="020B0502040204020203" pitchFamily="34" charset="0"/>
                        </a:rPr>
                        <a:t> Custom Treasury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optimizes liquidity and payment timing in real time, executes reallocations within policy guardrails, and escalates exceptions to treasury leadership.</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76795">
                <a:tc>
                  <a:txBody>
                    <a:bodyPr/>
                    <a:lstStyle/>
                    <a:p>
                      <a:pPr marL="91440" marR="0" fontAlgn="t">
                        <a:buNone/>
                      </a:pPr>
                      <a:r>
                        <a:rPr lang="en-US" sz="900" b="1">
                          <a:effectLst/>
                          <a:latin typeface="Segoe UI" panose="020B0502040204020203" pitchFamily="34" charset="0"/>
                          <a:cs typeface="Segoe UI" panose="020B0502040204020203" pitchFamily="34" charset="0"/>
                        </a:rPr>
                        <a:t>Financial Reporting &amp; Consolidation</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a:t>
                      </a:r>
                      <a:r>
                        <a:rPr lang="en-GB" sz="900" b="1">
                          <a:latin typeface="Segoe UI" panose="020B0502040204020203" pitchFamily="34" charset="0"/>
                          <a:cs typeface="Segoe UI" panose="020B0502040204020203" pitchFamily="34" charset="0"/>
                        </a:rPr>
                        <a:t> Finance Analyst</a:t>
                      </a:r>
                      <a:r>
                        <a:rPr lang="en-GB" sz="900">
                          <a:latin typeface="Segoe UI" panose="020B0502040204020203" pitchFamily="34" charset="0"/>
                          <a:cs typeface="Segoe UI" panose="020B0502040204020203" pitchFamily="34" charset="0"/>
                        </a:rPr>
                        <a:t> compiles data and drafts financial reports using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and </a:t>
                      </a:r>
                      <a:r>
                        <a:rPr lang="en-GB" sz="900" b="1">
                          <a:latin typeface="Segoe UI" panose="020B0502040204020203" pitchFamily="34" charset="0"/>
                          <a:cs typeface="Segoe UI" panose="020B0502040204020203" pitchFamily="34" charset="0"/>
                        </a:rPr>
                        <a:t>Copilot in PowerPoint</a:t>
                      </a:r>
                      <a:r>
                        <a:rPr lang="en-GB" sz="900">
                          <a:latin typeface="Segoe UI" panose="020B0502040204020203" pitchFamily="34" charset="0"/>
                          <a:cs typeface="Segoe UI" panose="020B0502040204020203" pitchFamily="34" charset="0"/>
                        </a:rPr>
                        <a:t>, manually aggregating inputs.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Finance Manager</a:t>
                      </a:r>
                      <a:r>
                        <a:rPr lang="en-GB" sz="900">
                          <a:latin typeface="Segoe UI" panose="020B0502040204020203" pitchFamily="34" charset="0"/>
                          <a:cs typeface="Segoe UI" panose="020B0502040204020203" pitchFamily="34" charset="0"/>
                        </a:rPr>
                        <a:t> invokes the </a:t>
                      </a:r>
                      <a:r>
                        <a:rPr lang="en-US" sz="900" b="1" i="0" u="none" strike="noStrike" noProof="0">
                          <a:effectLst/>
                          <a:latin typeface="Segoe UI" panose="020B0502040204020203" pitchFamily="34" charset="0"/>
                          <a:cs typeface="Segoe UI" panose="020B0502040204020203" pitchFamily="34" charset="0"/>
                          <a:hlinkClick r:id="rId5"/>
                        </a:rPr>
                        <a:t>Analyst Agent</a:t>
                      </a:r>
                      <a:r>
                        <a:rPr lang="en-GB" sz="900">
                          <a:latin typeface="Segoe UI" panose="020B0502040204020203" pitchFamily="34" charset="0"/>
                          <a:cs typeface="Segoe UI" panose="020B0502040204020203" pitchFamily="34" charset="0"/>
                        </a:rPr>
                        <a:t>, </a:t>
                      </a:r>
                      <a:r>
                        <a:rPr lang="en-US" sz="900" b="1">
                          <a:effectLst/>
                          <a:latin typeface="Segoe UI" panose="020B0502040204020203" pitchFamily="34" charset="0"/>
                          <a:cs typeface="Segoe UI" panose="020B0502040204020203" pitchFamily="34" charset="0"/>
                          <a:hlinkClick r:id="rId7"/>
                        </a:rPr>
                        <a:t>PowerPoint Agent Mode</a:t>
                      </a:r>
                      <a:r>
                        <a:rPr lang="en-GB" sz="900">
                          <a:latin typeface="Segoe UI" panose="020B0502040204020203" pitchFamily="34" charset="0"/>
                          <a:cs typeface="Segoe UI" panose="020B0502040204020203" pitchFamily="34" charset="0"/>
                        </a:rPr>
                        <a:t>, and </a:t>
                      </a:r>
                      <a:r>
                        <a:rPr lang="en-US" sz="900" b="1" i="0" u="none" strike="noStrike" noProof="0">
                          <a:effectLst/>
                          <a:latin typeface="Segoe UI" panose="020B0502040204020203" pitchFamily="34" charset="0"/>
                          <a:cs typeface="Segoe UI" panose="020B0502040204020203" pitchFamily="34" charset="0"/>
                          <a:hlinkClick r:id="rId6"/>
                        </a:rPr>
                        <a:t>Word Agent Mode</a:t>
                      </a:r>
                      <a:r>
                        <a:rPr lang="en-US" sz="900">
                          <a:effectLst/>
                          <a:latin typeface="Segoe UI" panose="020B0502040204020203" pitchFamily="34" charset="0"/>
                          <a:cs typeface="Segoe UI" panose="020B0502040204020203" pitchFamily="34" charset="0"/>
                          <a:hlinkClick r:id="rId6"/>
                        </a:rPr>
                        <a:t> </a:t>
                      </a:r>
                      <a:r>
                        <a:rPr lang="en-GB" sz="900">
                          <a:latin typeface="Segoe UI" panose="020B0502040204020203" pitchFamily="34" charset="0"/>
                          <a:cs typeface="Segoe UI" panose="020B0502040204020203" pitchFamily="34" charset="0"/>
                        </a:rPr>
                        <a:t>to consolidate data, draft reports, and approve outputs before submission.</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b="0">
                          <a:latin typeface="Segoe UI" panose="020B0502040204020203" pitchFamily="34" charset="0"/>
                          <a:cs typeface="Segoe UI" panose="020B0502040204020203" pitchFamily="34" charset="0"/>
                        </a:rPr>
                        <a:t>A</a:t>
                      </a:r>
                      <a:r>
                        <a:rPr lang="en-GB" sz="900" b="1">
                          <a:latin typeface="Segoe UI" panose="020B0502040204020203" pitchFamily="34" charset="0"/>
                          <a:cs typeface="Segoe UI" panose="020B0502040204020203" pitchFamily="34" charset="0"/>
                        </a:rPr>
                        <a:t> Custom Reporting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executes end-to-end consolidation, validates eliminations, publishes reports with audit trails, and escalates only unresolved exceptions.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70994">
                <a:tc>
                  <a:txBody>
                    <a:bodyPr/>
                    <a:lstStyle/>
                    <a:p>
                      <a:pPr marL="91440" marR="0" lvl="0" indent="0" algn="l" defTabSz="932742" rtl="0" eaLnBrk="1" fontAlgn="t" latinLnBrk="0" hangingPunct="1">
                        <a:lnSpc>
                          <a:spcPct val="100000"/>
                        </a:lnSpc>
                        <a:spcBef>
                          <a:spcPts val="0"/>
                        </a:spcBef>
                        <a:spcAft>
                          <a:spcPts val="0"/>
                        </a:spcAft>
                        <a:buClrTx/>
                        <a:buSzTx/>
                        <a:buFontTx/>
                        <a:buNone/>
                        <a:tabLst/>
                        <a:defRPr/>
                      </a:pPr>
                      <a:r>
                        <a:rPr lang="en-US" sz="900" b="1">
                          <a:effectLst/>
                          <a:latin typeface="Segoe UI" panose="020B0502040204020203" pitchFamily="34" charset="0"/>
                          <a:cs typeface="Segoe UI" panose="020B0502040204020203" pitchFamily="34" charset="0"/>
                        </a:rPr>
                        <a:t>Cumulative Success Metrics</a:t>
                      </a:r>
                    </a:p>
                    <a:p>
                      <a:pPr marL="91440" marR="0" lvl="0" indent="0" algn="l" defTabSz="932742" rtl="0" eaLnBrk="1" fontAlgn="t" latinLnBrk="0" hangingPunct="1">
                        <a:lnSpc>
                          <a:spcPct val="100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marR="0" fontAlgn="t">
                        <a:buNone/>
                      </a:pPr>
                      <a:endParaRPr lang="en-US" sz="1000">
                        <a:effectLst/>
                        <a:latin typeface="+mn-lt"/>
                      </a:endParaRPr>
                    </a:p>
                  </a:txBody>
                  <a:tcPr marL="50800" marR="50800" marT="50800" marB="50800">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AI adoption: Forecasting and scenario modelling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time: Planning &amp; reforecasting activities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model rebuilds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Planning cycle time reduction</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Forecast accuracy improvement (variance vs. actuals)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Scenario turnaround time reduction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agent-generated scenarios approved without rework</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Variance detection quality</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FP&amp;A workflows fully automated</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Time to reforecast after business signal changes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CFO review</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Planning scalability during peak cycles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BA497423-3A0C-C482-0A3C-DFAC7E1E87C1}"/>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89F23A1A-A108-8CFE-7174-676F1364E080}"/>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FINANCE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82205290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9BD38-1A28-2F7C-9948-014D997C4850}"/>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FE41A21F-EB04-971E-49FC-2B4AAF962354}"/>
              </a:ext>
            </a:extLst>
          </p:cNvPr>
          <p:cNvSpPr>
            <a:spLocks noGrp="1"/>
          </p:cNvSpPr>
          <p:nvPr>
            <p:ph type="title"/>
          </p:nvPr>
        </p:nvSpPr>
        <p:spPr>
          <a:xfrm>
            <a:off x="510824" y="591770"/>
            <a:ext cx="8842157" cy="492443"/>
          </a:xfrm>
        </p:spPr>
        <p:txBody>
          <a:bodyPr/>
          <a:lstStyle/>
          <a:p>
            <a:r>
              <a:rPr lang="en-US"/>
              <a:t>Touchless AP &amp; P2P Workflow Automation</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FCB256BC-703F-9DF1-4ED4-B20E4453097A}"/>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D927438C-3D47-045C-454C-C281177EA0D4}"/>
              </a:ext>
            </a:extLst>
          </p:cNvPr>
          <p:cNvGraphicFramePr>
            <a:graphicFrameLocks noGrp="1"/>
          </p:cNvGraphicFramePr>
          <p:nvPr>
            <p:extLst>
              <p:ext uri="{D42A27DB-BD31-4B8C-83A1-F6EECF244321}">
                <p14:modId xmlns:p14="http://schemas.microsoft.com/office/powerpoint/2010/main" val="2597748598"/>
              </p:ext>
            </p:extLst>
          </p:nvPr>
        </p:nvGraphicFramePr>
        <p:xfrm>
          <a:off x="514030" y="1196361"/>
          <a:ext cx="11135165" cy="5486399"/>
        </p:xfrm>
        <a:graphic>
          <a:graphicData uri="http://schemas.openxmlformats.org/drawingml/2006/table">
            <a:tbl>
              <a:tblPr firstRow="1" bandRow="1">
                <a:tableStyleId>{00A15C55-8517-42AA-B614-E9B94910E393}</a:tableStyleId>
              </a:tblPr>
              <a:tblGrid>
                <a:gridCol w="1772570">
                  <a:extLst>
                    <a:ext uri="{9D8B030D-6E8A-4147-A177-3AD203B41FA5}">
                      <a16:colId xmlns:a16="http://schemas.microsoft.com/office/drawing/2014/main" val="4150324865"/>
                    </a:ext>
                  </a:extLst>
                </a:gridCol>
                <a:gridCol w="3029075">
                  <a:extLst>
                    <a:ext uri="{9D8B030D-6E8A-4147-A177-3AD203B41FA5}">
                      <a16:colId xmlns:a16="http://schemas.microsoft.com/office/drawing/2014/main" val="3181555836"/>
                    </a:ext>
                  </a:extLst>
                </a:gridCol>
                <a:gridCol w="3120865">
                  <a:extLst>
                    <a:ext uri="{9D8B030D-6E8A-4147-A177-3AD203B41FA5}">
                      <a16:colId xmlns:a16="http://schemas.microsoft.com/office/drawing/2014/main" val="73586981"/>
                    </a:ext>
                  </a:extLst>
                </a:gridCol>
                <a:gridCol w="3212655">
                  <a:extLst>
                    <a:ext uri="{9D8B030D-6E8A-4147-A177-3AD203B41FA5}">
                      <a16:colId xmlns:a16="http://schemas.microsoft.com/office/drawing/2014/main" val="403333011"/>
                    </a:ext>
                  </a:extLst>
                </a:gridCol>
              </a:tblGrid>
              <a:tr h="317356">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7130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809260">
                <a:tc>
                  <a:txBody>
                    <a:bodyPr/>
                    <a:lstStyle/>
                    <a:p>
                      <a:pPr marL="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Invoice Capture &amp; Coding</a:t>
                      </a:r>
                      <a:endParaRPr kumimoji="0" lang="en-US" sz="900" b="1">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extract key invoice fields from emails or documents and suggest general ledger coding. 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manually validates and enters the data into the ERP system.</a:t>
                      </a:r>
                      <a:endParaRPr kumimoji="0"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uses an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read invoices, extract key fields, and propose coding entries. The specialist reviews and approves entries before posting.</a:t>
                      </a:r>
                      <a:endParaRPr kumimoji="0" lang="en-US" sz="90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An </a:t>
                      </a:r>
                      <a:r>
                        <a:rPr lang="en-GB" sz="900" b="1">
                          <a:latin typeface="Segoe UI" panose="020B0502040204020203" pitchFamily="34" charset="0"/>
                          <a:cs typeface="Segoe UI" panose="020B0502040204020203" pitchFamily="34" charset="0"/>
                        </a:rPr>
                        <a:t>Invoicing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automatically extracts invoice data from inbound channels, validates fields against business rules, and posts invoices to the ERP system. Exceptions are routed to 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a:t>
                      </a:r>
                      <a:endPar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80926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3-way match (PO, Receipt, Invoice)</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uploads invoices and purchase orders and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compare invoice values against PO and receipt data.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highlights mismatches, which is then reviewed and resolved manually.</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uses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perform automated three-way matching, flag discrepancies, and propose resolution actions. The specialist validates outcomes before approval.</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Finance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matches purchase orders, receipts, and invoices, auto-approves compliant transactions, and escalates only unresolved discrepancies.</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80926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Vendor Onboarding &amp; Compliance</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Specialist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summarize vendor requirements and draft onboarding and compliance checklists. All validation and approvals are handled manually by the </a:t>
                      </a:r>
                      <a:r>
                        <a:rPr lang="en-GB" sz="900" b="1">
                          <a:latin typeface="Segoe UI" panose="020B0502040204020203" pitchFamily="34" charset="0"/>
                          <a:cs typeface="Segoe UI" panose="020B0502040204020203" pitchFamily="34" charset="0"/>
                        </a:rPr>
                        <a:t>Compliance Specialist.</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Specialist</a:t>
                      </a:r>
                      <a:r>
                        <a:rPr lang="en-GB" sz="900">
                          <a:latin typeface="Segoe UI" panose="020B0502040204020203" pitchFamily="34" charset="0"/>
                          <a:cs typeface="Segoe UI" panose="020B0502040204020203" pitchFamily="34" charset="0"/>
                        </a:rPr>
                        <a:t> uses a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5"/>
                        </a:rPr>
                        <a:t>Researcher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collect vendor documentation, validate compliance requirements, and assemble approval packets. Final approval remains with the </a:t>
                      </a:r>
                      <a:r>
                        <a:rPr lang="en-GB" sz="900" b="1">
                          <a:latin typeface="Segoe UI" panose="020B0502040204020203" pitchFamily="34" charset="0"/>
                          <a:cs typeface="Segoe UI" panose="020B0502040204020203" pitchFamily="34" charset="0"/>
                        </a:rPr>
                        <a:t>Compliance Specialist</a:t>
                      </a:r>
                      <a:r>
                        <a:rPr lang="en-GB" sz="900">
                          <a:latin typeface="Segoe UI" panose="020B0502040204020203" pitchFamily="34" charset="0"/>
                          <a:cs typeface="Segoe UI" panose="020B0502040204020203" pitchFamily="34" charset="0"/>
                        </a:rPr>
                        <a:t>.</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Vendor Compliance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collects vendor data directly, validates documentation, enforces compliance policies, and completes onboarding end-to-end. Human review occurs only for regulatory or risk exceptions.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666448">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Payment Run Preparation</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review upcoming payments, identify due-date risks, and suggest prioritization. Payment scheduling and execution remain manual.</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Specialist</a:t>
                      </a:r>
                      <a:r>
                        <a:rPr lang="en-GB" sz="900">
                          <a:latin typeface="Segoe UI" panose="020B0502040204020203" pitchFamily="34" charset="0"/>
                          <a:cs typeface="Segoe UI" panose="020B0502040204020203" pitchFamily="34" charset="0"/>
                        </a:rPr>
                        <a:t> uses an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detect anomalies, forecast cash impact, and generate a proposed payment schedule for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Payment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batches invoices, schedules payments based on terms and cash position, and executes payments automatically. The agent escalates only unusual amounts or policy breaches.</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66448">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Spend Analytics &amp; Reporting</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summarize spend data, explain trends, and draft basic insights for finance leadership review.</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Accounts Payable Analyst</a:t>
                      </a:r>
                      <a:r>
                        <a:rPr lang="en-GB" sz="900">
                          <a:latin typeface="Segoe UI" panose="020B0502040204020203" pitchFamily="34" charset="0"/>
                          <a:cs typeface="Segoe UI" panose="020B0502040204020203" pitchFamily="34" charset="0"/>
                        </a:rPr>
                        <a:t> uses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compile multi-source spend reports, highlight anomalies, and draft commentary for review and distribution.</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Spend Analysis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aggregates spend data, detects anomalies, publishes dashboards, and triggers alerts without human intervention.</a:t>
                      </a:r>
                      <a:endParaRPr kumimoji="0" lang="en-US" sz="90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1037061">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AI adoption across AP and P2P tasks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time: Invoice capture, coding, &amp; payment preparation</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Reduction in manual data entry &amp; document lookup</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AP processing cycle time reduction</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Invoice processing cycle time reduction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Accuracy of agent-generated coding and matching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Reduction in manual exception handling</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Approval turnaround time for agent outputs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 of AP and P2P workflows fully automated</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Touchless invoice processing rate</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Exception rate requiring human intervention</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Cost per invoice processed reduction</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3CDDF9EA-7CE7-B264-D2A2-A15A356F8CDF}"/>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644EA3E6-EDE4-5F42-DA4F-911B2B176F96}"/>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FINANCE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8882268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356E9-89BB-AADB-8182-3B9B3B2A0B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A62F31-A829-C1A9-D78A-6557A29A5872}"/>
              </a:ext>
            </a:extLst>
          </p:cNvPr>
          <p:cNvSpPr>
            <a:spLocks noGrp="1"/>
          </p:cNvSpPr>
          <p:nvPr>
            <p:ph type="title"/>
          </p:nvPr>
        </p:nvSpPr>
        <p:spPr>
          <a:xfrm>
            <a:off x="657849" y="3237612"/>
            <a:ext cx="4306037" cy="609398"/>
          </a:xfrm>
        </p:spPr>
        <p:txBody>
          <a:bodyPr/>
          <a:lstStyle/>
          <a:p>
            <a:r>
              <a:rPr lang="en-US" sz="4400"/>
              <a:t>IT 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231836E8-D1A8-AD08-6E54-76143239316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F50164BA-5AA7-9E53-DB6A-4666C73A9FCD}"/>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30852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0F540-3992-CD99-0D46-E59286D90D9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A7EBEC1-CD68-3E96-2FBF-0C6DDEED6839}"/>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IT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DA21103C-96F7-A0CD-FC88-D1C0F30B7844}"/>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IT Transformation</a:t>
            </a:r>
          </a:p>
        </p:txBody>
      </p:sp>
      <p:sp>
        <p:nvSpPr>
          <p:cNvPr id="7" name="TextBox 6">
            <a:extLst>
              <a:ext uri="{FF2B5EF4-FFF2-40B4-BE49-F238E27FC236}">
                <a16:creationId xmlns:a16="http://schemas.microsoft.com/office/drawing/2014/main" id="{E867EAFF-E08B-5B9A-D188-C208ADC4EBF6}"/>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56" name="Group 55" descr="Scenarios">
            <a:extLst>
              <a:ext uri="{FF2B5EF4-FFF2-40B4-BE49-F238E27FC236}">
                <a16:creationId xmlns:a16="http://schemas.microsoft.com/office/drawing/2014/main" id="{6385F06B-FF3E-6500-921A-AF0FF02816B1}"/>
              </a:ext>
            </a:extLst>
          </p:cNvPr>
          <p:cNvGrpSpPr/>
          <p:nvPr/>
        </p:nvGrpSpPr>
        <p:grpSpPr>
          <a:xfrm>
            <a:off x="492216" y="1816771"/>
            <a:ext cx="1737360" cy="4489301"/>
            <a:chOff x="492216" y="1816771"/>
            <a:chExt cx="1737360" cy="4489301"/>
          </a:xfrm>
        </p:grpSpPr>
        <p:sp>
          <p:nvSpPr>
            <p:cNvPr id="25" name="Rounded Rectangle 95">
              <a:extLst>
                <a:ext uri="{FF2B5EF4-FFF2-40B4-BE49-F238E27FC236}">
                  <a16:creationId xmlns:a16="http://schemas.microsoft.com/office/drawing/2014/main" id="{F915FDA1-9239-3294-A8DD-EB07B5D769E0}"/>
                </a:ext>
              </a:extLst>
            </p:cNvPr>
            <p:cNvSpPr/>
            <p:nvPr/>
          </p:nvSpPr>
          <p:spPr bwMode="auto">
            <a:xfrm>
              <a:off x="510824" y="3169786"/>
              <a:ext cx="1691640" cy="731520"/>
            </a:xfrm>
            <a:prstGeom prst="rect">
              <a:avLst/>
            </a:prstGeom>
            <a:solidFill>
              <a:srgbClr val="FFC000">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Software Asset Intelligence &amp; Renewal Optimization</a:t>
              </a:r>
            </a:p>
          </p:txBody>
        </p:sp>
        <p:sp>
          <p:nvSpPr>
            <p:cNvPr id="26" name="Rounded Rectangle 97">
              <a:extLst>
                <a:ext uri="{FF2B5EF4-FFF2-40B4-BE49-F238E27FC236}">
                  <a16:creationId xmlns:a16="http://schemas.microsoft.com/office/drawing/2014/main" id="{38B03537-B6B4-57AD-D9DA-0E1D9FC30DFC}"/>
                </a:ext>
              </a:extLst>
            </p:cNvPr>
            <p:cNvSpPr/>
            <p:nvPr/>
          </p:nvSpPr>
          <p:spPr bwMode="auto">
            <a:xfrm>
              <a:off x="510824" y="3964645"/>
              <a:ext cx="1691640" cy="731520"/>
            </a:xfrm>
            <a:prstGeom prst="rect">
              <a:avLst/>
            </a:prstGeom>
            <a:solidFill>
              <a:srgbClr val="FFC00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Smart Device Lifecycle Planning &amp; Auto-Provisioning</a:t>
              </a:r>
            </a:p>
          </p:txBody>
        </p:sp>
        <p:sp>
          <p:nvSpPr>
            <p:cNvPr id="30" name="Rounded Rectangle 29">
              <a:extLst>
                <a:ext uri="{FF2B5EF4-FFF2-40B4-BE49-F238E27FC236}">
                  <a16:creationId xmlns:a16="http://schemas.microsoft.com/office/drawing/2014/main" id="{10D4B21F-0B8D-6081-F506-88B118D75490}"/>
                </a:ext>
              </a:extLst>
            </p:cNvPr>
            <p:cNvSpPr/>
            <p:nvPr/>
          </p:nvSpPr>
          <p:spPr bwMode="auto">
            <a:xfrm>
              <a:off x="492216" y="1816771"/>
              <a:ext cx="1737360" cy="457200"/>
            </a:xfrm>
            <a:prstGeom prst="roundRect">
              <a:avLst/>
            </a:prstGeom>
            <a:solidFill>
              <a:srgbClr val="FFC00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Scenarios</a:t>
              </a:r>
            </a:p>
          </p:txBody>
        </p:sp>
        <p:sp>
          <p:nvSpPr>
            <p:cNvPr id="21" name="Rounded Rectangle 97">
              <a:extLst>
                <a:ext uri="{FF2B5EF4-FFF2-40B4-BE49-F238E27FC236}">
                  <a16:creationId xmlns:a16="http://schemas.microsoft.com/office/drawing/2014/main" id="{94A44300-19A8-7E51-BE3C-5EA8898BD956}"/>
                </a:ext>
              </a:extLst>
            </p:cNvPr>
            <p:cNvSpPr/>
            <p:nvPr/>
          </p:nvSpPr>
          <p:spPr bwMode="auto">
            <a:xfrm>
              <a:off x="510824" y="4759504"/>
              <a:ext cx="1691640" cy="731520"/>
            </a:xfrm>
            <a:prstGeom prst="rect">
              <a:avLst/>
            </a:prstGeom>
            <a:solidFill>
              <a:srgbClr val="FFC00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Service Availability &amp; Incident Prevention</a:t>
              </a:r>
            </a:p>
          </p:txBody>
        </p:sp>
        <p:sp>
          <p:nvSpPr>
            <p:cNvPr id="23" name="Rounded Rectangle 97">
              <a:extLst>
                <a:ext uri="{FF2B5EF4-FFF2-40B4-BE49-F238E27FC236}">
                  <a16:creationId xmlns:a16="http://schemas.microsoft.com/office/drawing/2014/main" id="{97039D7F-310E-A8B7-5CF6-642769B6707B}"/>
                </a:ext>
              </a:extLst>
            </p:cNvPr>
            <p:cNvSpPr/>
            <p:nvPr/>
          </p:nvSpPr>
          <p:spPr bwMode="auto">
            <a:xfrm>
              <a:off x="510824" y="5574552"/>
              <a:ext cx="1691640" cy="731520"/>
            </a:xfrm>
            <a:prstGeom prst="rect">
              <a:avLst/>
            </a:prstGeom>
            <a:solidFill>
              <a:srgbClr val="FFC000">
                <a:alpha val="10196"/>
              </a:srgbClr>
            </a:solidFill>
            <a:ln w="12700" cap="flat">
              <a:solidFill>
                <a:schemeClr val="bg1">
                  <a:lumMod val="85000"/>
                </a:schemeClr>
              </a:solidFill>
              <a:prstDash val="solid"/>
              <a:miter/>
            </a:ln>
            <a:effectLst/>
          </p:spPr>
          <p:txBody>
            <a:bodyPr rot="0" spcFirstLastPara="0" vertOverflow="overflow" horzOverflow="overflow" vert="horz" wrap="square" lIns="0" tIns="14901" rIns="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Digital Adoption Coaching and Behavioral Insights</a:t>
              </a:r>
            </a:p>
          </p:txBody>
        </p:sp>
        <p:sp>
          <p:nvSpPr>
            <p:cNvPr id="39" name="Rounded Rectangle 95">
              <a:extLst>
                <a:ext uri="{FF2B5EF4-FFF2-40B4-BE49-F238E27FC236}">
                  <a16:creationId xmlns:a16="http://schemas.microsoft.com/office/drawing/2014/main" id="{0BA0A264-9876-311A-C7FA-76FD65E6744E}"/>
                </a:ext>
              </a:extLst>
            </p:cNvPr>
            <p:cNvSpPr/>
            <p:nvPr/>
          </p:nvSpPr>
          <p:spPr bwMode="auto">
            <a:xfrm>
              <a:off x="510824" y="2374927"/>
              <a:ext cx="1691640" cy="731520"/>
            </a:xfrm>
            <a:prstGeom prst="rect">
              <a:avLst/>
            </a:prstGeom>
            <a:solidFill>
              <a:srgbClr val="FFC000">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5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Data Quality &amp; Governance</a:t>
              </a:r>
            </a:p>
          </p:txBody>
        </p:sp>
      </p:grpSp>
      <p:grpSp>
        <p:nvGrpSpPr>
          <p:cNvPr id="57" name="Group 56" descr="Key processes">
            <a:extLst>
              <a:ext uri="{FF2B5EF4-FFF2-40B4-BE49-F238E27FC236}">
                <a16:creationId xmlns:a16="http://schemas.microsoft.com/office/drawing/2014/main" id="{0071D05A-80C0-D4F9-E124-8D5CB3C34AEB}"/>
              </a:ext>
            </a:extLst>
          </p:cNvPr>
          <p:cNvGrpSpPr/>
          <p:nvPr/>
        </p:nvGrpSpPr>
        <p:grpSpPr>
          <a:xfrm>
            <a:off x="2354347" y="1816771"/>
            <a:ext cx="3177540" cy="4489301"/>
            <a:chOff x="2316532" y="1816771"/>
            <a:chExt cx="3177540" cy="4489301"/>
          </a:xfrm>
        </p:grpSpPr>
        <p:sp>
          <p:nvSpPr>
            <p:cNvPr id="31" name="Rounded Rectangle 95">
              <a:extLst>
                <a:ext uri="{FF2B5EF4-FFF2-40B4-BE49-F238E27FC236}">
                  <a16:creationId xmlns:a16="http://schemas.microsoft.com/office/drawing/2014/main" id="{2606A751-6112-34DD-4C01-4AC4AA5780B8}"/>
                </a:ext>
              </a:extLst>
            </p:cNvPr>
            <p:cNvSpPr/>
            <p:nvPr/>
          </p:nvSpPr>
          <p:spPr bwMode="auto">
            <a:xfrm>
              <a:off x="2339392" y="3169786"/>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Analyze</a:t>
              </a: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application usage, contract terms &amp; renewal cycles to identify cost-saving opportunities, reduce shelfware, &amp; optimise enterprise software spend.</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97">
              <a:extLst>
                <a:ext uri="{FF2B5EF4-FFF2-40B4-BE49-F238E27FC236}">
                  <a16:creationId xmlns:a16="http://schemas.microsoft.com/office/drawing/2014/main" id="{2ACAE650-A2DD-A015-F442-35481AAC0418}"/>
                </a:ext>
              </a:extLst>
            </p:cNvPr>
            <p:cNvSpPr/>
            <p:nvPr/>
          </p:nvSpPr>
          <p:spPr bwMode="auto">
            <a:xfrm>
              <a:off x="2339392" y="3964645"/>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Predict refresh needs, forecast inventory &amp; automate device provisioning; cut total cost of ownership &amp; ensure employees always have up-to-date tools.</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3" name="Rounded Rectangle 99">
              <a:extLst>
                <a:ext uri="{FF2B5EF4-FFF2-40B4-BE49-F238E27FC236}">
                  <a16:creationId xmlns:a16="http://schemas.microsoft.com/office/drawing/2014/main" id="{C52EE8B8-C5F6-7067-58EE-F9EC6FBA41AF}"/>
                </a:ext>
              </a:extLst>
            </p:cNvPr>
            <p:cNvSpPr/>
            <p:nvPr/>
          </p:nvSpPr>
          <p:spPr bwMode="auto">
            <a:xfrm>
              <a:off x="2339392" y="4759504"/>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Aggregate telemetry &amp; logs to predict outages, auto-resolve incidents &amp; prioritise root causes. Reduce downtime &amp; improve user experience.</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4" name="Rounded Rectangle 100">
              <a:extLst>
                <a:ext uri="{FF2B5EF4-FFF2-40B4-BE49-F238E27FC236}">
                  <a16:creationId xmlns:a16="http://schemas.microsoft.com/office/drawing/2014/main" id="{8DAE0456-CE15-CF1C-EE00-A3B130D4BEAA}"/>
                </a:ext>
              </a:extLst>
            </p:cNvPr>
            <p:cNvSpPr/>
            <p:nvPr/>
          </p:nvSpPr>
          <p:spPr bwMode="auto">
            <a:xfrm>
              <a:off x="2339392" y="5574552"/>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Provide guided workflows, nudges &amp; role-based learning based on real usage patterns. Boost adoption of new tools &amp;  reduce dependence on manual training.</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ounded Rectangle 96">
              <a:extLst>
                <a:ext uri="{FF2B5EF4-FFF2-40B4-BE49-F238E27FC236}">
                  <a16:creationId xmlns:a16="http://schemas.microsoft.com/office/drawing/2014/main" id="{08F30236-5BEA-7A11-3389-A65690AB4AD2}"/>
                </a:ext>
              </a:extLst>
            </p:cNvPr>
            <p:cNvSpPr/>
            <p:nvPr/>
          </p:nvSpPr>
          <p:spPr bwMode="auto">
            <a:xfrm>
              <a:off x="2339392" y="2374927"/>
              <a:ext cx="3154680" cy="73152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90000"/>
                </a:lnSpc>
                <a:spcBef>
                  <a:spcPct val="0"/>
                </a:spcBef>
                <a:spcAft>
                  <a:spcPct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Detect data anomalies, map lineage &amp; recommend quality fixes. Improve trust in operational and analytical systems while reducing the cost of manual stewardship.</a:t>
              </a: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6" name="Rounded Rectangle 35">
              <a:extLst>
                <a:ext uri="{FF2B5EF4-FFF2-40B4-BE49-F238E27FC236}">
                  <a16:creationId xmlns:a16="http://schemas.microsoft.com/office/drawing/2014/main" id="{A7096AA9-1D51-EEB3-3636-94927FBB1B49}"/>
                </a:ext>
              </a:extLst>
            </p:cNvPr>
            <p:cNvSpPr/>
            <p:nvPr/>
          </p:nvSpPr>
          <p:spPr bwMode="auto">
            <a:xfrm>
              <a:off x="2316532" y="1816771"/>
              <a:ext cx="3154680" cy="457200"/>
            </a:xfrm>
            <a:prstGeom prst="roundRect">
              <a:avLst/>
            </a:prstGeom>
            <a:solidFill>
              <a:srgbClr val="FFC00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58" name="Group 57" descr="Products and associated logos">
            <a:extLst>
              <a:ext uri="{FF2B5EF4-FFF2-40B4-BE49-F238E27FC236}">
                <a16:creationId xmlns:a16="http://schemas.microsoft.com/office/drawing/2014/main" id="{42E512EE-0154-DF4E-209A-A8C41CC8B7FE}"/>
              </a:ext>
            </a:extLst>
          </p:cNvPr>
          <p:cNvGrpSpPr/>
          <p:nvPr/>
        </p:nvGrpSpPr>
        <p:grpSpPr>
          <a:xfrm>
            <a:off x="5656658" y="1816771"/>
            <a:ext cx="2743200" cy="4489301"/>
            <a:chOff x="5603313" y="1816771"/>
            <a:chExt cx="2743200" cy="4489301"/>
          </a:xfrm>
        </p:grpSpPr>
        <p:sp>
          <p:nvSpPr>
            <p:cNvPr id="14" name="Rounded Rectangle 13">
              <a:extLst>
                <a:ext uri="{FF2B5EF4-FFF2-40B4-BE49-F238E27FC236}">
                  <a16:creationId xmlns:a16="http://schemas.microsoft.com/office/drawing/2014/main" id="{E18D7CBF-2492-CD40-379D-87CFB2869FB5}"/>
                </a:ext>
              </a:extLst>
            </p:cNvPr>
            <p:cNvSpPr/>
            <p:nvPr/>
          </p:nvSpPr>
          <p:spPr bwMode="auto">
            <a:xfrm>
              <a:off x="5603313" y="1816771"/>
              <a:ext cx="2743200" cy="457200"/>
            </a:xfrm>
            <a:prstGeom prst="roundRect">
              <a:avLst/>
            </a:prstGeom>
            <a:solidFill>
              <a:srgbClr val="FFC00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a:extLst>
                <a:ext uri="{FF2B5EF4-FFF2-40B4-BE49-F238E27FC236}">
                  <a16:creationId xmlns:a16="http://schemas.microsoft.com/office/drawing/2014/main" id="{358FE3EF-8C03-0412-9384-F83E94F6547B}"/>
                </a:ext>
              </a:extLst>
            </p:cNvPr>
            <p:cNvSpPr/>
            <p:nvPr/>
          </p:nvSpPr>
          <p:spPr bwMode="auto">
            <a:xfrm>
              <a:off x="5626173" y="2374927"/>
              <a:ext cx="2697480" cy="393114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Excel Agent Mode</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Purview Agent </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Employee Self-Service Agent</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Workforce Insights Agent</a:t>
              </a:r>
            </a:p>
            <a:p>
              <a:pPr marL="640080" marR="0" lvl="0" indent="0" algn="l" defTabSz="932472" rtl="0" eaLnBrk="1" fontAlgn="base" latinLnBrk="0" hangingPunct="1">
                <a:lnSpc>
                  <a:spcPct val="100000"/>
                </a:lnSpc>
                <a:spcBef>
                  <a:spcPct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4" name="!!CopilotLogo1" descr="Microsoft 365 Copilot UI Icon">
              <a:extLst>
                <a:ext uri="{FF2B5EF4-FFF2-40B4-BE49-F238E27FC236}">
                  <a16:creationId xmlns:a16="http://schemas.microsoft.com/office/drawing/2014/main" id="{83E2A8B3-0D4A-4624-91D9-1143266974B8}"/>
                </a:ext>
              </a:extLst>
            </p:cNvPr>
            <p:cNvPicPr>
              <a:picLocks noChangeAspect="1"/>
            </p:cNvPicPr>
            <p:nvPr/>
          </p:nvPicPr>
          <p:blipFill>
            <a:blip r:embed="rId3"/>
            <a:stretch>
              <a:fillRect/>
            </a:stretch>
          </p:blipFill>
          <p:spPr>
            <a:xfrm>
              <a:off x="5880147" y="2940971"/>
              <a:ext cx="288669" cy="292608"/>
            </a:xfrm>
            <a:prstGeom prst="rect">
              <a:avLst/>
            </a:prstGeom>
          </p:spPr>
        </p:pic>
        <p:pic>
          <p:nvPicPr>
            <p:cNvPr id="5" name="Picture 4" descr="Copilot chat logo">
              <a:extLst>
                <a:ext uri="{FF2B5EF4-FFF2-40B4-BE49-F238E27FC236}">
                  <a16:creationId xmlns:a16="http://schemas.microsoft.com/office/drawing/2014/main" id="{7C8F2B33-9FB4-FFFE-B912-75A601B20F5E}"/>
                </a:ext>
              </a:extLst>
            </p:cNvPr>
            <p:cNvPicPr>
              <a:picLocks noChangeAspect="1"/>
            </p:cNvPicPr>
            <p:nvPr/>
          </p:nvPicPr>
          <p:blipFill>
            <a:blip r:embed="rId4"/>
            <a:srcRect t="26745" r="72166" b="34047"/>
            <a:stretch>
              <a:fillRect/>
            </a:stretch>
          </p:blipFill>
          <p:spPr>
            <a:xfrm>
              <a:off x="5845510" y="2550658"/>
              <a:ext cx="357943" cy="315129"/>
            </a:xfrm>
            <a:prstGeom prst="rect">
              <a:avLst/>
            </a:prstGeom>
          </p:spPr>
        </p:pic>
        <p:pic>
          <p:nvPicPr>
            <p:cNvPr id="9" name="Picture 8" descr="Researcher agent icon">
              <a:extLst>
                <a:ext uri="{FF2B5EF4-FFF2-40B4-BE49-F238E27FC236}">
                  <a16:creationId xmlns:a16="http://schemas.microsoft.com/office/drawing/2014/main" id="{7C54E74F-C7E2-3E08-8B31-B38708662AB0}"/>
                </a:ext>
              </a:extLst>
            </p:cNvPr>
            <p:cNvPicPr>
              <a:picLocks noChangeAspect="1"/>
            </p:cNvPicPr>
            <p:nvPr/>
          </p:nvPicPr>
          <p:blipFill>
            <a:blip r:embed="rId5"/>
            <a:stretch>
              <a:fillRect/>
            </a:stretch>
          </p:blipFill>
          <p:spPr>
            <a:xfrm>
              <a:off x="5873605" y="4626081"/>
              <a:ext cx="301752" cy="301752"/>
            </a:xfrm>
            <a:prstGeom prst="rect">
              <a:avLst/>
            </a:prstGeom>
          </p:spPr>
        </p:pic>
        <p:pic>
          <p:nvPicPr>
            <p:cNvPr id="10" name="Picture 9" descr="Analyst agent logo">
              <a:extLst>
                <a:ext uri="{FF2B5EF4-FFF2-40B4-BE49-F238E27FC236}">
                  <a16:creationId xmlns:a16="http://schemas.microsoft.com/office/drawing/2014/main" id="{7F22851D-7711-C6EE-CCEB-0629971CA27F}"/>
                </a:ext>
              </a:extLst>
            </p:cNvPr>
            <p:cNvPicPr>
              <a:picLocks noChangeAspect="1"/>
            </p:cNvPicPr>
            <p:nvPr/>
          </p:nvPicPr>
          <p:blipFill>
            <a:blip r:embed="rId6"/>
            <a:stretch>
              <a:fillRect/>
            </a:stretch>
          </p:blipFill>
          <p:spPr>
            <a:xfrm>
              <a:off x="5873605" y="4218015"/>
              <a:ext cx="301752" cy="301752"/>
            </a:xfrm>
            <a:prstGeom prst="rect">
              <a:avLst/>
            </a:prstGeom>
          </p:spPr>
        </p:pic>
        <p:pic>
          <p:nvPicPr>
            <p:cNvPr id="38" name="Picture 37" descr="A green and white logo">
              <a:extLst>
                <a:ext uri="{FF2B5EF4-FFF2-40B4-BE49-F238E27FC236}">
                  <a16:creationId xmlns:a16="http://schemas.microsoft.com/office/drawing/2014/main" id="{401466BA-17B1-993F-C66F-9DD422E4ABE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8725" y="3384973"/>
              <a:ext cx="274320" cy="274320"/>
            </a:xfrm>
            <a:prstGeom prst="rect">
              <a:avLst/>
            </a:prstGeom>
          </p:spPr>
        </p:pic>
        <p:pic>
          <p:nvPicPr>
            <p:cNvPr id="43" name="Picture 42">
              <a:extLst>
                <a:ext uri="{FF2B5EF4-FFF2-40B4-BE49-F238E27FC236}">
                  <a16:creationId xmlns:a16="http://schemas.microsoft.com/office/drawing/2014/main" id="{098969E9-1520-0DBA-C5AA-CACEAEF8B12B}"/>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5878177" y="5438018"/>
              <a:ext cx="283464" cy="283464"/>
            </a:xfrm>
            <a:prstGeom prst="rect">
              <a:avLst/>
            </a:prstGeom>
          </p:spPr>
        </p:pic>
        <p:pic>
          <p:nvPicPr>
            <p:cNvPr id="45" name="Picture 44" descr="Copilot Studio agents logo">
              <a:extLst>
                <a:ext uri="{FF2B5EF4-FFF2-40B4-BE49-F238E27FC236}">
                  <a16:creationId xmlns:a16="http://schemas.microsoft.com/office/drawing/2014/main" id="{7BF5D8BC-2214-D431-BCD7-C36D25D7405D}"/>
                </a:ext>
              </a:extLst>
            </p:cNvPr>
            <p:cNvPicPr>
              <a:picLocks noChangeAspect="1"/>
            </p:cNvPicPr>
            <p:nvPr/>
          </p:nvPicPr>
          <p:blipFill>
            <a:blip r:embed="rId9"/>
            <a:stretch>
              <a:fillRect/>
            </a:stretch>
          </p:blipFill>
          <p:spPr>
            <a:xfrm>
              <a:off x="5875668" y="5856561"/>
              <a:ext cx="297627" cy="292608"/>
            </a:xfrm>
            <a:prstGeom prst="rect">
              <a:avLst/>
            </a:prstGeom>
          </p:spPr>
        </p:pic>
        <p:pic>
          <p:nvPicPr>
            <p:cNvPr id="51" name="Picture 50" descr="Blue and green box ">
              <a:extLst>
                <a:ext uri="{FF2B5EF4-FFF2-40B4-BE49-F238E27FC236}">
                  <a16:creationId xmlns:a16="http://schemas.microsoft.com/office/drawing/2014/main" id="{FFACD983-682C-362B-D54E-BDA5013F60F5}"/>
                </a:ext>
              </a:extLst>
            </p:cNvPr>
            <p:cNvPicPr>
              <a:picLocks noChangeAspect="1"/>
            </p:cNvPicPr>
            <p:nvPr/>
          </p:nvPicPr>
          <p:blipFill>
            <a:blip r:embed="rId10"/>
            <a:stretch>
              <a:fillRect/>
            </a:stretch>
          </p:blipFill>
          <p:spPr>
            <a:xfrm>
              <a:off x="5869033" y="4994184"/>
              <a:ext cx="310896" cy="310896"/>
            </a:xfrm>
            <a:prstGeom prst="rect">
              <a:avLst/>
            </a:prstGeom>
          </p:spPr>
        </p:pic>
        <p:pic>
          <p:nvPicPr>
            <p:cNvPr id="53" name="Picture 52">
              <a:extLst>
                <a:ext uri="{FF2B5EF4-FFF2-40B4-BE49-F238E27FC236}">
                  <a16:creationId xmlns:a16="http://schemas.microsoft.com/office/drawing/2014/main" id="{85483A8B-455D-B41D-BA77-27C544F18EC4}"/>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898859" y="3826469"/>
              <a:ext cx="251245" cy="243631"/>
            </a:xfrm>
            <a:prstGeom prst="rect">
              <a:avLst/>
            </a:prstGeom>
          </p:spPr>
        </p:pic>
      </p:grpSp>
      <p:grpSp>
        <p:nvGrpSpPr>
          <p:cNvPr id="59" name="Group 58" descr="Success Metrics">
            <a:extLst>
              <a:ext uri="{FF2B5EF4-FFF2-40B4-BE49-F238E27FC236}">
                <a16:creationId xmlns:a16="http://schemas.microsoft.com/office/drawing/2014/main" id="{8EF824A1-1681-836B-431D-9B7A19B2F6CB}"/>
              </a:ext>
            </a:extLst>
          </p:cNvPr>
          <p:cNvGrpSpPr/>
          <p:nvPr/>
        </p:nvGrpSpPr>
        <p:grpSpPr>
          <a:xfrm>
            <a:off x="8524629" y="1816771"/>
            <a:ext cx="3108960" cy="4425811"/>
            <a:chOff x="8432031" y="1816771"/>
            <a:chExt cx="3108960" cy="4425811"/>
          </a:xfrm>
        </p:grpSpPr>
        <p:sp>
          <p:nvSpPr>
            <p:cNvPr id="16" name="Rounded Rectangle 15">
              <a:extLst>
                <a:ext uri="{FF2B5EF4-FFF2-40B4-BE49-F238E27FC236}">
                  <a16:creationId xmlns:a16="http://schemas.microsoft.com/office/drawing/2014/main" id="{1A4A0EAB-8110-60F2-D4AF-43EB5E35D4A5}"/>
                </a:ext>
              </a:extLst>
            </p:cNvPr>
            <p:cNvSpPr/>
            <p:nvPr/>
          </p:nvSpPr>
          <p:spPr bwMode="auto">
            <a:xfrm>
              <a:off x="8432031" y="1816771"/>
              <a:ext cx="3108960" cy="457200"/>
            </a:xfrm>
            <a:prstGeom prst="roundRect">
              <a:avLst/>
            </a:prstGeom>
            <a:solidFill>
              <a:srgbClr val="FFC000"/>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D52815F9-787B-54B1-7489-3577B9438034}"/>
                </a:ext>
              </a:extLst>
            </p:cNvPr>
            <p:cNvSpPr/>
            <p:nvPr/>
          </p:nvSpPr>
          <p:spPr bwMode="auto">
            <a:xfrm>
              <a:off x="8491194" y="2374927"/>
              <a:ext cx="3049797" cy="386765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of core IT support and operations work</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and consistency of service responses and actions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Increased volume of issues and requests handled</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Improved service reliability and operational outcomes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Clearer visibility into operational health, issues, and trends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Broader automation across IT and operations workflows</a:t>
              </a:r>
            </a:p>
            <a:p>
              <a:pPr marL="365760" marR="0" lvl="0" indent="-274320" algn="l" defTabSz="914400" rtl="0" eaLnBrk="1" fontAlgn="t" latinLnBrk="0" hangingPunct="1">
                <a:lnSpc>
                  <a:spcPct val="113000"/>
                </a:lnSpc>
                <a:spcBef>
                  <a:spcPct val="0"/>
                </a:spcBef>
                <a:spcAft>
                  <a:spcPts val="120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sp>
        <p:nvSpPr>
          <p:cNvPr id="55" name="TextBox 54">
            <a:extLst>
              <a:ext uri="{FF2B5EF4-FFF2-40B4-BE49-F238E27FC236}">
                <a16:creationId xmlns:a16="http://schemas.microsoft.com/office/drawing/2014/main" id="{028C6EFA-AF02-F5FE-1D06-622E0C6A7601}"/>
              </a:ext>
            </a:extLst>
          </p:cNvPr>
          <p:cNvSpPr txBox="1"/>
          <p:nvPr/>
        </p:nvSpPr>
        <p:spPr>
          <a:xfrm>
            <a:off x="4779821" y="6315654"/>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62869711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A2E9F-639E-E2D7-D920-47AD83888E22}"/>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B56A3D3-9DF3-8D22-7C7B-C3A083FED011}"/>
              </a:ext>
            </a:extLst>
          </p:cNvPr>
          <p:cNvSpPr>
            <a:spLocks noGrp="1"/>
          </p:cNvSpPr>
          <p:nvPr>
            <p:ph type="title"/>
          </p:nvPr>
        </p:nvSpPr>
        <p:spPr>
          <a:xfrm>
            <a:off x="510824" y="591770"/>
            <a:ext cx="8842157" cy="492443"/>
          </a:xfrm>
        </p:spPr>
        <p:txBody>
          <a:bodyPr/>
          <a:lstStyle/>
          <a:p>
            <a:r>
              <a:rPr lang="en-US"/>
              <a:t>Data Quality &amp; Governance Intelligence</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98404579-7705-888B-6690-742AAD6994A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39C3F48C-3AC0-39FE-5C53-2A0402B9F76F}"/>
              </a:ext>
            </a:extLst>
          </p:cNvPr>
          <p:cNvGraphicFramePr>
            <a:graphicFrameLocks noGrp="1"/>
          </p:cNvGraphicFramePr>
          <p:nvPr>
            <p:extLst>
              <p:ext uri="{D42A27DB-BD31-4B8C-83A1-F6EECF244321}">
                <p14:modId xmlns:p14="http://schemas.microsoft.com/office/powerpoint/2010/main" val="2414938322"/>
              </p:ext>
            </p:extLst>
          </p:nvPr>
        </p:nvGraphicFramePr>
        <p:xfrm>
          <a:off x="519544" y="1192461"/>
          <a:ext cx="11128248" cy="5406485"/>
        </p:xfrm>
        <a:graphic>
          <a:graphicData uri="http://schemas.openxmlformats.org/drawingml/2006/table">
            <a:tbl>
              <a:tblPr firstRow="1" bandRow="1">
                <a:tableStyleId>{00A15C55-8517-42AA-B614-E9B94910E393}</a:tableStyleId>
              </a:tblPr>
              <a:tblGrid>
                <a:gridCol w="1509148">
                  <a:extLst>
                    <a:ext uri="{9D8B030D-6E8A-4147-A177-3AD203B41FA5}">
                      <a16:colId xmlns:a16="http://schemas.microsoft.com/office/drawing/2014/main" val="4150324865"/>
                    </a:ext>
                  </a:extLst>
                </a:gridCol>
                <a:gridCol w="3266864">
                  <a:extLst>
                    <a:ext uri="{9D8B030D-6E8A-4147-A177-3AD203B41FA5}">
                      <a16:colId xmlns:a16="http://schemas.microsoft.com/office/drawing/2014/main" val="3181555836"/>
                    </a:ext>
                  </a:extLst>
                </a:gridCol>
                <a:gridCol w="3176118">
                  <a:extLst>
                    <a:ext uri="{9D8B030D-6E8A-4147-A177-3AD203B41FA5}">
                      <a16:colId xmlns:a16="http://schemas.microsoft.com/office/drawing/2014/main" val="73586981"/>
                    </a:ext>
                  </a:extLst>
                </a:gridCol>
                <a:gridCol w="3176118">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914400">
                <a:tc>
                  <a:txBody>
                    <a:bodyPr/>
                    <a:lstStyle/>
                    <a:p>
                      <a:pPr marL="0" marR="0" fontAlgn="t">
                        <a:buNone/>
                      </a:pPr>
                      <a:r>
                        <a:rPr lang="en-US" sz="900" b="1">
                          <a:effectLst/>
                          <a:latin typeface="Segoe UI" panose="020B0502040204020203" pitchFamily="34" charset="0"/>
                          <a:cs typeface="Segoe UI" panose="020B0502040204020203" pitchFamily="34" charset="0"/>
                        </a:rPr>
                        <a:t>Detect Data Anomalies</a:t>
                      </a:r>
                      <a:endParaRPr lang="en-US" sz="900">
                        <a:effectLst/>
                        <a:latin typeface="Segoe UI" panose="020B0502040204020203" pitchFamily="34" charset="0"/>
                        <a:cs typeface="Segoe UI" panose="020B0502040204020203" pitchFamily="34" charset="0"/>
                      </a:endParaRPr>
                    </a:p>
                  </a:txBody>
                  <a:tcPr marL="50800" marR="50800" marT="50800" marB="50800" anchor="ctr">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Steward</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surface schema drift, null values, duplicates, and basic data quality issues.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helps summarize anomalies and draft an initial investigation plan and quality rules, which the </a:t>
                      </a:r>
                      <a:r>
                        <a:rPr lang="en-GB" sz="900" b="1">
                          <a:latin typeface="Segoe UI" panose="020B0502040204020203" pitchFamily="34" charset="0"/>
                          <a:cs typeface="Segoe UI" panose="020B0502040204020203" pitchFamily="34" charset="0"/>
                        </a:rPr>
                        <a:t>Data Steward</a:t>
                      </a:r>
                      <a:r>
                        <a:rPr lang="en-GB" sz="900">
                          <a:latin typeface="Segoe UI" panose="020B0502040204020203" pitchFamily="34" charset="0"/>
                          <a:cs typeface="Segoe UI" panose="020B0502040204020203" pitchFamily="34" charset="0"/>
                        </a:rPr>
                        <a:t> executes manually.</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Analyst</a:t>
                      </a:r>
                      <a:r>
                        <a:rPr lang="en-GB" sz="900">
                          <a:latin typeface="Segoe UI" panose="020B0502040204020203" pitchFamily="34" charset="0"/>
                          <a:cs typeface="Segoe UI" panose="020B0502040204020203" pitchFamily="34" charset="0"/>
                        </a:rPr>
                        <a:t> invokes an </a:t>
                      </a:r>
                      <a:r>
                        <a:rPr lang="en-US" sz="900" b="1">
                          <a:effectLst/>
                          <a:latin typeface="Segoe UI" panose="020B0502040204020203" pitchFamily="34" charset="0"/>
                          <a:cs typeface="Segoe UI" panose="020B0502040204020203" pitchFamily="34" charset="0"/>
                          <a:hlinkClick r:id="rId3"/>
                        </a:rPr>
                        <a:t>Analyst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triage anomalies, validate metrics, compile evidence, and propose remediation actions. The </a:t>
                      </a:r>
                      <a:r>
                        <a:rPr lang="en-GB" sz="900" b="1">
                          <a:latin typeface="Segoe UI" panose="020B0502040204020203" pitchFamily="34" charset="0"/>
                          <a:cs typeface="Segoe UI" panose="020B0502040204020203" pitchFamily="34" charset="0"/>
                        </a:rPr>
                        <a:t>Data Analyst</a:t>
                      </a:r>
                      <a:r>
                        <a:rPr lang="en-GB" sz="900">
                          <a:latin typeface="Segoe UI" panose="020B0502040204020203" pitchFamily="34" charset="0"/>
                          <a:cs typeface="Segoe UI" panose="020B0502040204020203" pitchFamily="34" charset="0"/>
                        </a:rPr>
                        <a:t> reviews findings and approves next steps.</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Data Quality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continuously monitors pipelines, quarantines bad batches, and replays clean data automatically. Only edge cases are escalated to the </a:t>
                      </a:r>
                      <a:r>
                        <a:rPr lang="en-GB" sz="900" b="1">
                          <a:latin typeface="Segoe UI" panose="020B0502040204020203" pitchFamily="34" charset="0"/>
                          <a:cs typeface="Segoe UI" panose="020B0502040204020203" pitchFamily="34" charset="0"/>
                        </a:rPr>
                        <a:t>Data Steward</a:t>
                      </a:r>
                      <a:r>
                        <a:rPr lang="en-GB" sz="900">
                          <a:latin typeface="Segoe UI" panose="020B0502040204020203" pitchFamily="34" charset="0"/>
                          <a:cs typeface="Segoe UI" panose="020B0502040204020203" pitchFamily="34" charset="0"/>
                        </a:rPr>
                        <a:t>.</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marL="0" marR="0" fontAlgn="t">
                        <a:buNone/>
                      </a:pPr>
                      <a:r>
                        <a:rPr lang="en-US" sz="900" b="1">
                          <a:effectLst/>
                          <a:latin typeface="Segoe UI" panose="020B0502040204020203" pitchFamily="34" charset="0"/>
                          <a:cs typeface="Segoe UI" panose="020B0502040204020203" pitchFamily="34" charset="0"/>
                        </a:rPr>
                        <a:t>Map Data Lineage &amp; Impact Analysis</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Engineer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generate lineage diagrams and audit summaries that highlight upstream and downstream dependencies. The </a:t>
                      </a:r>
                      <a:r>
                        <a:rPr lang="en-GB" sz="900" b="1">
                          <a:latin typeface="Segoe UI" panose="020B0502040204020203" pitchFamily="34" charset="0"/>
                          <a:cs typeface="Segoe UI" panose="020B0502040204020203" pitchFamily="34" charset="0"/>
                        </a:rPr>
                        <a:t>Data Engineer </a:t>
                      </a:r>
                      <a:r>
                        <a:rPr lang="en-GB" sz="900">
                          <a:latin typeface="Segoe UI" panose="020B0502040204020203" pitchFamily="34" charset="0"/>
                          <a:cs typeface="Segoe UI" panose="020B0502040204020203" pitchFamily="34" charset="0"/>
                        </a:rPr>
                        <a:t>manually validates lineage and assesses business impact.</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Engineer</a:t>
                      </a:r>
                      <a:r>
                        <a:rPr lang="en-GB" sz="900">
                          <a:latin typeface="Segoe UI" panose="020B0502040204020203" pitchFamily="34" charset="0"/>
                          <a:cs typeface="Segoe UI" panose="020B0502040204020203" pitchFamily="34" charset="0"/>
                        </a:rPr>
                        <a:t> uses a </a:t>
                      </a:r>
                      <a:r>
                        <a:rPr lang="en-GB" sz="900" b="1">
                          <a:latin typeface="Segoe UI" panose="020B0502040204020203" pitchFamily="34" charset="0"/>
                          <a:cs typeface="Segoe UI" panose="020B0502040204020203" pitchFamily="34" charset="0"/>
                        </a:rPr>
                        <a:t>Data Schema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to validate schema changes, analyze downstream impact, and request approval before changes propagate.</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A</a:t>
                      </a:r>
                      <a:r>
                        <a:rPr lang="en-GB" sz="900" b="1">
                          <a:latin typeface="Segoe UI" panose="020B0502040204020203" pitchFamily="34" charset="0"/>
                          <a:cs typeface="Segoe UI" panose="020B0502040204020203" pitchFamily="34" charset="0"/>
                        </a:rPr>
                        <a:t> Lineage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maintains end-to-end lineage, updates glossary tags, triggers contract tests, and escalates broken dependencies.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40080">
                <a:tc>
                  <a:txBody>
                    <a:bodyPr/>
                    <a:lstStyle/>
                    <a:p>
                      <a:pPr marL="0" marR="0" fontAlgn="t">
                        <a:buNone/>
                      </a:pPr>
                      <a:r>
                        <a:rPr lang="en-US" sz="900" b="1">
                          <a:effectLst/>
                          <a:latin typeface="Segoe UI" panose="020B0502040204020203" pitchFamily="34" charset="0"/>
                          <a:cs typeface="Segoe UI" panose="020B0502040204020203" pitchFamily="34" charset="0"/>
                        </a:rPr>
                        <a:t>Recommend &amp; Apply Quality Fixes</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Steward</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a:t>
                      </a:r>
                      <a:r>
                        <a:rPr lang="en-GB" sz="900">
                          <a:latin typeface="Segoe UI" panose="020B0502040204020203" pitchFamily="34" charset="0"/>
                          <a:cs typeface="Segoe UI" panose="020B0502040204020203" pitchFamily="34" charset="0"/>
                        </a:rPr>
                        <a:t> to suggest data quality rules (e.g., type matching, reference lookups) and draft change sets. Fixes are reviewed and applied manually.</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Analyst</a:t>
                      </a:r>
                      <a:r>
                        <a:rPr lang="en-GB" sz="900">
                          <a:latin typeface="Segoe UI" panose="020B0502040204020203" pitchFamily="34" charset="0"/>
                          <a:cs typeface="Segoe UI" panose="020B0502040204020203" pitchFamily="34" charset="0"/>
                        </a:rPr>
                        <a:t> uses </a:t>
                      </a:r>
                      <a:r>
                        <a:rPr lang="en-US" sz="900" b="1">
                          <a:effectLst/>
                          <a:latin typeface="Segoe UI" panose="020B0502040204020203" pitchFamily="34" charset="0"/>
                          <a:cs typeface="Segoe UI" panose="020B0502040204020203" pitchFamily="34" charset="0"/>
                          <a:hlinkClick r:id="rId5"/>
                        </a:rPr>
                        <a:t>Excel Agent Mode </a:t>
                      </a:r>
                      <a:r>
                        <a:rPr lang="en-GB" sz="900">
                          <a:latin typeface="Segoe UI" panose="020B0502040204020203" pitchFamily="34" charset="0"/>
                          <a:cs typeface="Segoe UI" panose="020B0502040204020203" pitchFamily="34" charset="0"/>
                        </a:rPr>
                        <a:t>to apply data quality rules in a shadow copy, run scoring, and generate fix recommendations for steward sign-off.</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Quality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executes approved fixes, deduplicates records, writes error logs, and escalates unresolved exceptions.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822960">
                <a:tc>
                  <a:txBody>
                    <a:bodyPr/>
                    <a:lstStyle/>
                    <a:p>
                      <a:pPr marL="0" marR="0" fontAlgn="t">
                        <a:buNone/>
                      </a:pPr>
                      <a:r>
                        <a:rPr lang="en-US" sz="900" b="1">
                          <a:effectLst/>
                          <a:latin typeface="Segoe UI" panose="020B0502040204020203" pitchFamily="34" charset="0"/>
                          <a:cs typeface="Segoe UI" panose="020B0502040204020203" pitchFamily="34" charset="0"/>
                        </a:rPr>
                        <a:t>Enforce Governance Policies</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draft sensitivity labels, retention policies, and DLP mappings for regulated datasets. Enforcement and approvals are handled manually.</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Compliance Officer</a:t>
                      </a:r>
                      <a:r>
                        <a:rPr lang="en-GB" sz="900">
                          <a:latin typeface="Segoe UI" panose="020B0502040204020203" pitchFamily="34" charset="0"/>
                          <a:cs typeface="Segoe UI" panose="020B0502040204020203" pitchFamily="34" charset="0"/>
                        </a:rPr>
                        <a:t> invokes the </a:t>
                      </a:r>
                      <a:r>
                        <a:rPr lang="en-US" sz="900" b="1">
                          <a:effectLst/>
                          <a:latin typeface="Segoe UI" panose="020B0502040204020203" pitchFamily="34" charset="0"/>
                          <a:cs typeface="Segoe UI" panose="020B0502040204020203" pitchFamily="34" charset="0"/>
                          <a:hlinkClick r:id="rId6"/>
                        </a:rPr>
                        <a:t>Purview Agent </a:t>
                      </a:r>
                      <a:r>
                        <a:rPr lang="en-GB" sz="900">
                          <a:latin typeface="Segoe UI" panose="020B0502040204020203" pitchFamily="34" charset="0"/>
                          <a:cs typeface="Segoe UI" panose="020B0502040204020203" pitchFamily="34" charset="0"/>
                        </a:rPr>
                        <a:t>to evaluate data impact, propose RBAC and MIP updates, and prepare enforcement actions for approval.</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Governance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monitors risk indicators, enforces retention and access policies, and pauses non-compliant actions automatically.</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40080">
                <a:tc>
                  <a:txBody>
                    <a:bodyPr/>
                    <a:lstStyle/>
                    <a:p>
                      <a:pPr marL="0" marR="0" fontAlgn="t">
                        <a:buNone/>
                      </a:pPr>
                      <a:r>
                        <a:rPr lang="en-US" sz="900" b="1">
                          <a:effectLst/>
                          <a:latin typeface="Segoe UI" panose="020B0502040204020203" pitchFamily="34" charset="0"/>
                          <a:cs typeface="Segoe UI" panose="020B0502040204020203" pitchFamily="34" charset="0"/>
                        </a:rPr>
                        <a:t>Report Data Health &amp; Trust Index</a:t>
                      </a:r>
                      <a:endParaRPr lang="en-US" sz="900">
                        <a:effectLst/>
                        <a:latin typeface="Segoe UI" panose="020B0502040204020203" pitchFamily="34" charset="0"/>
                        <a:cs typeface="Segoe UI" panose="020B0502040204020203" pitchFamily="34" charset="0"/>
                      </a:endParaRPr>
                    </a:p>
                  </a:txBody>
                  <a:tcPr marL="50800" marR="50800" marT="50800" marB="5080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Excel </a:t>
                      </a:r>
                      <a:r>
                        <a:rPr lang="en-GB" sz="900" b="0">
                          <a:latin typeface="Segoe UI" panose="020B0502040204020203" pitchFamily="34" charset="0"/>
                          <a:cs typeface="Segoe UI" panose="020B0502040204020203" pitchFamily="34" charset="0"/>
                        </a:rPr>
                        <a:t>and </a:t>
                      </a:r>
                      <a:r>
                        <a:rPr lang="en-GB" sz="900" b="1">
                          <a:latin typeface="Segoe UI" panose="020B0502040204020203" pitchFamily="34" charset="0"/>
                          <a:cs typeface="Segoe UI" panose="020B0502040204020203" pitchFamily="34" charset="0"/>
                        </a:rPr>
                        <a:t>PowerPoint</a:t>
                      </a:r>
                      <a:r>
                        <a:rPr lang="en-GB" sz="900">
                          <a:latin typeface="Segoe UI" panose="020B0502040204020203" pitchFamily="34" charset="0"/>
                          <a:cs typeface="Segoe UI" panose="020B0502040204020203" pitchFamily="34" charset="0"/>
                        </a:rPr>
                        <a:t> to compile dashboards and monthly trust reports highlighting accuracy, completeness, freshness, and alerts.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Data Analyst</a:t>
                      </a:r>
                      <a:r>
                        <a:rPr lang="en-GB" sz="900">
                          <a:latin typeface="Segoe UI" panose="020B0502040204020203" pitchFamily="34" charset="0"/>
                          <a:cs typeface="Segoe UI" panose="020B0502040204020203" pitchFamily="34" charset="0"/>
                        </a:rPr>
                        <a:t> uses </a:t>
                      </a:r>
                      <a:r>
                        <a:rPr lang="en-US" sz="900" b="1">
                          <a:effectLst/>
                          <a:latin typeface="Segoe UI" panose="020B0502040204020203" pitchFamily="34" charset="0"/>
                          <a:cs typeface="Segoe UI" panose="020B0502040204020203" pitchFamily="34" charset="0"/>
                          <a:hlinkClick r:id="rId5"/>
                        </a:rPr>
                        <a:t>Excel Agent Mode</a:t>
                      </a:r>
                      <a:r>
                        <a:rPr lang="en-US" sz="900">
                          <a:effectLst/>
                          <a:latin typeface="Segoe UI" panose="020B0502040204020203" pitchFamily="34" charset="0"/>
                          <a:cs typeface="Segoe UI" panose="020B0502040204020203" pitchFamily="34" charset="0"/>
                          <a:hlinkClick r:id="rId5"/>
                        </a:rPr>
                        <a:t> </a:t>
                      </a:r>
                      <a:r>
                        <a:rPr lang="en-GB" sz="900">
                          <a:latin typeface="Segoe UI" panose="020B0502040204020203" pitchFamily="34" charset="0"/>
                          <a:cs typeface="Segoe UI" panose="020B0502040204020203" pitchFamily="34" charset="0"/>
                        </a:rPr>
                        <a:t>to assemble scorecards from audit logs and pipeline metrics, validating outputs before executive sign-off.</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effectLst/>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Reporting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resolves alerts, updates trust indices, publishes quality measures, and escalates only non-standard issues.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96029">
                <a:tc>
                  <a:txBody>
                    <a:bodyPr/>
                    <a:lstStyle/>
                    <a:p>
                      <a:pPr marL="0" marR="0" fontAlgn="t">
                        <a:buNone/>
                      </a:pPr>
                      <a:r>
                        <a:rPr lang="en-US" sz="900" b="1">
                          <a:effectLst/>
                          <a:latin typeface="Segoe UI" panose="020B0502040204020203" pitchFamily="34" charset="0"/>
                          <a:cs typeface="Segoe UI" panose="020B0502040204020203" pitchFamily="34" charset="0"/>
                        </a:rPr>
                        <a:t>Cumulative </a:t>
                      </a:r>
                    </a:p>
                    <a:p>
                      <a:pPr marL="0" marR="0" fontAlgn="t">
                        <a:buNone/>
                      </a:pPr>
                      <a:r>
                        <a:rPr lang="en-US" sz="900" b="1">
                          <a:effectLst/>
                          <a:latin typeface="Segoe UI" panose="020B0502040204020203" pitchFamily="34" charset="0"/>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marR="0" fontAlgn="t">
                        <a:buNone/>
                      </a:pPr>
                      <a:endParaRPr lang="en-US" sz="1000">
                        <a:effectLst/>
                        <a:latin typeface="+mn-lt"/>
                      </a:endParaRPr>
                    </a:p>
                  </a:txBody>
                  <a:tcPr marL="50800" marR="50800" marT="50800" marB="50800">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Adoption: Anomaly detection &amp; governance analysis</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Time Savings: Faster investigation and rule drafting cycles</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Response Quality: Improved trust index accuracy and reduced false positives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Data accuracy: Lineage completeness &amp; policy adherence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Exception Resolution Time: Faster remediation approval cycles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 of datasets reviewed with agent assistance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 of standard anomaly remediation, lineage updates &amp; policy enforcement executed autonomously</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 of issues requiring human review</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Sustained improvement in enterprise data quality &amp; reliability</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EBFD4DFA-DAA7-ACED-5CFE-86F342DB60A5}"/>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51F806E4-F077-55CE-F5D3-ABED06097575}"/>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IT</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85467179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6CE0-B4E0-0CA5-9093-85F2AACC1373}"/>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69DD10A-C92E-B2C3-2589-7D40A90C62F2}"/>
              </a:ext>
            </a:extLst>
          </p:cNvPr>
          <p:cNvSpPr>
            <a:spLocks noGrp="1"/>
          </p:cNvSpPr>
          <p:nvPr>
            <p:ph type="title"/>
          </p:nvPr>
        </p:nvSpPr>
        <p:spPr>
          <a:xfrm>
            <a:off x="510823" y="591770"/>
            <a:ext cx="9875520" cy="492443"/>
          </a:xfrm>
        </p:spPr>
        <p:txBody>
          <a:bodyPr/>
          <a:lstStyle/>
          <a:p>
            <a:r>
              <a:rPr lang="en-US"/>
              <a:t>Software Asset Intelligence &amp; Renewal Optimization</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CEA19066-5709-0869-5BC1-0C0DEA882E98}"/>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72E83C4F-AB3A-3681-53FE-FD5FEB4BC07D}"/>
              </a:ext>
            </a:extLst>
          </p:cNvPr>
          <p:cNvGraphicFramePr>
            <a:graphicFrameLocks noGrp="1"/>
          </p:cNvGraphicFramePr>
          <p:nvPr>
            <p:extLst>
              <p:ext uri="{D42A27DB-BD31-4B8C-83A1-F6EECF244321}">
                <p14:modId xmlns:p14="http://schemas.microsoft.com/office/powerpoint/2010/main" val="1482892481"/>
              </p:ext>
            </p:extLst>
          </p:nvPr>
        </p:nvGraphicFramePr>
        <p:xfrm>
          <a:off x="510824" y="1208575"/>
          <a:ext cx="11155680" cy="5139956"/>
        </p:xfrm>
        <a:graphic>
          <a:graphicData uri="http://schemas.openxmlformats.org/drawingml/2006/table">
            <a:tbl>
              <a:tblPr firstRow="1" bandRow="1">
                <a:tableStyleId>{00A15C55-8517-42AA-B614-E9B94910E393}</a:tableStyleId>
              </a:tblPr>
              <a:tblGrid>
                <a:gridCol w="1454389">
                  <a:extLst>
                    <a:ext uri="{9D8B030D-6E8A-4147-A177-3AD203B41FA5}">
                      <a16:colId xmlns:a16="http://schemas.microsoft.com/office/drawing/2014/main" val="4150324865"/>
                    </a:ext>
                  </a:extLst>
                </a:gridCol>
                <a:gridCol w="3356103">
                  <a:extLst>
                    <a:ext uri="{9D8B030D-6E8A-4147-A177-3AD203B41FA5}">
                      <a16:colId xmlns:a16="http://schemas.microsoft.com/office/drawing/2014/main" val="3181555836"/>
                    </a:ext>
                  </a:extLst>
                </a:gridCol>
                <a:gridCol w="3126614">
                  <a:extLst>
                    <a:ext uri="{9D8B030D-6E8A-4147-A177-3AD203B41FA5}">
                      <a16:colId xmlns:a16="http://schemas.microsoft.com/office/drawing/2014/main" val="73586981"/>
                    </a:ext>
                  </a:extLst>
                </a:gridCol>
                <a:gridCol w="3218574">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384774">
                <a:tc>
                  <a:txBody>
                    <a:bodyPr/>
                    <a:lstStyle/>
                    <a:p>
                      <a:pPr marL="0" marR="0" lvl="0" indent="0" algn="l" defTabSz="932742" rtl="0" eaLnBrk="1" latinLnBrk="0" hangingPunct="1">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License Inventory &amp; Usage Analysis</a:t>
                      </a:r>
                      <a:endPar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in the Microsoft Admin Center to identify underused and overused licenses. </a:t>
                      </a:r>
                      <a:r>
                        <a:rPr lang="en-GB" sz="900" b="0">
                          <a:latin typeface="Segoe UI" panose="020B0502040204020203" pitchFamily="34" charset="0"/>
                          <a:cs typeface="Segoe UI" panose="020B0502040204020203" pitchFamily="34" charset="0"/>
                        </a:rPr>
                        <a:t>It also explains </a:t>
                      </a:r>
                      <a:r>
                        <a:rPr lang="en-GB" sz="900">
                          <a:latin typeface="Segoe UI" panose="020B0502040204020203" pitchFamily="34" charset="0"/>
                          <a:cs typeface="Segoe UI" panose="020B0502040204020203" pitchFamily="34" charset="0"/>
                        </a:rPr>
                        <a:t>usage trends and highlights optimization opportunities, which</a:t>
                      </a:r>
                      <a:r>
                        <a:rPr lang="en-GB" sz="900" b="0">
                          <a:latin typeface="Segoe UI" panose="020B0502040204020203" pitchFamily="34" charset="0"/>
                          <a:cs typeface="Segoe UI" panose="020B0502040204020203" pitchFamily="34" charset="0"/>
                        </a:rPr>
                        <a:t> 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investigates manually.</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an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ingest usage data from multiple systems, calculate usage versus entitlements, and draft license optimization recommendations. The </a:t>
                      </a:r>
                      <a:r>
                        <a:rPr lang="en-GB" sz="900" b="1">
                          <a:latin typeface="Segoe UI" panose="020B0502040204020203" pitchFamily="34" charset="0"/>
                          <a:cs typeface="Segoe UI" panose="020B0502040204020203" pitchFamily="34" charset="0"/>
                        </a:rPr>
                        <a:t>IT Analyst </a:t>
                      </a:r>
                      <a:r>
                        <a:rPr lang="en-GB" sz="900">
                          <a:latin typeface="Segoe UI" panose="020B0502040204020203" pitchFamily="34" charset="0"/>
                          <a:cs typeface="Segoe UI" panose="020B0502040204020203" pitchFamily="34" charset="0"/>
                        </a:rPr>
                        <a:t>reviews and approves actions.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License Inventory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reallocates licenses based on usage rules and policy thresholds. The </a:t>
                      </a:r>
                      <a:r>
                        <a:rPr lang="en-GB" sz="900" b="1">
                          <a:latin typeface="Segoe UI" panose="020B0502040204020203" pitchFamily="34" charset="0"/>
                          <a:cs typeface="Segoe UI" panose="020B0502040204020203" pitchFamily="34" charset="0"/>
                        </a:rPr>
                        <a:t>IT Manager</a:t>
                      </a:r>
                      <a:r>
                        <a:rPr lang="en-GB" sz="900">
                          <a:latin typeface="Segoe UI" panose="020B0502040204020203" pitchFamily="34" charset="0"/>
                          <a:cs typeface="Segoe UI" panose="020B0502040204020203" pitchFamily="34" charset="0"/>
                        </a:rPr>
                        <a:t> intervenes only when anomalies or policy conflicts arise.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59234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Renewal Calendar &amp; Prioritization</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reference SharePoint lists of vendor contracts and upcoming renewals. The</a:t>
                      </a:r>
                      <a:r>
                        <a:rPr lang="en-GB" sz="900" b="1">
                          <a:latin typeface="Segoe UI" panose="020B0502040204020203" pitchFamily="34" charset="0"/>
                          <a:cs typeface="Segoe UI" panose="020B0502040204020203" pitchFamily="34" charset="0"/>
                        </a:rPr>
                        <a:t> IT Analyst</a:t>
                      </a:r>
                      <a:r>
                        <a:rPr lang="en-GB" sz="900">
                          <a:latin typeface="Segoe UI" panose="020B0502040204020203" pitchFamily="34" charset="0"/>
                          <a:cs typeface="Segoe UI" panose="020B0502040204020203" pitchFamily="34" charset="0"/>
                        </a:rPr>
                        <a:t> manually prioritizes renewals based on cost, timing, and perceived risk.</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an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review renewal data, assess risk and cost exposure, and generate prioritized renewal recommendations for approval.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Renewal Management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automatically reviews low-risk renewals and escalates only high-impact changes, cost spikes, or compliance concerns.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59234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Compliance &amp; Audit Readiness</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in Word</a:t>
                      </a:r>
                      <a:r>
                        <a:rPr lang="en-GB" sz="900">
                          <a:latin typeface="Segoe UI" panose="020B0502040204020203" pitchFamily="34" charset="0"/>
                          <a:cs typeface="Segoe UI" panose="020B0502040204020203" pitchFamily="34" charset="0"/>
                        </a:rPr>
                        <a:t> to summarize common compliance gaps and draft audit readiness checklists. Evidence gathering and validation remain manual.</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the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5"/>
                        </a:rPr>
                        <a:t>Purview Security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5"/>
                        </a:rPr>
                        <a:t> </a:t>
                      </a:r>
                      <a:r>
                        <a:rPr lang="en-GB" sz="900">
                          <a:latin typeface="Segoe UI" panose="020B0502040204020203" pitchFamily="34" charset="0"/>
                          <a:cs typeface="Segoe UI" panose="020B0502040204020203" pitchFamily="34" charset="0"/>
                        </a:rPr>
                        <a:t>to scan audit logs and compliance datasets, identify trends and anomalies, and prepare readiness summaries for review.</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Compliance and Audit Readiness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monitors compliance posture and prepares dashboards for internal and external audits.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592340">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Vendor Performance &amp; Cost Benchmarking</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Procurement Manager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research vendor pricing and performance benchmarks from web and internal sources, interpreting findings manually to inform negotiations.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Procurement Manager</a:t>
                      </a:r>
                      <a:r>
                        <a:rPr lang="en-GB" sz="900">
                          <a:latin typeface="Segoe UI" panose="020B0502040204020203" pitchFamily="34" charset="0"/>
                          <a:cs typeface="Segoe UI" panose="020B0502040204020203" pitchFamily="34" charset="0"/>
                        </a:rPr>
                        <a:t> leverages the </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6"/>
                        </a:rPr>
                        <a:t>Researcher Agent</a:t>
                      </a:r>
                      <a:r>
                        <a:rPr lang="en-GB" sz="900">
                          <a:latin typeface="Segoe UI" panose="020B0502040204020203" pitchFamily="34" charset="0"/>
                          <a:cs typeface="Segoe UI" panose="020B0502040204020203" pitchFamily="34" charset="0"/>
                        </a:rPr>
                        <a:t> to gather market benchmarks, analyze vendor history, and draft negotiation strategies. The manager validates findings before engagement.</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Vendor Benchmarking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continuously scores vendor performance and cost competitiveness across internal and external sources. The </a:t>
                      </a:r>
                      <a:r>
                        <a:rPr lang="en-GB" sz="900" b="1">
                          <a:latin typeface="Segoe UI" panose="020B0502040204020203" pitchFamily="34" charset="0"/>
                          <a:cs typeface="Segoe UI" panose="020B0502040204020203" pitchFamily="34" charset="0"/>
                        </a:rPr>
                        <a:t>Procurement Manager</a:t>
                      </a:r>
                      <a:r>
                        <a:rPr lang="en-GB" sz="900">
                          <a:latin typeface="Segoe UI" panose="020B0502040204020203" pitchFamily="34" charset="0"/>
                          <a:cs typeface="Segoe UI" panose="020B0502040204020203" pitchFamily="34" charset="0"/>
                        </a:rPr>
                        <a:t> reviews outputs for negotiation strategy.</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509334">
                <a:tc>
                  <a:txBody>
                    <a:bodyPr/>
                    <a:lstStyle/>
                    <a:p>
                      <a:pPr marL="0" marR="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Forecasting Future Software Needs</a:t>
                      </a:r>
                      <a:endParaRPr kumimoji="0" lang="en-US" sz="900" b="1">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create a simple forecast of future license needs based on past usage trends and documented assumptions.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Analyst</a:t>
                      </a:r>
                      <a:r>
                        <a:rPr lang="en-GB" sz="900">
                          <a:latin typeface="Segoe UI" panose="020B0502040204020203" pitchFamily="34" charset="0"/>
                          <a:cs typeface="Segoe UI" panose="020B0502040204020203" pitchFamily="34" charset="0"/>
                        </a:rPr>
                        <a:t> uses an </a:t>
                      </a:r>
                      <a:r>
                        <a:rPr lang="en-US" sz="900"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hlinkClick r:id="rId3"/>
                        </a:rPr>
                        <a:t>Analyst Agent</a:t>
                      </a:r>
                      <a:r>
                        <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to build a forecast model and propose budget allocations based on historical usage and projected demand.</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A </a:t>
                      </a:r>
                      <a:r>
                        <a:rPr lang="en-GB" sz="900" b="1">
                          <a:latin typeface="Segoe UI" panose="020B0502040204020203" pitchFamily="34" charset="0"/>
                          <a:cs typeface="Segoe UI" panose="020B0502040204020203" pitchFamily="34" charset="0"/>
                        </a:rPr>
                        <a:t>Forecasting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automatically analyzes historical usage, applies predictive models, and adjusts license pools and budget allocations as demand changes.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96029">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Productivity Gains: Faster license analysis, renewal review, and audit preparation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Reduced time spent on manual research and documentation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Improved clarity in renewal prioritization and forecasting</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Automated multi-step analysis for license optimization, renewals, and compliance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Quality: More accurate recommendations through structured workflows &amp; integrated data</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Risk Management: Earlier identification of compliance &amp; cost risks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Fewer auto-renewals, optimized license allocation &amp; reduced waste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Continuous 24/7 license and renewal management with minimal human intervention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Proactive monitoring and exception handling reduce compliance and financial exposure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B1726A3C-0DE1-FE2E-37A9-E01398F99291}"/>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142B37C2-CC20-6150-2DA4-5F8931317327}"/>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IT</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9341450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07A56-921D-6F35-F475-C1E66CB04221}"/>
              </a:ext>
            </a:extLst>
          </p:cNvPr>
          <p:cNvSpPr>
            <a:spLocks noGrp="1"/>
          </p:cNvSpPr>
          <p:nvPr>
            <p:ph type="title"/>
          </p:nvPr>
        </p:nvSpPr>
        <p:spPr>
          <a:xfrm>
            <a:off x="657849" y="2819601"/>
            <a:ext cx="5163831" cy="609398"/>
          </a:xfrm>
        </p:spPr>
        <p:txBody>
          <a:bodyPr/>
          <a:lstStyle/>
          <a:p>
            <a:r>
              <a:rPr lang="en-US" sz="4400"/>
              <a:t>Sales Function</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99461EBC-14DD-FF4A-DA5F-195307CA53F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23C65B5F-44E1-856E-AD09-F563F0C29BCA}"/>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7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A581-C2A1-11F1-50EE-E7F4BB842F74}"/>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2D889E7-4B3A-4794-41E9-8417EBB01D0C}"/>
              </a:ext>
            </a:extLst>
          </p:cNvPr>
          <p:cNvSpPr>
            <a:spLocks noGrp="1"/>
          </p:cNvSpPr>
          <p:nvPr>
            <p:ph type="title"/>
          </p:nvPr>
        </p:nvSpPr>
        <p:spPr>
          <a:xfrm>
            <a:off x="510823" y="595022"/>
            <a:ext cx="9509760" cy="984885"/>
          </a:xfrm>
        </p:spPr>
        <p:txBody>
          <a:bodyPr/>
          <a:lstStyle/>
          <a:p>
            <a:r>
              <a:rPr lang="en-US"/>
              <a:t>Smart Device Lifecycle Planning &amp; Auto-Provisioning</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B9D45072-3ECE-D84A-EBBB-B57CEFDC0DEB}"/>
              </a:ext>
            </a:extLst>
          </p:cNvPr>
          <p:cNvSpPr>
            <a:spLocks/>
          </p:cNvSpPr>
          <p:nvPr/>
        </p:nvSpPr>
        <p:spPr bwMode="auto">
          <a:xfrm>
            <a:off x="10363200" y="6405333"/>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9A3F6EF4-EF15-4377-FBBE-D2E3DDBC85FC}"/>
              </a:ext>
            </a:extLst>
          </p:cNvPr>
          <p:cNvGraphicFramePr>
            <a:graphicFrameLocks noGrp="1"/>
          </p:cNvGraphicFramePr>
          <p:nvPr>
            <p:extLst>
              <p:ext uri="{D42A27DB-BD31-4B8C-83A1-F6EECF244321}">
                <p14:modId xmlns:p14="http://schemas.microsoft.com/office/powerpoint/2010/main" val="2087777787"/>
              </p:ext>
            </p:extLst>
          </p:nvPr>
        </p:nvGraphicFramePr>
        <p:xfrm>
          <a:off x="538216" y="1199289"/>
          <a:ext cx="11128248" cy="5631510"/>
        </p:xfrm>
        <a:graphic>
          <a:graphicData uri="http://schemas.openxmlformats.org/drawingml/2006/table">
            <a:tbl>
              <a:tblPr firstRow="1" bandRow="1">
                <a:tableStyleId>{00A15C55-8517-42AA-B614-E9B94910E393}</a:tableStyleId>
              </a:tblPr>
              <a:tblGrid>
                <a:gridCol w="1246364">
                  <a:extLst>
                    <a:ext uri="{9D8B030D-6E8A-4147-A177-3AD203B41FA5}">
                      <a16:colId xmlns:a16="http://schemas.microsoft.com/office/drawing/2014/main" val="4150324865"/>
                    </a:ext>
                  </a:extLst>
                </a:gridCol>
                <a:gridCol w="3026883">
                  <a:extLst>
                    <a:ext uri="{9D8B030D-6E8A-4147-A177-3AD203B41FA5}">
                      <a16:colId xmlns:a16="http://schemas.microsoft.com/office/drawing/2014/main" val="3181555836"/>
                    </a:ext>
                  </a:extLst>
                </a:gridCol>
                <a:gridCol w="3739091">
                  <a:extLst>
                    <a:ext uri="{9D8B030D-6E8A-4147-A177-3AD203B41FA5}">
                      <a16:colId xmlns:a16="http://schemas.microsoft.com/office/drawing/2014/main" val="73586981"/>
                    </a:ext>
                  </a:extLst>
                </a:gridCol>
                <a:gridCol w="3115910">
                  <a:extLst>
                    <a:ext uri="{9D8B030D-6E8A-4147-A177-3AD203B41FA5}">
                      <a16:colId xmlns:a16="http://schemas.microsoft.com/office/drawing/2014/main" val="403333011"/>
                    </a:ext>
                  </a:extLst>
                </a:gridCol>
              </a:tblGrid>
              <a:tr h="301752">
                <a:tc>
                  <a:txBody>
                    <a:bodyPr/>
                    <a:lstStyle/>
                    <a:p>
                      <a:pPr algn="ctr"/>
                      <a:endParaRPr lang="en-US" sz="900">
                        <a:latin typeface="+mn-lt"/>
                      </a:endParaRPr>
                    </a:p>
                  </a:txBody>
                  <a:tcPr>
                    <a:noFill/>
                  </a:tcPr>
                </a:tc>
                <a:tc>
                  <a:txBody>
                    <a:bodyPr/>
                    <a:lstStyle/>
                    <a:p>
                      <a:pPr lvl="0" algn="ctr">
                        <a:buNone/>
                      </a:pPr>
                      <a:r>
                        <a:rPr lang="en-US" sz="12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2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2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0">
                <a:tc>
                  <a:txBody>
                    <a:bodyPr/>
                    <a:lstStyle/>
                    <a:p>
                      <a:pPr algn="ctr"/>
                      <a:endParaRPr lang="en-US" sz="9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59879">
                <a:tc>
                  <a:txBody>
                    <a:bodyPr/>
                    <a:lstStyle/>
                    <a:p>
                      <a:pPr marL="0" lvl="0" indent="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Planning</a:t>
                      </a:r>
                      <a:endParaRPr kumimoji="0" lang="en-US" sz="900" b="0">
                        <a:latin typeface="Segoe UI" panose="020B0502040204020203" pitchFamily="34" charset="0"/>
                        <a:cs typeface="Segoe UI" panose="020B05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extracts historical device and headcount data into Excel and uses </a:t>
                      </a:r>
                      <a:r>
                        <a:rPr lang="en-GB" sz="850" b="1">
                          <a:latin typeface="Segoe UI" panose="020B0502040204020203" pitchFamily="34" charset="0"/>
                          <a:cs typeface="Segoe UI" panose="020B0502040204020203" pitchFamily="34" charset="0"/>
                        </a:rPr>
                        <a:t>Copilot in Excel</a:t>
                      </a:r>
                      <a:r>
                        <a:rPr lang="en-GB" sz="850">
                          <a:latin typeface="Segoe UI" panose="020B0502040204020203" pitchFamily="34" charset="0"/>
                          <a:cs typeface="Segoe UI" panose="020B0502040204020203" pitchFamily="34" charset="0"/>
                        </a:rPr>
                        <a:t> to clean the dataset and analyze trends. </a:t>
                      </a:r>
                      <a:r>
                        <a:rPr lang="en-GB" sz="850" b="1">
                          <a:latin typeface="Segoe UI" panose="020B0502040204020203" pitchFamily="34" charset="0"/>
                          <a:cs typeface="Segoe UI" panose="020B0502040204020203" pitchFamily="34" charset="0"/>
                        </a:rPr>
                        <a:t>Copilot Chat</a:t>
                      </a:r>
                      <a:r>
                        <a:rPr lang="en-GB" sz="850">
                          <a:latin typeface="Segoe UI" panose="020B0502040204020203" pitchFamily="34" charset="0"/>
                          <a:cs typeface="Segoe UI" panose="020B0502040204020203" pitchFamily="34" charset="0"/>
                        </a:rPr>
                        <a:t> helps summarize findings and generate charts to support manual device demand planning and procurement recommendations.</a:t>
                      </a: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uses a </a:t>
                      </a:r>
                      <a:r>
                        <a:rPr lang="en-GB" sz="850" b="1">
                          <a:latin typeface="Segoe UI" panose="020B0502040204020203" pitchFamily="34" charset="0"/>
                          <a:cs typeface="Segoe UI" panose="020B0502040204020203" pitchFamily="34" charset="0"/>
                        </a:rPr>
                        <a:t>Forecasting Agent*</a:t>
                      </a:r>
                      <a:r>
                        <a:rPr lang="en-GB" sz="850">
                          <a:latin typeface="Segoe UI" panose="020B0502040204020203" pitchFamily="34" charset="0"/>
                          <a:cs typeface="Segoe UI" panose="020B0502040204020203" pitchFamily="34" charset="0"/>
                        </a:rPr>
                        <a:t> </a:t>
                      </a:r>
                      <a:r>
                        <a:rPr lang="en-GB" sz="850" b="1">
                          <a:latin typeface="Segoe UI" panose="020B0502040204020203" pitchFamily="34" charset="0"/>
                          <a:cs typeface="Segoe UI" panose="020B0502040204020203" pitchFamily="34" charset="0"/>
                        </a:rPr>
                        <a:t>(</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to ingest HR and ITAM data and automatically generate device demand forecasts. 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reviews and approves procurement recommendations.</a:t>
                      </a:r>
                      <a:endParaRPr kumimoji="0" lang="en-US" sz="850">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defines budget bands, device ratios, and security guardrails. An </a:t>
                      </a:r>
                      <a:r>
                        <a:rPr lang="en-GB" sz="850" b="1">
                          <a:latin typeface="Segoe UI" panose="020B0502040204020203" pitchFamily="34" charset="0"/>
                          <a:cs typeface="Segoe UI" panose="020B0502040204020203" pitchFamily="34" charset="0"/>
                        </a:rPr>
                        <a:t>Asset Management Agent* (</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continuously monitors workforce changes using HR and ITAM data and adjusts procurement plans in real time.</a:t>
                      </a:r>
                      <a:endParaRPr lang="en-US" sz="850" b="0" i="0" u="none" strike="noStrike" kern="0" cap="none" spc="0" normalizeH="0" baseline="0" noProof="0">
                        <a:ln>
                          <a:noFill/>
                        </a:ln>
                        <a:solidFill>
                          <a:srgbClr val="091F2C"/>
                        </a:solidFill>
                        <a:effectLst/>
                        <a:uLnTx/>
                        <a:uFillTx/>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59879">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Procurement</a:t>
                      </a:r>
                      <a:endParaRPr kumimoji="0" lang="en-US" sz="900" b="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Procurement Lead</a:t>
                      </a:r>
                      <a:r>
                        <a:rPr lang="en-GB" sz="850">
                          <a:latin typeface="Segoe UI" panose="020B0502040204020203" pitchFamily="34" charset="0"/>
                          <a:cs typeface="Segoe UI" panose="020B0502040204020203" pitchFamily="34" charset="0"/>
                        </a:rPr>
                        <a:t> uses </a:t>
                      </a:r>
                      <a:r>
                        <a:rPr lang="en-GB" sz="850" b="1">
                          <a:latin typeface="Segoe UI" panose="020B0502040204020203" pitchFamily="34" charset="0"/>
                          <a:cs typeface="Segoe UI" panose="020B0502040204020203" pitchFamily="34" charset="0"/>
                        </a:rPr>
                        <a:t>Copilot in Word</a:t>
                      </a:r>
                      <a:r>
                        <a:rPr lang="en-GB" sz="850">
                          <a:latin typeface="Segoe UI" panose="020B0502040204020203" pitchFamily="34" charset="0"/>
                          <a:cs typeface="Segoe UI" panose="020B0502040204020203" pitchFamily="34" charset="0"/>
                        </a:rPr>
                        <a:t> to draft purchase requisitions and uses </a:t>
                      </a:r>
                      <a:r>
                        <a:rPr lang="en-GB" sz="850" b="1">
                          <a:latin typeface="Segoe UI" panose="020B0502040204020203" pitchFamily="34" charset="0"/>
                          <a:cs typeface="Segoe UI" panose="020B0502040204020203" pitchFamily="34" charset="0"/>
                        </a:rPr>
                        <a:t>Copilot in Excel</a:t>
                      </a:r>
                      <a:r>
                        <a:rPr lang="en-GB" sz="850">
                          <a:latin typeface="Segoe UI" panose="020B0502040204020203" pitchFamily="34" charset="0"/>
                          <a:cs typeface="Segoe UI" panose="020B0502040204020203" pitchFamily="34" charset="0"/>
                        </a:rPr>
                        <a:t> to generate vendor comparisons and summarize SLA terms. All sourcing decisions and approvals remain manual.</a:t>
                      </a:r>
                      <a:endParaRPr kumimoji="0" lang="en-US" sz="8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Procurement Lead</a:t>
                      </a:r>
                      <a:r>
                        <a:rPr lang="en-GB" sz="850">
                          <a:latin typeface="Segoe UI" panose="020B0502040204020203" pitchFamily="34" charset="0"/>
                          <a:cs typeface="Segoe UI" panose="020B0502040204020203" pitchFamily="34" charset="0"/>
                        </a:rPr>
                        <a:t> oversees exceptions while a </a:t>
                      </a:r>
                      <a:r>
                        <a:rPr lang="en-GB" sz="850" b="1">
                          <a:latin typeface="Segoe UI" panose="020B0502040204020203" pitchFamily="34" charset="0"/>
                          <a:cs typeface="Segoe UI" panose="020B0502040204020203" pitchFamily="34" charset="0"/>
                        </a:rPr>
                        <a:t>Purchase Requisition Agent*</a:t>
                      </a:r>
                      <a:r>
                        <a:rPr lang="en-GB" sz="850">
                          <a:latin typeface="Segoe UI" panose="020B0502040204020203" pitchFamily="34" charset="0"/>
                          <a:cs typeface="Segoe UI" panose="020B0502040204020203" pitchFamily="34" charset="0"/>
                        </a:rPr>
                        <a:t> </a:t>
                      </a:r>
                      <a:r>
                        <a:rPr lang="en-GB" sz="850" b="1">
                          <a:latin typeface="Segoe UI" panose="020B0502040204020203" pitchFamily="34" charset="0"/>
                          <a:cs typeface="Segoe UI" panose="020B0502040204020203" pitchFamily="34" charset="0"/>
                        </a:rPr>
                        <a:t>(</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auto-routes purchase requests, generates purchase orders, tracks approvals, and surfaces procurement bottlenecks for review.</a:t>
                      </a:r>
                      <a:endParaRPr kumimoji="0" lang="en-US" sz="850" b="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Procurement Lead</a:t>
                      </a:r>
                      <a:r>
                        <a:rPr lang="en-GB" sz="850">
                          <a:latin typeface="Segoe UI" panose="020B0502040204020203" pitchFamily="34" charset="0"/>
                          <a:cs typeface="Segoe UI" panose="020B0502040204020203" pitchFamily="34" charset="0"/>
                        </a:rPr>
                        <a:t> defines sourcing policies and thresholds. A </a:t>
                      </a:r>
                      <a:r>
                        <a:rPr lang="en-GB" sz="850" b="1">
                          <a:latin typeface="Segoe UI" panose="020B0502040204020203" pitchFamily="34" charset="0"/>
                          <a:cs typeface="Segoe UI" panose="020B0502040204020203" pitchFamily="34" charset="0"/>
                        </a:rPr>
                        <a:t>Procurement Agent*</a:t>
                      </a:r>
                      <a:r>
                        <a:rPr lang="en-GB" sz="850">
                          <a:latin typeface="Segoe UI" panose="020B0502040204020203" pitchFamily="34" charset="0"/>
                          <a:cs typeface="Segoe UI" panose="020B0502040204020203" pitchFamily="34" charset="0"/>
                        </a:rPr>
                        <a:t> </a:t>
                      </a:r>
                      <a:r>
                        <a:rPr lang="en-GB" sz="850" b="1">
                          <a:latin typeface="Segoe UI" panose="020B0502040204020203" pitchFamily="34" charset="0"/>
                          <a:cs typeface="Segoe UI" panose="020B0502040204020203" pitchFamily="34" charset="0"/>
                        </a:rPr>
                        <a:t>(</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manages end-to-end procurement, from forecast ingestion through purchase order issuance and delivery tracking, escalating only policy or cost exceptions.</a:t>
                      </a:r>
                      <a:endParaRPr kumimoji="0" lang="en-US" sz="8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25782">
                <a:tc>
                  <a:txBody>
                    <a:bodyPr/>
                    <a:lstStyle/>
                    <a:p>
                      <a:pPr>
                        <a:buNone/>
                      </a:pPr>
                      <a:r>
                        <a:rPr lang="en-US" sz="900" b="1">
                          <a:latin typeface="Segoe UI" panose="020B0502040204020203" pitchFamily="34" charset="0"/>
                          <a:cs typeface="Segoe UI" panose="020B0502040204020203" pitchFamily="34" charset="0"/>
                        </a:rPr>
                        <a:t>Provisioning &amp; Deployment</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provisions devices and sets up user access manually. The administrator uses </a:t>
                      </a:r>
                      <a:r>
                        <a:rPr lang="en-GB" sz="850" b="1">
                          <a:latin typeface="Segoe UI" panose="020B0502040204020203" pitchFamily="34" charset="0"/>
                          <a:cs typeface="Segoe UI" panose="020B0502040204020203" pitchFamily="34" charset="0"/>
                        </a:rPr>
                        <a:t>Copilot Chat</a:t>
                      </a:r>
                      <a:r>
                        <a:rPr lang="en-GB" sz="850">
                          <a:latin typeface="Segoe UI" panose="020B0502040204020203" pitchFamily="34" charset="0"/>
                          <a:cs typeface="Segoe UI" panose="020B0502040204020203" pitchFamily="34" charset="0"/>
                        </a:rPr>
                        <a:t> to generate configuration profiles, validate compliance requirements, and draft onboarding guides for faster, policy-aligned deployment.</a:t>
                      </a:r>
                      <a:endParaRPr lang="en-US" sz="850" b="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oversees governance and uses a </a:t>
                      </a:r>
                      <a:r>
                        <a:rPr lang="en-GB" sz="850" b="1">
                          <a:latin typeface="Segoe UI" panose="020B0502040204020203" pitchFamily="34" charset="0"/>
                          <a:cs typeface="Segoe UI" panose="020B0502040204020203" pitchFamily="34" charset="0"/>
                        </a:rPr>
                        <a:t>Provisioning Agent* (</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to automate imaging, account setup, ITAM updates, and configuration enforcement. 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approves exceptions and monitors dashboards.</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defines provisioning policies and monitors escalations.</a:t>
                      </a:r>
                      <a:r>
                        <a:rPr lang="en-GB" sz="850" b="1">
                          <a:latin typeface="Segoe UI" panose="020B0502040204020203" pitchFamily="34" charset="0"/>
                          <a:cs typeface="Segoe UI" panose="020B0502040204020203" pitchFamily="34" charset="0"/>
                        </a:rPr>
                        <a:t> </a:t>
                      </a:r>
                      <a:r>
                        <a:rPr lang="en-GB" sz="850" b="0">
                          <a:latin typeface="Segoe UI" panose="020B0502040204020203" pitchFamily="34" charset="0"/>
                          <a:cs typeface="Segoe UI" panose="020B0502040204020203" pitchFamily="34" charset="0"/>
                        </a:rPr>
                        <a:t>A</a:t>
                      </a:r>
                      <a:r>
                        <a:rPr lang="en-GB" sz="850" b="1">
                          <a:latin typeface="Segoe UI" panose="020B0502040204020203" pitchFamily="34" charset="0"/>
                          <a:cs typeface="Segoe UI" panose="020B0502040204020203" pitchFamily="34" charset="0"/>
                        </a:rPr>
                        <a:t> Provisioning Agent* (</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orchestrate end-to-end device provisioning, enforce compliance, and remediate issues proactively for real-time deployment at scale.</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59879">
                <a:tc>
                  <a:txBody>
                    <a:bodyPr/>
                    <a:lstStyle/>
                    <a:p>
                      <a:pPr>
                        <a:buNone/>
                      </a:pPr>
                      <a:r>
                        <a:rPr lang="en-US" sz="900" b="1">
                          <a:latin typeface="Segoe UI" panose="020B0502040204020203" pitchFamily="34" charset="0"/>
                          <a:cs typeface="Segoe UI" panose="020B0502040204020203" pitchFamily="34" charset="0"/>
                        </a:rPr>
                        <a:t>Management</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manages device compliance and configuration baselines and uses </a:t>
                      </a:r>
                      <a:r>
                        <a:rPr lang="en-GB" sz="850" b="1">
                          <a:latin typeface="Segoe UI" panose="020B0502040204020203" pitchFamily="34" charset="0"/>
                          <a:cs typeface="Segoe UI" panose="020B0502040204020203" pitchFamily="34" charset="0"/>
                        </a:rPr>
                        <a:t>Copilot Chat</a:t>
                      </a:r>
                      <a:r>
                        <a:rPr lang="en-GB" sz="850">
                          <a:latin typeface="Segoe UI" panose="020B0502040204020203" pitchFamily="34" charset="0"/>
                          <a:cs typeface="Segoe UI" panose="020B0502040204020203" pitchFamily="34" charset="0"/>
                        </a:rPr>
                        <a:t> to draft policy summaries and device health reports to support decision-making and reduce manual documentation effort</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uses an </a:t>
                      </a:r>
                      <a:r>
                        <a:rPr lang="en-GB" sz="850" b="1">
                          <a:latin typeface="Segoe UI" panose="020B0502040204020203" pitchFamily="34" charset="0"/>
                          <a:cs typeface="Segoe UI" panose="020B0502040204020203" pitchFamily="34" charset="0"/>
                        </a:rPr>
                        <a:t>Asset Management Agent*</a:t>
                      </a:r>
                      <a:r>
                        <a:rPr lang="en-GB" sz="850">
                          <a:latin typeface="Segoe UI" panose="020B0502040204020203" pitchFamily="34" charset="0"/>
                          <a:cs typeface="Segoe UI" panose="020B0502040204020203" pitchFamily="34" charset="0"/>
                        </a:rPr>
                        <a:t> </a:t>
                      </a:r>
                      <a:r>
                        <a:rPr lang="en-GB" sz="850" b="1">
                          <a:latin typeface="Segoe UI" panose="020B0502040204020203" pitchFamily="34" charset="0"/>
                          <a:cs typeface="Segoe UI" panose="020B0502040204020203" pitchFamily="34" charset="0"/>
                        </a:rPr>
                        <a:t>(</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a:t>
                      </a:r>
                      <a:r>
                        <a:rPr lang="en-GB" sz="850" b="1">
                          <a:latin typeface="Segoe UI" panose="020B0502040204020203" pitchFamily="34" charset="0"/>
                          <a:cs typeface="Segoe UI" panose="020B0502040204020203" pitchFamily="34" charset="0"/>
                        </a:rPr>
                        <a:t> </a:t>
                      </a:r>
                      <a:r>
                        <a:rPr lang="en-GB" sz="850">
                          <a:latin typeface="Segoe UI" panose="020B0502040204020203" pitchFamily="34" charset="0"/>
                          <a:cs typeface="Segoe UI" panose="020B0502040204020203" pitchFamily="34" charset="0"/>
                        </a:rPr>
                        <a:t>to automate patching, enforce compliance policies, and update ITAM records. Exceptions are reviewed and approved by 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Administrator</a:t>
                      </a:r>
                      <a:r>
                        <a:rPr lang="en-GB" sz="850">
                          <a:latin typeface="Segoe UI" panose="020B0502040204020203" pitchFamily="34" charset="0"/>
                          <a:cs typeface="Segoe UI" panose="020B0502040204020203" pitchFamily="34" charset="0"/>
                        </a:rPr>
                        <a:t> defines device management policies. A </a:t>
                      </a:r>
                      <a:r>
                        <a:rPr lang="en-GB" sz="850" b="1">
                          <a:latin typeface="Segoe UI" panose="020B0502040204020203" pitchFamily="34" charset="0"/>
                          <a:cs typeface="Segoe UI" panose="020B0502040204020203" pitchFamily="34" charset="0"/>
                        </a:rPr>
                        <a:t>Device Management Agent* (</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orchestrate end-to-end device operations, enforce adaptive security controls, and remediate issues proactively with continuous compliance monitoring.</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59879">
                <a:tc>
                  <a:txBody>
                    <a:bodyPr/>
                    <a:lstStyle/>
                    <a:p>
                      <a:pPr>
                        <a:buNone/>
                      </a:pPr>
                      <a:r>
                        <a:rPr lang="en-US" sz="900" b="1">
                          <a:latin typeface="Segoe UI" panose="020B0502040204020203" pitchFamily="34" charset="0"/>
                          <a:cs typeface="Segoe UI" panose="020B0502040204020203" pitchFamily="34" charset="0"/>
                        </a:rPr>
                        <a:t>Retirement &amp; Disposal</a:t>
                      </a:r>
                      <a:endParaRPr lang="en-US" sz="900">
                        <a:latin typeface="Segoe UI" panose="020B0502040204020203" pitchFamily="34" charset="0"/>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manually orchestrates device retirement and disposal activities. </a:t>
                      </a:r>
                      <a:r>
                        <a:rPr lang="en-GB" sz="850" b="1">
                          <a:latin typeface="Segoe UI" panose="020B0502040204020203" pitchFamily="34" charset="0"/>
                          <a:cs typeface="Segoe UI" panose="020B0502040204020203" pitchFamily="34" charset="0"/>
                        </a:rPr>
                        <a:t>Copilot Chat</a:t>
                      </a:r>
                      <a:r>
                        <a:rPr lang="en-GB" sz="850">
                          <a:latin typeface="Segoe UI" panose="020B0502040204020203" pitchFamily="34" charset="0"/>
                          <a:cs typeface="Segoe UI" panose="020B0502040204020203" pitchFamily="34" charset="0"/>
                        </a:rPr>
                        <a:t> is used to generate checklists and safe retire/wipe actions, while </a:t>
                      </a:r>
                      <a:r>
                        <a:rPr lang="en-GB" sz="850" b="1">
                          <a:latin typeface="Segoe UI" panose="020B0502040204020203" pitchFamily="34" charset="0"/>
                          <a:cs typeface="Segoe UI" panose="020B0502040204020203" pitchFamily="34" charset="0"/>
                        </a:rPr>
                        <a:t>Copilot in Word</a:t>
                      </a:r>
                      <a:r>
                        <a:rPr lang="en-GB" sz="850">
                          <a:latin typeface="Segoe UI" panose="020B0502040204020203" pitchFamily="34" charset="0"/>
                          <a:cs typeface="Segoe UI" panose="020B0502040204020203" pitchFamily="34" charset="0"/>
                        </a:rPr>
                        <a:t> is used to draft hold and disposal documentation and compile audit evidence.</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invokes an </a:t>
                      </a:r>
                      <a:r>
                        <a:rPr lang="en-GB" sz="850" b="1">
                          <a:latin typeface="Segoe UI" panose="020B0502040204020203" pitchFamily="34" charset="0"/>
                          <a:cs typeface="Segoe UI" panose="020B0502040204020203" pitchFamily="34" charset="0"/>
                        </a:rPr>
                        <a:t>Asset Disposal and Retirement Agent* (</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to automate device eligibility checks, revoke access, execute retire and wipe actions, reconcile licensing, and assemble audit-ready evidence for approval.</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en-GB" sz="850">
                          <a:latin typeface="Segoe UI" panose="020B0502040204020203" pitchFamily="34" charset="0"/>
                          <a:cs typeface="Segoe UI" panose="020B0502040204020203" pitchFamily="34" charset="0"/>
                        </a:rPr>
                        <a:t>The </a:t>
                      </a:r>
                      <a:r>
                        <a:rPr lang="en-GB" sz="850" b="1">
                          <a:latin typeface="Segoe UI" panose="020B0502040204020203" pitchFamily="34" charset="0"/>
                          <a:cs typeface="Segoe UI" panose="020B0502040204020203" pitchFamily="34" charset="0"/>
                        </a:rPr>
                        <a:t>IT Asset Manager</a:t>
                      </a:r>
                      <a:r>
                        <a:rPr lang="en-GB" sz="850">
                          <a:latin typeface="Segoe UI" panose="020B0502040204020203" pitchFamily="34" charset="0"/>
                          <a:cs typeface="Segoe UI" panose="020B0502040204020203" pitchFamily="34" charset="0"/>
                        </a:rPr>
                        <a:t> defines retirement policies and escalation thresholds. </a:t>
                      </a:r>
                      <a:r>
                        <a:rPr lang="en-GB" sz="850" b="0">
                          <a:latin typeface="Segoe UI" panose="020B0502040204020203" pitchFamily="34" charset="0"/>
                          <a:cs typeface="Segoe UI" panose="020B0502040204020203" pitchFamily="34" charset="0"/>
                        </a:rPr>
                        <a:t>An</a:t>
                      </a:r>
                      <a:r>
                        <a:rPr lang="en-GB" sz="850" b="1">
                          <a:latin typeface="Segoe UI" panose="020B0502040204020203" pitchFamily="34" charset="0"/>
                          <a:cs typeface="Segoe UI" panose="020B0502040204020203" pitchFamily="34" charset="0"/>
                        </a:rPr>
                        <a:t> Asset Disposal and Retirement Agent*</a:t>
                      </a:r>
                      <a:r>
                        <a:rPr lang="en-GB" sz="850">
                          <a:latin typeface="Segoe UI" panose="020B0502040204020203" pitchFamily="34" charset="0"/>
                          <a:cs typeface="Segoe UI" panose="020B0502040204020203" pitchFamily="34" charset="0"/>
                        </a:rPr>
                        <a:t> </a:t>
                      </a:r>
                      <a:r>
                        <a:rPr lang="en-GB" sz="850" b="1">
                          <a:latin typeface="Segoe UI" panose="020B0502040204020203" pitchFamily="34" charset="0"/>
                          <a:cs typeface="Segoe UI" panose="020B0502040204020203" pitchFamily="34" charset="0"/>
                        </a:rPr>
                        <a:t>(</a:t>
                      </a:r>
                      <a:r>
                        <a:rPr lang="en-GB" sz="850" b="1" i="0" u="none" strike="noStrike" noProof="0">
                          <a:latin typeface="Segoe UI"/>
                          <a:hlinkClick r:id="rId3"/>
                        </a:rPr>
                        <a:t>Custom Agent</a:t>
                      </a:r>
                      <a:r>
                        <a:rPr lang="en-GB" sz="850" b="1">
                          <a:latin typeface="Segoe UI" panose="020B0502040204020203" pitchFamily="34" charset="0"/>
                          <a:cs typeface="Segoe UI" panose="020B0502040204020203" pitchFamily="34" charset="0"/>
                        </a:rPr>
                        <a:t>)</a:t>
                      </a:r>
                      <a:r>
                        <a:rPr lang="en-GB" sz="850">
                          <a:latin typeface="Segoe UI" panose="020B0502040204020203" pitchFamily="34" charset="0"/>
                          <a:cs typeface="Segoe UI" panose="020B0502040204020203" pitchFamily="34" charset="0"/>
                        </a:rPr>
                        <a:t> execute end-to-end retirement workflows, including eligibility validation, data sanitization, logistics, ESG reporting, and continuous audit evidence generation.</a:t>
                      </a: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18709">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lang="en-US" sz="900" b="1" kern="1200" noProof="0">
                          <a:solidFill>
                            <a:schemeClr val="dk1"/>
                          </a:solidFill>
                          <a:latin typeface="Segoe UI" panose="020B0502040204020203" pitchFamily="34" charset="0"/>
                          <a:ea typeface="+mn-ea"/>
                          <a:cs typeface="Segoe UI" panose="020B0502040204020203" pitchFamily="34" charset="0"/>
                        </a:rPr>
                        <a:t>Cumulative Success Metrics</a:t>
                      </a:r>
                      <a:br>
                        <a:rPr lang="en-US" sz="900" b="1" i="0" u="none" strike="noStrike" kern="0" cap="none" spc="0" normalizeH="0" baseline="0" noProof="0">
                          <a:ln>
                            <a:noFill/>
                          </a:ln>
                          <a:solidFill>
                            <a:srgbClr val="091F2C"/>
                          </a:solidFill>
                          <a:effectLst/>
                          <a:uLnTx/>
                          <a:uFillTx/>
                          <a:latin typeface="Segoe UI Semibold"/>
                          <a:ea typeface="+mn-ea"/>
                          <a:cs typeface="Segoe UI Semibold"/>
                        </a:rPr>
                      </a:b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7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85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Faster planning, provisioning &amp; documentation</a:t>
                      </a:r>
                    </a:p>
                    <a:p>
                      <a:pPr marL="109728" indent="-109728" algn="l" defTabSz="932742" rtl="0" eaLnBrk="1" latinLnBrk="0" hangingPunct="1">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Improved visibility into device usage and lifecycle status</a:t>
                      </a:r>
                    </a:p>
                    <a:p>
                      <a:pPr marL="109728" indent="-109728" algn="l" defTabSz="932742" rtl="0" eaLnBrk="1" latinLnBrk="0" hangingPunct="1">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Fewer manual errors in provisioning and retirement</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850" b="1">
                          <a:latin typeface="Segoe UI" panose="020B0502040204020203" pitchFamily="34" charset="0"/>
                          <a:cs typeface="Segoe UI" panose="020B0502040204020203" pitchFamily="34" charset="0"/>
                        </a:rPr>
                        <a:t>KPIs Impacted</a:t>
                      </a:r>
                      <a:endParaRPr lang="en-US" sz="8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Operational Efficiency: Reduced cycle time across procurement</a:t>
                      </a:r>
                      <a:r>
                        <a:rPr lang="en-GB" sz="850" b="0">
                          <a:latin typeface="Segoe UI" panose="020B0502040204020203" pitchFamily="34" charset="0"/>
                          <a:cs typeface="Segoe UI" panose="020B0502040204020203" pitchFamily="34" charset="0"/>
                        </a:rPr>
                        <a:t>, </a:t>
                      </a:r>
                      <a:r>
                        <a:rPr lang="en-GB" sz="850" b="0" kern="1200">
                          <a:solidFill>
                            <a:schemeClr val="dk1"/>
                          </a:solidFill>
                          <a:latin typeface="Segoe UI" panose="020B0502040204020203" pitchFamily="34" charset="0"/>
                          <a:ea typeface="+mn-ea"/>
                          <a:cs typeface="Segoe UI" panose="020B0502040204020203" pitchFamily="34" charset="0"/>
                        </a:rPr>
                        <a:t>provisioning &amp; retirement</a:t>
                      </a:r>
                    </a:p>
                    <a:p>
                      <a:pPr marL="109728" indent="-109728" algn="l" defTabSz="932742" rtl="0" eaLnBrk="1" latinLnBrk="0" hangingPunct="1">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Manual Intervention Reduction: Fewer handoffs through agent-assisted workflows</a:t>
                      </a:r>
                    </a:p>
                    <a:p>
                      <a:pPr marL="109728" indent="-109728" algn="l" defTabSz="932742" rtl="0" eaLnBrk="1" latinLnBrk="0" hangingPunct="1">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Audit Readiness: More consistent evidence generation &amp; policy adherence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850" b="1">
                          <a:latin typeface="Segoe UI" panose="020B0502040204020203" pitchFamily="34" charset="0"/>
                          <a:cs typeface="Segoe UI" panose="020B0502040204020203" pitchFamily="34" charset="0"/>
                        </a:rPr>
                        <a:t>Workflow Automated</a:t>
                      </a:r>
                      <a:endParaRPr lang="en-US" sz="8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Majority of device lifecycle actions executed autonomously</a:t>
                      </a:r>
                    </a:p>
                    <a:p>
                      <a:pPr marL="109728" indent="-109728">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Real-time device management across workforce changes</a:t>
                      </a:r>
                    </a:p>
                    <a:p>
                      <a:pPr marL="109728" indent="-109728">
                        <a:buFont typeface="Arial" panose="020B0604020202020204" pitchFamily="34" charset="0"/>
                        <a:buChar char="•"/>
                      </a:pPr>
                      <a:r>
                        <a:rPr lang="en-GB" sz="850" b="0" kern="1200">
                          <a:solidFill>
                            <a:schemeClr val="dk1"/>
                          </a:solidFill>
                          <a:latin typeface="Segoe UI" panose="020B0502040204020203" pitchFamily="34" charset="0"/>
                          <a:ea typeface="+mn-ea"/>
                          <a:cs typeface="Segoe UI" panose="020B0502040204020203" pitchFamily="34" charset="0"/>
                        </a:rPr>
                        <a:t>Proactive enforcement of security, compliance &amp; disposal controls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39BA9F33-66CD-728F-03A9-1A321E636CA9}"/>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CDF4DC98-62EF-4343-F967-3AFEFEC3DA64}"/>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IT</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84311972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9D712-A7B6-379E-0D08-0A157BF1116E}"/>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6CC66307-6BD7-95B6-2A1D-C8EF64191310}"/>
              </a:ext>
            </a:extLst>
          </p:cNvPr>
          <p:cNvSpPr>
            <a:spLocks noGrp="1"/>
          </p:cNvSpPr>
          <p:nvPr>
            <p:ph type="title"/>
          </p:nvPr>
        </p:nvSpPr>
        <p:spPr>
          <a:xfrm>
            <a:off x="510824" y="591770"/>
            <a:ext cx="10016238" cy="984885"/>
          </a:xfrm>
        </p:spPr>
        <p:txBody>
          <a:bodyPr/>
          <a:lstStyle/>
          <a:p>
            <a:r>
              <a:rPr lang="en-US"/>
              <a:t>AI Ops for Service Availability &amp; Incident Prevention</a:t>
            </a:r>
            <a:endParaRPr lang="en-US">
              <a:ea typeface="+mj-ea"/>
            </a:endParaRPr>
          </a:p>
        </p:txBody>
      </p:sp>
      <p:sp>
        <p:nvSpPr>
          <p:cNvPr id="14" name="Rectangle 13">
            <a:extLst>
              <a:ext uri="{FF2B5EF4-FFF2-40B4-BE49-F238E27FC236}">
                <a16:creationId xmlns:a16="http://schemas.microsoft.com/office/drawing/2014/main" id="{57160337-A116-DDBC-C137-F4CD444A853E}"/>
              </a:ext>
              <a:ext uri="{C183D7F6-B498-43B3-948B-1728B52AA6E4}">
                <adec:decorative xmlns:adec="http://schemas.microsoft.com/office/drawing/2017/decorative" val="1"/>
              </a:ext>
            </a:extLst>
          </p:cNvPr>
          <p:cNvSpPr/>
          <p:nvPr/>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F18AE7E6-5A71-628B-D310-328C8658B4DE}"/>
              </a:ext>
            </a:extLst>
          </p:cNvPr>
          <p:cNvGraphicFramePr>
            <a:graphicFrameLocks noGrp="1"/>
          </p:cNvGraphicFramePr>
          <p:nvPr>
            <p:extLst>
              <p:ext uri="{D42A27DB-BD31-4B8C-83A1-F6EECF244321}">
                <p14:modId xmlns:p14="http://schemas.microsoft.com/office/powerpoint/2010/main" val="3606292381"/>
              </p:ext>
            </p:extLst>
          </p:nvPr>
        </p:nvGraphicFramePr>
        <p:xfrm>
          <a:off x="521821" y="1199239"/>
          <a:ext cx="11128248" cy="5293805"/>
        </p:xfrm>
        <a:graphic>
          <a:graphicData uri="http://schemas.openxmlformats.org/drawingml/2006/table">
            <a:tbl>
              <a:tblPr firstRow="1" bandRow="1">
                <a:tableStyleId>{00A15C55-8517-42AA-B614-E9B94910E393}</a:tableStyleId>
              </a:tblPr>
              <a:tblGrid>
                <a:gridCol w="1263877">
                  <a:extLst>
                    <a:ext uri="{9D8B030D-6E8A-4147-A177-3AD203B41FA5}">
                      <a16:colId xmlns:a16="http://schemas.microsoft.com/office/drawing/2014/main" val="4150324865"/>
                    </a:ext>
                  </a:extLst>
                </a:gridCol>
                <a:gridCol w="3058874">
                  <a:extLst>
                    <a:ext uri="{9D8B030D-6E8A-4147-A177-3AD203B41FA5}">
                      <a16:colId xmlns:a16="http://schemas.microsoft.com/office/drawing/2014/main" val="3181555836"/>
                    </a:ext>
                  </a:extLst>
                </a:gridCol>
                <a:gridCol w="3448118">
                  <a:extLst>
                    <a:ext uri="{9D8B030D-6E8A-4147-A177-3AD203B41FA5}">
                      <a16:colId xmlns:a16="http://schemas.microsoft.com/office/drawing/2014/main" val="73586981"/>
                    </a:ext>
                  </a:extLst>
                </a:gridCol>
                <a:gridCol w="3357379">
                  <a:extLst>
                    <a:ext uri="{9D8B030D-6E8A-4147-A177-3AD203B41FA5}">
                      <a16:colId xmlns:a16="http://schemas.microsoft.com/office/drawing/2014/main" val="403333011"/>
                    </a:ext>
                  </a:extLst>
                </a:gridCol>
              </a:tblGrid>
              <a:tr h="251853">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298039">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640080">
                <a:tc>
                  <a:txBody>
                    <a:bodyPr/>
                    <a:lstStyle/>
                    <a:p>
                      <a:pPr marL="91440" algn="l" fontAlgn="b">
                        <a:buNone/>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Monitoring &amp; Observability</a:t>
                      </a:r>
                    </a:p>
                  </a:txBody>
                  <a:tcPr marL="6350" marR="6350" marT="6350" anchor="ctr">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Engineer</a:t>
                      </a:r>
                      <a:r>
                        <a:rPr lang="en-GB" sz="900">
                          <a:latin typeface="Segoe UI" panose="020B0502040204020203" pitchFamily="34" charset="0"/>
                          <a:cs typeface="Segoe UI" panose="020B0502040204020203" pitchFamily="34" charset="0"/>
                        </a:rPr>
                        <a:t> reviews telemetry and logs across monitoring tools and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anomalies, highlight trends, and suggest visualization improvements to support faster detection.</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Engineer</a:t>
                      </a:r>
                      <a:r>
                        <a:rPr lang="en-GB" sz="900">
                          <a:latin typeface="Segoe UI" panose="020B0502040204020203" pitchFamily="34" charset="0"/>
                          <a:cs typeface="Segoe UI" panose="020B0502040204020203" pitchFamily="34" charset="0"/>
                        </a:rPr>
                        <a:t> sets monitoring goals and validates insights while a </a:t>
                      </a:r>
                      <a:r>
                        <a:rPr lang="en-GB" sz="900" b="1">
                          <a:latin typeface="Segoe UI" panose="020B0502040204020203" pitchFamily="34" charset="0"/>
                          <a:cs typeface="Segoe UI" panose="020B0502040204020203" pitchFamily="34" charset="0"/>
                        </a:rPr>
                        <a:t>Monitoring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correlates telemetry, flags anomalies, and recommends actions to reduce alert noise and fatigue.</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Engineer </a:t>
                      </a:r>
                      <a:r>
                        <a:rPr lang="en-GB" sz="900">
                          <a:latin typeface="Segoe UI" panose="020B0502040204020203" pitchFamily="34" charset="0"/>
                          <a:cs typeface="Segoe UI" panose="020B0502040204020203" pitchFamily="34" charset="0"/>
                        </a:rPr>
                        <a:t>defines monitoring objectives while a </a:t>
                      </a:r>
                      <a:r>
                        <a:rPr lang="en-GB" sz="900" b="1">
                          <a:latin typeface="Segoe UI" panose="020B0502040204020203" pitchFamily="34" charset="0"/>
                          <a:cs typeface="Segoe UI" panose="020B0502040204020203" pitchFamily="34" charset="0"/>
                        </a:rPr>
                        <a:t>Monitoring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continuously collects telemetry, detects anomalies, and updates dashboards in real time, escalating only critical issues.</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496360">
                <a:tc>
                  <a:txBody>
                    <a:bodyPr/>
                    <a:lstStyle/>
                    <a:p>
                      <a:pPr marL="91440" algn="l" fontAlgn="b">
                        <a:buNone/>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Anomaly Detection</a:t>
                      </a:r>
                    </a:p>
                  </a:txBody>
                  <a:tcPr marL="6350" marR="6350" marT="635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investigates alerts and uses </a:t>
                      </a:r>
                      <a:r>
                        <a:rPr lang="en-GB" sz="900" b="1">
                          <a:latin typeface="Segoe UI" panose="020B0502040204020203" pitchFamily="34" charset="0"/>
                          <a:cs typeface="Segoe UI" panose="020B0502040204020203" pitchFamily="34" charset="0"/>
                        </a:rPr>
                        <a:t>Copilot Chat </a:t>
                      </a:r>
                      <a:r>
                        <a:rPr lang="en-GB" sz="900">
                          <a:latin typeface="Segoe UI" panose="020B0502040204020203" pitchFamily="34" charset="0"/>
                          <a:cs typeface="Segoe UI" panose="020B0502040204020203" pitchFamily="34" charset="0"/>
                        </a:rPr>
                        <a:t>to summarize anomaly clusters, rank alerts by severity, and surface likely causes to support manual triage.</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reviews prioritized anomaly clusters while an </a:t>
                      </a:r>
                      <a:r>
                        <a:rPr lang="en-GB" sz="900" b="1">
                          <a:latin typeface="Segoe UI" panose="020B0502040204020203" pitchFamily="34" charset="0"/>
                          <a:cs typeface="Segoe UI" panose="020B0502040204020203" pitchFamily="34" charset="0"/>
                        </a:rPr>
                        <a:t>Anomaly Detection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correlates signals across systems, identifies emerging risks, and proposes root cause hypotheses for approval.</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defines detection policies while an</a:t>
                      </a:r>
                      <a:r>
                        <a:rPr lang="en-GB" sz="900" b="1">
                          <a:latin typeface="Segoe UI" panose="020B0502040204020203" pitchFamily="34" charset="0"/>
                          <a:cs typeface="Segoe UI" panose="020B0502040204020203" pitchFamily="34" charset="0"/>
                        </a:rPr>
                        <a:t> Anomaly Detection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detects, correlates, and prioritizes alerts end-to-end, escalating only low-confidence or high-impact cases.</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542123">
                <a:tc>
                  <a:txBody>
                    <a:bodyPr/>
                    <a:lstStyle/>
                    <a:p>
                      <a:pPr marL="91440" algn="l" fontAlgn="b">
                        <a:buNone/>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Root Cause Analysis</a:t>
                      </a:r>
                    </a:p>
                  </a:txBody>
                  <a:tcPr marL="6350" marR="6350" marT="635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Engineer</a:t>
                      </a:r>
                      <a:r>
                        <a:rPr lang="en-GB" sz="900">
                          <a:latin typeface="Segoe UI" panose="020B0502040204020203" pitchFamily="34" charset="0"/>
                          <a:cs typeface="Segoe UI" panose="020B0502040204020203" pitchFamily="34" charset="0"/>
                        </a:rPr>
                        <a:t> collects logs and dependencies and uses </a:t>
                      </a:r>
                      <a:r>
                        <a:rPr lang="en-GB" sz="900" b="1">
                          <a:latin typeface="Segoe UI" panose="020B0502040204020203" pitchFamily="34" charset="0"/>
                          <a:cs typeface="Segoe UI" panose="020B0502040204020203" pitchFamily="34" charset="0"/>
                        </a:rPr>
                        <a:t>Azure Copilot</a:t>
                      </a:r>
                      <a:r>
                        <a:rPr lang="en-GB" sz="900" b="0">
                          <a:latin typeface="Segoe UI" panose="020B0502040204020203" pitchFamily="34" charset="0"/>
                          <a:cs typeface="Segoe UI" panose="020B0502040204020203" pitchFamily="34" charset="0"/>
                        </a:rPr>
                        <a:t> and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suggest probable root causes and remediation options, while retaining full responsibility for diagnosis and resolution decisions.</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Engineer</a:t>
                      </a:r>
                      <a:r>
                        <a:rPr lang="en-GB" sz="900">
                          <a:latin typeface="Segoe UI" panose="020B0502040204020203" pitchFamily="34" charset="0"/>
                          <a:cs typeface="Segoe UI" panose="020B0502040204020203" pitchFamily="34" charset="0"/>
                        </a:rPr>
                        <a:t> defines RCA strategy while an </a:t>
                      </a:r>
                      <a:r>
                        <a:rPr lang="en-GB" sz="900" b="1">
                          <a:latin typeface="Segoe UI" panose="020B0502040204020203" pitchFamily="34" charset="0"/>
                          <a:cs typeface="Segoe UI" panose="020B0502040204020203" pitchFamily="34" charset="0"/>
                        </a:rPr>
                        <a:t>RCA Reasoning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t>
                      </a:r>
                      <a:r>
                        <a:rPr lang="en-GB" sz="900" err="1">
                          <a:latin typeface="Segoe UI" panose="020B0502040204020203" pitchFamily="34" charset="0"/>
                          <a:cs typeface="Segoe UI" panose="020B0502040204020203" pitchFamily="34" charset="0"/>
                        </a:rPr>
                        <a:t>analyzes</a:t>
                      </a:r>
                      <a:r>
                        <a:rPr lang="en-GB" sz="900">
                          <a:latin typeface="Segoe UI" panose="020B0502040204020203" pitchFamily="34" charset="0"/>
                          <a:cs typeface="Segoe UI" panose="020B0502040204020203" pitchFamily="34" charset="0"/>
                        </a:rPr>
                        <a:t> historical incidents, dependency maps, and configuration data to propose likely failure points and remediation paths.</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Engineer</a:t>
                      </a:r>
                      <a:r>
                        <a:rPr lang="en-GB" sz="900">
                          <a:latin typeface="Segoe UI" panose="020B0502040204020203" pitchFamily="34" charset="0"/>
                          <a:cs typeface="Segoe UI" panose="020B0502040204020203" pitchFamily="34" charset="0"/>
                        </a:rPr>
                        <a:t> defines RCA guardrails while an </a:t>
                      </a:r>
                      <a:r>
                        <a:rPr lang="en-GB" sz="900" b="1">
                          <a:latin typeface="Segoe UI" panose="020B0502040204020203" pitchFamily="34" charset="0"/>
                          <a:cs typeface="Segoe UI" panose="020B0502040204020203" pitchFamily="34" charset="0"/>
                        </a:rPr>
                        <a:t>RCA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executes root cause analysis independently, identifies failure points, and recommends resolution steps, requiring approval only for high-risk changes.</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466346">
                <a:tc>
                  <a:txBody>
                    <a:bodyPr/>
                    <a:lstStyle/>
                    <a:p>
                      <a:pPr marL="91440" algn="l" fontAlgn="b">
                        <a:buNone/>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Incident Prediction   &amp; Prevention</a:t>
                      </a:r>
                    </a:p>
                  </a:txBody>
                  <a:tcPr marL="6350" marR="6350" marT="635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reviews historical incident data and uses </a:t>
                      </a:r>
                      <a:r>
                        <a:rPr lang="en-GB" sz="900" b="1">
                          <a:latin typeface="Segoe UI" panose="020B0502040204020203" pitchFamily="34" charset="0"/>
                          <a:cs typeface="Segoe UI" panose="020B0502040204020203" pitchFamily="34" charset="0"/>
                        </a:rPr>
                        <a:t>Azure Copilot </a:t>
                      </a:r>
                      <a:r>
                        <a:rPr lang="en-GB" sz="900" b="0">
                          <a:latin typeface="Segoe UI" panose="020B0502040204020203" pitchFamily="34" charset="0"/>
                          <a:cs typeface="Segoe UI" panose="020B0502040204020203" pitchFamily="34" charset="0"/>
                        </a:rPr>
                        <a:t>and</a:t>
                      </a:r>
                      <a:r>
                        <a:rPr lang="en-GB" sz="900" b="1">
                          <a:latin typeface="Segoe UI" panose="020B0502040204020203" pitchFamily="34" charset="0"/>
                          <a:cs typeface="Segoe UI" panose="020B0502040204020203" pitchFamily="34" charset="0"/>
                        </a:rPr>
                        <a:t> Copilot Chat</a:t>
                      </a:r>
                      <a:r>
                        <a:rPr lang="en-GB" sz="900">
                          <a:latin typeface="Segoe UI" panose="020B0502040204020203" pitchFamily="34" charset="0"/>
                          <a:cs typeface="Segoe UI" panose="020B0502040204020203" pitchFamily="34" charset="0"/>
                        </a:rPr>
                        <a:t> to identify risk patterns, forecast potential hotspots, and recommend preventive actions for proactive planning.</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sets thresholds and reviews predictions while a </a:t>
                      </a:r>
                      <a:r>
                        <a:rPr lang="en-GB" sz="900" b="1">
                          <a:latin typeface="Segoe UI" panose="020B0502040204020203" pitchFamily="34" charset="0"/>
                          <a:cs typeface="Segoe UI" panose="020B0502040204020203" pitchFamily="34" charset="0"/>
                        </a:rPr>
                        <a:t>Trend Forecasting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runs predictive models to identify potential failures and recommends preventive scripts or actions.</a:t>
                      </a:r>
                      <a:endParaRPr lang="en-US" sz="900" b="1"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defines prevention objectives while a </a:t>
                      </a:r>
                      <a:r>
                        <a:rPr lang="en-GB" sz="900" b="1">
                          <a:latin typeface="Segoe UI" panose="020B0502040204020203" pitchFamily="34" charset="0"/>
                          <a:cs typeface="Segoe UI" panose="020B0502040204020203" pitchFamily="34" charset="0"/>
                        </a:rPr>
                        <a:t>Prevention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predicts incidents and executes preventive actions without human input, escalating only when confidence thresholds are not met.</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6360">
                <a:tc>
                  <a:txBody>
                    <a:bodyPr/>
                    <a:lstStyle/>
                    <a:p>
                      <a:pPr marL="91440" algn="l" fontAlgn="b">
                        <a:buNone/>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Incident Response   &amp; Resolution</a:t>
                      </a:r>
                    </a:p>
                  </a:txBody>
                  <a:tcPr marL="6350" marR="6350" marT="635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Incident Manager</a:t>
                      </a:r>
                      <a:r>
                        <a:rPr lang="en-GB" sz="900">
                          <a:latin typeface="Segoe UI" panose="020B0502040204020203" pitchFamily="34" charset="0"/>
                          <a:cs typeface="Segoe UI" panose="020B0502040204020203" pitchFamily="34" charset="0"/>
                        </a:rPr>
                        <a:t> coordinates response activities and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draft resolution steps, validate runbook compliance, and support faster execution</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Incident Manager</a:t>
                      </a:r>
                      <a:r>
                        <a:rPr lang="en-GB" sz="900">
                          <a:latin typeface="Segoe UI" panose="020B0502040204020203" pitchFamily="34" charset="0"/>
                          <a:cs typeface="Segoe UI" panose="020B0502040204020203" pitchFamily="34" charset="0"/>
                        </a:rPr>
                        <a:t> approves critical actions while a </a:t>
                      </a:r>
                      <a:r>
                        <a:rPr lang="en-GB" sz="900" b="1">
                          <a:latin typeface="Segoe UI" panose="020B0502040204020203" pitchFamily="34" charset="0"/>
                          <a:cs typeface="Segoe UI" panose="020B0502040204020203" pitchFamily="34" charset="0"/>
                        </a:rPr>
                        <a:t>Task Assignment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auto-assigns response tasks, recommends fixes, and executes low-risk remediation steps autonomously.</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Incident Manager</a:t>
                      </a:r>
                      <a:r>
                        <a:rPr lang="en-GB" sz="900">
                          <a:latin typeface="Segoe UI" panose="020B0502040204020203" pitchFamily="34" charset="0"/>
                          <a:cs typeface="Segoe UI" panose="020B0502040204020203" pitchFamily="34" charset="0"/>
                        </a:rPr>
                        <a:t> defines resolution policies while a </a:t>
                      </a:r>
                      <a:r>
                        <a:rPr lang="en-GB" sz="900" b="1">
                          <a:latin typeface="Segoe UI" panose="020B0502040204020203" pitchFamily="34" charset="0"/>
                          <a:cs typeface="Segoe UI" panose="020B0502040204020203" pitchFamily="34" charset="0"/>
                        </a:rPr>
                        <a:t>Resolution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orchestrates end-to-end incident response workflows, notifying humans only for compliance checks or governance review.</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496360">
                <a:tc>
                  <a:txBody>
                    <a:bodyPr/>
                    <a:lstStyle/>
                    <a:p>
                      <a:pPr marL="91440" algn="l" fontAlgn="b">
                        <a:buNone/>
                      </a:pPr>
                      <a:r>
                        <a:rPr lang="en-US" sz="900" b="1" i="0" u="none" strike="noStrike" kern="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rPr>
                        <a:t>Post-Incident   Review</a:t>
                      </a:r>
                    </a:p>
                  </a:txBody>
                  <a:tcPr marL="6350" marR="6350" marT="635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documents incidents and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learnings, draft post-incident reports, and update knowledge base content for continuous improvement.</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reviews RCA summaries while an </a:t>
                      </a:r>
                      <a:r>
                        <a:rPr lang="en-GB" sz="900" b="1">
                          <a:latin typeface="Segoe UI" panose="020B0502040204020203" pitchFamily="34" charset="0"/>
                          <a:cs typeface="Segoe UI" panose="020B0502040204020203" pitchFamily="34" charset="0"/>
                        </a:rPr>
                        <a:t>Incident Review Agent* (</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drafts reports, updates knowledge base articles, and suggests systemic improvements for future prevention.</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45720" algn="l" fontAlgn="b">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Ops Analyst</a:t>
                      </a:r>
                      <a:r>
                        <a:rPr lang="en-GB" sz="900">
                          <a:latin typeface="Segoe UI" panose="020B0502040204020203" pitchFamily="34" charset="0"/>
                          <a:cs typeface="Segoe UI" panose="020B0502040204020203" pitchFamily="34" charset="0"/>
                        </a:rPr>
                        <a:t> reviews outcomes while an </a:t>
                      </a:r>
                      <a:r>
                        <a:rPr lang="en-GB" sz="900" b="1">
                          <a:latin typeface="Segoe UI" panose="020B0502040204020203" pitchFamily="34" charset="0"/>
                          <a:cs typeface="Segoe UI" panose="020B0502040204020203" pitchFamily="34" charset="0"/>
                        </a:rPr>
                        <a:t>Incident Response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3"/>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generates RCA documentation, updates knowledge bases, recommends systemic changes, and supports continuous service reliability improvements.</a:t>
                      </a:r>
                      <a:endParaRPr lang="en-US" sz="900" kern="1200">
                        <a:solidFill>
                          <a:schemeClr val="dk1"/>
                        </a:solidFill>
                        <a:latin typeface="Segoe UI" panose="020B0502040204020203" pitchFamily="34" charset="0"/>
                        <a:ea typeface="+mn-ea"/>
                        <a:cs typeface="Segoe UI" panose="020B0502040204020203" pitchFamily="34" charset="0"/>
                      </a:endParaRPr>
                    </a:p>
                  </a:txBody>
                  <a:tcPr marL="6350" marR="6350" marT="635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47092291"/>
                  </a:ext>
                </a:extLst>
              </a:tr>
              <a:tr h="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 </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85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Faster identification of incidents and anomalies</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Improved resolution speed through assisted analysis</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Higher quality and consistency of incident documentation</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850" b="1">
                          <a:latin typeface="Segoe UI" panose="020B0502040204020203" pitchFamily="34" charset="0"/>
                          <a:cs typeface="Segoe UI" panose="020B0502040204020203" pitchFamily="34" charset="0"/>
                        </a:rPr>
                        <a:t>KPIs Impacted</a:t>
                      </a:r>
                      <a:endParaRPr lang="en-US" sz="8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Reduced alert noise and manual investigation effort</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More accurate anomaly detection and prioritization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Increased identification of risks before incidents occur</a:t>
                      </a:r>
                    </a:p>
                    <a:p>
                      <a:pPr marL="0" indent="0">
                        <a:buFont typeface="Arial" panose="020B0604020202020204" pitchFamily="34" charset="0"/>
                        <a:buNone/>
                      </a:pPr>
                      <a:endParaRPr lang="en-US" sz="85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850" b="1">
                          <a:latin typeface="Segoe UI" panose="020B0502040204020203" pitchFamily="34" charset="0"/>
                          <a:cs typeface="Segoe UI" panose="020B0502040204020203" pitchFamily="34" charset="0"/>
                        </a:rPr>
                        <a:t>Workflow Automated</a:t>
                      </a:r>
                      <a:endParaRPr lang="en-US" sz="8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Majority of incidents handled end-to-end by agents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Improved uptime through predictive prevention</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Humans focused primarily on governance &amp; high-risk decisions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4" name="TextBox 3">
            <a:extLst>
              <a:ext uri="{FF2B5EF4-FFF2-40B4-BE49-F238E27FC236}">
                <a16:creationId xmlns:a16="http://schemas.microsoft.com/office/drawing/2014/main" id="{45BB9DA2-0059-DC3A-4C73-F07732C28F9E}"/>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5" name="TextBox 4">
            <a:extLst>
              <a:ext uri="{FF2B5EF4-FFF2-40B4-BE49-F238E27FC236}">
                <a16:creationId xmlns:a16="http://schemas.microsoft.com/office/drawing/2014/main" id="{9529A584-2228-F7DE-A140-672248B3BBEE}"/>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IT</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300305822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51CF-E91E-073E-8686-187FAAE000A3}"/>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4207401F-1287-C32A-F727-4F700EEA59C1}"/>
              </a:ext>
            </a:extLst>
          </p:cNvPr>
          <p:cNvSpPr>
            <a:spLocks noGrp="1"/>
          </p:cNvSpPr>
          <p:nvPr>
            <p:ph type="title"/>
          </p:nvPr>
        </p:nvSpPr>
        <p:spPr>
          <a:xfrm>
            <a:off x="510824" y="591770"/>
            <a:ext cx="8842157" cy="492443"/>
          </a:xfrm>
        </p:spPr>
        <p:txBody>
          <a:bodyPr/>
          <a:lstStyle/>
          <a:p>
            <a:r>
              <a:rPr lang="en-US"/>
              <a:t>Digital Adoption Coaching &amp; Behavioral Insights</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78F98065-D896-8304-EE16-C2A3F14ECAE2}"/>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Rectangle 13">
            <a:extLst>
              <a:ext uri="{FF2B5EF4-FFF2-40B4-BE49-F238E27FC236}">
                <a16:creationId xmlns:a16="http://schemas.microsoft.com/office/drawing/2014/main" id="{2068C151-9361-0E8F-EE7D-BB02BD5E13CD}"/>
              </a:ext>
              <a:ext uri="{C183D7F6-B498-43B3-948B-1728B52AA6E4}">
                <adec:decorative xmlns:adec="http://schemas.microsoft.com/office/drawing/2017/decorative" val="1"/>
              </a:ext>
            </a:extLst>
          </p:cNvPr>
          <p:cNvSpPr/>
          <p:nvPr/>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able 6">
            <a:extLst>
              <a:ext uri="{FF2B5EF4-FFF2-40B4-BE49-F238E27FC236}">
                <a16:creationId xmlns:a16="http://schemas.microsoft.com/office/drawing/2014/main" id="{E4441B6B-D773-2902-62F3-D54B156D1818}"/>
              </a:ext>
            </a:extLst>
          </p:cNvPr>
          <p:cNvGraphicFramePr>
            <a:graphicFrameLocks noGrp="1"/>
          </p:cNvGraphicFramePr>
          <p:nvPr>
            <p:extLst>
              <p:ext uri="{D42A27DB-BD31-4B8C-83A1-F6EECF244321}">
                <p14:modId xmlns:p14="http://schemas.microsoft.com/office/powerpoint/2010/main" val="3474620927"/>
              </p:ext>
            </p:extLst>
          </p:nvPr>
        </p:nvGraphicFramePr>
        <p:xfrm>
          <a:off x="535735" y="1208125"/>
          <a:ext cx="11128248" cy="5277201"/>
        </p:xfrm>
        <a:graphic>
          <a:graphicData uri="http://schemas.openxmlformats.org/drawingml/2006/table">
            <a:tbl>
              <a:tblPr firstRow="1" bandRow="1">
                <a:tableStyleId>{00A15C55-8517-42AA-B614-E9B94910E393}</a:tableStyleId>
              </a:tblPr>
              <a:tblGrid>
                <a:gridCol w="1771469">
                  <a:extLst>
                    <a:ext uri="{9D8B030D-6E8A-4147-A177-3AD203B41FA5}">
                      <a16:colId xmlns:a16="http://schemas.microsoft.com/office/drawing/2014/main" val="4150324865"/>
                    </a:ext>
                  </a:extLst>
                </a:gridCol>
                <a:gridCol w="3027193">
                  <a:extLst>
                    <a:ext uri="{9D8B030D-6E8A-4147-A177-3AD203B41FA5}">
                      <a16:colId xmlns:a16="http://schemas.microsoft.com/office/drawing/2014/main" val="3181555836"/>
                    </a:ext>
                  </a:extLst>
                </a:gridCol>
                <a:gridCol w="3118926">
                  <a:extLst>
                    <a:ext uri="{9D8B030D-6E8A-4147-A177-3AD203B41FA5}">
                      <a16:colId xmlns:a16="http://schemas.microsoft.com/office/drawing/2014/main" val="73586981"/>
                    </a:ext>
                  </a:extLst>
                </a:gridCol>
                <a:gridCol w="3210660">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31520">
                <a:tc>
                  <a:txBody>
                    <a:bodyPr/>
                    <a:lstStyle/>
                    <a:p>
                      <a:pPr>
                        <a:buNone/>
                      </a:pPr>
                      <a:r>
                        <a:rPr lang="en-US" sz="900" b="1">
                          <a:latin typeface="Segoe UI" panose="020B0502040204020203" pitchFamily="34" charset="0"/>
                          <a:cs typeface="Segoe UI" panose="020B0502040204020203" pitchFamily="34" charset="0"/>
                        </a:rPr>
                        <a:t>Guided Onboarding &amp; Training</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End User</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for step-by-step help when learning new tools and technologies, relying on reactive guidance during onboarding.</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Enablement Lead</a:t>
                      </a:r>
                      <a:r>
                        <a:rPr lang="en-GB" sz="900">
                          <a:latin typeface="Segoe UI" panose="020B0502040204020203" pitchFamily="34" charset="0"/>
                          <a:cs typeface="Segoe UI" panose="020B0502040204020203" pitchFamily="34" charset="0"/>
                        </a:rPr>
                        <a:t> reviews guidance while an </a:t>
                      </a:r>
                      <a:r>
                        <a:rPr lang="en-US" sz="900" b="1">
                          <a:effectLst/>
                          <a:latin typeface="Segoe UI" panose="020B0502040204020203" pitchFamily="34" charset="0"/>
                          <a:cs typeface="Segoe UI" panose="020B0502040204020203" pitchFamily="34" charset="0"/>
                          <a:hlinkClick r:id="rId3"/>
                        </a:rPr>
                        <a:t>ESS Agent</a:t>
                      </a:r>
                      <a:r>
                        <a:rPr lang="en-US" sz="900">
                          <a:effectLst/>
                          <a:latin typeface="Segoe UI" panose="020B0502040204020203" pitchFamily="34" charset="0"/>
                          <a:cs typeface="Segoe UI" panose="020B0502040204020203" pitchFamily="34" charset="0"/>
                          <a:hlinkClick r:id="rId3"/>
                        </a:rPr>
                        <a:t> </a:t>
                      </a:r>
                      <a:r>
                        <a:rPr lang="en-GB" sz="900">
                          <a:latin typeface="Segoe UI" panose="020B0502040204020203" pitchFamily="34" charset="0"/>
                          <a:cs typeface="Segoe UI" panose="020B0502040204020203" pitchFamily="34" charset="0"/>
                        </a:rPr>
                        <a:t>scans content repositories and Microsoft Graph data to proactively surface relevant onboarding materials and in-context guidance.</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Enablement Lead</a:t>
                      </a:r>
                      <a:r>
                        <a:rPr lang="en-GB" sz="900">
                          <a:latin typeface="Segoe UI" panose="020B0502040204020203" pitchFamily="34" charset="0"/>
                          <a:cs typeface="Segoe UI" panose="020B0502040204020203" pitchFamily="34" charset="0"/>
                        </a:rPr>
                        <a:t> defines onboarding guardrails while an </a:t>
                      </a:r>
                      <a:r>
                        <a:rPr lang="en-GB" sz="900" b="1">
                          <a:latin typeface="Segoe UI" panose="020B0502040204020203" pitchFamily="34" charset="0"/>
                          <a:cs typeface="Segoe UI" panose="020B0502040204020203" pitchFamily="34" charset="0"/>
                        </a:rPr>
                        <a:t>Adoption Agent*</a:t>
                      </a:r>
                      <a:r>
                        <a:rPr lang="en-GB" sz="900">
                          <a:latin typeface="Segoe UI" panose="020B0502040204020203" pitchFamily="34" charset="0"/>
                          <a:cs typeface="Segoe UI" panose="020B0502040204020203" pitchFamily="34" charset="0"/>
                        </a:rPr>
                        <a:t> </a:t>
                      </a:r>
                      <a:r>
                        <a:rPr lang="en-GB" sz="900" b="1">
                          <a:latin typeface="Segoe UI" panose="020B0502040204020203" pitchFamily="34" charset="0"/>
                          <a:cs typeface="Segoe UI" panose="020B0502040204020203" pitchFamily="34" charset="0"/>
                        </a:rPr>
                        <a:t>(</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delivers personalized onboarding journeys, answers routine questions, and escalates only edge cases.</a:t>
                      </a:r>
                      <a:endParaRPr lang="en-US" sz="900">
                        <a:effectLst/>
                        <a:latin typeface="Segoe UI" panose="020B0502040204020203" pitchFamily="34" charset="0"/>
                        <a:cs typeface="Segoe UI" panose="020B0502040204020203" pitchFamily="34" charset="0"/>
                      </a:endParaRPr>
                    </a:p>
                  </a:txBody>
                  <a:tcPr marL="50800" marR="50800" marT="50800" marB="50800">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592340">
                <a:tc>
                  <a:txBody>
                    <a:bodyPr/>
                    <a:lstStyle/>
                    <a:p>
                      <a:pPr>
                        <a:buNone/>
                      </a:pPr>
                      <a:r>
                        <a:rPr lang="en-US" sz="900" b="1">
                          <a:latin typeface="Segoe UI" panose="020B0502040204020203" pitchFamily="34" charset="0"/>
                          <a:cs typeface="Segoe UI" panose="020B0502040204020203" pitchFamily="34" charset="0"/>
                        </a:rPr>
                        <a:t>Contextual App Guidance &amp; Nudges</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End User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receive hints on how to navigate applications and follow best practices, with guidance surfaced on demand.</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Enablement Lead</a:t>
                      </a:r>
                      <a:r>
                        <a:rPr lang="en-GB" sz="900">
                          <a:latin typeface="Segoe UI" panose="020B0502040204020203" pitchFamily="34" charset="0"/>
                          <a:cs typeface="Segoe UI" panose="020B0502040204020203" pitchFamily="34" charset="0"/>
                        </a:rPr>
                        <a:t> validates recommendations while an </a:t>
                      </a:r>
                      <a:r>
                        <a:rPr lang="en-US" sz="900" b="1">
                          <a:effectLst/>
                          <a:latin typeface="Segoe UI" panose="020B0502040204020203" pitchFamily="34" charset="0"/>
                          <a:cs typeface="Segoe UI" panose="020B0502040204020203" pitchFamily="34" charset="0"/>
                          <a:hlinkClick r:id="rId3"/>
                        </a:rPr>
                        <a:t>ESS Agent </a:t>
                      </a:r>
                      <a:r>
                        <a:rPr lang="en-GB" sz="900">
                          <a:latin typeface="Segoe UI" panose="020B0502040204020203" pitchFamily="34" charset="0"/>
                          <a:cs typeface="Segoe UI" panose="020B0502040204020203" pitchFamily="34" charset="0"/>
                        </a:rPr>
                        <a:t>retrieves contextual guidance across HR and IT applications and proposes usage nudges based on user behavior.</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Enablement Lead</a:t>
                      </a:r>
                      <a:r>
                        <a:rPr lang="en-GB" sz="900">
                          <a:latin typeface="Segoe UI" panose="020B0502040204020203" pitchFamily="34" charset="0"/>
                          <a:cs typeface="Segoe UI" panose="020B0502040204020203" pitchFamily="34" charset="0"/>
                        </a:rPr>
                        <a:t> sets policy boundaries while a </a:t>
                      </a:r>
                      <a:r>
                        <a:rPr lang="en-GB" sz="900" b="1">
                          <a:latin typeface="Segoe UI" panose="020B0502040204020203" pitchFamily="34" charset="0"/>
                          <a:cs typeface="Segoe UI" panose="020B0502040204020203" pitchFamily="34" charset="0"/>
                        </a:rPr>
                        <a:t>Custom In-Flow Guidance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delivers real-time corrections and best-practice nudges at the point of need, requiring human confirmation only for sensitive actions.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592340">
                <a:tc>
                  <a:txBody>
                    <a:bodyPr/>
                    <a:lstStyle/>
                    <a:p>
                      <a:pPr>
                        <a:buNone/>
                      </a:pPr>
                      <a:r>
                        <a:rPr lang="en-US" sz="900" b="1">
                          <a:latin typeface="Segoe UI" panose="020B0502040204020203" pitchFamily="34" charset="0"/>
                          <a:cs typeface="Segoe UI" panose="020B0502040204020203" pitchFamily="34" charset="0"/>
                        </a:rPr>
                        <a:t>Role‑Based Learning &amp; Skill Development</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Learner</a:t>
                      </a:r>
                      <a:r>
                        <a:rPr lang="en-GB" sz="900">
                          <a:latin typeface="Segoe UI" panose="020B0502040204020203" pitchFamily="34" charset="0"/>
                          <a:cs typeface="Segoe UI" panose="020B0502040204020203" pitchFamily="34" charset="0"/>
                        </a:rPr>
                        <a:t> prompts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for role-specific learning suggestions, coaching tips, and mentorship guidance based on stated needs.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Learning Manager</a:t>
                      </a:r>
                      <a:r>
                        <a:rPr lang="en-GB" sz="900">
                          <a:latin typeface="Segoe UI" panose="020B0502040204020203" pitchFamily="34" charset="0"/>
                          <a:cs typeface="Segoe UI" panose="020B0502040204020203" pitchFamily="34" charset="0"/>
                        </a:rPr>
                        <a:t> reviews recommendations while a </a:t>
                      </a:r>
                      <a:r>
                        <a:rPr lang="en-US" sz="900" b="1">
                          <a:effectLst/>
                          <a:latin typeface="Segoe UI" panose="020B0502040204020203" pitchFamily="34" charset="0"/>
                          <a:cs typeface="Segoe UI" panose="020B0502040204020203" pitchFamily="34" charset="0"/>
                          <a:hlinkClick r:id="rId5"/>
                        </a:rPr>
                        <a:t>Learning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suggests role-specific microlearning paths aligned to job responsibilities and usage patterns.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Learning Manager</a:t>
                      </a:r>
                      <a:r>
                        <a:rPr lang="en-GB" sz="900">
                          <a:latin typeface="Segoe UI" panose="020B0502040204020203" pitchFamily="34" charset="0"/>
                          <a:cs typeface="Segoe UI" panose="020B0502040204020203" pitchFamily="34" charset="0"/>
                        </a:rPr>
                        <a:t> governs outcomes while a</a:t>
                      </a:r>
                      <a:r>
                        <a:rPr lang="en-GB" sz="900" b="1">
                          <a:latin typeface="Segoe UI" panose="020B0502040204020203" pitchFamily="34" charset="0"/>
                          <a:cs typeface="Segoe UI" panose="020B0502040204020203" pitchFamily="34" charset="0"/>
                        </a:rPr>
                        <a:t> Learning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proactively delivers personalized learning, identifies skill gaps, and provides targeted coaching based on work patterns.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a:buNone/>
                      </a:pPr>
                      <a:r>
                        <a:rPr lang="en-US" sz="900" b="1">
                          <a:latin typeface="Segoe UI" panose="020B0502040204020203" pitchFamily="34" charset="0"/>
                          <a:cs typeface="Segoe UI" panose="020B0502040204020203" pitchFamily="34" charset="0"/>
                        </a:rPr>
                        <a:t>Adoption Analytics &amp; Targeted Interventions</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Adoption Lead</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summarize adoption data and provide insights, then manually designs and executes improvement actions.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Adoption Lead</a:t>
                      </a:r>
                      <a:r>
                        <a:rPr lang="en-GB" sz="900">
                          <a:latin typeface="Segoe UI" panose="020B0502040204020203" pitchFamily="34" charset="0"/>
                          <a:cs typeface="Segoe UI" panose="020B0502040204020203" pitchFamily="34" charset="0"/>
                        </a:rPr>
                        <a:t> approves actions while </a:t>
                      </a:r>
                      <a:r>
                        <a:rPr lang="en-US" sz="900" b="1">
                          <a:effectLst/>
                          <a:latin typeface="Segoe UI" panose="020B0502040204020203" pitchFamily="34" charset="0"/>
                          <a:cs typeface="Segoe UI" panose="020B0502040204020203" pitchFamily="34" charset="0"/>
                          <a:hlinkClick r:id="rId5"/>
                        </a:rPr>
                        <a:t>Workforce Insights Agent</a:t>
                      </a:r>
                      <a:r>
                        <a:rPr lang="en-US" sz="900">
                          <a:effectLst/>
                          <a:latin typeface="Segoe UI" panose="020B0502040204020203" pitchFamily="34" charset="0"/>
                          <a:cs typeface="Segoe UI" panose="020B0502040204020203" pitchFamily="34" charset="0"/>
                        </a:rPr>
                        <a:t> </a:t>
                      </a:r>
                      <a:r>
                        <a:rPr lang="en-GB" sz="900">
                          <a:latin typeface="Segoe UI" panose="020B0502040204020203" pitchFamily="34" charset="0"/>
                          <a:cs typeface="Segoe UI" panose="020B0502040204020203" pitchFamily="34" charset="0"/>
                        </a:rPr>
                        <a:t>analyzes adoption trends, flags underutilized features, and recommends targeted enablement campaigns.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Adoption Lead</a:t>
                      </a:r>
                      <a:r>
                        <a:rPr lang="en-GB" sz="900">
                          <a:latin typeface="Segoe UI" panose="020B0502040204020203" pitchFamily="34" charset="0"/>
                          <a:cs typeface="Segoe UI" panose="020B0502040204020203" pitchFamily="34" charset="0"/>
                        </a:rPr>
                        <a:t> defines objectives while an </a:t>
                      </a:r>
                      <a:r>
                        <a:rPr lang="en-GB" sz="900" b="1">
                          <a:latin typeface="Segoe UI" panose="020B0502040204020203" pitchFamily="34" charset="0"/>
                          <a:cs typeface="Segoe UI" panose="020B0502040204020203" pitchFamily="34" charset="0"/>
                        </a:rPr>
                        <a:t>Adoption Optimization Agent*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executes interventions, reallocates licenses, and nudges users to adopt Copilot and agents for high-value tasks.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20">
                <a:tc>
                  <a:txBody>
                    <a:bodyPr/>
                    <a:lstStyle/>
                    <a:p>
                      <a:pPr>
                        <a:buNone/>
                      </a:pPr>
                      <a:r>
                        <a:rPr lang="en-US" sz="900" b="1">
                          <a:latin typeface="Segoe UI" panose="020B0502040204020203" pitchFamily="34" charset="0"/>
                          <a:cs typeface="Segoe UI" panose="020B0502040204020203" pitchFamily="34" charset="0"/>
                        </a:rPr>
                        <a:t>Self‑Service Support &amp; Knowledge Agent</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End User</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for help when issues arise, with support remaining reactive and escalating to human support for unresolved questions.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Support Manager</a:t>
                      </a:r>
                      <a:r>
                        <a:rPr lang="en-GB" sz="900">
                          <a:latin typeface="Segoe UI" panose="020B0502040204020203" pitchFamily="34" charset="0"/>
                          <a:cs typeface="Segoe UI" panose="020B0502040204020203" pitchFamily="34" charset="0"/>
                        </a:rPr>
                        <a:t> oversees escalations while a </a:t>
                      </a:r>
                      <a:r>
                        <a:rPr lang="en-GB" sz="900" b="1">
                          <a:latin typeface="Segoe UI" panose="020B0502040204020203" pitchFamily="34" charset="0"/>
                          <a:cs typeface="Segoe UI" panose="020B0502040204020203" pitchFamily="34" charset="0"/>
                        </a:rPr>
                        <a:t>Chatbot* (</a:t>
                      </a:r>
                      <a:r>
                        <a:rPr lang="en-GB" sz="900" b="1" i="0" u="none" strike="noStrike" noProof="0">
                          <a:latin typeface="Segoe UI"/>
                          <a:hlinkClick r:id="rId4"/>
                        </a:rPr>
                        <a:t>Custom Agent</a:t>
                      </a:r>
                      <a:r>
                        <a:rPr lang="en-GB" sz="900" b="1">
                          <a:latin typeface="Segoe UI" panose="020B0502040204020203" pitchFamily="34" charset="0"/>
                          <a:cs typeface="Segoe UI" panose="020B0502040204020203" pitchFamily="34" charset="0"/>
                        </a:rPr>
                        <a:t>)</a:t>
                      </a:r>
                      <a:r>
                        <a:rPr lang="en-GB" sz="900">
                          <a:latin typeface="Segoe UI" panose="020B0502040204020203" pitchFamily="34" charset="0"/>
                          <a:cs typeface="Segoe UI" panose="020B0502040204020203" pitchFamily="34" charset="0"/>
                        </a:rPr>
                        <a:t> resolves common questions through chat and routes complex issues to human specialists.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fontAlgn="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IT Support Manager</a:t>
                      </a:r>
                      <a:r>
                        <a:rPr lang="en-GB" sz="900">
                          <a:latin typeface="Segoe UI" panose="020B0502040204020203" pitchFamily="34" charset="0"/>
                          <a:cs typeface="Segoe UI" panose="020B0502040204020203" pitchFamily="34" charset="0"/>
                        </a:rPr>
                        <a:t> oversees quality while an </a:t>
                      </a:r>
                      <a:r>
                        <a:rPr lang="en-US" sz="900" b="1">
                          <a:effectLst/>
                          <a:latin typeface="Segoe UI" panose="020B0502040204020203" pitchFamily="34" charset="0"/>
                          <a:cs typeface="Segoe UI" panose="020B0502040204020203" pitchFamily="34" charset="0"/>
                          <a:hlinkClick r:id="rId3"/>
                        </a:rPr>
                        <a:t>ESS Agent</a:t>
                      </a:r>
                      <a:r>
                        <a:rPr lang="en-GB" sz="900">
                          <a:latin typeface="Segoe UI" panose="020B0502040204020203" pitchFamily="34" charset="0"/>
                          <a:cs typeface="Segoe UI" panose="020B0502040204020203" pitchFamily="34" charset="0"/>
                          <a:hlinkClick r:id="rId3"/>
                        </a:rPr>
                        <a:t> </a:t>
                      </a:r>
                      <a:r>
                        <a:rPr lang="en-GB" sz="900">
                          <a:latin typeface="Segoe UI" panose="020B0502040204020203" pitchFamily="34" charset="0"/>
                          <a:cs typeface="Segoe UI" panose="020B0502040204020203" pitchFamily="34" charset="0"/>
                        </a:rPr>
                        <a:t>resolves the majority of routine queries autonomously and escalates novel or high-risk cases to specialist teams.</a:t>
                      </a:r>
                      <a:endParaRPr lang="en-US" sz="900">
                        <a:effectLst/>
                        <a:latin typeface="Segoe UI" panose="020B0502040204020203" pitchFamily="34" charset="0"/>
                        <a:cs typeface="Segoe UI" panose="020B0502040204020203" pitchFamily="34" charset="0"/>
                      </a:endParaRPr>
                    </a:p>
                  </a:txBody>
                  <a:tcPr marL="50800" marR="50800" marT="50800" marB="5080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83585">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7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7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85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Growth in active Copilot usage across roles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Improved self-reported comfort with new tools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Faster onboarding through assisted guidance</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850" b="1">
                          <a:latin typeface="Segoe UI" panose="020B0502040204020203" pitchFamily="34" charset="0"/>
                          <a:cs typeface="Segoe UI" panose="020B0502040204020203" pitchFamily="34" charset="0"/>
                        </a:rPr>
                        <a:t>KPIs Impacted</a:t>
                      </a:r>
                      <a:endParaRPr lang="en-US" sz="85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Increased feature usage driven by proactive guidance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Higher completion &amp; relevance of role-based learning</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Reduction in repetitive support requests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850" b="1">
                          <a:latin typeface="Segoe UI" panose="020B0502040204020203" pitchFamily="34" charset="0"/>
                          <a:cs typeface="Segoe UI" panose="020B0502040204020203" pitchFamily="34" charset="0"/>
                        </a:rPr>
                        <a:t>Workflow Automated</a:t>
                      </a:r>
                      <a:endParaRPr lang="en-US" sz="85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Majority of adoption journeys executed by agents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Sustained improvement in tool usage &amp; task efficiency</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Humans focus on governance and high-impact change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5" name="TextBox 4">
            <a:extLst>
              <a:ext uri="{FF2B5EF4-FFF2-40B4-BE49-F238E27FC236}">
                <a16:creationId xmlns:a16="http://schemas.microsoft.com/office/drawing/2014/main" id="{74C3F145-685E-A500-62EC-F2216AD37173}"/>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
        <p:nvSpPr>
          <p:cNvPr id="6" name="TextBox 5">
            <a:extLst>
              <a:ext uri="{FF2B5EF4-FFF2-40B4-BE49-F238E27FC236}">
                <a16:creationId xmlns:a16="http://schemas.microsoft.com/office/drawing/2014/main" id="{A091400A-C349-7E5B-EDE3-D1D261B0E5F7}"/>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IT</a:t>
            </a: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152050046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34FE-97E9-AF7B-900D-878250AC09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8B2928-8363-390D-B462-25F232D14151}"/>
              </a:ext>
            </a:extLst>
          </p:cNvPr>
          <p:cNvSpPr>
            <a:spLocks noGrp="1"/>
          </p:cNvSpPr>
          <p:nvPr>
            <p:ph type="title"/>
          </p:nvPr>
        </p:nvSpPr>
        <p:spPr>
          <a:xfrm>
            <a:off x="645149" y="2026565"/>
            <a:ext cx="4306037" cy="2176045"/>
          </a:xfrm>
        </p:spPr>
        <p:txBody>
          <a:bodyPr/>
          <a:lstStyle/>
          <a:p>
            <a:pPr>
              <a:lnSpc>
                <a:spcPct val="110000"/>
              </a:lnSpc>
            </a:pPr>
            <a:r>
              <a:rPr lang="en-US" sz="4400"/>
              <a:t>Enterprise-level Transformation and Scenarios</a:t>
            </a:r>
          </a:p>
        </p:txBody>
      </p:sp>
      <p:pic>
        <p:nvPicPr>
          <p:cNvPr id="6" name="Picture 5" descr="3D Abstract Iridescent Geometric Shapes Background 3d rendering of abstract iridescent geometric shapes background. Color gradient. building blocks on background stock pictures, royalty-free photos &amp; images">
            <a:extLst>
              <a:ext uri="{FF2B5EF4-FFF2-40B4-BE49-F238E27FC236}">
                <a16:creationId xmlns:a16="http://schemas.microsoft.com/office/drawing/2014/main" id="{46939E35-A0B2-0A28-5267-47CAD33B745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27115" t="1434" r="15184" b="1848"/>
          <a:stretch>
            <a:fillRect/>
          </a:stretch>
        </p:blipFill>
        <p:spPr>
          <a:xfrm>
            <a:off x="5821680" y="0"/>
            <a:ext cx="6370320" cy="6858000"/>
          </a:xfrm>
          <a:prstGeom prst="rect">
            <a:avLst/>
          </a:prstGeom>
        </p:spPr>
      </p:pic>
      <p:sp>
        <p:nvSpPr>
          <p:cNvPr id="8" name="Rectangle 7">
            <a:extLst>
              <a:ext uri="{FF2B5EF4-FFF2-40B4-BE49-F238E27FC236}">
                <a16:creationId xmlns:a16="http://schemas.microsoft.com/office/drawing/2014/main" id="{B3D78431-3D3A-D04C-03F8-3ADA1A93DB63}"/>
              </a:ext>
              <a:ext uri="{C183D7F6-B498-43B3-948B-1728B52AA6E4}">
                <adec:decorative xmlns:adec="http://schemas.microsoft.com/office/drawing/2017/decorative" val="1"/>
              </a:ext>
            </a:extLst>
          </p:cNvPr>
          <p:cNvSpPr/>
          <p:nvPr/>
        </p:nvSpPr>
        <p:spPr>
          <a:xfrm>
            <a:off x="5643154" y="1"/>
            <a:ext cx="6548846" cy="6857999"/>
          </a:xfrm>
          <a:prstGeom prst="rect">
            <a:avLst/>
          </a:prstGeom>
          <a:solidFill>
            <a:srgbClr val="0078D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1928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F45A-6649-B0E6-1135-83B7E165D8DE}"/>
              </a:ext>
            </a:extLst>
          </p:cNvPr>
          <p:cNvSpPr>
            <a:spLocks noGrp="1"/>
          </p:cNvSpPr>
          <p:nvPr>
            <p:ph type="title"/>
          </p:nvPr>
        </p:nvSpPr>
        <p:spPr>
          <a:xfrm>
            <a:off x="588263" y="457200"/>
            <a:ext cx="10804667" cy="1107996"/>
          </a:xfrm>
        </p:spPr>
        <p:txBody>
          <a:bodyPr/>
          <a:lstStyle/>
          <a:p>
            <a:r>
              <a:rPr lang="en-US" dirty="0"/>
              <a:t>Enterprise-level transformation and scenarios intro</a:t>
            </a:r>
          </a:p>
        </p:txBody>
      </p:sp>
      <p:sp>
        <p:nvSpPr>
          <p:cNvPr id="5" name="TextBox 4">
            <a:extLst>
              <a:ext uri="{FF2B5EF4-FFF2-40B4-BE49-F238E27FC236}">
                <a16:creationId xmlns:a16="http://schemas.microsoft.com/office/drawing/2014/main" id="{43D4A653-3D68-FA45-399E-B086171CE469}"/>
              </a:ext>
            </a:extLst>
          </p:cNvPr>
          <p:cNvSpPr txBox="1"/>
          <p:nvPr/>
        </p:nvSpPr>
        <p:spPr>
          <a:xfrm>
            <a:off x="478856" y="1190014"/>
            <a:ext cx="11142125" cy="4598182"/>
          </a:xfrm>
          <a:prstGeom prst="rect">
            <a:avLst/>
          </a:prstGeom>
          <a:noFill/>
        </p:spPr>
        <p:txBody>
          <a:bodyPr wrap="square">
            <a:spAutoFit/>
          </a:bodyPr>
          <a:lstStyle/>
          <a:p>
            <a:pPr fontAlgn="t">
              <a:lnSpc>
                <a:spcPct val="110000"/>
              </a:lnSpc>
              <a:spcAft>
                <a:spcPts val="1200"/>
              </a:spcAft>
              <a:buNone/>
            </a:pPr>
            <a:r>
              <a:rPr lang="en-US" b="0" i="0">
                <a:effectLst/>
                <a:latin typeface="Segoe UI" panose="020B0502040204020203" pitchFamily="34" charset="0"/>
              </a:rPr>
              <a:t>This section sets the </a:t>
            </a:r>
            <a:r>
              <a:rPr lang="en-US" b="0" i="0">
                <a:solidFill>
                  <a:srgbClr val="0078D4"/>
                </a:solidFill>
                <a:effectLst/>
                <a:latin typeface="+mj-lt"/>
              </a:rPr>
              <a:t>strategic blueprint for enterprise-level transformation</a:t>
            </a:r>
            <a:r>
              <a:rPr lang="en-US" b="0" i="0">
                <a:effectLst/>
                <a:latin typeface="Segoe UI" panose="020B0502040204020203" pitchFamily="34" charset="0"/>
              </a:rPr>
              <a:t>, focusing on how organizations can evolve into “Frontier Firms” by embedding AI and agent-driven workflows at the core of their operations.</a:t>
            </a:r>
          </a:p>
          <a:p>
            <a:pPr marL="457200" indent="-457200" fontAlgn="t">
              <a:lnSpc>
                <a:spcPct val="110000"/>
              </a:lnSpc>
              <a:spcAft>
                <a:spcPts val="1200"/>
              </a:spcAft>
              <a:buClr>
                <a:srgbClr val="0078D4"/>
              </a:buClr>
              <a:buFont typeface="Wingdings" panose="05000000000000000000" pitchFamily="2" charset="2"/>
              <a:buChar char="ü"/>
            </a:pPr>
            <a:r>
              <a:rPr lang="en-US">
                <a:latin typeface="Segoe UI" panose="020B0502040204020203" pitchFamily="34" charset="0"/>
              </a:rPr>
              <a:t>Operating model</a:t>
            </a:r>
          </a:p>
          <a:p>
            <a:pPr marL="457200" indent="-457200" fontAlgn="t">
              <a:lnSpc>
                <a:spcPct val="110000"/>
              </a:lnSpc>
              <a:spcAft>
                <a:spcPts val="1200"/>
              </a:spcAft>
              <a:buClr>
                <a:srgbClr val="0078D4"/>
              </a:buClr>
              <a:buFont typeface="Wingdings" panose="05000000000000000000" pitchFamily="2" charset="2"/>
              <a:buChar char="ü"/>
            </a:pPr>
            <a:r>
              <a:rPr lang="en-US" b="0" i="0">
                <a:effectLst/>
                <a:latin typeface="Segoe UI" panose="020B0502040204020203" pitchFamily="34" charset="0"/>
              </a:rPr>
              <a:t>Workforce transformation scenarios including people and learning agents</a:t>
            </a:r>
          </a:p>
          <a:p>
            <a:pPr marL="457200" indent="-457200" fontAlgn="t">
              <a:lnSpc>
                <a:spcPct val="110000"/>
              </a:lnSpc>
              <a:spcAft>
                <a:spcPts val="1800"/>
              </a:spcAft>
              <a:buClr>
                <a:srgbClr val="0078D4"/>
              </a:buClr>
              <a:buFont typeface="Wingdings" panose="05000000000000000000" pitchFamily="2" charset="2"/>
              <a:buChar char="ü"/>
            </a:pPr>
            <a:r>
              <a:rPr lang="en-US">
                <a:latin typeface="Segoe UI" panose="020B0502040204020203" pitchFamily="34" charset="0"/>
              </a:rPr>
              <a:t>Technology transformation considerations and requirements</a:t>
            </a:r>
          </a:p>
          <a:p>
            <a:pPr fontAlgn="t">
              <a:lnSpc>
                <a:spcPct val="110000"/>
              </a:lnSpc>
              <a:spcAft>
                <a:spcPts val="1200"/>
              </a:spcAft>
              <a:buClr>
                <a:srgbClr val="0078D4"/>
              </a:buClr>
            </a:pPr>
            <a:r>
              <a:rPr lang="en-US">
                <a:solidFill>
                  <a:srgbClr val="000000"/>
                </a:solidFill>
                <a:latin typeface="Segoe UI" panose="020B0502040204020203" pitchFamily="34" charset="0"/>
              </a:rPr>
              <a:t>Frontier Firms must also </a:t>
            </a:r>
            <a:r>
              <a:rPr lang="en-US">
                <a:solidFill>
                  <a:srgbClr val="0078D4"/>
                </a:solidFill>
                <a:latin typeface="+mj-lt"/>
              </a:rPr>
              <a:t>measure success</a:t>
            </a:r>
            <a:r>
              <a:rPr lang="en-US">
                <a:solidFill>
                  <a:srgbClr val="000000"/>
                </a:solidFill>
                <a:latin typeface="Segoe UI" panose="020B0502040204020203" pitchFamily="34" charset="0"/>
              </a:rPr>
              <a:t> of their AI transformation using a blend of telemetry- and employee sentiment-based measures, plus key performance and financial indicators where appropriate to assess the business impact of transformation.</a:t>
            </a:r>
            <a:endParaRPr lang="en-US" b="0" i="0">
              <a:effectLst/>
              <a:latin typeface="Segoe UI" panose="020B0502040204020203" pitchFamily="34" charset="0"/>
            </a:endParaRPr>
          </a:p>
          <a:p>
            <a:pPr marL="457200" indent="-457200" fontAlgn="t">
              <a:lnSpc>
                <a:spcPct val="110000"/>
              </a:lnSpc>
              <a:spcAft>
                <a:spcPts val="1200"/>
              </a:spcAft>
              <a:buClr>
                <a:srgbClr val="0078D4"/>
              </a:buClr>
              <a:buFont typeface="Wingdings" panose="05000000000000000000" pitchFamily="2" charset="2"/>
              <a:buChar char="ü"/>
            </a:pPr>
            <a:r>
              <a:rPr lang="en-US">
                <a:latin typeface="Segoe UI" panose="020B0502040204020203" pitchFamily="34" charset="0"/>
              </a:rPr>
              <a:t>How people work</a:t>
            </a:r>
          </a:p>
          <a:p>
            <a:pPr marL="457200" indent="-457200" fontAlgn="t">
              <a:lnSpc>
                <a:spcPct val="110000"/>
              </a:lnSpc>
              <a:spcAft>
                <a:spcPts val="1200"/>
              </a:spcAft>
              <a:buClr>
                <a:srgbClr val="0078D4"/>
              </a:buClr>
              <a:buFont typeface="Wingdings" panose="05000000000000000000" pitchFamily="2" charset="2"/>
              <a:buChar char="ü"/>
            </a:pPr>
            <a:r>
              <a:rPr lang="en-US">
                <a:latin typeface="Segoe UI" panose="020B0502040204020203" pitchFamily="34" charset="0"/>
              </a:rPr>
              <a:t>How people feel</a:t>
            </a:r>
          </a:p>
          <a:p>
            <a:pPr marL="457200" indent="-457200" fontAlgn="t">
              <a:lnSpc>
                <a:spcPct val="110000"/>
              </a:lnSpc>
              <a:spcAft>
                <a:spcPts val="1200"/>
              </a:spcAft>
              <a:buClr>
                <a:srgbClr val="0078D4"/>
              </a:buClr>
              <a:buFont typeface="Wingdings" panose="05000000000000000000" pitchFamily="2" charset="2"/>
              <a:buChar char="ü"/>
            </a:pPr>
            <a:r>
              <a:rPr lang="en-US">
                <a:latin typeface="Segoe UI" panose="020B0502040204020203" pitchFamily="34" charset="0"/>
              </a:rPr>
              <a:t>Business impact</a:t>
            </a:r>
            <a:endParaRPr lang="en-US" b="0" i="0">
              <a:effectLst/>
              <a:latin typeface="Segoe UI" panose="020B0502040204020203" pitchFamily="34" charset="0"/>
            </a:endParaRPr>
          </a:p>
        </p:txBody>
      </p:sp>
    </p:spTree>
    <p:extLst>
      <p:ext uri="{BB962C8B-B14F-4D97-AF65-F5344CB8AC3E}">
        <p14:creationId xmlns:p14="http://schemas.microsoft.com/office/powerpoint/2010/main" val="3426723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3949-80A2-1C97-85A9-BA7B79B1C277}"/>
              </a:ext>
            </a:extLst>
          </p:cNvPr>
          <p:cNvSpPr>
            <a:spLocks noGrp="1"/>
          </p:cNvSpPr>
          <p:nvPr>
            <p:ph type="title"/>
          </p:nvPr>
        </p:nvSpPr>
        <p:spPr/>
        <p:txBody>
          <a:bodyPr/>
          <a:lstStyle/>
          <a:p>
            <a:r>
              <a:rPr lang="en-US"/>
              <a:t>Operating Model </a:t>
            </a:r>
          </a:p>
        </p:txBody>
      </p:sp>
      <p:sp>
        <p:nvSpPr>
          <p:cNvPr id="16" name="Title 1">
            <a:extLst>
              <a:ext uri="{FF2B5EF4-FFF2-40B4-BE49-F238E27FC236}">
                <a16:creationId xmlns:a16="http://schemas.microsoft.com/office/drawing/2014/main" id="{9E5D71FE-7E40-0F7E-48BD-E4A5449521BC}"/>
              </a:ext>
            </a:extLst>
          </p:cNvPr>
          <p:cNvSpPr txBox="1">
            <a:spLocks/>
          </p:cNvSpPr>
          <p:nvPr/>
        </p:nvSpPr>
        <p:spPr>
          <a:xfrm>
            <a:off x="611631" y="1148506"/>
            <a:ext cx="10968737" cy="553999"/>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400">
              <a:lnSpc>
                <a:spcPct val="110000"/>
              </a:lnSpc>
              <a:spcAft>
                <a:spcPts val="800"/>
              </a:spcAft>
            </a:pPr>
            <a:r>
              <a:rPr lang="en-US" sz="1800">
                <a:solidFill>
                  <a:srgbClr val="000000"/>
                </a:solidFill>
                <a:latin typeface="Segoe UI"/>
                <a:cs typeface="Arial"/>
              </a:rPr>
              <a:t>Along their journey, Frontier Firms must evolve strategy and direction, organizational structure, decision making and governance and ethics considerations.</a:t>
            </a:r>
          </a:p>
        </p:txBody>
      </p:sp>
      <p:sp>
        <p:nvSpPr>
          <p:cNvPr id="19" name="TextBox 18">
            <a:extLst>
              <a:ext uri="{FF2B5EF4-FFF2-40B4-BE49-F238E27FC236}">
                <a16:creationId xmlns:a16="http://schemas.microsoft.com/office/drawing/2014/main" id="{66C32CB8-D092-597E-E83F-FAB4C8DD3AEF}"/>
              </a:ext>
            </a:extLst>
          </p:cNvPr>
          <p:cNvSpPr txBox="1"/>
          <p:nvPr/>
        </p:nvSpPr>
        <p:spPr>
          <a:xfrm>
            <a:off x="611631" y="2389410"/>
            <a:ext cx="3299969" cy="2421497"/>
          </a:xfrm>
          <a:prstGeom prst="rect">
            <a:avLst/>
          </a:prstGeom>
          <a:noFill/>
        </p:spPr>
        <p:txBody>
          <a:bodyPr wrap="square">
            <a:spAutoFit/>
          </a:bodyPr>
          <a:lstStyle/>
          <a:p>
            <a:pPr marL="365760" indent="-365760">
              <a:lnSpc>
                <a:spcPct val="125000"/>
              </a:lnSpc>
              <a:spcAft>
                <a:spcPts val="800"/>
              </a:spcAft>
              <a:buClr>
                <a:srgbClr val="0078D4"/>
              </a:buClr>
              <a:buFont typeface="Wingdings" panose="05000000000000000000" pitchFamily="2" charset="2"/>
              <a:buChar char="ü"/>
            </a:pPr>
            <a:r>
              <a:rPr lang="en-IE" sz="1600">
                <a:solidFill>
                  <a:srgbClr val="000000"/>
                </a:solidFill>
                <a:latin typeface="Segoe UI"/>
                <a:ea typeface="Segoe UI" panose="020B0502040204020203" pitchFamily="34" charset="0"/>
                <a:cs typeface="Arial"/>
              </a:rPr>
              <a:t>Early enterprise leadership actions are about laying a solid foundation.</a:t>
            </a:r>
          </a:p>
          <a:p>
            <a:pPr marL="365760" indent="-365760">
              <a:lnSpc>
                <a:spcPct val="125000"/>
              </a:lnSpc>
              <a:spcAft>
                <a:spcPts val="800"/>
              </a:spcAft>
              <a:buClr>
                <a:srgbClr val="0078D4"/>
              </a:buClr>
              <a:buFont typeface="Wingdings" panose="05000000000000000000" pitchFamily="2" charset="2"/>
              <a:buChar char="ü"/>
            </a:pPr>
            <a:r>
              <a:rPr lang="en-IE" sz="1600">
                <a:solidFill>
                  <a:srgbClr val="000000"/>
                </a:solidFill>
                <a:ea typeface="Segoe UI" panose="020B0502040204020203" pitchFamily="34" charset="0"/>
                <a:cs typeface="Arial"/>
              </a:rPr>
              <a:t>Think of AI as an overlay of new technology on the current organization. </a:t>
            </a:r>
          </a:p>
          <a:p>
            <a:pPr marL="365760" indent="-365760">
              <a:lnSpc>
                <a:spcPct val="125000"/>
              </a:lnSpc>
              <a:spcAft>
                <a:spcPts val="800"/>
              </a:spcAft>
              <a:buClr>
                <a:srgbClr val="0078D4"/>
              </a:buClr>
              <a:buFont typeface="Wingdings" panose="05000000000000000000" pitchFamily="2" charset="2"/>
              <a:buChar char="ü"/>
            </a:pPr>
            <a:endParaRPr lang="en-IE" sz="1600">
              <a:latin typeface="Segoe UI Semibold"/>
              <a:ea typeface="MS Mincho" panose="02020609040205080304" pitchFamily="49" charset="-128"/>
              <a:cs typeface="Segoe UI Semibold"/>
            </a:endParaRPr>
          </a:p>
        </p:txBody>
      </p:sp>
      <p:sp>
        <p:nvSpPr>
          <p:cNvPr id="20" name="!!Phase1">
            <a:extLst>
              <a:ext uri="{FF2B5EF4-FFF2-40B4-BE49-F238E27FC236}">
                <a16:creationId xmlns:a16="http://schemas.microsoft.com/office/drawing/2014/main" id="{22722FC6-8814-1584-0A59-D2D478733437}"/>
              </a:ext>
              <a:ext uri="{C183D7F6-B498-43B3-948B-1728B52AA6E4}">
                <adec:decorative xmlns:adec="http://schemas.microsoft.com/office/drawing/2017/decorative" val="0"/>
              </a:ext>
            </a:extLst>
          </p:cNvPr>
          <p:cNvSpPr/>
          <p:nvPr/>
        </p:nvSpPr>
        <p:spPr bwMode="auto">
          <a:xfrm>
            <a:off x="588263" y="1867605"/>
            <a:ext cx="3657600" cy="457200"/>
          </a:xfrm>
          <a:prstGeom prst="homePlate">
            <a:avLst/>
          </a:prstGeom>
          <a:gradFill flip="none" rotWithShape="1">
            <a:gsLst>
              <a:gs pos="0">
                <a:srgbClr val="0A6BBA"/>
              </a:gs>
              <a:gs pos="80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8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  Phase 1: Foundation</a:t>
            </a:r>
          </a:p>
        </p:txBody>
      </p:sp>
      <p:sp>
        <p:nvSpPr>
          <p:cNvPr id="21" name="!!Phase2">
            <a:extLst>
              <a:ext uri="{FF2B5EF4-FFF2-40B4-BE49-F238E27FC236}">
                <a16:creationId xmlns:a16="http://schemas.microsoft.com/office/drawing/2014/main" id="{B1E47E62-D18F-5707-0EB7-6A52613DFEFC}"/>
              </a:ext>
              <a:ext uri="{C183D7F6-B498-43B3-948B-1728B52AA6E4}">
                <adec:decorative xmlns:adec="http://schemas.microsoft.com/office/drawing/2017/decorative" val="0"/>
              </a:ext>
            </a:extLst>
          </p:cNvPr>
          <p:cNvSpPr/>
          <p:nvPr/>
        </p:nvSpPr>
        <p:spPr bwMode="auto">
          <a:xfrm>
            <a:off x="4254823" y="1867605"/>
            <a:ext cx="3657600" cy="457200"/>
          </a:xfrm>
          <a:prstGeom prst="chevron">
            <a:avLst/>
          </a:prstGeom>
          <a:gradFill flip="none" rotWithShape="1">
            <a:gsLst>
              <a:gs pos="0">
                <a:srgbClr val="AC35AF"/>
              </a:gs>
              <a:gs pos="80000">
                <a:srgbClr val="0A6BBA"/>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1055811" fontAlgn="base">
              <a:spcBef>
                <a:spcPts val="369"/>
              </a:spcBef>
              <a:spcAft>
                <a:spcPct val="0"/>
              </a:spcAft>
              <a:tabLst>
                <a:tab pos="1735141" algn="l"/>
              </a:tabLst>
              <a:defRPr/>
            </a:pPr>
            <a:r>
              <a:rPr lang="en-US" sz="18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Phase 2: Expansion</a:t>
            </a:r>
          </a:p>
        </p:txBody>
      </p:sp>
      <p:sp>
        <p:nvSpPr>
          <p:cNvPr id="22" name="!!Phase">
            <a:extLst>
              <a:ext uri="{FF2B5EF4-FFF2-40B4-BE49-F238E27FC236}">
                <a16:creationId xmlns:a16="http://schemas.microsoft.com/office/drawing/2014/main" id="{27A52F2D-A71F-DB21-275E-AEB445865251}"/>
              </a:ext>
              <a:ext uri="{C183D7F6-B498-43B3-948B-1728B52AA6E4}">
                <adec:decorative xmlns:adec="http://schemas.microsoft.com/office/drawing/2017/decorative" val="0"/>
              </a:ext>
            </a:extLst>
          </p:cNvPr>
          <p:cNvSpPr/>
          <p:nvPr/>
        </p:nvSpPr>
        <p:spPr bwMode="auto">
          <a:xfrm>
            <a:off x="7921384" y="1867605"/>
            <a:ext cx="3657600" cy="457200"/>
          </a:xfrm>
          <a:prstGeom prst="chevron">
            <a:avLst/>
          </a:prstGeom>
          <a:gradFill flip="none" rotWithShape="1">
            <a:gsLst>
              <a:gs pos="0">
                <a:srgbClr val="F65567"/>
              </a:gs>
              <a:gs pos="80000">
                <a:srgbClr val="AC35AF"/>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8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Phase 3</a:t>
            </a:r>
            <a:r>
              <a:rPr lang="en-US" sz="18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Frontier</a:t>
            </a:r>
            <a:endParaRPr kumimoji="0" lang="en-US" sz="18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24" name="TextBox 23">
            <a:extLst>
              <a:ext uri="{FF2B5EF4-FFF2-40B4-BE49-F238E27FC236}">
                <a16:creationId xmlns:a16="http://schemas.microsoft.com/office/drawing/2014/main" id="{E79E8862-E4DC-E2A5-8EE4-F3B99591F9A3}"/>
              </a:ext>
            </a:extLst>
          </p:cNvPr>
          <p:cNvSpPr txBox="1"/>
          <p:nvPr/>
        </p:nvSpPr>
        <p:spPr>
          <a:xfrm>
            <a:off x="4419600" y="2389410"/>
            <a:ext cx="3299969" cy="2455224"/>
          </a:xfrm>
          <a:prstGeom prst="rect">
            <a:avLst/>
          </a:prstGeom>
          <a:noFill/>
        </p:spPr>
        <p:txBody>
          <a:bodyPr wrap="square">
            <a:spAutoFit/>
          </a:bodyPr>
          <a:lstStyle/>
          <a:p>
            <a:pPr marL="365760" lvl="0" indent="-365760">
              <a:lnSpc>
                <a:spcPct val="125000"/>
              </a:lnSpc>
              <a:spcAft>
                <a:spcPts val="1800"/>
              </a:spcAft>
              <a:buClr>
                <a:srgbClr val="0078D4"/>
              </a:buClr>
              <a:buFont typeface="Wingdings" panose="05000000000000000000" pitchFamily="2" charset="2"/>
              <a:buChar char="ü"/>
              <a:defRPr/>
            </a:pPr>
            <a:r>
              <a:rPr lang="en-IE" sz="1600">
                <a:solidFill>
                  <a:srgbClr val="000000"/>
                </a:solidFill>
                <a:latin typeface="Segoe UI" panose="020B0502040204020203" pitchFamily="34" charset="0"/>
                <a:ea typeface="Segoe UI" panose="020B0502040204020203" pitchFamily="34" charset="0"/>
                <a:cs typeface="Arial" panose="020B0604020202020204" pitchFamily="34" charset="0"/>
              </a:rPr>
              <a:t>A step-change and an opportunity to update strategic plan and vision.</a:t>
            </a:r>
          </a:p>
          <a:p>
            <a:pPr marL="365760" lvl="0" indent="-365760">
              <a:lnSpc>
                <a:spcPct val="125000"/>
              </a:lnSpc>
              <a:spcAft>
                <a:spcPts val="800"/>
              </a:spcAft>
              <a:buClr>
                <a:srgbClr val="0078D4"/>
              </a:buClr>
              <a:buFont typeface="Wingdings" panose="05000000000000000000" pitchFamily="2" charset="2"/>
              <a:buChar char="ü"/>
              <a:defRPr/>
            </a:pPr>
            <a:r>
              <a:rPr lang="en-IE" sz="1600">
                <a:solidFill>
                  <a:srgbClr val="000000"/>
                </a:solidFill>
                <a:latin typeface="Segoe UI" panose="020B0502040204020203" pitchFamily="34" charset="0"/>
                <a:ea typeface="Segoe UI" panose="020B0502040204020203" pitchFamily="34" charset="0"/>
                <a:cs typeface="Arial" panose="020B0604020202020204" pitchFamily="34" charset="0"/>
              </a:rPr>
              <a:t>Highlight human–AI collaboration and new business opportunities from automation.</a:t>
            </a:r>
            <a:endParaRPr lang="en-US">
              <a:solidFill>
                <a:prstClr val="black"/>
              </a:solidFill>
              <a:latin typeface="Aptos" panose="020B0004020202020204" pitchFamily="34" charset="0"/>
              <a:ea typeface="MS Mincho" panose="02020609040205080304" pitchFamily="49" charset="-128"/>
              <a:cs typeface="Arial" panose="020B0604020202020204" pitchFamily="34" charset="0"/>
            </a:endParaRPr>
          </a:p>
        </p:txBody>
      </p:sp>
      <p:sp>
        <p:nvSpPr>
          <p:cNvPr id="25" name="TextBox 24">
            <a:extLst>
              <a:ext uri="{FF2B5EF4-FFF2-40B4-BE49-F238E27FC236}">
                <a16:creationId xmlns:a16="http://schemas.microsoft.com/office/drawing/2014/main" id="{FBC62CC6-E92D-9E00-88D9-846A1E0F6622}"/>
              </a:ext>
            </a:extLst>
          </p:cNvPr>
          <p:cNvSpPr txBox="1"/>
          <p:nvPr/>
        </p:nvSpPr>
        <p:spPr>
          <a:xfrm>
            <a:off x="8100199" y="2389410"/>
            <a:ext cx="3299969" cy="3062698"/>
          </a:xfrm>
          <a:prstGeom prst="rect">
            <a:avLst/>
          </a:prstGeom>
          <a:noFill/>
        </p:spPr>
        <p:txBody>
          <a:bodyPr wrap="square">
            <a:spAutoFit/>
          </a:bodyPr>
          <a:lstStyle/>
          <a:p>
            <a:pPr marL="365760" indent="-365760">
              <a:lnSpc>
                <a:spcPct val="125000"/>
              </a:lnSpc>
              <a:spcAft>
                <a:spcPts val="1800"/>
              </a:spcAft>
              <a:buClr>
                <a:srgbClr val="0078D4"/>
              </a:buClr>
              <a:buFont typeface="Wingdings" panose="05000000000000000000" pitchFamily="2" charset="2"/>
              <a:buChar char="ü"/>
              <a:defRPr/>
            </a:pPr>
            <a:r>
              <a:rPr lang="en-IE" sz="1600">
                <a:solidFill>
                  <a:srgbClr val="000000"/>
                </a:solidFill>
                <a:latin typeface="Segoe UI" panose="020B0502040204020203" pitchFamily="34" charset="0"/>
                <a:cs typeface="Arial" panose="020B0604020202020204" pitchFamily="34" charset="0"/>
              </a:rPr>
              <a:t>Embed AI into the core of the business strategy to </a:t>
            </a:r>
            <a:r>
              <a:rPr lang="en-IE" sz="1600">
                <a:solidFill>
                  <a:srgbClr val="000000"/>
                </a:solidFill>
                <a:ea typeface="Segoe UI" panose="020B0502040204020203" pitchFamily="34" charset="0"/>
                <a:cs typeface="Segoe UI"/>
              </a:rPr>
              <a:t>yield </a:t>
            </a:r>
            <a:r>
              <a:rPr lang="en-IE" sz="1600">
                <a:solidFill>
                  <a:srgbClr val="000000"/>
                </a:solidFill>
                <a:ea typeface="Segoe UI" panose="020B0502040204020203" pitchFamily="34" charset="0"/>
                <a:cs typeface="Segoe UI Semibold"/>
              </a:rPr>
              <a:t>significant efficiency and capacity.</a:t>
            </a:r>
            <a:endParaRPr lang="en-IE" sz="1600">
              <a:solidFill>
                <a:srgbClr val="000000"/>
              </a:solidFill>
              <a:latin typeface="Segoe UI Semibold"/>
              <a:ea typeface="Segoe UI" panose="020B0502040204020203" pitchFamily="34" charset="0"/>
              <a:cs typeface="Segoe UI Semibold"/>
            </a:endParaRPr>
          </a:p>
          <a:p>
            <a:pPr marL="365760" indent="-365760">
              <a:lnSpc>
                <a:spcPct val="125000"/>
              </a:lnSpc>
              <a:spcAft>
                <a:spcPts val="1800"/>
              </a:spcAft>
              <a:buClr>
                <a:srgbClr val="0078D4"/>
              </a:buClr>
              <a:buFont typeface="Wingdings" panose="05000000000000000000" pitchFamily="2" charset="2"/>
              <a:buChar char="ü"/>
              <a:defRPr/>
            </a:pPr>
            <a:r>
              <a:rPr lang="en-IE" sz="1600">
                <a:solidFill>
                  <a:srgbClr val="000000"/>
                </a:solidFill>
                <a:ea typeface="Segoe UI" panose="020B0502040204020203" pitchFamily="34" charset="0"/>
                <a:cs typeface="Segoe UI Semibold"/>
              </a:rPr>
              <a:t>Pivot from an inward automation to an outward growth focus</a:t>
            </a:r>
            <a:r>
              <a:rPr lang="en-IE" sz="1600">
                <a:solidFill>
                  <a:srgbClr val="000000"/>
                </a:solidFill>
                <a:ea typeface="Segoe UI" panose="020B0502040204020203" pitchFamily="34" charset="0"/>
                <a:cs typeface="Segoe UI"/>
              </a:rPr>
              <a:t> to </a:t>
            </a:r>
            <a:r>
              <a:rPr lang="en-IE" sz="1600">
                <a:solidFill>
                  <a:srgbClr val="000000"/>
                </a:solidFill>
                <a:ea typeface="Segoe UI" panose="020B0502040204020203" pitchFamily="34" charset="0"/>
                <a:cs typeface="Segoe UI Semibold"/>
              </a:rPr>
              <a:t>scale existing offerings and pursue new business models. </a:t>
            </a:r>
          </a:p>
        </p:txBody>
      </p:sp>
      <p:sp>
        <p:nvSpPr>
          <p:cNvPr id="3" name="Rectangle 2">
            <a:extLst>
              <a:ext uri="{FF2B5EF4-FFF2-40B4-BE49-F238E27FC236}">
                <a16:creationId xmlns:a16="http://schemas.microsoft.com/office/drawing/2014/main" id="{F819A04B-2A52-FFA4-0D3D-7907FDAE4CFD}"/>
              </a:ext>
            </a:extLst>
          </p:cNvPr>
          <p:cNvSpPr/>
          <p:nvPr/>
        </p:nvSpPr>
        <p:spPr bwMode="auto">
          <a:xfrm>
            <a:off x="0" y="5681069"/>
            <a:ext cx="7518400" cy="656231"/>
          </a:xfrm>
          <a:prstGeom prst="rect">
            <a:avLst/>
          </a:prstGeom>
          <a:solidFill>
            <a:srgbClr val="0078D4">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57200" algn="l" defTabSz="932472" fontAlgn="base">
              <a:spcBef>
                <a:spcPct val="0"/>
              </a:spcBef>
              <a:spcAft>
                <a:spcPct val="0"/>
              </a:spcAft>
            </a:pPr>
            <a:r>
              <a:rPr lang="en-US" sz="2000">
                <a:solidFill>
                  <a:schemeClr val="tx1"/>
                </a:solidFill>
                <a:ea typeface="Segoe UI" pitchFamily="34" charset="0"/>
                <a:cs typeface="Segoe UI" pitchFamily="34" charset="0"/>
              </a:rPr>
              <a:t>For more details, see </a:t>
            </a:r>
            <a:r>
              <a:rPr lang="en-US" sz="2000">
                <a:solidFill>
                  <a:schemeClr val="tx1"/>
                </a:solidFill>
                <a:ea typeface="Segoe UI" pitchFamily="34" charset="0"/>
                <a:cs typeface="Segoe UI" pitchFamily="34" charset="0"/>
                <a:hlinkClick r:id="rId2"/>
              </a:rPr>
              <a:t>Frontier Firm Playbook</a:t>
            </a:r>
            <a:r>
              <a:rPr lang="en-US" sz="2000">
                <a:solidFill>
                  <a:schemeClr val="tx1"/>
                </a:solidFill>
                <a:ea typeface="Segoe UI" pitchFamily="34" charset="0"/>
                <a:cs typeface="Segoe UI" pitchFamily="34" charset="0"/>
              </a:rPr>
              <a:t>. </a:t>
            </a:r>
          </a:p>
        </p:txBody>
      </p:sp>
    </p:spTree>
    <p:extLst>
      <p:ext uri="{BB962C8B-B14F-4D97-AF65-F5344CB8AC3E}">
        <p14:creationId xmlns:p14="http://schemas.microsoft.com/office/powerpoint/2010/main" val="57151930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0C1E8-8DA5-B358-C9E3-A9A7C3773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B9139-FE07-93D6-0E3B-260846457CC2}"/>
              </a:ext>
            </a:extLst>
          </p:cNvPr>
          <p:cNvSpPr>
            <a:spLocks noGrp="1"/>
          </p:cNvSpPr>
          <p:nvPr>
            <p:ph type="title"/>
          </p:nvPr>
        </p:nvSpPr>
        <p:spPr/>
        <p:txBody>
          <a:bodyPr/>
          <a:lstStyle/>
          <a:p>
            <a:r>
              <a:rPr lang="en-US"/>
              <a:t>Workforce Transformation Scenarios </a:t>
            </a:r>
          </a:p>
        </p:txBody>
      </p:sp>
      <p:sp>
        <p:nvSpPr>
          <p:cNvPr id="6" name="Rectangle 5">
            <a:extLst>
              <a:ext uri="{FF2B5EF4-FFF2-40B4-BE49-F238E27FC236}">
                <a16:creationId xmlns:a16="http://schemas.microsoft.com/office/drawing/2014/main" id="{8CD40E69-BF2C-E323-2F41-E666A54C381B}"/>
              </a:ext>
            </a:extLst>
          </p:cNvPr>
          <p:cNvSpPr/>
          <p:nvPr/>
        </p:nvSpPr>
        <p:spPr>
          <a:xfrm>
            <a:off x="418493" y="2017507"/>
            <a:ext cx="1789813" cy="4206240"/>
          </a:xfrm>
          <a:prstGeom prst="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182880" rtlCol="0" anchor="t"/>
          <a:lstStyle/>
          <a:p>
            <a:pPr lvl="0" defTabSz="2901014" fontAlgn="base">
              <a:lnSpc>
                <a:spcPct val="110000"/>
              </a:lnSpc>
              <a:spcBef>
                <a:spcPct val="0"/>
              </a:spcBef>
              <a:spcAft>
                <a:spcPct val="0"/>
              </a:spcAft>
              <a:defRPr/>
            </a:pPr>
            <a:r>
              <a:rPr lang="en-US" sz="1400">
                <a:solidFill>
                  <a:schemeClr val="tx1"/>
                </a:solidFill>
              </a:rPr>
              <a:t>Adopt </a:t>
            </a:r>
            <a:r>
              <a:rPr lang="en-US" sz="1400" err="1">
                <a:solidFill>
                  <a:schemeClr val="tx1"/>
                </a:solidFill>
                <a:cs typeface="Segoe UI Semibold" panose="020B0702040204020203" pitchFamily="34" charset="0"/>
                <a:hlinkClick r:id="rId2"/>
              </a:rPr>
              <a:t>WorkIQ</a:t>
            </a:r>
            <a:r>
              <a:rPr lang="en-US" sz="1400">
                <a:solidFill>
                  <a:schemeClr val="tx1"/>
                </a:solidFill>
              </a:rPr>
              <a:t> intelligence layer.</a:t>
            </a:r>
          </a:p>
        </p:txBody>
      </p:sp>
      <p:sp>
        <p:nvSpPr>
          <p:cNvPr id="7" name="Rectangle 6">
            <a:extLst>
              <a:ext uri="{FF2B5EF4-FFF2-40B4-BE49-F238E27FC236}">
                <a16:creationId xmlns:a16="http://schemas.microsoft.com/office/drawing/2014/main" id="{1085D34A-84E7-378E-2B9C-1479F043398C}"/>
              </a:ext>
            </a:extLst>
          </p:cNvPr>
          <p:cNvSpPr/>
          <p:nvPr/>
        </p:nvSpPr>
        <p:spPr>
          <a:xfrm>
            <a:off x="2509143" y="1927860"/>
            <a:ext cx="2834640" cy="4206240"/>
          </a:xfrm>
          <a:prstGeom prst="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bIns="45720" rtlCol="0" anchor="t"/>
          <a:lstStyle/>
          <a:p>
            <a:pPr defTabSz="2901014" fontAlgn="base">
              <a:lnSpc>
                <a:spcPct val="110000"/>
              </a:lnSpc>
              <a:spcBef>
                <a:spcPct val="0"/>
              </a:spcBef>
              <a:spcAft>
                <a:spcPct val="0"/>
              </a:spcAft>
              <a:defRPr/>
            </a:pPr>
            <a:r>
              <a:rPr lang="en-US" sz="1400">
                <a:solidFill>
                  <a:schemeClr val="tx1"/>
                </a:solidFill>
                <a:cs typeface="Segoe UI"/>
              </a:rPr>
              <a:t>Adopt </a:t>
            </a:r>
            <a:r>
              <a:rPr lang="en-US" sz="1400">
                <a:solidFill>
                  <a:srgbClr val="0070C0"/>
                </a:solidFill>
                <a:cs typeface="Segoe UI Semibold"/>
                <a:hlinkClick r:id="rId3"/>
              </a:rPr>
              <a:t>People agent</a:t>
            </a:r>
            <a:r>
              <a:rPr lang="en-US" sz="1400">
                <a:solidFill>
                  <a:schemeClr val="tx1"/>
                </a:solidFill>
                <a:cs typeface="Segoe UI"/>
                <a:hlinkClick r:id="rId3"/>
              </a:rPr>
              <a:t> </a:t>
            </a:r>
            <a:r>
              <a:rPr lang="en-US" sz="1400">
                <a:solidFill>
                  <a:schemeClr val="tx1"/>
                </a:solidFill>
                <a:cs typeface="Segoe UI"/>
              </a:rPr>
              <a:t>to build a culture of experimentation.</a:t>
            </a:r>
          </a:p>
          <a:p>
            <a:pPr lvl="0" defTabSz="2901014" fontAlgn="base">
              <a:lnSpc>
                <a:spcPct val="110000"/>
              </a:lnSpc>
              <a:spcBef>
                <a:spcPct val="0"/>
              </a:spcBef>
              <a:spcAft>
                <a:spcPct val="0"/>
              </a:spcAft>
              <a:defRPr/>
            </a:pPr>
            <a:endParaRPr lang="en-US" sz="1400">
              <a:solidFill>
                <a:schemeClr val="tx1"/>
              </a:solidFill>
            </a:endParaRPr>
          </a:p>
          <a:p>
            <a:pPr defTabSz="2901014" fontAlgn="base">
              <a:lnSpc>
                <a:spcPct val="110000"/>
              </a:lnSpc>
              <a:spcBef>
                <a:spcPct val="0"/>
              </a:spcBef>
              <a:spcAft>
                <a:spcPct val="0"/>
              </a:spcAft>
              <a:defRPr/>
            </a:pPr>
            <a:r>
              <a:rPr lang="en-US" sz="1400">
                <a:solidFill>
                  <a:schemeClr val="tx1"/>
                </a:solidFill>
                <a:cs typeface="Segoe UI"/>
              </a:rPr>
              <a:t>Adopt </a:t>
            </a:r>
            <a:r>
              <a:rPr lang="en-US" sz="1400">
                <a:solidFill>
                  <a:srgbClr val="0070C0"/>
                </a:solidFill>
                <a:cs typeface="Segoe UI Semibold"/>
                <a:hlinkClick r:id="rId4"/>
              </a:rPr>
              <a:t>Learning capabilities and agent</a:t>
            </a:r>
            <a:r>
              <a:rPr lang="en-US" sz="1400">
                <a:solidFill>
                  <a:schemeClr val="tx1"/>
                </a:solidFill>
                <a:cs typeface="Segoe UI Semibold"/>
                <a:hlinkClick r:id="rId4"/>
              </a:rPr>
              <a:t> </a:t>
            </a:r>
            <a:r>
              <a:rPr lang="en-US" sz="1400">
                <a:solidFill>
                  <a:schemeClr val="tx1"/>
                </a:solidFill>
                <a:cs typeface="Segoe UI"/>
              </a:rPr>
              <a:t>to build employee AI literacy and aid with L&amp;D efforts.</a:t>
            </a:r>
          </a:p>
        </p:txBody>
      </p:sp>
      <p:sp>
        <p:nvSpPr>
          <p:cNvPr id="8" name="Rectangle 7">
            <a:extLst>
              <a:ext uri="{FF2B5EF4-FFF2-40B4-BE49-F238E27FC236}">
                <a16:creationId xmlns:a16="http://schemas.microsoft.com/office/drawing/2014/main" id="{FBE6E8DA-8EDD-91A8-298D-51B164656049}"/>
              </a:ext>
            </a:extLst>
          </p:cNvPr>
          <p:cNvSpPr/>
          <p:nvPr/>
        </p:nvSpPr>
        <p:spPr>
          <a:xfrm>
            <a:off x="5465326" y="1927860"/>
            <a:ext cx="2834640" cy="4206240"/>
          </a:xfrm>
          <a:prstGeom prst="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182880" rtlCol="0" anchor="t"/>
          <a:lstStyle/>
          <a:p>
            <a:pPr lvl="0" defTabSz="2901014" fontAlgn="base">
              <a:lnSpc>
                <a:spcPct val="110000"/>
              </a:lnSpc>
              <a:spcBef>
                <a:spcPct val="0"/>
              </a:spcBef>
              <a:spcAft>
                <a:spcPct val="0"/>
              </a:spcAft>
              <a:defRPr/>
            </a:pPr>
            <a:r>
              <a:rPr lang="en-US" sz="1400">
                <a:solidFill>
                  <a:schemeClr val="tx1"/>
                </a:solidFill>
              </a:rPr>
              <a:t>Adopt </a:t>
            </a:r>
            <a:r>
              <a:rPr lang="en-US" sz="1400">
                <a:solidFill>
                  <a:schemeClr val="tx1"/>
                </a:solidFill>
                <a:cs typeface="Segoe UI Semibold" panose="020B0702040204020203" pitchFamily="34" charset="0"/>
                <a:hlinkClick r:id="rId5"/>
              </a:rPr>
              <a:t>Employee Self-Service agent</a:t>
            </a:r>
            <a:r>
              <a:rPr lang="en-US" sz="1400">
                <a:solidFill>
                  <a:schemeClr val="tx1"/>
                </a:solidFill>
                <a:hlinkClick r:id="rId5"/>
              </a:rPr>
              <a:t> </a:t>
            </a:r>
            <a:r>
              <a:rPr lang="en-US" sz="1400">
                <a:solidFill>
                  <a:schemeClr val="tx1"/>
                </a:solidFill>
              </a:rPr>
              <a:t>to introduce all employees to human-agent collaboration.</a:t>
            </a:r>
          </a:p>
          <a:p>
            <a:pPr lvl="0" defTabSz="2901014" fontAlgn="base">
              <a:lnSpc>
                <a:spcPct val="110000"/>
              </a:lnSpc>
              <a:spcBef>
                <a:spcPct val="0"/>
              </a:spcBef>
              <a:spcAft>
                <a:spcPct val="0"/>
              </a:spcAft>
              <a:defRPr/>
            </a:pPr>
            <a:endParaRPr lang="en-US" sz="1400">
              <a:solidFill>
                <a:schemeClr val="tx1"/>
              </a:solidFill>
            </a:endParaRPr>
          </a:p>
          <a:p>
            <a:pPr lvl="0" defTabSz="2901014" fontAlgn="base">
              <a:lnSpc>
                <a:spcPct val="110000"/>
              </a:lnSpc>
              <a:spcBef>
                <a:spcPct val="0"/>
              </a:spcBef>
              <a:spcAft>
                <a:spcPct val="0"/>
              </a:spcAft>
              <a:defRPr/>
            </a:pPr>
            <a:r>
              <a:rPr lang="en-US" sz="1400">
                <a:solidFill>
                  <a:schemeClr val="tx1"/>
                </a:solidFill>
              </a:rPr>
              <a:t>Adopt </a:t>
            </a:r>
            <a:r>
              <a:rPr lang="en-US" sz="1400">
                <a:solidFill>
                  <a:schemeClr val="tx1"/>
                </a:solidFill>
                <a:cs typeface="Segoe UI Semibold" panose="020B0702040204020203" pitchFamily="34" charset="0"/>
                <a:hlinkClick r:id="rId6"/>
              </a:rPr>
              <a:t>People Skills inferencing and agent</a:t>
            </a:r>
            <a:r>
              <a:rPr lang="en-US" sz="1400">
                <a:solidFill>
                  <a:schemeClr val="tx1"/>
                </a:solidFill>
                <a:hlinkClick r:id="rId6"/>
              </a:rPr>
              <a:t> </a:t>
            </a:r>
            <a:r>
              <a:rPr lang="en-US" sz="1400">
                <a:solidFill>
                  <a:schemeClr val="tx1"/>
                </a:solidFill>
              </a:rPr>
              <a:t>into HR workflows for skills planning and practices at scale.</a:t>
            </a:r>
          </a:p>
          <a:p>
            <a:pPr lvl="0" defTabSz="2901014" fontAlgn="base">
              <a:lnSpc>
                <a:spcPct val="110000"/>
              </a:lnSpc>
              <a:spcBef>
                <a:spcPct val="0"/>
              </a:spcBef>
              <a:spcAft>
                <a:spcPct val="0"/>
              </a:spcAft>
              <a:defRPr/>
            </a:pPr>
            <a:endParaRPr lang="en-US" sz="1400">
              <a:solidFill>
                <a:schemeClr val="tx1"/>
              </a:solidFill>
            </a:endParaRPr>
          </a:p>
          <a:p>
            <a:pPr lvl="0" defTabSz="2901014" fontAlgn="base">
              <a:lnSpc>
                <a:spcPct val="110000"/>
              </a:lnSpc>
              <a:spcBef>
                <a:spcPct val="0"/>
              </a:spcBef>
              <a:spcAft>
                <a:spcPct val="0"/>
              </a:spcAft>
              <a:defRPr/>
            </a:pPr>
            <a:r>
              <a:rPr lang="en-US" sz="1400">
                <a:solidFill>
                  <a:schemeClr val="tx1"/>
                </a:solidFill>
              </a:rPr>
              <a:t>Adopt </a:t>
            </a:r>
            <a:r>
              <a:rPr lang="en-US" sz="1400">
                <a:solidFill>
                  <a:schemeClr val="tx1"/>
                </a:solidFill>
                <a:cs typeface="Segoe UI Semibold" panose="020B0702040204020203" pitchFamily="34" charset="0"/>
                <a:hlinkClick r:id="rId7"/>
              </a:rPr>
              <a:t>Workforce Insights capabilities and agent</a:t>
            </a:r>
            <a:r>
              <a:rPr lang="en-US" sz="1400">
                <a:solidFill>
                  <a:schemeClr val="tx1"/>
                </a:solidFill>
                <a:hlinkClick r:id="rId7"/>
              </a:rPr>
              <a:t> </a:t>
            </a:r>
            <a:r>
              <a:rPr lang="en-US" sz="1400">
                <a:solidFill>
                  <a:schemeClr val="tx1"/>
                </a:solidFill>
              </a:rPr>
              <a:t>for workforce planning at scale.</a:t>
            </a:r>
          </a:p>
        </p:txBody>
      </p:sp>
      <p:sp>
        <p:nvSpPr>
          <p:cNvPr id="9" name="Rectangle 8">
            <a:extLst>
              <a:ext uri="{FF2B5EF4-FFF2-40B4-BE49-F238E27FC236}">
                <a16:creationId xmlns:a16="http://schemas.microsoft.com/office/drawing/2014/main" id="{B0D7641A-4594-8848-82AB-32987B81EB1B}"/>
              </a:ext>
            </a:extLst>
          </p:cNvPr>
          <p:cNvSpPr/>
          <p:nvPr/>
        </p:nvSpPr>
        <p:spPr>
          <a:xfrm>
            <a:off x="8421509" y="1927860"/>
            <a:ext cx="2834640" cy="4206240"/>
          </a:xfrm>
          <a:prstGeom prst="rect">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tIns="182880" rtlCol="0" anchor="t"/>
          <a:lstStyle/>
          <a:p>
            <a:pPr lvl="0" defTabSz="2901014" fontAlgn="base">
              <a:lnSpc>
                <a:spcPct val="110000"/>
              </a:lnSpc>
              <a:spcBef>
                <a:spcPct val="0"/>
              </a:spcBef>
              <a:spcAft>
                <a:spcPct val="0"/>
              </a:spcAft>
              <a:defRPr/>
            </a:pPr>
            <a:r>
              <a:rPr lang="en-US" sz="1400">
                <a:solidFill>
                  <a:schemeClr val="tx1"/>
                </a:solidFill>
              </a:rPr>
              <a:t>Evolve adoption toward advanced workflows and increased agentic autonomy.</a:t>
            </a:r>
          </a:p>
        </p:txBody>
      </p:sp>
      <p:sp>
        <p:nvSpPr>
          <p:cNvPr id="11" name="!!Phase1">
            <a:extLst>
              <a:ext uri="{FF2B5EF4-FFF2-40B4-BE49-F238E27FC236}">
                <a16:creationId xmlns:a16="http://schemas.microsoft.com/office/drawing/2014/main" id="{99507176-3E38-F539-4AC8-1E2A5A92ADD1}"/>
              </a:ext>
              <a:ext uri="{C183D7F6-B498-43B3-948B-1728B52AA6E4}">
                <adec:decorative xmlns:adec="http://schemas.microsoft.com/office/drawing/2017/decorative" val="0"/>
              </a:ext>
            </a:extLst>
          </p:cNvPr>
          <p:cNvSpPr/>
          <p:nvPr/>
        </p:nvSpPr>
        <p:spPr bwMode="auto">
          <a:xfrm>
            <a:off x="2528785" y="1301471"/>
            <a:ext cx="3154680" cy="548640"/>
          </a:xfrm>
          <a:prstGeom prst="chevron">
            <a:avLst/>
          </a:prstGeom>
          <a:gradFill flip="none" rotWithShape="1">
            <a:gsLst>
              <a:gs pos="0">
                <a:srgbClr val="0A6BBA"/>
              </a:gs>
              <a:gs pos="80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6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  Phase 1: Foundation</a:t>
            </a:r>
          </a:p>
        </p:txBody>
      </p:sp>
      <p:sp>
        <p:nvSpPr>
          <p:cNvPr id="12" name="!!Phase2">
            <a:extLst>
              <a:ext uri="{FF2B5EF4-FFF2-40B4-BE49-F238E27FC236}">
                <a16:creationId xmlns:a16="http://schemas.microsoft.com/office/drawing/2014/main" id="{976A6F00-10B5-A3E8-363B-C632744D7872}"/>
              </a:ext>
              <a:ext uri="{C183D7F6-B498-43B3-948B-1728B52AA6E4}">
                <adec:decorative xmlns:adec="http://schemas.microsoft.com/office/drawing/2017/decorative" val="0"/>
              </a:ext>
            </a:extLst>
          </p:cNvPr>
          <p:cNvSpPr/>
          <p:nvPr/>
        </p:nvSpPr>
        <p:spPr bwMode="auto">
          <a:xfrm>
            <a:off x="5475147" y="1301471"/>
            <a:ext cx="3154680" cy="548640"/>
          </a:xfrm>
          <a:prstGeom prst="chevron">
            <a:avLst/>
          </a:prstGeom>
          <a:gradFill flip="none" rotWithShape="1">
            <a:gsLst>
              <a:gs pos="0">
                <a:srgbClr val="AC35AF"/>
              </a:gs>
              <a:gs pos="80000">
                <a:srgbClr val="0A6BBA"/>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1055811" fontAlgn="base">
              <a:spcBef>
                <a:spcPts val="369"/>
              </a:spcBef>
              <a:spcAft>
                <a:spcPct val="0"/>
              </a:spcAft>
              <a:tabLst>
                <a:tab pos="1735141" algn="l"/>
              </a:tabLst>
              <a:defRPr/>
            </a:pPr>
            <a:r>
              <a:rPr lang="en-US" sz="16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Phase 2: Expansion</a:t>
            </a:r>
          </a:p>
        </p:txBody>
      </p:sp>
      <p:sp>
        <p:nvSpPr>
          <p:cNvPr id="13" name="!!Phase">
            <a:extLst>
              <a:ext uri="{FF2B5EF4-FFF2-40B4-BE49-F238E27FC236}">
                <a16:creationId xmlns:a16="http://schemas.microsoft.com/office/drawing/2014/main" id="{3B5E56A8-1584-1075-0820-0F6405AA410B}"/>
              </a:ext>
              <a:ext uri="{C183D7F6-B498-43B3-948B-1728B52AA6E4}">
                <adec:decorative xmlns:adec="http://schemas.microsoft.com/office/drawing/2017/decorative" val="0"/>
              </a:ext>
            </a:extLst>
          </p:cNvPr>
          <p:cNvSpPr/>
          <p:nvPr/>
        </p:nvSpPr>
        <p:spPr bwMode="auto">
          <a:xfrm>
            <a:off x="8485009" y="1301471"/>
            <a:ext cx="3154680" cy="548640"/>
          </a:xfrm>
          <a:prstGeom prst="chevron">
            <a:avLst/>
          </a:prstGeom>
          <a:gradFill flip="none" rotWithShape="1">
            <a:gsLst>
              <a:gs pos="0">
                <a:srgbClr val="F65567"/>
              </a:gs>
              <a:gs pos="80000">
                <a:srgbClr val="AC35AF"/>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6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Phase 3</a:t>
            </a:r>
            <a:r>
              <a:rPr lang="en-US" sz="16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Frontier</a:t>
            </a:r>
            <a:endParaRPr kumimoji="0" lang="en-US" sz="16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14" name="!!Phase1">
            <a:extLst>
              <a:ext uri="{FF2B5EF4-FFF2-40B4-BE49-F238E27FC236}">
                <a16:creationId xmlns:a16="http://schemas.microsoft.com/office/drawing/2014/main" id="{88DAF09F-478C-70DF-938B-1EDED62C6B9D}"/>
              </a:ext>
              <a:ext uri="{C183D7F6-B498-43B3-948B-1728B52AA6E4}">
                <adec:decorative xmlns:adec="http://schemas.microsoft.com/office/drawing/2017/decorative" val="0"/>
              </a:ext>
            </a:extLst>
          </p:cNvPr>
          <p:cNvSpPr/>
          <p:nvPr/>
        </p:nvSpPr>
        <p:spPr bwMode="auto">
          <a:xfrm>
            <a:off x="588263" y="1301471"/>
            <a:ext cx="2103120" cy="548640"/>
          </a:xfrm>
          <a:prstGeom prst="homePlate">
            <a:avLst/>
          </a:prstGeom>
          <a:solidFill>
            <a:schemeClr val="bg1">
              <a:lumMod val="95000"/>
            </a:schemeClr>
          </a:solidFill>
          <a:ln>
            <a:solidFill>
              <a:schemeClr val="bg1">
                <a:lumMod val="50000"/>
              </a:schemeClr>
            </a:solidFill>
            <a:prstDash val="dash"/>
          </a:ln>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600" b="1" i="0" u="none" strike="noStrike" kern="1200" cap="none" spc="0" normalizeH="0" baseline="0" noProof="0">
                <a:ln w="3175">
                  <a:noFill/>
                </a:ln>
                <a:effectLst/>
                <a:uLnTx/>
                <a:uFillTx/>
                <a:latin typeface="Segoe UI Semibold" panose="020B0702040204020203" pitchFamily="34" charset="0"/>
                <a:cs typeface="Segoe UI Semibold" panose="020B0702040204020203" pitchFamily="34" charset="0"/>
              </a:rPr>
              <a:t>Prep</a:t>
            </a:r>
          </a:p>
        </p:txBody>
      </p:sp>
    </p:spTree>
    <p:extLst>
      <p:ext uri="{BB962C8B-B14F-4D97-AF65-F5344CB8AC3E}">
        <p14:creationId xmlns:p14="http://schemas.microsoft.com/office/powerpoint/2010/main" val="295184237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3B91E-1623-2F0B-F57A-6AE882FAADE6}"/>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232E77B-5581-AC84-930F-D8F436FB1147}"/>
              </a:ext>
            </a:extLst>
          </p:cNvPr>
          <p:cNvGraphicFramePr>
            <a:graphicFrameLocks noGrp="1"/>
          </p:cNvGraphicFramePr>
          <p:nvPr>
            <p:extLst>
              <p:ext uri="{D42A27DB-BD31-4B8C-83A1-F6EECF244321}">
                <p14:modId xmlns:p14="http://schemas.microsoft.com/office/powerpoint/2010/main" val="3062035931"/>
              </p:ext>
            </p:extLst>
          </p:nvPr>
        </p:nvGraphicFramePr>
        <p:xfrm>
          <a:off x="534829" y="1196898"/>
          <a:ext cx="11128248" cy="5300472"/>
        </p:xfrm>
        <a:graphic>
          <a:graphicData uri="http://schemas.openxmlformats.org/drawingml/2006/table">
            <a:tbl>
              <a:tblPr firstRow="1" bandRow="1">
                <a:tableStyleId>{00A15C55-8517-42AA-B614-E9B94910E393}</a:tableStyleId>
              </a:tblPr>
              <a:tblGrid>
                <a:gridCol w="1519077">
                  <a:extLst>
                    <a:ext uri="{9D8B030D-6E8A-4147-A177-3AD203B41FA5}">
                      <a16:colId xmlns:a16="http://schemas.microsoft.com/office/drawing/2014/main" val="4150324865"/>
                    </a:ext>
                  </a:extLst>
                </a:gridCol>
                <a:gridCol w="3111541">
                  <a:extLst>
                    <a:ext uri="{9D8B030D-6E8A-4147-A177-3AD203B41FA5}">
                      <a16:colId xmlns:a16="http://schemas.microsoft.com/office/drawing/2014/main" val="3181555836"/>
                    </a:ext>
                  </a:extLst>
                </a:gridCol>
                <a:gridCol w="3111541">
                  <a:extLst>
                    <a:ext uri="{9D8B030D-6E8A-4147-A177-3AD203B41FA5}">
                      <a16:colId xmlns:a16="http://schemas.microsoft.com/office/drawing/2014/main" val="73586981"/>
                    </a:ext>
                  </a:extLst>
                </a:gridCol>
                <a:gridCol w="3386089">
                  <a:extLst>
                    <a:ext uri="{9D8B030D-6E8A-4147-A177-3AD203B41FA5}">
                      <a16:colId xmlns:a16="http://schemas.microsoft.com/office/drawing/2014/main" val="403333011"/>
                    </a:ext>
                  </a:extLst>
                </a:gridCol>
              </a:tblGrid>
              <a:tr h="301752">
                <a:tc>
                  <a:txBody>
                    <a:bodyPr/>
                    <a:lstStyle/>
                    <a:p>
                      <a:pPr algn="ctr"/>
                      <a:endParaRPr lang="en-US" sz="900" b="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Segoe UI Semibold" panose="020B0702040204020203" pitchFamily="34" charset="0"/>
                          <a:ea typeface="+mn-ea"/>
                          <a:cs typeface="Segoe UI Semibold" panose="020B0702040204020203" pitchFamily="34" charset="0"/>
                        </a:rPr>
                        <a:t>PATTERN 1</a:t>
                      </a:r>
                    </a:p>
                  </a:txBody>
                  <a:tcPr marT="0" marB="0" anchor="ctr">
                    <a:solidFill>
                      <a:srgbClr val="595959"/>
                    </a:solidFill>
                  </a:tcPr>
                </a:tc>
                <a:tc>
                  <a:txBody>
                    <a:bodyPr/>
                    <a:lstStyle/>
                    <a:p>
                      <a:pPr marL="0" lvl="0" algn="ctr" defTabSz="932742" rtl="0" eaLnBrk="1" latinLnBrk="0" hangingPunct="1">
                        <a:buNone/>
                      </a:pPr>
                      <a:r>
                        <a:rPr lang="en-US" sz="1600" b="1" kern="1200">
                          <a:solidFill>
                            <a:schemeClr val="bg1"/>
                          </a:solidFill>
                          <a:latin typeface="Segoe UI Semibold" panose="020B0702040204020203" pitchFamily="34" charset="0"/>
                          <a:ea typeface="+mn-ea"/>
                          <a:cs typeface="Segoe UI Semibold" panose="020B0702040204020203" pitchFamily="34" charset="0"/>
                        </a:rPr>
                        <a:t>PATTERN 2</a:t>
                      </a:r>
                    </a:p>
                  </a:txBody>
                  <a:tcPr marT="0" marB="0" anchor="ctr">
                    <a:solidFill>
                      <a:srgbClr val="595959"/>
                    </a:solidFill>
                  </a:tcPr>
                </a:tc>
                <a:tc>
                  <a:txBody>
                    <a:bodyPr/>
                    <a:lstStyle/>
                    <a:p>
                      <a:pPr lvl="0" algn="ctr">
                        <a:buNone/>
                      </a:pPr>
                      <a:r>
                        <a:rPr lang="en-US" sz="1600" b="1">
                          <a:solidFill>
                            <a:schemeClr val="bg1"/>
                          </a:solidFill>
                          <a:latin typeface="Segoe UI Semibold" panose="020B0702040204020203" pitchFamily="34" charset="0"/>
                          <a:cs typeface="Segoe UI Semibold" panose="020B0702040204020203" pitchFamily="34" charset="0"/>
                        </a:rPr>
                        <a:t>PATTERN 3</a:t>
                      </a:r>
                    </a:p>
                  </a:txBody>
                  <a:tcPr marT="0" marB="0" anchor="ctr">
                    <a:solidFill>
                      <a:srgbClr val="595959"/>
                    </a:solidFill>
                  </a:tcPr>
                </a:tc>
                <a:extLst>
                  <a:ext uri="{0D108BD9-81ED-4DB2-BD59-A6C34878D82A}">
                    <a16:rowId xmlns:a16="http://schemas.microsoft.com/office/drawing/2014/main" val="3572058811"/>
                  </a:ext>
                </a:extLst>
              </a:tr>
              <a:tr h="325655">
                <a:tc>
                  <a:txBody>
                    <a:bodyPr/>
                    <a:lstStyle/>
                    <a:p>
                      <a:pPr algn="ctr"/>
                      <a:endParaRPr lang="en-US" sz="900" b="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588179">
                <a:tc>
                  <a:txBody>
                    <a:bodyPr/>
                    <a:lstStyle/>
                    <a:p>
                      <a:pPr marL="0" lvl="0" indent="0" algn="l">
                        <a:lnSpc>
                          <a:spcPct val="108000"/>
                        </a:lnSpc>
                        <a:spcBef>
                          <a:spcPts val="0"/>
                        </a:spcBef>
                        <a:spcAft>
                          <a:spcPts val="0"/>
                        </a:spcAft>
                        <a:buNone/>
                      </a:pPr>
                      <a:r>
                        <a:rPr lang="en-US" sz="900" b="1" i="0">
                          <a:latin typeface="Segoe UI"/>
                          <a:cs typeface="Segoe UI"/>
                        </a:rPr>
                        <a:t>Identify Skills Gaps or Surpluses </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900">
                          <a:latin typeface="Segoe UI"/>
                          <a:cs typeface="Segoe UI"/>
                        </a:rPr>
                        <a:t>The </a:t>
                      </a:r>
                      <a:r>
                        <a:rPr lang="en-GB" sz="900" b="1">
                          <a:latin typeface="Segoe UI"/>
                          <a:cs typeface="Segoe UI"/>
                        </a:rPr>
                        <a:t>HR Leader</a:t>
                      </a:r>
                      <a:r>
                        <a:rPr lang="en-GB" sz="900">
                          <a:latin typeface="Segoe UI"/>
                          <a:cs typeface="Segoe UI"/>
                        </a:rPr>
                        <a:t> manually uses </a:t>
                      </a:r>
                      <a:r>
                        <a:rPr lang="en-GB" sz="900" b="1">
                          <a:latin typeface="Segoe UI"/>
                          <a:cs typeface="Segoe UI"/>
                        </a:rPr>
                        <a:t>Copilot Chat</a:t>
                      </a:r>
                      <a:r>
                        <a:rPr lang="en-GB" sz="900">
                          <a:latin typeface="Segoe UI"/>
                          <a:cs typeface="Segoe UI"/>
                        </a:rPr>
                        <a:t> to summarize current organizational skills based on job descriptions, role expectations, and project requirements. </a:t>
                      </a:r>
                      <a:r>
                        <a:rPr lang="en-GB" sz="900" b="1">
                          <a:latin typeface="Segoe UI"/>
                          <a:cs typeface="Segoe UI"/>
                        </a:rPr>
                        <a:t>Copilot Chat</a:t>
                      </a:r>
                      <a:r>
                        <a:rPr lang="en-GB" sz="900">
                          <a:latin typeface="Segoe UI"/>
                          <a:cs typeface="Segoe UI"/>
                        </a:rPr>
                        <a:t> surfaces potential gaps or surpluses, while the </a:t>
                      </a:r>
                      <a:r>
                        <a:rPr lang="en-GB" sz="900" b="1">
                          <a:latin typeface="Segoe UI"/>
                          <a:cs typeface="Segoe UI"/>
                        </a:rPr>
                        <a:t>HR Leader</a:t>
                      </a:r>
                      <a:r>
                        <a:rPr lang="en-GB" sz="900">
                          <a:latin typeface="Segoe UI"/>
                          <a:cs typeface="Segoe UI"/>
                        </a:rPr>
                        <a:t> validates interpretations and implications.</a:t>
                      </a:r>
                      <a:endParaRPr kumimoji="0" lang="en-US" sz="900" b="0" i="0" u="none" strike="noStrike" kern="0" cap="none" spc="0" normalizeH="0" baseline="0" noProof="0">
                        <a:ln>
                          <a:noFill/>
                        </a:ln>
                        <a:solidFill>
                          <a:schemeClr val="tx1"/>
                        </a:solidFill>
                        <a:effectLst/>
                        <a:uLnTx/>
                        <a:uFillTx/>
                        <a:latin typeface="Segoe UI"/>
                        <a:ea typeface="+mn-ea"/>
                        <a:cs typeface="Segoe UI"/>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automatically ingests role definitions, skills taxonomies, and project requirements to generate validated skill gap and surplus summaries, including accuracy and recency indicators. The </a:t>
                      </a:r>
                      <a:r>
                        <a:rPr lang="en-GB" sz="900" b="1">
                          <a:latin typeface="Segoe UI"/>
                          <a:cs typeface="Segoe UI"/>
                        </a:rPr>
                        <a:t>HR Leader</a:t>
                      </a:r>
                      <a:r>
                        <a:rPr lang="en-GB" sz="900">
                          <a:latin typeface="Segoe UI"/>
                          <a:cs typeface="Segoe UI"/>
                        </a:rPr>
                        <a:t> reviews results for context and prioritization.</a:t>
                      </a:r>
                      <a:endParaRPr kumimoji="0" lang="en-US" sz="900" b="0" i="0" u="none" strike="noStrike" kern="0" cap="none" spc="0" normalizeH="0" baseline="0" noProof="0">
                        <a:ln>
                          <a:noFill/>
                        </a:ln>
                        <a:solidFill>
                          <a:schemeClr val="tx1"/>
                        </a:solidFill>
                        <a:effectLst/>
                        <a:uLnTx/>
                        <a:uFillTx/>
                        <a:latin typeface="Segoe UI"/>
                        <a:ea typeface="+mn-ea"/>
                        <a:cs typeface="Segoe UI"/>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continuously monitors skills across enterprise systems (e.g., HRIS, LinkedIn, learning platforms), detects gaps in real time, and triggers workforce or upskilling recommendations. The </a:t>
                      </a:r>
                      <a:r>
                        <a:rPr lang="en-GB" sz="900" b="1">
                          <a:latin typeface="Segoe UI"/>
                          <a:cs typeface="Segoe UI"/>
                        </a:rPr>
                        <a:t>HR Leader</a:t>
                      </a:r>
                      <a:r>
                        <a:rPr lang="en-GB" sz="900">
                          <a:latin typeface="Segoe UI"/>
                          <a:cs typeface="Segoe UI"/>
                        </a:rPr>
                        <a:t> reviews only exceptions or major intervention strategies.</a:t>
                      </a:r>
                      <a:endParaRPr kumimoji="0" lang="en-US" sz="900" b="0" i="0">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499952">
                <a:tc>
                  <a:txBody>
                    <a:bodyPr/>
                    <a:lstStyle/>
                    <a:p>
                      <a:pPr marL="0" marR="0" lvl="0" indent="0" algn="l" defTabSz="932742">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a:ea typeface="+mn-ea"/>
                          <a:cs typeface="Segoe UI"/>
                        </a:rPr>
                        <a:t>Strategic </a:t>
                      </a:r>
                      <a:r>
                        <a:rPr lang="en-US" sz="900" b="1" i="0" u="none" strike="noStrike" kern="0" cap="none" spc="0" normalizeH="0" baseline="0" noProof="0">
                          <a:ln>
                            <a:noFill/>
                          </a:ln>
                          <a:solidFill>
                            <a:srgbClr val="091F2C"/>
                          </a:solidFill>
                          <a:effectLst/>
                          <a:uLnTx/>
                          <a:uFillTx/>
                          <a:latin typeface="Segoe UI"/>
                          <a:ea typeface="+mn-ea"/>
                          <a:cs typeface="Segoe UI"/>
                        </a:rPr>
                        <a:t>Skill</a:t>
                      </a:r>
                      <a:r>
                        <a:rPr kumimoji="0" lang="en-US" sz="900" b="1" i="0" u="none" strike="noStrike" kern="0" cap="none" spc="0" normalizeH="0" baseline="0" noProof="0">
                          <a:ln>
                            <a:noFill/>
                          </a:ln>
                          <a:solidFill>
                            <a:srgbClr val="091F2C"/>
                          </a:solidFill>
                          <a:effectLst/>
                          <a:uLnTx/>
                          <a:uFillTx/>
                          <a:latin typeface="Segoe UI"/>
                          <a:ea typeface="+mn-ea"/>
                          <a:cs typeface="Segoe UI"/>
                        </a:rPr>
                        <a:t> </a:t>
                      </a:r>
                      <a:r>
                        <a:rPr lang="en-US" sz="900" b="1" i="0" u="none" strike="noStrike" kern="0" cap="none" spc="0" normalizeH="0" baseline="0" noProof="0">
                          <a:ln>
                            <a:noFill/>
                          </a:ln>
                          <a:solidFill>
                            <a:srgbClr val="091F2C"/>
                          </a:solidFill>
                          <a:effectLst/>
                          <a:uLnTx/>
                          <a:uFillTx/>
                          <a:latin typeface="Segoe UI"/>
                          <a:ea typeface="+mn-ea"/>
                          <a:cs typeface="Segoe UI"/>
                        </a:rPr>
                        <a:t>Planning</a:t>
                      </a:r>
                      <a:endParaRPr kumimoji="0" lang="en-US" sz="900" b="1" i="0" u="none" strike="noStrike" kern="0" cap="none" spc="0" normalizeH="0" baseline="0" noProof="0">
                        <a:ln>
                          <a:noFill/>
                        </a:ln>
                        <a:solidFill>
                          <a:srgbClr val="091F2C"/>
                        </a:solidFill>
                        <a:effectLst/>
                        <a:uLnTx/>
                        <a:uFillTx/>
                        <a:latin typeface="Segoe UI"/>
                        <a:ea typeface="+mn-ea"/>
                        <a:cs typeface="Segoe UI"/>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rPr>
                        <a:t>L&amp;D Leader</a:t>
                      </a:r>
                      <a:r>
                        <a:rPr lang="en-GB" sz="900">
                          <a:latin typeface="Segoe UI"/>
                          <a:cs typeface="Segoe UI"/>
                        </a:rPr>
                        <a:t> uses </a:t>
                      </a:r>
                      <a:r>
                        <a:rPr lang="en-GB" sz="900" b="1">
                          <a:latin typeface="Segoe UI"/>
                          <a:cs typeface="Segoe UI"/>
                        </a:rPr>
                        <a:t>Copilot Chat</a:t>
                      </a:r>
                      <a:r>
                        <a:rPr lang="en-GB" sz="900">
                          <a:latin typeface="Segoe UI"/>
                          <a:cs typeface="Segoe UI"/>
                        </a:rPr>
                        <a:t> to suggest learning paths aligned to individual or team skill gaps. </a:t>
                      </a:r>
                      <a:r>
                        <a:rPr lang="en-GB" sz="900" b="1">
                          <a:latin typeface="Segoe UI"/>
                          <a:cs typeface="Segoe UI"/>
                        </a:rPr>
                        <a:t>Copilot Chat</a:t>
                      </a:r>
                      <a:r>
                        <a:rPr lang="en-GB" sz="900">
                          <a:latin typeface="Segoe UI"/>
                          <a:cs typeface="Segoe UI"/>
                        </a:rPr>
                        <a:t> recommends relevant courses or learning modules from learning systems, and the </a:t>
                      </a:r>
                      <a:r>
                        <a:rPr lang="en-GB" sz="900" b="1">
                          <a:latin typeface="Segoe UI"/>
                          <a:cs typeface="Segoe UI"/>
                        </a:rPr>
                        <a:t>L&amp;D Leader</a:t>
                      </a:r>
                      <a:r>
                        <a:rPr lang="en-GB" sz="900">
                          <a:latin typeface="Segoe UI"/>
                          <a:cs typeface="Segoe UI"/>
                        </a:rPr>
                        <a:t> curates and finalizes the plan.</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builds tailored upskilling plans aligned to strategic priorities (e.g., AI adoption, transformation initiatives), including timelines, progress projections, and resource requirements. The </a:t>
                      </a:r>
                      <a:r>
                        <a:rPr lang="en-GB" sz="900" b="1">
                          <a:latin typeface="Segoe UI"/>
                          <a:cs typeface="Segoe UI"/>
                        </a:rPr>
                        <a:t>L&amp;D Leader</a:t>
                      </a:r>
                      <a:r>
                        <a:rPr lang="en-GB" sz="900">
                          <a:latin typeface="Segoe UI"/>
                          <a:cs typeface="Segoe UI"/>
                        </a:rPr>
                        <a:t> approves and initiates rollout.</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orchestrates ongoing upskilling programs, tracks completion, dynamically adjusts learning plans, and reprioritizes skills as business needs evolve. The </a:t>
                      </a:r>
                      <a:r>
                        <a:rPr lang="en-GB" sz="900" b="1">
                          <a:latin typeface="Segoe UI"/>
                          <a:cs typeface="Segoe UI"/>
                        </a:rPr>
                        <a:t>L&amp;D Leader</a:t>
                      </a:r>
                      <a:r>
                        <a:rPr lang="en-GB" sz="900">
                          <a:latin typeface="Segoe UI"/>
                          <a:cs typeface="Segoe UI"/>
                        </a:rPr>
                        <a:t> intervenes only for strategic changes.</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588179">
                <a:tc>
                  <a:txBody>
                    <a:bodyPr/>
                    <a:lstStyle/>
                    <a:p>
                      <a:pPr lvl="0" algn="l">
                        <a:lnSpc>
                          <a:spcPct val="100000"/>
                        </a:lnSpc>
                        <a:spcBef>
                          <a:spcPts val="0"/>
                        </a:spcBef>
                        <a:spcAft>
                          <a:spcPts val="0"/>
                        </a:spcAft>
                        <a:buNone/>
                      </a:pPr>
                      <a:r>
                        <a:rPr lang="en-US" sz="900" b="1" i="0">
                          <a:latin typeface="Segoe UI" panose="020B0502040204020203" pitchFamily="34" charset="0"/>
                          <a:cs typeface="Segoe UI" panose="020B0502040204020203" pitchFamily="34" charset="0"/>
                        </a:rPr>
                        <a:t>Strategic Workforce Planning (Hiring, Reorganizations)</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rPr>
                        <a:t>HR Analyst</a:t>
                      </a:r>
                      <a:r>
                        <a:rPr lang="en-GB" sz="900">
                          <a:latin typeface="Segoe UI"/>
                          <a:cs typeface="Segoe UI"/>
                        </a:rPr>
                        <a:t> uses </a:t>
                      </a:r>
                      <a:r>
                        <a:rPr lang="en-GB" sz="900" b="1">
                          <a:latin typeface="Segoe UI"/>
                          <a:cs typeface="Segoe UI"/>
                        </a:rPr>
                        <a:t>Copilot Chat</a:t>
                      </a:r>
                      <a:r>
                        <a:rPr lang="en-GB" sz="900">
                          <a:latin typeface="Segoe UI"/>
                          <a:cs typeface="Segoe UI"/>
                        </a:rPr>
                        <a:t> to summarize existing workforce capabilities and identify potential shortages for upcoming roles. Hiring or reorganization proposals are built manually and reviewed by HR leadership.</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forecasts workforce needs using historical data and skill trends, and proposes hiring, cross-skilling, or restructuring options. The </a:t>
                      </a:r>
                      <a:r>
                        <a:rPr lang="en-GB" sz="900" b="1">
                          <a:latin typeface="Segoe UI"/>
                          <a:cs typeface="Segoe UI"/>
                        </a:rPr>
                        <a:t>HR Analyst</a:t>
                      </a:r>
                      <a:r>
                        <a:rPr lang="en-GB" sz="900">
                          <a:latin typeface="Segoe UI"/>
                          <a:cs typeface="Segoe UI"/>
                        </a:rPr>
                        <a:t> reviews and refines recommendations before approval.</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autonomously flags hiring needs, role evolution, and surplus risk, and initiates job description drafts or internal mobility workflows. The </a:t>
                      </a:r>
                      <a:r>
                        <a:rPr lang="en-GB" sz="900" b="1">
                          <a:latin typeface="Segoe UI"/>
                          <a:cs typeface="Segoe UI"/>
                        </a:rPr>
                        <a:t>HR Analyst</a:t>
                      </a:r>
                      <a:r>
                        <a:rPr lang="en-GB" sz="900">
                          <a:latin typeface="Segoe UI"/>
                          <a:cs typeface="Segoe UI"/>
                        </a:rPr>
                        <a:t> provides final approval for high-impact decisions.</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499952">
                <a:tc>
                  <a:txBody>
                    <a:bodyPr/>
                    <a:lstStyle/>
                    <a:p>
                      <a:pPr marL="0" marR="0" lvl="0" indent="0" algn="l" defTabSz="932742">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a:ea typeface="+mn-ea"/>
                          <a:cs typeface="Segoe UI"/>
                        </a:rPr>
                        <a:t>Tracking </a:t>
                      </a:r>
                      <a:r>
                        <a:rPr lang="en-US" sz="900" b="1" i="0" u="none" strike="noStrike" kern="0" cap="none" spc="0" normalizeH="0" baseline="0" noProof="0">
                          <a:ln>
                            <a:noFill/>
                          </a:ln>
                          <a:solidFill>
                            <a:srgbClr val="091F2C"/>
                          </a:solidFill>
                          <a:effectLst/>
                          <a:uLnTx/>
                          <a:uFillTx/>
                          <a:latin typeface="Segoe UI"/>
                          <a:ea typeface="+mn-ea"/>
                          <a:cs typeface="Segoe UI"/>
                        </a:rPr>
                        <a:t>Skills</a:t>
                      </a:r>
                      <a:r>
                        <a:rPr kumimoji="0" lang="en-US" sz="900" b="1" i="0" u="none" strike="noStrike" kern="0" cap="none" spc="0" normalizeH="0" baseline="0" noProof="0">
                          <a:ln>
                            <a:noFill/>
                          </a:ln>
                          <a:solidFill>
                            <a:srgbClr val="091F2C"/>
                          </a:solidFill>
                          <a:effectLst/>
                          <a:uLnTx/>
                          <a:uFillTx/>
                          <a:latin typeface="Segoe UI"/>
                          <a:ea typeface="+mn-ea"/>
                          <a:cs typeface="Segoe UI"/>
                        </a:rPr>
                        <a:t> </a:t>
                      </a:r>
                      <a:r>
                        <a:rPr lang="en-US" sz="900" b="1" i="0" u="none" strike="noStrike" kern="0" cap="none" spc="0" normalizeH="0" baseline="0" noProof="0">
                          <a:ln>
                            <a:noFill/>
                          </a:ln>
                          <a:solidFill>
                            <a:srgbClr val="091F2C"/>
                          </a:solidFill>
                          <a:effectLst/>
                          <a:uLnTx/>
                          <a:uFillTx/>
                          <a:latin typeface="Segoe UI"/>
                          <a:ea typeface="+mn-ea"/>
                          <a:cs typeface="Segoe UI"/>
                        </a:rPr>
                        <a:t>Over</a:t>
                      </a:r>
                      <a:r>
                        <a:rPr kumimoji="0" lang="en-US" sz="900" b="1" i="0" u="none" strike="noStrike" kern="0" cap="none" spc="0" normalizeH="0" baseline="0" noProof="0">
                          <a:ln>
                            <a:noFill/>
                          </a:ln>
                          <a:solidFill>
                            <a:srgbClr val="091F2C"/>
                          </a:solidFill>
                          <a:effectLst/>
                          <a:uLnTx/>
                          <a:uFillTx/>
                          <a:latin typeface="Segoe UI"/>
                          <a:ea typeface="+mn-ea"/>
                          <a:cs typeface="Segoe UI"/>
                        </a:rPr>
                        <a:t> </a:t>
                      </a:r>
                      <a:r>
                        <a:rPr lang="en-US" sz="900" b="1" i="0" u="none" strike="noStrike" kern="0" cap="none" spc="0" normalizeH="0" baseline="0" noProof="0">
                          <a:ln>
                            <a:noFill/>
                          </a:ln>
                          <a:solidFill>
                            <a:srgbClr val="091F2C"/>
                          </a:solidFill>
                          <a:effectLst/>
                          <a:uLnTx/>
                          <a:uFillTx/>
                          <a:latin typeface="Segoe UI"/>
                          <a:ea typeface="+mn-ea"/>
                          <a:cs typeface="Segoe UI"/>
                        </a:rPr>
                        <a:t>Time</a:t>
                      </a:r>
                      <a:endParaRPr kumimoji="0" lang="en-US" sz="900" b="1" i="0" u="none" strike="noStrike" kern="0" cap="none" spc="0" normalizeH="0" baseline="0" noProof="0">
                        <a:ln>
                          <a:noFill/>
                        </a:ln>
                        <a:solidFill>
                          <a:srgbClr val="091F2C"/>
                        </a:solidFill>
                        <a:effectLst/>
                        <a:uLnTx/>
                        <a:uFillTx/>
                        <a:latin typeface="Segoe UI"/>
                        <a:ea typeface="+mn-ea"/>
                        <a:cs typeface="Segoe UI"/>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L&amp;D Leader</a:t>
                      </a:r>
                      <a:r>
                        <a:rPr lang="en-GB" sz="900">
                          <a:latin typeface="Segoe UI" panose="020B0502040204020203" pitchFamily="34" charset="0"/>
                          <a:cs typeface="Segoe UI" panose="020B0502040204020203" pitchFamily="34" charset="0"/>
                        </a:rPr>
                        <a:t> uses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generate point-in-time skills assessments on request and manually compares results across reporting periods.</a:t>
                      </a:r>
                      <a:endParaRPr lang="en-US" sz="900" b="0" i="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maintains a historical skills dataset and generates trend insights across teams, roles, and functions. The </a:t>
                      </a:r>
                      <a:r>
                        <a:rPr lang="en-GB" sz="900" b="1">
                          <a:latin typeface="Segoe UI"/>
                          <a:cs typeface="Segoe UI"/>
                        </a:rPr>
                        <a:t>L&amp;D Leader</a:t>
                      </a:r>
                      <a:r>
                        <a:rPr lang="en-GB" sz="900">
                          <a:latin typeface="Segoe UI"/>
                          <a:cs typeface="Segoe UI"/>
                        </a:rPr>
                        <a:t> reviews dashboards and addresses anomalies.</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continuously updates skill profiles using project outputs, learning completion data, and performance signals, identifying skill decay or emerging strengths. The </a:t>
                      </a:r>
                      <a:r>
                        <a:rPr lang="en-GB" sz="900" b="1">
                          <a:latin typeface="Segoe UI"/>
                          <a:cs typeface="Segoe UI"/>
                        </a:rPr>
                        <a:t>L&amp;D Leader</a:t>
                      </a:r>
                      <a:r>
                        <a:rPr lang="en-GB" sz="900">
                          <a:latin typeface="Segoe UI"/>
                          <a:cs typeface="Segoe UI"/>
                        </a:rPr>
                        <a:t> handles compliance or review exceptions only.</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588179">
                <a:tc>
                  <a:txBody>
                    <a:bodyPr/>
                    <a:lstStyle/>
                    <a:p>
                      <a:pPr marL="0" marR="0" lvl="0" indent="0" algn="l" defTabSz="932742">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a:ea typeface="+mn-ea"/>
                          <a:cs typeface="Segoe UI"/>
                        </a:rPr>
                        <a:t>Develop </a:t>
                      </a:r>
                      <a:r>
                        <a:rPr lang="en-US" sz="900" b="1" i="0" u="none" strike="noStrike" kern="0" cap="none" spc="0" normalizeH="0" baseline="0" noProof="0">
                          <a:ln>
                            <a:noFill/>
                          </a:ln>
                          <a:solidFill>
                            <a:srgbClr val="091F2C"/>
                          </a:solidFill>
                          <a:effectLst/>
                          <a:uLnTx/>
                          <a:uFillTx/>
                          <a:latin typeface="Segoe UI"/>
                          <a:ea typeface="+mn-ea"/>
                          <a:cs typeface="Segoe UI"/>
                        </a:rPr>
                        <a:t>New</a:t>
                      </a:r>
                      <a:r>
                        <a:rPr kumimoji="0" lang="en-US" sz="900" b="1" i="0" u="none" strike="noStrike" kern="0" cap="none" spc="0" normalizeH="0" baseline="0" noProof="0">
                          <a:ln>
                            <a:noFill/>
                          </a:ln>
                          <a:solidFill>
                            <a:srgbClr val="091F2C"/>
                          </a:solidFill>
                          <a:effectLst/>
                          <a:uLnTx/>
                          <a:uFillTx/>
                          <a:latin typeface="Segoe UI"/>
                          <a:ea typeface="+mn-ea"/>
                          <a:cs typeface="Segoe UI"/>
                        </a:rPr>
                        <a:t> </a:t>
                      </a:r>
                      <a:r>
                        <a:rPr lang="en-US" sz="900" b="1" i="0" u="none" strike="noStrike" kern="0" cap="none" spc="0" normalizeH="0" baseline="0" noProof="0">
                          <a:ln>
                            <a:noFill/>
                          </a:ln>
                          <a:solidFill>
                            <a:srgbClr val="091F2C"/>
                          </a:solidFill>
                          <a:effectLst/>
                          <a:uLnTx/>
                          <a:uFillTx/>
                          <a:latin typeface="Segoe UI"/>
                          <a:ea typeface="+mn-ea"/>
                          <a:cs typeface="Segoe UI"/>
                        </a:rPr>
                        <a:t>Skills</a:t>
                      </a:r>
                      <a:endParaRPr kumimoji="0" lang="en-US" sz="900" b="1" i="0" u="none" strike="noStrike" kern="0" cap="none" spc="0" normalizeH="0" baseline="0" noProof="0">
                        <a:ln>
                          <a:noFill/>
                        </a:ln>
                        <a:solidFill>
                          <a:srgbClr val="091F2C"/>
                        </a:solidFill>
                        <a:effectLst/>
                        <a:uLnTx/>
                        <a:uFillTx/>
                        <a:latin typeface="Segoe UI"/>
                        <a:ea typeface="+mn-ea"/>
                        <a:cs typeface="Segoe UI"/>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Employees prompt </a:t>
                      </a:r>
                      <a:r>
                        <a:rPr lang="en-GB" sz="900" b="1">
                          <a:latin typeface="Segoe UI"/>
                          <a:cs typeface="Segoe UI"/>
                        </a:rPr>
                        <a:t>Copilot Chat</a:t>
                      </a:r>
                      <a:r>
                        <a:rPr lang="en-GB" sz="900">
                          <a:latin typeface="Segoe UI"/>
                          <a:cs typeface="Segoe UI"/>
                        </a:rPr>
                        <a:t> for curated AI and digital skills resources. </a:t>
                      </a:r>
                      <a:r>
                        <a:rPr lang="en-GB" sz="900" b="1">
                          <a:latin typeface="Segoe UI"/>
                          <a:cs typeface="Segoe UI"/>
                        </a:rPr>
                        <a:t>Copilot Chat</a:t>
                      </a:r>
                      <a:r>
                        <a:rPr lang="en-GB" sz="900">
                          <a:latin typeface="Segoe UI"/>
                          <a:cs typeface="Segoe UI"/>
                        </a:rPr>
                        <a:t> generates personalized learning recommendations, while employees self-direct development.</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automatically maps skill needs to roles, recommends learning pathways, and tracks skill mastery progression. The </a:t>
                      </a:r>
                      <a:r>
                        <a:rPr lang="en-GB" sz="900" b="1">
                          <a:latin typeface="Segoe UI"/>
                          <a:cs typeface="Segoe UI"/>
                        </a:rPr>
                        <a:t>L&amp;D Leader</a:t>
                      </a:r>
                      <a:r>
                        <a:rPr lang="en-GB" sz="900">
                          <a:latin typeface="Segoe UI"/>
                          <a:cs typeface="Segoe UI"/>
                        </a:rPr>
                        <a:t> approves learning plans and sequencing.</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lvl="0" indent="0">
                        <a:buNone/>
                      </a:pPr>
                      <a:r>
                        <a:rPr lang="en-GB" sz="900" b="1">
                          <a:latin typeface="Segoe UI"/>
                          <a:cs typeface="Segoe UI"/>
                          <a:hlinkClick r:id="rId3"/>
                        </a:rPr>
                        <a:t>People Skills</a:t>
                      </a:r>
                      <a:r>
                        <a:rPr lang="en-GB" sz="900">
                          <a:latin typeface="Segoe UI"/>
                          <a:cs typeface="Segoe UI"/>
                          <a:hlinkClick r:id="rId3"/>
                        </a:rPr>
                        <a:t> </a:t>
                      </a:r>
                      <a:r>
                        <a:rPr lang="en-GB" sz="900">
                          <a:latin typeface="Segoe UI"/>
                          <a:cs typeface="Segoe UI"/>
                        </a:rPr>
                        <a:t>runs AI readiness and skills acceleration programs at scale, provides readiness scoring, identifies lagging groups, and triggers learning nudges or boosters. The </a:t>
                      </a:r>
                      <a:r>
                        <a:rPr lang="en-GB" sz="900" b="1">
                          <a:latin typeface="Segoe UI"/>
                          <a:cs typeface="Segoe UI"/>
                        </a:rPr>
                        <a:t>L&amp;D Leader</a:t>
                      </a:r>
                      <a:r>
                        <a:rPr lang="en-GB" sz="900">
                          <a:latin typeface="Segoe UI"/>
                          <a:cs typeface="Segoe UI"/>
                        </a:rPr>
                        <a:t> sets high-level strategic objectives (e.g., “80% AI-literate workforce”).</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91675996"/>
                  </a:ext>
                </a:extLst>
              </a:tr>
              <a:tr h="0">
                <a:tc>
                  <a:txBody>
                    <a:bodyPr/>
                    <a:lstStyle/>
                    <a:p>
                      <a:pPr marL="0" lvl="0" indent="0" algn="l" defTabSz="932742" rtl="0" eaLnBrk="1" latinLnBrk="0" hangingPunct="1">
                        <a:lnSpc>
                          <a:spcPct val="108000"/>
                        </a:lnSpc>
                        <a:spcBef>
                          <a:spcPts val="0"/>
                        </a:spcBef>
                        <a:spcAft>
                          <a:spcPts val="0"/>
                        </a:spcAft>
                        <a:buNone/>
                        <a:tabLst/>
                        <a:defRPr/>
                      </a:pPr>
                      <a:r>
                        <a:rPr lang="en-US" sz="900" b="1" i="0" kern="1200" noProof="0">
                          <a:solidFill>
                            <a:schemeClr val="dk1"/>
                          </a:solidFill>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7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7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Time to Identify Skill Gaps: Faster insight through assisted summaries</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Reduced Manual Effort: HR &amp; L&amp;D analysis time</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Learning Discovery Efficiency: Faster matching of skills to learning content</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Skill Gap Detection Accuracy: Higher confidence in validated skill insights</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Recommendation Adoption Rate: Increased uptake of agent-generated learning plans</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Planning Cycle Time: Faster workforce &amp; skills planning cycles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Continuous Skills Monitoring Coverage: Share of workforce with real-time skill profiles</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Autonomous Skill Intervention Rate: Percentage of upskilling actions triggered automatically</a:t>
                      </a:r>
                    </a:p>
                    <a:p>
                      <a:pPr marL="109220" indent="-109220">
                        <a:buFont typeface="Arial" panose="020B0604020202020204" pitchFamily="34" charset="0"/>
                        <a:buChar char="•"/>
                      </a:pPr>
                      <a:r>
                        <a:rPr lang="en-GB" sz="900" b="0">
                          <a:latin typeface="Segoe UI" panose="020B0502040204020203" pitchFamily="34" charset="0"/>
                          <a:cs typeface="Segoe UI" panose="020B0502040204020203" pitchFamily="34" charset="0"/>
                        </a:rPr>
                        <a:t>Strategic Readiness Lift: Improved enterprise readiness for priority capabilities (e.g., AI, digital)</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 name="Rectangle 1" descr="Support for calls (VoIP, PSTN), town halls, or Teams Rooms is not currently available.">
            <a:extLst>
              <a:ext uri="{FF2B5EF4-FFF2-40B4-BE49-F238E27FC236}">
                <a16:creationId xmlns:a16="http://schemas.microsoft.com/office/drawing/2014/main" id="{BC3A721C-CEEB-AD64-9026-540C3B29AA96}"/>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19">
            <a:extLst>
              <a:ext uri="{FF2B5EF4-FFF2-40B4-BE49-F238E27FC236}">
                <a16:creationId xmlns:a16="http://schemas.microsoft.com/office/drawing/2014/main" id="{66F3B54C-191D-5B21-A672-067F014DE330}"/>
              </a:ext>
            </a:extLst>
          </p:cNvPr>
          <p:cNvSpPr txBox="1">
            <a:spLocks noGrp="1"/>
          </p:cNvSpPr>
          <p:nvPr>
            <p:ph type="title" idx="4294967295"/>
          </p:nvPr>
        </p:nvSpPr>
        <p:spPr>
          <a:xfrm>
            <a:off x="505959" y="600365"/>
            <a:ext cx="11420412"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2500"/>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People Skills Inferencing for HR | Planning, Discovery, and Learning</a:t>
            </a:r>
            <a:endParaRPr kumimoji="0" lang="en-US" sz="3200" b="0" i="0" u="none" strike="noStrike" kern="1200" cap="none" spc="-50" normalizeH="0" baseline="0" noProof="0" dirty="0">
              <a:ln w="3175">
                <a:noFill/>
              </a:ln>
              <a:solidFill>
                <a:schemeClr val="tx1"/>
              </a:solidFill>
              <a:effectLst/>
              <a:uLnTx/>
              <a:uFillTx/>
              <a:latin typeface="+mj-lt"/>
              <a:ea typeface="+mj-ea"/>
              <a:cs typeface="Segoe Sans Display" pitchFamily="2" charset="0"/>
            </a:endParaRPr>
          </a:p>
        </p:txBody>
      </p:sp>
      <p:sp>
        <p:nvSpPr>
          <p:cNvPr id="7" name="TextBox 6">
            <a:extLst>
              <a:ext uri="{FF2B5EF4-FFF2-40B4-BE49-F238E27FC236}">
                <a16:creationId xmlns:a16="http://schemas.microsoft.com/office/drawing/2014/main" id="{B522434B-5240-03BC-5AE0-025ED1A8A1CB}"/>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ENTERPRISE SCENARIOS</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71071021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7D94-5F67-2731-6E59-1801221DAAF3}"/>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6BBBDC6-F988-94EB-CFDE-C781AD7CD2FF}"/>
              </a:ext>
            </a:extLst>
          </p:cNvPr>
          <p:cNvGraphicFramePr>
            <a:graphicFrameLocks noGrp="1"/>
          </p:cNvGraphicFramePr>
          <p:nvPr>
            <p:extLst>
              <p:ext uri="{D42A27DB-BD31-4B8C-83A1-F6EECF244321}">
                <p14:modId xmlns:p14="http://schemas.microsoft.com/office/powerpoint/2010/main" val="1888798689"/>
              </p:ext>
            </p:extLst>
          </p:nvPr>
        </p:nvGraphicFramePr>
        <p:xfrm>
          <a:off x="538840" y="1199289"/>
          <a:ext cx="11107441" cy="5279136"/>
        </p:xfrm>
        <a:graphic>
          <a:graphicData uri="http://schemas.openxmlformats.org/drawingml/2006/table">
            <a:tbl>
              <a:tblPr firstRow="1" bandRow="1">
                <a:tableStyleId>{00A15C55-8517-42AA-B614-E9B94910E393}</a:tableStyleId>
              </a:tblPr>
              <a:tblGrid>
                <a:gridCol w="1872001">
                  <a:extLst>
                    <a:ext uri="{9D8B030D-6E8A-4147-A177-3AD203B41FA5}">
                      <a16:colId xmlns:a16="http://schemas.microsoft.com/office/drawing/2014/main" val="4150324865"/>
                    </a:ext>
                  </a:extLst>
                </a:gridCol>
                <a:gridCol w="3017520">
                  <a:extLst>
                    <a:ext uri="{9D8B030D-6E8A-4147-A177-3AD203B41FA5}">
                      <a16:colId xmlns:a16="http://schemas.microsoft.com/office/drawing/2014/main" val="3181555836"/>
                    </a:ext>
                  </a:extLst>
                </a:gridCol>
                <a:gridCol w="3108960">
                  <a:extLst>
                    <a:ext uri="{9D8B030D-6E8A-4147-A177-3AD203B41FA5}">
                      <a16:colId xmlns:a16="http://schemas.microsoft.com/office/drawing/2014/main" val="73586981"/>
                    </a:ext>
                  </a:extLst>
                </a:gridCol>
                <a:gridCol w="3108960">
                  <a:extLst>
                    <a:ext uri="{9D8B030D-6E8A-4147-A177-3AD203B41FA5}">
                      <a16:colId xmlns:a16="http://schemas.microsoft.com/office/drawing/2014/main" val="403333011"/>
                    </a:ext>
                  </a:extLst>
                </a:gridCol>
              </a:tblGrid>
              <a:tr h="301752">
                <a:tc>
                  <a:txBody>
                    <a:bodyPr/>
                    <a:lstStyle/>
                    <a:p>
                      <a:pPr algn="ctr"/>
                      <a:endParaRPr lang="en-US" sz="900" b="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56616">
                <a:tc>
                  <a:txBody>
                    <a:bodyPr/>
                    <a:lstStyle/>
                    <a:p>
                      <a:pPr algn="ctr"/>
                      <a:endParaRPr lang="en-US" sz="900" b="0">
                        <a:latin typeface="+mj-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1097280">
                <a:tc>
                  <a:txBody>
                    <a:bodyPr/>
                    <a:lstStyle/>
                    <a:p>
                      <a:pPr marL="0" lvl="0" indent="0" algn="l">
                        <a:lnSpc>
                          <a:spcPct val="108000"/>
                        </a:lnSpc>
                        <a:spcBef>
                          <a:spcPts val="0"/>
                        </a:spcBef>
                        <a:spcAft>
                          <a:spcPts val="0"/>
                        </a:spcAft>
                        <a:buNone/>
                      </a:pPr>
                      <a:r>
                        <a:rPr lang="en-US" sz="900" b="1" i="0">
                          <a:latin typeface="Segoe UI" panose="020B0502040204020203" pitchFamily="34" charset="0"/>
                          <a:cs typeface="Segoe UI" panose="020B0502040204020203" pitchFamily="34" charset="0"/>
                        </a:rPr>
                        <a:t>Find colleagues with specific skills for collaboration</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prompts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to identify colleagues with a specific skill.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searches internal directories, profiles, and project documentation, while the employee manually validates relevance and initiates outreach.</a:t>
                      </a:r>
                      <a:endParaRPr lang="en-US" sz="900" b="0" i="0">
                        <a:effectLst/>
                        <a:latin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en-US" sz="900" b="0" i="0">
                        <a:effectLst/>
                        <a:latin typeface="Segoe UI" panose="020B0502040204020203" pitchFamily="34" charset="0"/>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automatically identifies coworkers with the required skills by combining the Skills Graph with project context. 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generates a skill-based shortlist using proficiency, recency, and relevance scoring, which the </a:t>
                      </a:r>
                      <a:r>
                        <a:rPr lang="en-GB" sz="900" b="1">
                          <a:latin typeface="Segoe UI"/>
                          <a:cs typeface="Segoe UI"/>
                        </a:rPr>
                        <a:t>Employee </a:t>
                      </a:r>
                      <a:r>
                        <a:rPr lang="en-GB" sz="900">
                          <a:latin typeface="Segoe UI"/>
                          <a:cs typeface="Segoe UI"/>
                        </a:rPr>
                        <a:t>reviews and approves before initiating contact.</a:t>
                      </a:r>
                      <a:endParaRPr lang="en-US" sz="900" b="0" i="0">
                        <a:effectLst/>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proactively monitors project needs and proposes collaboration suggestions that respect employee visibility preferences and opt-in settings. 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can automatically initiate outreach or meeting suggestions, with the </a:t>
                      </a:r>
                      <a:r>
                        <a:rPr lang="en-GB" sz="900" b="1">
                          <a:latin typeface="Segoe UI"/>
                          <a:cs typeface="Segoe UI"/>
                        </a:rPr>
                        <a:t>Employee </a:t>
                      </a:r>
                      <a:r>
                        <a:rPr lang="en-GB" sz="900">
                          <a:latin typeface="Segoe UI"/>
                          <a:cs typeface="Segoe UI"/>
                        </a:rPr>
                        <a:t>intervening only for unusual, sensitive, or exception cases.</a:t>
                      </a:r>
                      <a:endParaRPr lang="en-US" sz="900" b="0" i="0">
                        <a:effectLst/>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1097280">
                <a:tc>
                  <a:txBody>
                    <a:bodyPr/>
                    <a:lstStyle/>
                    <a:p>
                      <a:pPr marL="0" marR="0" lvl="0" indent="0" algn="l" defTabSz="932742" rtl="0" eaLnBrk="1" fontAlgn="auto" latinLnBrk="0" hangingPunct="1">
                        <a:lnSpc>
                          <a:spcPct val="108000"/>
                        </a:lnSpc>
                        <a:spcBef>
                          <a:spcPts val="0"/>
                        </a:spcBef>
                        <a:spcAft>
                          <a:spcPts val="0"/>
                        </a:spcAft>
                        <a:buClrTx/>
                        <a:buSzTx/>
                        <a:buFontTx/>
                        <a:buNone/>
                        <a:tabLst/>
                        <a:defRPr/>
                      </a:pPr>
                      <a:r>
                        <a:rPr lang="en-US" sz="900" b="1" i="0">
                          <a:latin typeface="Segoe UI" panose="020B0502040204020203" pitchFamily="34" charset="0"/>
                          <a:cs typeface="Segoe UI" panose="020B0502040204020203" pitchFamily="34" charset="0"/>
                        </a:rPr>
                        <a:t>Understand the skills of your collaborators and prep for the meetings</a:t>
                      </a: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what skills meeting participants have.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summarizes information from profiles, shared files, and prior work, while the employee synthesizes the information to assess relevance and prepare accordingly.</a:t>
                      </a:r>
                      <a:endParaRPr lang="en-US" sz="900" b="0" i="0">
                        <a:effectLst/>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900" b="0" i="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automatically builds collaborator skill briefs ahead of meetings. These briefs include inferred skills, project history, strengths, and recent outputs. The </a:t>
                      </a:r>
                      <a:r>
                        <a:rPr lang="en-GB" sz="900" b="1">
                          <a:latin typeface="Segoe UI"/>
                          <a:cs typeface="Segoe UI"/>
                        </a:rPr>
                        <a:t>Employee </a:t>
                      </a:r>
                      <a:r>
                        <a:rPr lang="en-GB" sz="900">
                          <a:latin typeface="Segoe UI"/>
                          <a:cs typeface="Segoe UI"/>
                        </a:rPr>
                        <a:t>reviews and approves the preparation packet before the meeting.</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autonomously generates and distributes Skills Prep Packets for relevant meetings, incorporating inferred skills, project context, and recent deliverables from Skills Graph signals. 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detects new participants and updates briefs automatically, while the </a:t>
                      </a:r>
                      <a:r>
                        <a:rPr lang="en-GB" sz="900" b="1">
                          <a:latin typeface="Segoe UI"/>
                          <a:cs typeface="Segoe UI"/>
                        </a:rPr>
                        <a:t>Employee </a:t>
                      </a:r>
                      <a:r>
                        <a:rPr lang="en-GB" sz="900">
                          <a:latin typeface="Segoe UI"/>
                          <a:cs typeface="Segoe UI"/>
                        </a:rPr>
                        <a:t>intervenes only when sensitivity or judgment is required.</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1097280">
                <a:tc>
                  <a:txBody>
                    <a:bodyPr/>
                    <a:lstStyle/>
                    <a:p>
                      <a:pPr lvl="0" algn="l">
                        <a:lnSpc>
                          <a:spcPct val="100000"/>
                        </a:lnSpc>
                        <a:spcBef>
                          <a:spcPts val="0"/>
                        </a:spcBef>
                        <a:spcAft>
                          <a:spcPts val="0"/>
                        </a:spcAft>
                        <a:buNone/>
                      </a:pPr>
                      <a:r>
                        <a:rPr lang="en-US" sz="900" b="1" i="0">
                          <a:latin typeface="Segoe UI" panose="020B0502040204020203" pitchFamily="34" charset="0"/>
                          <a:cs typeface="Segoe UI" panose="020B0502040204020203" pitchFamily="34" charset="0"/>
                        </a:rPr>
                        <a:t>Find experts for mentoring and networking</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who might mentor them on a specific skill or topic.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scans internal resources and suggests potential experts, while the </a:t>
                      </a:r>
                      <a:r>
                        <a:rPr lang="en-GB" sz="900" b="1">
                          <a:latin typeface="Segoe UI" panose="020B0502040204020203" pitchFamily="34" charset="0"/>
                          <a:cs typeface="Segoe UI" panose="020B0502040204020203" pitchFamily="34" charset="0"/>
                        </a:rPr>
                        <a:t>Employee</a:t>
                      </a:r>
                      <a:r>
                        <a:rPr lang="en-GB" sz="900">
                          <a:latin typeface="Segoe UI" panose="020B0502040204020203" pitchFamily="34" charset="0"/>
                          <a:cs typeface="Segoe UI" panose="020B0502040204020203" pitchFamily="34" charset="0"/>
                        </a:rPr>
                        <a:t> manually reviews suitability and initiates outreach.</a:t>
                      </a:r>
                      <a:endParaRPr lang="en-US" sz="900" b="0" i="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identifies best-fit experts by evaluating proficiency level, experience, availability, and relevance. 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drafts outreach messages or mentoring match suggestions, which the </a:t>
                      </a:r>
                      <a:r>
                        <a:rPr lang="en-GB" sz="900" b="1">
                          <a:latin typeface="Segoe UI"/>
                          <a:cs typeface="Segoe UI"/>
                        </a:rPr>
                        <a:t>Employee </a:t>
                      </a:r>
                      <a:r>
                        <a:rPr lang="en-GB" sz="900">
                          <a:latin typeface="Segoe UI"/>
                          <a:cs typeface="Segoe UI"/>
                        </a:rPr>
                        <a:t>reviews and approves or adjusts.</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GB" sz="900">
                          <a:latin typeface="Segoe UI"/>
                          <a:cs typeface="Segoe UI"/>
                        </a:rPr>
                        <a:t>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automatically suggests mentors for new roles, promotions, or emerging skill-gap indicators. The </a:t>
                      </a:r>
                      <a:r>
                        <a:rPr lang="en-GB" sz="900" b="1">
                          <a:latin typeface="Segoe UI"/>
                          <a:cs typeface="Segoe UI"/>
                          <a:hlinkClick r:id="rId3"/>
                        </a:rPr>
                        <a:t>People Agent</a:t>
                      </a:r>
                      <a:r>
                        <a:rPr lang="en-GB" sz="900">
                          <a:latin typeface="Segoe UI"/>
                          <a:cs typeface="Segoe UI"/>
                          <a:hlinkClick r:id="rId3"/>
                        </a:rPr>
                        <a:t> </a:t>
                      </a:r>
                      <a:r>
                        <a:rPr lang="en-GB" sz="900">
                          <a:latin typeface="Segoe UI"/>
                          <a:cs typeface="Segoe UI"/>
                        </a:rPr>
                        <a:t>initiates matching workflows, manages cadence, and enforces coaching availability and HR consent policies. The </a:t>
                      </a:r>
                      <a:r>
                        <a:rPr lang="en-GB" sz="900" b="1">
                          <a:latin typeface="Segoe UI"/>
                          <a:cs typeface="Segoe UI"/>
                        </a:rPr>
                        <a:t>Employee </a:t>
                      </a:r>
                      <a:r>
                        <a:rPr lang="en-GB" sz="900">
                          <a:latin typeface="Segoe UI"/>
                          <a:cs typeface="Segoe UI"/>
                        </a:rPr>
                        <a:t>handles only exceptions, escalations, or delicate mentoring decisions.</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1141576">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Collaborator Search Time: From search prompt to shortlist surfaced</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Meeting Prep Time: From meeting request to user-assembled materials</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Expert Recommendation Accuracy: Correct expert matches </a:t>
                      </a:r>
                    </a:p>
                    <a:p>
                      <a:pPr marL="109728" indent="-109728">
                        <a:buFont typeface="Arial" panose="020B0604020202020204" pitchFamily="34" charset="0"/>
                        <a:buChar char="•"/>
                      </a:pPr>
                      <a:r>
                        <a:rPr lang="en-GB" sz="900" b="0">
                          <a:latin typeface="Segoe UI" panose="020B0502040204020203" pitchFamily="34" charset="0"/>
                          <a:cs typeface="Segoe UI" panose="020B0502040204020203" pitchFamily="34" charset="0"/>
                        </a:rPr>
                        <a:t>Skill Profile Summary Accuracy: Validated correct skill attributes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Collaborator Match Relevance Score: Weighted score of proficiency, recency, &amp; contextual match</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Skill Brief Completion Throughput: Skill briefs generated</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Mentoring Match Suitability Score: Expertise match, availability &amp; experience relevance </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Approval Rate of People Recommendations: Accepted recommendations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Proactive Collaboration Suggestion Rate: Agent-initiated suggestions </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Auto-Initiated Outreach Ratio: Automated outreach events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Skill Brief Auto-Update Frequency: Autonomous refreshes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Exception Handling Rate: Suggestions requiring human override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0" name="Title 19">
            <a:extLst>
              <a:ext uri="{FF2B5EF4-FFF2-40B4-BE49-F238E27FC236}">
                <a16:creationId xmlns:a16="http://schemas.microsoft.com/office/drawing/2014/main" id="{9CE53312-67D1-E1B7-38C3-05BBC6953646}"/>
              </a:ext>
            </a:extLst>
          </p:cNvPr>
          <p:cNvSpPr>
            <a:spLocks noGrp="1"/>
          </p:cNvSpPr>
          <p:nvPr>
            <p:ph type="title"/>
          </p:nvPr>
        </p:nvSpPr>
        <p:spPr>
          <a:xfrm>
            <a:off x="505959" y="600365"/>
            <a:ext cx="11420412" cy="492443"/>
          </a:xfrm>
        </p:spPr>
        <p:txBody>
          <a:bodyPr>
            <a:normAutofit/>
          </a:bodyPr>
          <a:lstStyle/>
          <a:p>
            <a:r>
              <a:rPr lang="en-US"/>
              <a:t>People Agent for Employees | People and Skills Discovery</a:t>
            </a:r>
            <a:endParaRPr lang="en-US">
              <a:ea typeface="+mj-ea"/>
            </a:endParaRPr>
          </a:p>
        </p:txBody>
      </p:sp>
      <p:sp>
        <p:nvSpPr>
          <p:cNvPr id="2" name="Rectangle 1" descr="Support for calls (VoIP, PSTN), town halls, or Teams Rooms is not currently available.">
            <a:extLst>
              <a:ext uri="{FF2B5EF4-FFF2-40B4-BE49-F238E27FC236}">
                <a16:creationId xmlns:a16="http://schemas.microsoft.com/office/drawing/2014/main" id="{734ABCC7-EE3F-9B22-7E70-E02AD1D526C9}"/>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extBox 5">
            <a:extLst>
              <a:ext uri="{FF2B5EF4-FFF2-40B4-BE49-F238E27FC236}">
                <a16:creationId xmlns:a16="http://schemas.microsoft.com/office/drawing/2014/main" id="{B1ADB377-9DF5-B947-F76C-40EAE77C37F5}"/>
              </a:ext>
            </a:extLst>
          </p:cNvPr>
          <p:cNvSpPr txBox="1"/>
          <p:nvPr/>
        </p:nvSpPr>
        <p:spPr>
          <a:xfrm>
            <a:off x="434046" y="304227"/>
            <a:ext cx="6758964" cy="338554"/>
          </a:xfrm>
          <a:prstGeom prst="rect">
            <a:avLst/>
          </a:prstGeom>
          <a:noFill/>
        </p:spPr>
        <p:txBody>
          <a:bodyPr wrap="square" lIns="91440" tIns="45720" rIns="91440" bIns="45720" anchor="t">
            <a:spAutoFit/>
          </a:bodyPr>
          <a:lstStyle/>
          <a:p>
            <a:pPr>
              <a:spcBef>
                <a:spcPct val="0"/>
              </a:spcBef>
              <a:defRPr/>
            </a:pPr>
            <a:r>
              <a:rPr lang="en-CA" sz="1600" spc="-50">
                <a:ln w="3175">
                  <a:noFill/>
                </a:ln>
                <a:solidFill>
                  <a:srgbClr val="0078D4"/>
                </a:solidFill>
                <a:latin typeface="Segoe UI Semibold"/>
                <a:cs typeface="Segoe UI"/>
              </a:rPr>
              <a:t>ENTERPRISE SCENARIOS</a:t>
            </a:r>
            <a:endParaRPr lang="en-US" sz="1600" b="0" i="0" u="none" strike="noStrike" kern="1200" cap="none" spc="0" normalizeH="0" baseline="0" noProof="0">
              <a:ln>
                <a:noFill/>
              </a:ln>
              <a:solidFill>
                <a:srgbClr val="0078D4"/>
              </a:solidFill>
              <a:effectLst/>
              <a:uLnTx/>
              <a:uFillTx/>
              <a:latin typeface="Segoe UI"/>
              <a:cs typeface="Segoe UI"/>
            </a:endParaRPr>
          </a:p>
        </p:txBody>
      </p:sp>
    </p:spTree>
    <p:extLst>
      <p:ext uri="{BB962C8B-B14F-4D97-AF65-F5344CB8AC3E}">
        <p14:creationId xmlns:p14="http://schemas.microsoft.com/office/powerpoint/2010/main" val="116888671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9F720-E6E3-1D40-4A28-FD2217A3190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F72BCC-C730-B7F5-0499-79AAFE282B84}"/>
              </a:ext>
            </a:extLst>
          </p:cNvPr>
          <p:cNvGraphicFramePr>
            <a:graphicFrameLocks noGrp="1"/>
          </p:cNvGraphicFramePr>
          <p:nvPr>
            <p:extLst>
              <p:ext uri="{D42A27DB-BD31-4B8C-83A1-F6EECF244321}">
                <p14:modId xmlns:p14="http://schemas.microsoft.com/office/powerpoint/2010/main" val="1558378092"/>
              </p:ext>
            </p:extLst>
          </p:nvPr>
        </p:nvGraphicFramePr>
        <p:xfrm>
          <a:off x="509328" y="1194432"/>
          <a:ext cx="11155679" cy="5489448"/>
        </p:xfrm>
        <a:graphic>
          <a:graphicData uri="http://schemas.openxmlformats.org/drawingml/2006/table">
            <a:tbl>
              <a:tblPr firstRow="1" bandRow="1">
                <a:tableStyleId>{00A15C55-8517-42AA-B614-E9B94910E393}</a:tableStyleId>
              </a:tblPr>
              <a:tblGrid>
                <a:gridCol w="1718566">
                  <a:extLst>
                    <a:ext uri="{9D8B030D-6E8A-4147-A177-3AD203B41FA5}">
                      <a16:colId xmlns:a16="http://schemas.microsoft.com/office/drawing/2014/main" val="4150324865"/>
                    </a:ext>
                  </a:extLst>
                </a:gridCol>
                <a:gridCol w="3174876">
                  <a:extLst>
                    <a:ext uri="{9D8B030D-6E8A-4147-A177-3AD203B41FA5}">
                      <a16:colId xmlns:a16="http://schemas.microsoft.com/office/drawing/2014/main" val="3181555836"/>
                    </a:ext>
                  </a:extLst>
                </a:gridCol>
                <a:gridCol w="3182448">
                  <a:extLst>
                    <a:ext uri="{9D8B030D-6E8A-4147-A177-3AD203B41FA5}">
                      <a16:colId xmlns:a16="http://schemas.microsoft.com/office/drawing/2014/main" val="73586981"/>
                    </a:ext>
                  </a:extLst>
                </a:gridCol>
                <a:gridCol w="3079789">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mn-lt"/>
                          <a:cs typeface="Segoe UI Semibold" panose="020B0702040204020203" pitchFamily="34" charset="0"/>
                        </a:rPr>
                        <a:t>PATTERN 1</a:t>
                      </a:r>
                    </a:p>
                  </a:txBody>
                  <a:tcPr>
                    <a:solidFill>
                      <a:srgbClr val="595959"/>
                    </a:solidFill>
                  </a:tcPr>
                </a:tc>
                <a:tc>
                  <a:txBody>
                    <a:bodyPr/>
                    <a:lstStyle/>
                    <a:p>
                      <a:pPr lvl="0" algn="ctr">
                        <a:buNone/>
                      </a:pPr>
                      <a:r>
                        <a:rPr lang="en-US" sz="1400">
                          <a:latin typeface="+mn-lt"/>
                          <a:cs typeface="Segoe UI Semibold" panose="020B0702040204020203" pitchFamily="34" charset="0"/>
                        </a:rPr>
                        <a:t>PATTERN 2</a:t>
                      </a:r>
                    </a:p>
                  </a:txBody>
                  <a:tcPr>
                    <a:solidFill>
                      <a:srgbClr val="595959"/>
                    </a:solidFill>
                  </a:tcPr>
                </a:tc>
                <a:tc>
                  <a:txBody>
                    <a:bodyPr/>
                    <a:lstStyle/>
                    <a:p>
                      <a:pPr lvl="0" algn="ctr">
                        <a:buNone/>
                      </a:pPr>
                      <a:r>
                        <a:rPr lang="en-US" sz="1400">
                          <a:latin typeface="+mn-lt"/>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38328">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491414">
                <a:tc>
                  <a:txBody>
                    <a:bodyPr/>
                    <a:lstStyle/>
                    <a:p>
                      <a:pPr marL="0" lvl="0" indent="0" algn="l">
                        <a:lnSpc>
                          <a:spcPct val="108000"/>
                        </a:lnSpc>
                        <a:spcBef>
                          <a:spcPts val="0"/>
                        </a:spcBef>
                        <a:spcAft>
                          <a:spcPts val="0"/>
                        </a:spcAft>
                        <a:buNone/>
                      </a:pPr>
                      <a:r>
                        <a:rPr lang="en-US" sz="900" b="1">
                          <a:latin typeface="Segoe UI" panose="020B0502040204020203" pitchFamily="34" charset="0"/>
                          <a:cs typeface="Segoe UI" panose="020B0502040204020203" pitchFamily="34" charset="0"/>
                        </a:rPr>
                        <a:t>Identify Learning Needs</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manually searches for learning content (e.g., “courses on strategic communication”) using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Copilot surfaces general results, but 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must manually refine relevance and applicability.</a:t>
                      </a:r>
                      <a:endParaRPr lang="en-US" sz="900">
                        <a:latin typeface="Segoe UI" panose="020B0502040204020203" pitchFamily="34" charset="0"/>
                        <a:cs typeface="Segoe UI" panose="020B0502040204020203" pitchFamily="34" charset="0"/>
                      </a:endParaRPr>
                    </a:p>
                    <a:p>
                      <a:pPr marL="0" lvl="0" indent="0" algn="l">
                        <a:lnSpc>
                          <a:spcPct val="100000"/>
                        </a:lnSpc>
                        <a:spcBef>
                          <a:spcPts val="0"/>
                        </a:spcBef>
                        <a:spcAft>
                          <a:spcPts val="0"/>
                        </a:spcAft>
                        <a:buNone/>
                      </a:pP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rPr>
                        <a:t>Employee </a:t>
                      </a:r>
                      <a:r>
                        <a:rPr lang="en-GB" sz="900">
                          <a:latin typeface="Segoe UI"/>
                          <a:cs typeface="Segoe UI"/>
                        </a:rPr>
                        <a:t>uses 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to receive tailored learning suggestions based on their role, recent work patterns, and identified skill gaps. The </a:t>
                      </a:r>
                      <a:r>
                        <a:rPr lang="en-GB" sz="900" b="1">
                          <a:latin typeface="Segoe UI"/>
                          <a:cs typeface="Segoe UI"/>
                        </a:rPr>
                        <a:t>Employee </a:t>
                      </a:r>
                      <a:r>
                        <a:rPr lang="en-GB" sz="900">
                          <a:latin typeface="Segoe UI"/>
                          <a:cs typeface="Segoe UI"/>
                        </a:rPr>
                        <a:t>reviews and approves recommended modules before starting.</a:t>
                      </a:r>
                      <a:endParaRPr lang="en-US" sz="900">
                        <a:latin typeface="Segoe UI"/>
                        <a:cs typeface="Segoe UI"/>
                      </a:endParaRPr>
                    </a:p>
                    <a:p>
                      <a:pPr marL="0" marR="0" lvl="0" indent="0" algn="l" defTabSz="932742">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automatically detects repeated learning signals from approved data sources (e.g., work artifacts, meetings, documents), updates the skill graph, and refreshes learning recommendations without prompting. The </a:t>
                      </a:r>
                      <a:r>
                        <a:rPr lang="en-GB" sz="900" b="1">
                          <a:latin typeface="Segoe UI"/>
                          <a:cs typeface="Segoe UI"/>
                        </a:rPr>
                        <a:t>Employee </a:t>
                      </a:r>
                      <a:r>
                        <a:rPr lang="en-GB" sz="900">
                          <a:latin typeface="Segoe UI"/>
                          <a:cs typeface="Segoe UI"/>
                        </a:rPr>
                        <a:t>intervenes only to adjust data categories or scope.</a:t>
                      </a:r>
                      <a:r>
                        <a:rPr lang="en-US" sz="900">
                          <a:latin typeface="Segoe UI"/>
                          <a:cs typeface="Segoe UI"/>
                        </a:rPr>
                        <a:t>)</a:t>
                      </a:r>
                      <a:endParaRPr kumimoji="0" lang="en-US" sz="900">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491414">
                <a:tc>
                  <a:txBody>
                    <a:bodyPr/>
                    <a:lstStyle/>
                    <a:p>
                      <a:pPr lvl="0" algn="l">
                        <a:lnSpc>
                          <a:spcPct val="100000"/>
                        </a:lnSpc>
                        <a:spcBef>
                          <a:spcPts val="0"/>
                        </a:spcBef>
                        <a:spcAft>
                          <a:spcPts val="0"/>
                        </a:spcAft>
                        <a:buNone/>
                      </a:pPr>
                      <a:r>
                        <a:rPr lang="en-US" sz="900" b="1">
                          <a:latin typeface="Segoe UI" panose="020B0502040204020203" pitchFamily="34" charset="0"/>
                          <a:cs typeface="Segoe UI" panose="020B0502040204020203" pitchFamily="34" charset="0"/>
                        </a:rPr>
                        <a:t>Curate Learning Paths</a:t>
                      </a: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a:lnSpc>
                          <a:spcPct val="100000"/>
                        </a:lnSpc>
                        <a:spcBef>
                          <a:spcPts val="0"/>
                        </a:spcBef>
                        <a:spcAft>
                          <a:spcPts val="0"/>
                        </a:spcAft>
                        <a:buNone/>
                        <a:tabLst/>
                        <a:defRPr/>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manually compiles learning modules from SharePoint, LinkedIn Learning, and internal wikis.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summarizes content, but 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assembles and manages the learning path themselves.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An </a:t>
                      </a:r>
                      <a:r>
                        <a:rPr lang="en-GB" sz="900" b="1">
                          <a:latin typeface="Segoe UI"/>
                          <a:cs typeface="Segoe UI"/>
                        </a:rPr>
                        <a:t>L&amp;D Manager</a:t>
                      </a:r>
                      <a:r>
                        <a:rPr lang="en-GB" sz="900">
                          <a:latin typeface="Segoe UI"/>
                          <a:cs typeface="Segoe UI"/>
                        </a:rPr>
                        <a:t> uses 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to automatically assemble curated learning paths from enterprise content sources (SharePoint, LinkedIn Learning, Microsoft Graph). The </a:t>
                      </a:r>
                      <a:r>
                        <a:rPr lang="en-GB" sz="900" b="1">
                          <a:latin typeface="Segoe UI"/>
                          <a:cs typeface="Segoe UI"/>
                        </a:rPr>
                        <a:t>L&amp;D Manager</a:t>
                      </a:r>
                      <a:r>
                        <a:rPr lang="en-GB" sz="900">
                          <a:latin typeface="Segoe UI"/>
                          <a:cs typeface="Segoe UI"/>
                        </a:rPr>
                        <a:t> reviews and approves paths before rollout to individuals or teams.</a:t>
                      </a:r>
                      <a:endParaRPr lang="en-US" sz="900">
                        <a:latin typeface="Segoe UI"/>
                        <a:cs typeface="Segoe UI"/>
                      </a:endParaRPr>
                    </a:p>
                    <a:p>
                      <a:pPr marL="0" marR="0" lvl="0" indent="0" algn="l" defTabSz="91440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refreshes curated learning paths on a recurring basis using new content, learner progress, performance gaps, and enterprise priorities. Humans intervene only for exceptions or strategic overrides.</a:t>
                      </a:r>
                      <a:endParaRPr lang="en-US" sz="900">
                        <a:latin typeface="Segoe UI"/>
                        <a:cs typeface="Segoe UI"/>
                      </a:endParaRPr>
                    </a:p>
                    <a:p>
                      <a:pPr lvl="0" algn="l">
                        <a:lnSpc>
                          <a:spcPct val="100000"/>
                        </a:lnSpc>
                        <a:spcBef>
                          <a:spcPts val="0"/>
                        </a:spcBef>
                        <a:spcAft>
                          <a:spcPts val="0"/>
                        </a:spcAft>
                        <a:buNone/>
                      </a:pPr>
                      <a:endParaRPr lang="en-US" sz="900" b="0"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a:p>
                      <a:pPr marL="0" marR="0" lvl="0" indent="0" algn="l">
                        <a:lnSpc>
                          <a:spcPct val="100000"/>
                        </a:lnSpc>
                        <a:spcBef>
                          <a:spcPts val="0"/>
                        </a:spcBef>
                        <a:spcAft>
                          <a:spcPts val="0"/>
                        </a:spcAft>
                        <a:buClrTx/>
                        <a:buSzTx/>
                        <a:buFontTx/>
                        <a:buNone/>
                      </a:pP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491414">
                <a:tc>
                  <a:txBody>
                    <a:bodyPr/>
                    <a:lstStyle/>
                    <a:p>
                      <a:pPr lvl="0" algn="l">
                        <a:lnSpc>
                          <a:spcPct val="100000"/>
                        </a:lnSpc>
                        <a:spcBef>
                          <a:spcPts val="0"/>
                        </a:spcBef>
                        <a:spcAft>
                          <a:spcPts val="0"/>
                        </a:spcAft>
                        <a:buNone/>
                      </a:pPr>
                      <a:r>
                        <a:rPr lang="en-US" sz="900" b="1">
                          <a:latin typeface="Segoe UI" panose="020B0502040204020203" pitchFamily="34" charset="0"/>
                          <a:cs typeface="Segoe UI" panose="020B0502040204020203" pitchFamily="34" charset="0"/>
                        </a:rPr>
                        <a:t>Deliver “Tip of the Day” &amp; Micro‑Learning</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for tips (e.g., “How can I use Microsoft 365 more effectively?”). The output is generic and must be manually filtered for relevance.</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delivers context-aware “Tip of the Day” guidance based on the </a:t>
                      </a:r>
                      <a:r>
                        <a:rPr lang="en-GB" sz="900" b="1">
                          <a:latin typeface="Segoe UI"/>
                          <a:cs typeface="Segoe UI"/>
                        </a:rPr>
                        <a:t>Employee’s </a:t>
                      </a:r>
                      <a:r>
                        <a:rPr lang="en-GB" sz="900">
                          <a:latin typeface="Segoe UI"/>
                          <a:cs typeface="Segoe UI"/>
                        </a:rPr>
                        <a:t>ongoing work (files opened, apps used, meeting preparation). The </a:t>
                      </a:r>
                      <a:r>
                        <a:rPr lang="en-GB" sz="900" b="1">
                          <a:latin typeface="Segoe UI"/>
                          <a:cs typeface="Segoe UI"/>
                        </a:rPr>
                        <a:t>Employee </a:t>
                      </a:r>
                      <a:r>
                        <a:rPr lang="en-GB" sz="900">
                          <a:latin typeface="Segoe UI"/>
                          <a:cs typeface="Segoe UI"/>
                        </a:rPr>
                        <a:t>chooses whether to act on or save the suggestion.</a:t>
                      </a:r>
                      <a:endParaRPr lang="en-US" sz="900" b="0" i="0" u="none" strike="noStrike" noProof="0">
                        <a:latin typeface="Segoe UI"/>
                        <a:cs typeface="Segoe UI"/>
                      </a:endParaRPr>
                    </a:p>
                    <a:p>
                      <a:pPr lvl="0" algn="l">
                        <a:lnSpc>
                          <a:spcPct val="100000"/>
                        </a:lnSpc>
                        <a:spcBef>
                          <a:spcPts val="0"/>
                        </a:spcBef>
                        <a:spcAft>
                          <a:spcPts val="0"/>
                        </a:spcAft>
                        <a:buNone/>
                      </a:pPr>
                      <a:endParaRPr lang="en-US" sz="900">
                        <a:latin typeface="Segoe UI" panose="020B0502040204020203" pitchFamily="34" charset="0"/>
                        <a:cs typeface="Segoe UI" panose="020B0502040204020203" pitchFamily="34" charset="0"/>
                      </a:endParaRPr>
                    </a:p>
                    <a:p>
                      <a:pPr marL="0" marR="0" lvl="0" indent="0" algn="l" defTabSz="91440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proactively identifies upcoming work (e.g., meetings, tasks, role changes) and delivers just-in-time micro-learning, role-play guidance, and practice content automatically.</a:t>
                      </a:r>
                      <a:endParaRPr kumimoji="0" lang="en-US" sz="900" b="0" i="0" u="none" strike="noStrike" noProof="0">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491414">
                <a:tc>
                  <a:txBody>
                    <a:bodyPr/>
                    <a:lstStyle/>
                    <a:p>
                      <a:pPr lvl="0" algn="l">
                        <a:lnSpc>
                          <a:spcPct val="100000"/>
                        </a:lnSpc>
                        <a:spcBef>
                          <a:spcPts val="0"/>
                        </a:spcBef>
                        <a:spcAft>
                          <a:spcPts val="0"/>
                        </a:spcAft>
                        <a:buNone/>
                      </a:pPr>
                      <a:r>
                        <a:rPr lang="en-US" sz="900" b="1">
                          <a:latin typeface="Segoe UI" panose="020B0502040204020203" pitchFamily="34" charset="0"/>
                          <a:cs typeface="Segoe UI" panose="020B0502040204020203" pitchFamily="34" charset="0"/>
                        </a:rPr>
                        <a:t>Skill Gap Assessment + Readiness</a:t>
                      </a: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Employee </a:t>
                      </a:r>
                      <a:r>
                        <a:rPr lang="en-GB" sz="900">
                          <a:latin typeface="Segoe UI" panose="020B0502040204020203" pitchFamily="34" charset="0"/>
                          <a:cs typeface="Segoe UI" panose="020B0502040204020203" pitchFamily="34" charset="0"/>
                        </a:rPr>
                        <a:t>manually completes assessments or browses LMS content for “basic” or generic skills.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summarizes results but does not personalize recommendations.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prompts the </a:t>
                      </a:r>
                      <a:r>
                        <a:rPr lang="en-GB" sz="900" b="1">
                          <a:latin typeface="Segoe UI"/>
                          <a:cs typeface="Segoe UI"/>
                        </a:rPr>
                        <a:t>Employee </a:t>
                      </a:r>
                      <a:r>
                        <a:rPr lang="en-GB" sz="900">
                          <a:latin typeface="Segoe UI"/>
                          <a:cs typeface="Segoe UI"/>
                        </a:rPr>
                        <a:t>to complete targeted assessments. Based on results, the </a:t>
                      </a:r>
                      <a:r>
                        <a:rPr lang="en-GB" sz="900" b="1">
                          <a:latin typeface="Segoe UI"/>
                          <a:cs typeface="Segoe UI"/>
                        </a:rPr>
                        <a:t>Employee </a:t>
                      </a:r>
                      <a:r>
                        <a:rPr lang="en-GB" sz="900">
                          <a:latin typeface="Segoe UI"/>
                          <a:cs typeface="Segoe UI"/>
                        </a:rPr>
                        <a:t>reviews and approves personalized learning modules to close identified skill gaps.</a:t>
                      </a:r>
                      <a:endParaRPr lang="en-US" sz="900">
                        <a:latin typeface="Segoe UI"/>
                        <a:cs typeface="Segoe UI"/>
                      </a:endParaRPr>
                    </a:p>
                    <a:p>
                      <a:pPr marL="0" marR="0" lvl="0" indent="0" algn="l" defTabSz="91440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latin typeface="Segoe UI"/>
                          <a:cs typeface="Segoe UI"/>
                        </a:rPr>
                        <a:t>The </a:t>
                      </a:r>
                      <a:r>
                        <a:rPr lang="en-GB" sz="900" b="1">
                          <a:latin typeface="Segoe UI"/>
                          <a:cs typeface="Segoe UI"/>
                          <a:hlinkClick r:id="rId3"/>
                        </a:rPr>
                        <a:t>Learning Agent</a:t>
                      </a:r>
                      <a:r>
                        <a:rPr lang="en-GB" sz="900">
                          <a:latin typeface="Segoe UI"/>
                          <a:cs typeface="Segoe UI"/>
                          <a:hlinkClick r:id="rId3"/>
                        </a:rPr>
                        <a:t> </a:t>
                      </a:r>
                      <a:r>
                        <a:rPr lang="en-GB" sz="900">
                          <a:latin typeface="Segoe UI"/>
                          <a:cs typeface="Segoe UI"/>
                        </a:rPr>
                        <a:t>continuously monitors the employee’s evolving skill profile, refreshes recommended content based on assessments and skill drift, and adjusts readiness indicators automatically. Human review occurs only for exceptions.</a:t>
                      </a:r>
                      <a:endParaRPr kumimoji="0" lang="en-US" sz="900" b="0" i="0" u="none" strike="noStrike" kern="0" cap="none" spc="0" normalizeH="0" baseline="0" noProof="0">
                        <a:ln>
                          <a:noFill/>
                        </a:ln>
                        <a:solidFill>
                          <a:schemeClr val="tx1"/>
                        </a:solidFill>
                        <a:effectLst/>
                        <a:uLnTx/>
                        <a:uFillTx/>
                        <a:latin typeface="Segoe UI"/>
                        <a:ea typeface="+mn-ea"/>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1145434">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Learning Discovery Time: Faster identification of relevant learning content through assisted search</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Learning Curation Effort: Reduced time spent assembling learning paths manually</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Learning Content Relevance: Improved clarity and usefulness of summarized learning options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Learning Path Adoption Rate: Increased uptake of agent-generated learning paths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Skill Gap Closure Velocity: Faster progress toward closing identified skill gaps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Planning Cycle Time Reduction: Reduced time to design &amp; approve learning programs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Autonomous Learning Coverage: Share of workforce receiving continuously refreshed learning paths</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Just-in-Time Learning Activation Rate: %  of learning interventions triggered automatically</a:t>
                      </a:r>
                    </a:p>
                    <a:p>
                      <a:pPr marL="109728" indent="-109728" algn="l" defTabSz="932742" rtl="0" eaLnBrk="1" latinLnBrk="0" hangingPunct="1">
                        <a:buFont typeface="Arial" panose="020B0604020202020204" pitchFamily="34" charset="0"/>
                        <a:buChar char="•"/>
                      </a:pPr>
                      <a:r>
                        <a:rPr lang="en-GB" sz="900" b="0" kern="1200">
                          <a:solidFill>
                            <a:schemeClr val="dk1"/>
                          </a:solidFill>
                          <a:latin typeface="Segoe UI" panose="020B0502040204020203" pitchFamily="34" charset="0"/>
                          <a:ea typeface="+mn-ea"/>
                          <a:cs typeface="Segoe UI" panose="020B0502040204020203" pitchFamily="34" charset="0"/>
                        </a:rPr>
                        <a:t>Enterprise Readiness Lift: Improved workforce readiness for priority capabilities (e.g., AI, leadership, digital skills)</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 name="Rectangle 1" descr="Support for calls (VoIP, PSTN), town halls, or Teams Rooms is not currently available.">
            <a:extLst>
              <a:ext uri="{FF2B5EF4-FFF2-40B4-BE49-F238E27FC236}">
                <a16:creationId xmlns:a16="http://schemas.microsoft.com/office/drawing/2014/main" id="{B4641481-204E-B1F3-024E-31F03DB6680C}"/>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19">
            <a:extLst>
              <a:ext uri="{FF2B5EF4-FFF2-40B4-BE49-F238E27FC236}">
                <a16:creationId xmlns:a16="http://schemas.microsoft.com/office/drawing/2014/main" id="{18C0411D-F8DD-D2B8-FC01-E98D74728D16}"/>
              </a:ext>
            </a:extLst>
          </p:cNvPr>
          <p:cNvSpPr txBox="1">
            <a:spLocks noGrp="1"/>
          </p:cNvSpPr>
          <p:nvPr>
            <p:ph type="title" idx="4294967295"/>
          </p:nvPr>
        </p:nvSpPr>
        <p:spPr>
          <a:xfrm>
            <a:off x="505959" y="600365"/>
            <a:ext cx="1098119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Learning Agent for Employees and L&amp;D Augmentation</a:t>
            </a:r>
            <a:endParaRPr kumimoji="0" lang="en-US" sz="3200" b="0" i="0" u="none" strike="noStrike" kern="1200" cap="none" spc="-50" normalizeH="0" baseline="0" noProof="0" dirty="0">
              <a:ln w="3175">
                <a:noFill/>
              </a:ln>
              <a:solidFill>
                <a:schemeClr val="tx1"/>
              </a:solidFill>
              <a:effectLst/>
              <a:uLnTx/>
              <a:uFillTx/>
              <a:latin typeface="+mj-lt"/>
              <a:ea typeface="+mj-ea"/>
              <a:cs typeface="Segoe Sans Display" pitchFamily="2" charset="0"/>
            </a:endParaRPr>
          </a:p>
        </p:txBody>
      </p:sp>
      <p:sp>
        <p:nvSpPr>
          <p:cNvPr id="7" name="TextBox 6">
            <a:extLst>
              <a:ext uri="{FF2B5EF4-FFF2-40B4-BE49-F238E27FC236}">
                <a16:creationId xmlns:a16="http://schemas.microsoft.com/office/drawing/2014/main" id="{E291C35C-5B3B-0C37-EFE2-9EE143FF03F3}"/>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ENTERPRISE SCENARIOS</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42939164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E22A3-6C52-1E5C-F94C-15FEB8B134F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A7C7D17-BFED-7A88-B4A1-9CF9CA1A131E}"/>
              </a:ext>
            </a:extLst>
          </p:cNvPr>
          <p:cNvSpPr txBox="1"/>
          <p:nvPr/>
        </p:nvSpPr>
        <p:spPr>
          <a:xfrm>
            <a:off x="434046" y="280164"/>
            <a:ext cx="365760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SALES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3" name="Title 19">
            <a:extLst>
              <a:ext uri="{FF2B5EF4-FFF2-40B4-BE49-F238E27FC236}">
                <a16:creationId xmlns:a16="http://schemas.microsoft.com/office/drawing/2014/main" id="{534DFF3D-B3D7-DB93-086A-6B0E8E02B361}"/>
              </a:ext>
            </a:extLst>
          </p:cNvPr>
          <p:cNvSpPr txBox="1">
            <a:spLocks noGrp="1"/>
          </p:cNvSpPr>
          <p:nvPr>
            <p:ph type="title" idx="4294967295"/>
          </p:nvPr>
        </p:nvSpPr>
        <p:spPr>
          <a:xfrm>
            <a:off x="510824" y="567707"/>
            <a:ext cx="1105217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a:ln w="3175">
                  <a:noFill/>
                </a:ln>
                <a:solidFill>
                  <a:srgbClr val="000000"/>
                </a:solidFill>
                <a:effectLst/>
                <a:uLnTx/>
                <a:uFillTx/>
                <a:latin typeface="Segoe Sans Display Semibold"/>
                <a:ea typeface="+mn-ea"/>
                <a:cs typeface="Segoe Sans Display" pitchFamily="2" charset="0"/>
              </a:rPr>
              <a:t>Top Scenarios for Sales Transformation</a:t>
            </a:r>
          </a:p>
        </p:txBody>
      </p:sp>
      <p:sp>
        <p:nvSpPr>
          <p:cNvPr id="3" name="TextBox 2">
            <a:extLst>
              <a:ext uri="{FF2B5EF4-FFF2-40B4-BE49-F238E27FC236}">
                <a16:creationId xmlns:a16="http://schemas.microsoft.com/office/drawing/2014/main" id="{E6773D6A-7554-8D09-4C15-3354B4F81395}"/>
              </a:ext>
            </a:extLst>
          </p:cNvPr>
          <p:cNvSpPr txBox="1"/>
          <p:nvPr/>
        </p:nvSpPr>
        <p:spPr>
          <a:xfrm>
            <a:off x="492216" y="1114731"/>
            <a:ext cx="11188960" cy="5802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a:ea typeface="+mn-ea"/>
                <a:cs typeface="+mn-cs"/>
              </a:rPr>
              <a:t>As you mature in your Frontier Firm journey…</a:t>
            </a:r>
            <a:r>
              <a:rPr kumimoji="0" lang="en-US" sz="1500" b="0" i="0" u="none" strike="noStrike" kern="1200" cap="none" spc="0" normalizeH="0" baseline="0" noProof="0">
                <a:ln>
                  <a:noFill/>
                </a:ln>
                <a:solidFill>
                  <a:srgbClr val="000000"/>
                </a:solidFill>
                <a:effectLst/>
                <a:uLnTx/>
                <a:uFillTx/>
                <a:latin typeface="Segoe UI Semibold"/>
                <a:ea typeface="+mn-ea"/>
                <a:cs typeface="+mn-cs"/>
              </a:rPr>
              <a:t>work evolves from human‑led Copilot assistance, to agent‑supported decisions, and ultimately to agent‑executed workflows with humans providing oversight, judgment, and exception handling.</a:t>
            </a:r>
          </a:p>
        </p:txBody>
      </p:sp>
      <p:grpSp>
        <p:nvGrpSpPr>
          <p:cNvPr id="17" name="Group 16" descr="Scenarios">
            <a:extLst>
              <a:ext uri="{FF2B5EF4-FFF2-40B4-BE49-F238E27FC236}">
                <a16:creationId xmlns:a16="http://schemas.microsoft.com/office/drawing/2014/main" id="{1B1448A0-CBBA-EC04-1A4F-CC55FBE78A9D}"/>
              </a:ext>
            </a:extLst>
          </p:cNvPr>
          <p:cNvGrpSpPr/>
          <p:nvPr/>
        </p:nvGrpSpPr>
        <p:grpSpPr>
          <a:xfrm>
            <a:off x="492216" y="1804270"/>
            <a:ext cx="1828800" cy="4354190"/>
            <a:chOff x="492216" y="1804270"/>
            <a:chExt cx="1828800" cy="4354190"/>
          </a:xfrm>
        </p:grpSpPr>
        <p:sp>
          <p:nvSpPr>
            <p:cNvPr id="25" name="Rounded Rectangle 95">
              <a:extLst>
                <a:ext uri="{FF2B5EF4-FFF2-40B4-BE49-F238E27FC236}">
                  <a16:creationId xmlns:a16="http://schemas.microsoft.com/office/drawing/2014/main" id="{C180E74A-A392-D0B4-A451-0DEFDC1352F9}"/>
                </a:ext>
              </a:extLst>
            </p:cNvPr>
            <p:cNvSpPr/>
            <p:nvPr/>
          </p:nvSpPr>
          <p:spPr bwMode="auto">
            <a:xfrm>
              <a:off x="515076" y="3238009"/>
              <a:ext cx="1783080" cy="640080"/>
            </a:xfrm>
            <a:prstGeom prst="rect">
              <a:avLst/>
            </a:prstGeom>
            <a:solidFill>
              <a:srgbClr val="00518E">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Lead Scoring &amp; Nurture</a:t>
              </a:r>
            </a:p>
          </p:txBody>
        </p:sp>
        <p:sp>
          <p:nvSpPr>
            <p:cNvPr id="27" name="Rounded Rectangle 99">
              <a:extLst>
                <a:ext uri="{FF2B5EF4-FFF2-40B4-BE49-F238E27FC236}">
                  <a16:creationId xmlns:a16="http://schemas.microsoft.com/office/drawing/2014/main" id="{09E449AA-41C1-063E-CC3D-B9EC0695AE69}"/>
                </a:ext>
              </a:extLst>
            </p:cNvPr>
            <p:cNvSpPr/>
            <p:nvPr/>
          </p:nvSpPr>
          <p:spPr bwMode="auto">
            <a:xfrm>
              <a:off x="515076" y="4758257"/>
              <a:ext cx="1783080" cy="640080"/>
            </a:xfrm>
            <a:prstGeom prst="rect">
              <a:avLst/>
            </a:prstGeom>
            <a:solidFill>
              <a:srgbClr val="00518E">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Predictive Sales Forecasting &amp; Pipeline Insights</a:t>
              </a:r>
            </a:p>
          </p:txBody>
        </p:sp>
        <p:sp>
          <p:nvSpPr>
            <p:cNvPr id="28" name="Rounded Rectangle 100">
              <a:extLst>
                <a:ext uri="{FF2B5EF4-FFF2-40B4-BE49-F238E27FC236}">
                  <a16:creationId xmlns:a16="http://schemas.microsoft.com/office/drawing/2014/main" id="{840085A1-D800-1291-6FAF-CBDBF5BCA027}"/>
                </a:ext>
              </a:extLst>
            </p:cNvPr>
            <p:cNvSpPr/>
            <p:nvPr/>
          </p:nvSpPr>
          <p:spPr bwMode="auto">
            <a:xfrm>
              <a:off x="515076" y="5518380"/>
              <a:ext cx="1783080" cy="640080"/>
            </a:xfrm>
            <a:prstGeom prst="rect">
              <a:avLst/>
            </a:prstGeom>
            <a:solidFill>
              <a:srgbClr val="00518E">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Sales Enablement &amp; Playbooks</a:t>
              </a:r>
            </a:p>
          </p:txBody>
        </p:sp>
        <p:sp>
          <p:nvSpPr>
            <p:cNvPr id="29" name="Rounded Rectangle 96">
              <a:extLst>
                <a:ext uri="{FF2B5EF4-FFF2-40B4-BE49-F238E27FC236}">
                  <a16:creationId xmlns:a16="http://schemas.microsoft.com/office/drawing/2014/main" id="{A6A38C90-F557-6260-CED0-69CA627C0186}"/>
                </a:ext>
              </a:extLst>
            </p:cNvPr>
            <p:cNvSpPr/>
            <p:nvPr/>
          </p:nvSpPr>
          <p:spPr bwMode="auto">
            <a:xfrm>
              <a:off x="515076" y="2477885"/>
              <a:ext cx="1783080" cy="640080"/>
            </a:xfrm>
            <a:prstGeom prst="rect">
              <a:avLst/>
            </a:prstGeom>
            <a:solidFill>
              <a:srgbClr val="00518E">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Customer Self-Service Assistant</a:t>
              </a:r>
            </a:p>
          </p:txBody>
        </p:sp>
        <p:sp>
          <p:nvSpPr>
            <p:cNvPr id="30" name="Rounded Rectangle 29">
              <a:extLst>
                <a:ext uri="{FF2B5EF4-FFF2-40B4-BE49-F238E27FC236}">
                  <a16:creationId xmlns:a16="http://schemas.microsoft.com/office/drawing/2014/main" id="{E2252186-217F-CD16-580C-DC154CC47EDC}"/>
                </a:ext>
              </a:extLst>
            </p:cNvPr>
            <p:cNvSpPr/>
            <p:nvPr/>
          </p:nvSpPr>
          <p:spPr bwMode="auto">
            <a:xfrm>
              <a:off x="492216" y="1804270"/>
              <a:ext cx="1828800" cy="548640"/>
            </a:xfrm>
            <a:prstGeom prst="roundRect">
              <a:avLst/>
            </a:prstGeom>
            <a:solidFill>
              <a:srgbClr val="00518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Scenarios</a:t>
              </a:r>
            </a:p>
          </p:txBody>
        </p:sp>
        <p:sp>
          <p:nvSpPr>
            <p:cNvPr id="4" name="Rounded Rectangle 95">
              <a:extLst>
                <a:ext uri="{FF2B5EF4-FFF2-40B4-BE49-F238E27FC236}">
                  <a16:creationId xmlns:a16="http://schemas.microsoft.com/office/drawing/2014/main" id="{0CDD4FB4-6CE0-A9D9-A42A-E77358263995}"/>
                </a:ext>
              </a:extLst>
            </p:cNvPr>
            <p:cNvSpPr/>
            <p:nvPr/>
          </p:nvSpPr>
          <p:spPr bwMode="auto">
            <a:xfrm>
              <a:off x="515076" y="3998133"/>
              <a:ext cx="1783080" cy="640080"/>
            </a:xfrm>
            <a:prstGeom prst="rect">
              <a:avLst/>
            </a:prstGeom>
            <a:solidFill>
              <a:srgbClr val="00518E">
                <a:alpha val="10196"/>
              </a:srgbClr>
            </a:solidFill>
            <a:ln w="12700" cap="flat">
              <a:solidFill>
                <a:schemeClr val="bg1">
                  <a:lumMod val="85000"/>
                </a:schemeClr>
              </a:solidFill>
              <a:prstDash val="solid"/>
              <a:miter/>
            </a:ln>
            <a:effectLst/>
          </p:spPr>
          <p:txBody>
            <a:bodyPr rot="0" spcFirstLastPara="0" vertOverflow="overflow" horzOverflow="overflow" vert="horz" wrap="square" lIns="137160" tIns="0" rIns="11176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rPr>
                <a:t>Customer Retention, Renewal &amp; Upsell</a:t>
              </a:r>
            </a:p>
          </p:txBody>
        </p:sp>
      </p:grpSp>
      <p:grpSp>
        <p:nvGrpSpPr>
          <p:cNvPr id="18" name="Group 17" descr="Key Processes">
            <a:extLst>
              <a:ext uri="{FF2B5EF4-FFF2-40B4-BE49-F238E27FC236}">
                <a16:creationId xmlns:a16="http://schemas.microsoft.com/office/drawing/2014/main" id="{B8F88464-7DA0-764F-A9E7-BAF835C52D4D}"/>
              </a:ext>
            </a:extLst>
          </p:cNvPr>
          <p:cNvGrpSpPr/>
          <p:nvPr/>
        </p:nvGrpSpPr>
        <p:grpSpPr>
          <a:xfrm>
            <a:off x="2434309" y="1804270"/>
            <a:ext cx="3108960" cy="4354190"/>
            <a:chOff x="2396542" y="1804270"/>
            <a:chExt cx="3108960" cy="4354190"/>
          </a:xfrm>
        </p:grpSpPr>
        <p:sp>
          <p:nvSpPr>
            <p:cNvPr id="31" name="Rounded Rectangle 95">
              <a:extLst>
                <a:ext uri="{FF2B5EF4-FFF2-40B4-BE49-F238E27FC236}">
                  <a16:creationId xmlns:a16="http://schemas.microsoft.com/office/drawing/2014/main" id="{D54670A8-B938-BFD6-E3A2-EB10B6B3F14B}"/>
                </a:ext>
              </a:extLst>
            </p:cNvPr>
            <p:cNvSpPr/>
            <p:nvPr/>
          </p:nvSpPr>
          <p:spPr bwMode="auto">
            <a:xfrm>
              <a:off x="2419402" y="3238009"/>
              <a:ext cx="306324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Analyse intent &amp; engagement signals to prioritise prospects &amp; personalise outreach at scale.</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2" name="Rounded Rectangle 97">
              <a:extLst>
                <a:ext uri="{FF2B5EF4-FFF2-40B4-BE49-F238E27FC236}">
                  <a16:creationId xmlns:a16="http://schemas.microsoft.com/office/drawing/2014/main" id="{D8A54E68-7361-1983-D39C-20F47A0B4940}"/>
                </a:ext>
              </a:extLst>
            </p:cNvPr>
            <p:cNvSpPr/>
            <p:nvPr/>
          </p:nvSpPr>
          <p:spPr bwMode="auto">
            <a:xfrm>
              <a:off x="2419402" y="3998133"/>
              <a:ext cx="306324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Detect churn risk, recommends expansions &amp;  sequences outreach at the right time</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3" name="Rounded Rectangle 99">
              <a:extLst>
                <a:ext uri="{FF2B5EF4-FFF2-40B4-BE49-F238E27FC236}">
                  <a16:creationId xmlns:a16="http://schemas.microsoft.com/office/drawing/2014/main" id="{B3F54A60-4A57-281B-5DCA-A597E59B3F63}"/>
                </a:ext>
              </a:extLst>
            </p:cNvPr>
            <p:cNvSpPr/>
            <p:nvPr/>
          </p:nvSpPr>
          <p:spPr bwMode="auto">
            <a:xfrm>
              <a:off x="2419402" y="4758257"/>
              <a:ext cx="306324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Predict revenue, flags at-risk deals, &amp; recommend next-best actions to improve win rates</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4" name="Rounded Rectangle 100">
              <a:extLst>
                <a:ext uri="{FF2B5EF4-FFF2-40B4-BE49-F238E27FC236}">
                  <a16:creationId xmlns:a16="http://schemas.microsoft.com/office/drawing/2014/main" id="{3E255C75-1A58-2D72-6994-2DD187E6440B}"/>
                </a:ext>
              </a:extLst>
            </p:cNvPr>
            <p:cNvSpPr/>
            <p:nvPr/>
          </p:nvSpPr>
          <p:spPr bwMode="auto">
            <a:xfrm>
              <a:off x="2419402" y="5518380"/>
              <a:ext cx="306324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Tailor plays, talk-tracks, &amp; objection handling from top-performer patterns. Cut ramp time &amp; standardise best practice</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ounded Rectangle 96">
              <a:extLst>
                <a:ext uri="{FF2B5EF4-FFF2-40B4-BE49-F238E27FC236}">
                  <a16:creationId xmlns:a16="http://schemas.microsoft.com/office/drawing/2014/main" id="{B3F157E0-53AF-95B8-15EE-C5DE6E2772B6}"/>
                </a:ext>
              </a:extLst>
            </p:cNvPr>
            <p:cNvSpPr/>
            <p:nvPr/>
          </p:nvSpPr>
          <p:spPr bwMode="auto">
            <a:xfrm>
              <a:off x="2419402" y="2477885"/>
              <a:ext cx="3063240" cy="640080"/>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91440" bIns="0" numCol="1" spcCol="0" rtlCol="0" fromWordArt="0" anchor="ctr" anchorCtr="0" forceAA="0" compatLnSpc="1">
              <a:prstTxWarp prst="textNoShape">
                <a:avLst/>
              </a:prstTxWarp>
              <a:noAutofit/>
            </a:bodyPr>
            <a:lstStyle/>
            <a:p>
              <a:pPr marL="91440" marR="0" lvl="0" indent="0" algn="l" defTabSz="932472"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Answer FAQs, configure products &amp;  handle routine sales requests 24/7</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6" name="Rounded Rectangle 35">
              <a:extLst>
                <a:ext uri="{FF2B5EF4-FFF2-40B4-BE49-F238E27FC236}">
                  <a16:creationId xmlns:a16="http://schemas.microsoft.com/office/drawing/2014/main" id="{716C6DB0-78EA-9380-F526-3688BA4022EE}"/>
                </a:ext>
              </a:extLst>
            </p:cNvPr>
            <p:cNvSpPr/>
            <p:nvPr/>
          </p:nvSpPr>
          <p:spPr bwMode="auto">
            <a:xfrm>
              <a:off x="2396542" y="1804270"/>
              <a:ext cx="3108960" cy="548640"/>
            </a:xfrm>
            <a:prstGeom prst="roundRect">
              <a:avLst/>
            </a:prstGeom>
            <a:solidFill>
              <a:srgbClr val="00518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Key processes</a:t>
              </a:r>
            </a:p>
          </p:txBody>
        </p:sp>
      </p:grpSp>
      <p:grpSp>
        <p:nvGrpSpPr>
          <p:cNvPr id="19" name="Group 18" descr="Products and associated logos">
            <a:extLst>
              <a:ext uri="{FF2B5EF4-FFF2-40B4-BE49-F238E27FC236}">
                <a16:creationId xmlns:a16="http://schemas.microsoft.com/office/drawing/2014/main" id="{F79A9DB8-D80B-BCB4-E329-C464AE1113C1}"/>
              </a:ext>
            </a:extLst>
          </p:cNvPr>
          <p:cNvGrpSpPr/>
          <p:nvPr/>
        </p:nvGrpSpPr>
        <p:grpSpPr>
          <a:xfrm>
            <a:off x="5656562" y="1799894"/>
            <a:ext cx="2743200" cy="4358566"/>
            <a:chOff x="5603313" y="1799894"/>
            <a:chExt cx="2743200" cy="4358566"/>
          </a:xfrm>
        </p:grpSpPr>
        <p:sp>
          <p:nvSpPr>
            <p:cNvPr id="14" name="Rounded Rectangle 13">
              <a:extLst>
                <a:ext uri="{FF2B5EF4-FFF2-40B4-BE49-F238E27FC236}">
                  <a16:creationId xmlns:a16="http://schemas.microsoft.com/office/drawing/2014/main" id="{10B6C9BC-111E-3F75-3751-6B6115970CB9}"/>
                </a:ext>
              </a:extLst>
            </p:cNvPr>
            <p:cNvSpPr/>
            <p:nvPr/>
          </p:nvSpPr>
          <p:spPr bwMode="auto">
            <a:xfrm>
              <a:off x="5603313" y="1799894"/>
              <a:ext cx="2743200" cy="548640"/>
            </a:xfrm>
            <a:prstGeom prst="roundRect">
              <a:avLst/>
            </a:prstGeom>
            <a:solidFill>
              <a:srgbClr val="00518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Products</a:t>
              </a:r>
            </a:p>
          </p:txBody>
        </p:sp>
        <p:sp>
          <p:nvSpPr>
            <p:cNvPr id="37" name="Rounded Rectangle 96">
              <a:extLst>
                <a:ext uri="{FF2B5EF4-FFF2-40B4-BE49-F238E27FC236}">
                  <a16:creationId xmlns:a16="http://schemas.microsoft.com/office/drawing/2014/main" id="{6D342874-E362-B3EF-9268-54D34CF0CFB9}"/>
                </a:ext>
              </a:extLst>
            </p:cNvPr>
            <p:cNvSpPr/>
            <p:nvPr/>
          </p:nvSpPr>
          <p:spPr bwMode="auto">
            <a:xfrm>
              <a:off x="5626173" y="2477885"/>
              <a:ext cx="2697480" cy="368057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0" rIns="36000" bIns="0" numCol="1" spcCol="0" rtlCol="0" fromWordArt="0" anchor="ctr" anchorCtr="0" forceAA="0" compatLnSpc="1">
              <a:prstTxWarp prst="textNoShape">
                <a:avLst/>
              </a:prstTxWarp>
              <a:noAutofit/>
            </a:bodyPr>
            <a:lstStyle/>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Chat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M365 Copilot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Dynamics 365 Sales</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Analyst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Researcher Agent</a:t>
              </a:r>
            </a:p>
            <a:p>
              <a:pPr marL="822960" marR="0" lvl="0" indent="0" algn="l"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822960" marR="0" lvl="0" indent="0" algn="l" defTabSz="932472"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Copilot Studio Agents</a:t>
              </a:r>
            </a:p>
          </p:txBody>
        </p:sp>
        <p:pic>
          <p:nvPicPr>
            <p:cNvPr id="22" name="!!CopilotLogo1" descr="Microsoft 365 Copilot UI Icon">
              <a:extLst>
                <a:ext uri="{FF2B5EF4-FFF2-40B4-BE49-F238E27FC236}">
                  <a16:creationId xmlns:a16="http://schemas.microsoft.com/office/drawing/2014/main" id="{BEFAA5C0-94A5-BA34-AA73-6D63BBBD8046}"/>
                </a:ext>
              </a:extLst>
            </p:cNvPr>
            <p:cNvPicPr>
              <a:picLocks noChangeAspect="1"/>
            </p:cNvPicPr>
            <p:nvPr/>
          </p:nvPicPr>
          <p:blipFill>
            <a:blip r:embed="rId3"/>
            <a:stretch>
              <a:fillRect/>
            </a:stretch>
          </p:blipFill>
          <p:spPr>
            <a:xfrm>
              <a:off x="6016319" y="3391660"/>
              <a:ext cx="310887" cy="315129"/>
            </a:xfrm>
            <a:prstGeom prst="rect">
              <a:avLst/>
            </a:prstGeom>
          </p:spPr>
        </p:pic>
        <p:pic>
          <p:nvPicPr>
            <p:cNvPr id="41" name="Picture 40" descr="Copilot logo&#10;">
              <a:extLst>
                <a:ext uri="{FF2B5EF4-FFF2-40B4-BE49-F238E27FC236}">
                  <a16:creationId xmlns:a16="http://schemas.microsoft.com/office/drawing/2014/main" id="{D8AFCA94-00DA-07C3-79F0-5C971032ADD5}"/>
                </a:ext>
              </a:extLst>
            </p:cNvPr>
            <p:cNvPicPr>
              <a:picLocks noChangeAspect="1"/>
            </p:cNvPicPr>
            <p:nvPr/>
          </p:nvPicPr>
          <p:blipFill>
            <a:blip r:embed="rId4"/>
            <a:srcRect t="26745" r="72166" b="34047"/>
            <a:stretch>
              <a:fillRect/>
            </a:stretch>
          </p:blipFill>
          <p:spPr>
            <a:xfrm>
              <a:off x="5992791" y="2883942"/>
              <a:ext cx="357943" cy="315129"/>
            </a:xfrm>
            <a:prstGeom prst="rect">
              <a:avLst/>
            </a:prstGeom>
          </p:spPr>
        </p:pic>
        <p:pic>
          <p:nvPicPr>
            <p:cNvPr id="43" name="Graphic 42" descr="Dynamics 365 Sales logo">
              <a:extLst>
                <a:ext uri="{FF2B5EF4-FFF2-40B4-BE49-F238E27FC236}">
                  <a16:creationId xmlns:a16="http://schemas.microsoft.com/office/drawing/2014/main" id="{2C646EC8-D3D0-6596-5A8B-041A26C991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1742" y="3913892"/>
              <a:ext cx="320040" cy="320040"/>
            </a:xfrm>
            <a:prstGeom prst="rect">
              <a:avLst/>
            </a:prstGeom>
          </p:spPr>
        </p:pic>
        <p:pic>
          <p:nvPicPr>
            <p:cNvPr id="46" name="Picture 45" descr="Researcher agent logo">
              <a:extLst>
                <a:ext uri="{FF2B5EF4-FFF2-40B4-BE49-F238E27FC236}">
                  <a16:creationId xmlns:a16="http://schemas.microsoft.com/office/drawing/2014/main" id="{A3681654-BCBF-1D5F-21B3-A7E7A13AA460}"/>
                </a:ext>
              </a:extLst>
            </p:cNvPr>
            <p:cNvPicPr>
              <a:picLocks noChangeAspect="1"/>
            </p:cNvPicPr>
            <p:nvPr/>
          </p:nvPicPr>
          <p:blipFill>
            <a:blip r:embed="rId7"/>
            <a:stretch>
              <a:fillRect/>
            </a:stretch>
          </p:blipFill>
          <p:spPr>
            <a:xfrm>
              <a:off x="6011742" y="4936748"/>
              <a:ext cx="320040" cy="320040"/>
            </a:xfrm>
            <a:prstGeom prst="rect">
              <a:avLst/>
            </a:prstGeom>
          </p:spPr>
        </p:pic>
        <p:pic>
          <p:nvPicPr>
            <p:cNvPr id="48" name="Picture 47" descr="Analyst agent logo">
              <a:extLst>
                <a:ext uri="{FF2B5EF4-FFF2-40B4-BE49-F238E27FC236}">
                  <a16:creationId xmlns:a16="http://schemas.microsoft.com/office/drawing/2014/main" id="{2F0B45EA-4AB2-1859-3188-600AEDBB9F22}"/>
                </a:ext>
              </a:extLst>
            </p:cNvPr>
            <p:cNvPicPr>
              <a:picLocks noChangeAspect="1"/>
            </p:cNvPicPr>
            <p:nvPr/>
          </p:nvPicPr>
          <p:blipFill>
            <a:blip r:embed="rId8"/>
            <a:stretch>
              <a:fillRect/>
            </a:stretch>
          </p:blipFill>
          <p:spPr>
            <a:xfrm>
              <a:off x="6005686" y="4412007"/>
              <a:ext cx="332152" cy="332152"/>
            </a:xfrm>
            <a:prstGeom prst="rect">
              <a:avLst/>
            </a:prstGeom>
          </p:spPr>
        </p:pic>
        <p:pic>
          <p:nvPicPr>
            <p:cNvPr id="9" name="Picture 8" descr="Copilot Studio Agents logo">
              <a:extLst>
                <a:ext uri="{FF2B5EF4-FFF2-40B4-BE49-F238E27FC236}">
                  <a16:creationId xmlns:a16="http://schemas.microsoft.com/office/drawing/2014/main" id="{D6CE0BE5-4213-27B6-9EE3-CB3DFDBC8DB4}"/>
                </a:ext>
              </a:extLst>
            </p:cNvPr>
            <p:cNvPicPr>
              <a:picLocks noChangeAspect="1"/>
            </p:cNvPicPr>
            <p:nvPr/>
          </p:nvPicPr>
          <p:blipFill>
            <a:blip r:embed="rId9"/>
            <a:stretch>
              <a:fillRect/>
            </a:stretch>
          </p:blipFill>
          <p:spPr>
            <a:xfrm>
              <a:off x="6008997" y="5487546"/>
              <a:ext cx="325530" cy="320040"/>
            </a:xfrm>
            <a:prstGeom prst="rect">
              <a:avLst/>
            </a:prstGeom>
          </p:spPr>
        </p:pic>
      </p:grpSp>
      <p:grpSp>
        <p:nvGrpSpPr>
          <p:cNvPr id="20" name="Group 19" descr="Success Metrics">
            <a:extLst>
              <a:ext uri="{FF2B5EF4-FFF2-40B4-BE49-F238E27FC236}">
                <a16:creationId xmlns:a16="http://schemas.microsoft.com/office/drawing/2014/main" id="{86D4EE5B-0C4E-9AA9-E810-765596E94999}"/>
              </a:ext>
            </a:extLst>
          </p:cNvPr>
          <p:cNvGrpSpPr/>
          <p:nvPr/>
        </p:nvGrpSpPr>
        <p:grpSpPr>
          <a:xfrm>
            <a:off x="8513055" y="1799894"/>
            <a:ext cx="3108960" cy="4358566"/>
            <a:chOff x="8432031" y="1799894"/>
            <a:chExt cx="3108960" cy="4358566"/>
          </a:xfrm>
        </p:grpSpPr>
        <p:sp>
          <p:nvSpPr>
            <p:cNvPr id="16" name="Rounded Rectangle 15">
              <a:extLst>
                <a:ext uri="{FF2B5EF4-FFF2-40B4-BE49-F238E27FC236}">
                  <a16:creationId xmlns:a16="http://schemas.microsoft.com/office/drawing/2014/main" id="{5B293B9A-DB71-3B63-28D3-04486406350D}"/>
                </a:ext>
              </a:extLst>
            </p:cNvPr>
            <p:cNvSpPr/>
            <p:nvPr/>
          </p:nvSpPr>
          <p:spPr bwMode="auto">
            <a:xfrm>
              <a:off x="8432031" y="1799894"/>
              <a:ext cx="3108960" cy="548640"/>
            </a:xfrm>
            <a:prstGeom prst="roundRect">
              <a:avLst/>
            </a:prstGeom>
            <a:solidFill>
              <a:srgbClr val="00518E"/>
            </a:solidFill>
            <a:ln w="63897" cap="flat">
              <a:noFill/>
              <a:prstDash val="solid"/>
              <a:miter/>
            </a:ln>
            <a:effectLst/>
          </p:spPr>
          <p:txBody>
            <a:bodyPr rot="0" spcFirstLastPara="0" vertOverflow="overflow" horzOverflow="overflow" vert="horz" wrap="square" lIns="137160" tIns="14901" rIns="11176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Success Metrics</a:t>
              </a:r>
            </a:p>
          </p:txBody>
        </p:sp>
        <p:sp>
          <p:nvSpPr>
            <p:cNvPr id="44" name="Rounded Rectangle 96">
              <a:extLst>
                <a:ext uri="{FF2B5EF4-FFF2-40B4-BE49-F238E27FC236}">
                  <a16:creationId xmlns:a16="http://schemas.microsoft.com/office/drawing/2014/main" id="{64E9B14D-725B-0481-427D-23A1CDBBA483}"/>
                </a:ext>
              </a:extLst>
            </p:cNvPr>
            <p:cNvSpPr/>
            <p:nvPr/>
          </p:nvSpPr>
          <p:spPr bwMode="auto">
            <a:xfrm>
              <a:off x="8491194" y="2477885"/>
              <a:ext cx="3049797" cy="3680575"/>
            </a:xfrm>
            <a:prstGeom prst="rect">
              <a:avLst/>
            </a:prstGeom>
            <a:solidFill>
              <a:schemeClr val="bg1"/>
            </a:solidFill>
            <a:ln w="12700" cap="flat">
              <a:solidFill>
                <a:schemeClr val="bg1">
                  <a:lumMod val="85000"/>
                </a:schemeClr>
              </a:solidFill>
              <a:prstDash val="solid"/>
              <a:miter/>
            </a:ln>
            <a:effectLst/>
          </p:spPr>
          <p:txBody>
            <a:bodyPr rot="0" spcFirstLastPara="0" vertOverflow="overflow" horzOverflow="overflow" vert="horz" wrap="square" lIns="36000" tIns="182880" rIns="91440" bIns="0" numCol="1" spcCol="0" rtlCol="0" fromWordArt="0" anchor="t" anchorCtr="0" forceAA="0" compatLnSpc="1">
              <a:prstTxWarp prst="textNoShape">
                <a:avLst/>
              </a:prstTxWarp>
              <a:noAutofit/>
            </a:bodyPr>
            <a:lstStyle/>
            <a:p>
              <a:pPr marL="365760" marR="0" lvl="0" indent="-274320" algn="l" defTabSz="914400" rtl="0" eaLnBrk="1" fontAlgn="t" latinLnBrk="0" hangingPunct="1">
                <a:lnSpc>
                  <a:spcPct val="113000"/>
                </a:lnSpc>
                <a:spcBef>
                  <a:spcPts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Faster execution across core sales work</a:t>
              </a:r>
            </a:p>
            <a:p>
              <a:pPr marL="365760" marR="0" lvl="0" indent="-274320" algn="l" defTabSz="914400" rtl="0" eaLnBrk="1" fontAlgn="t" latinLnBrk="0" hangingPunct="1">
                <a:lnSpc>
                  <a:spcPct val="113000"/>
                </a:lnSpc>
                <a:spcBef>
                  <a:spcPts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Higher quality, more consistent sales outputs</a:t>
              </a:r>
            </a:p>
            <a:p>
              <a:pPr marL="365760" marR="0" lvl="0" indent="-274320" algn="l" defTabSz="914400" rtl="0" eaLnBrk="1" fontAlgn="t" latinLnBrk="0" hangingPunct="1">
                <a:lnSpc>
                  <a:spcPct val="113000"/>
                </a:lnSpc>
                <a:spcBef>
                  <a:spcPts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More sales activity completed at scale</a:t>
              </a:r>
            </a:p>
            <a:p>
              <a:pPr marL="365760" marR="0" lvl="0" indent="-274320" algn="l" defTabSz="914400" rtl="0" eaLnBrk="1" fontAlgn="t" latinLnBrk="0" hangingPunct="1">
                <a:lnSpc>
                  <a:spcPct val="113000"/>
                </a:lnSpc>
                <a:spcBef>
                  <a:spcPts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Stronger revenue signals (leads, renewals)</a:t>
              </a:r>
            </a:p>
            <a:p>
              <a:pPr marL="365760" marR="0" lvl="0" indent="-274320" algn="l" defTabSz="914400" rtl="0" eaLnBrk="1" fontAlgn="t" latinLnBrk="0" hangingPunct="1">
                <a:lnSpc>
                  <a:spcPct val="113000"/>
                </a:lnSpc>
                <a:spcBef>
                  <a:spcPts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Clearer pipeline visibility and forecast confidence</a:t>
              </a:r>
            </a:p>
            <a:p>
              <a:pPr marL="365760" marR="0" lvl="0" indent="-274320" algn="l" defTabSz="914400" rtl="0" eaLnBrk="1" fontAlgn="t" latinLnBrk="0" hangingPunct="1">
                <a:lnSpc>
                  <a:spcPct val="113000"/>
                </a:lnSpc>
                <a:spcBef>
                  <a:spcPts val="0"/>
                </a:spcBef>
                <a:spcAft>
                  <a:spcPts val="120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Broader automation across sales workflows</a:t>
              </a:r>
            </a:p>
          </p:txBody>
        </p:sp>
      </p:grpSp>
      <p:sp>
        <p:nvSpPr>
          <p:cNvPr id="15" name="TextBox 14">
            <a:extLst>
              <a:ext uri="{FF2B5EF4-FFF2-40B4-BE49-F238E27FC236}">
                <a16:creationId xmlns:a16="http://schemas.microsoft.com/office/drawing/2014/main" id="{F5016469-8FC2-A62B-1F57-46B6152D282F}"/>
              </a:ext>
            </a:extLst>
          </p:cNvPr>
          <p:cNvSpPr txBox="1"/>
          <p:nvPr/>
        </p:nvSpPr>
        <p:spPr>
          <a:xfrm>
            <a:off x="4779821" y="6315654"/>
            <a:ext cx="6858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Segoe UI"/>
                <a:ea typeface="+mn-ea"/>
                <a:cs typeface="+mn-cs"/>
              </a:rPr>
              <a:t>Click </a:t>
            </a:r>
            <a:r>
              <a:rPr kumimoji="0" lang="en-US" sz="1400" b="0" i="1" u="sng" strike="noStrike" kern="1200" cap="none" spc="0" normalizeH="0" baseline="0" noProof="0">
                <a:ln>
                  <a:noFill/>
                </a:ln>
                <a:solidFill>
                  <a:srgbClr val="0078D4"/>
                </a:solidFill>
                <a:effectLst/>
                <a:uLnTx/>
                <a:uFillTx/>
                <a:latin typeface="Segoe UI"/>
                <a:ea typeface="+mn-ea"/>
                <a:cs typeface="+mn-cs"/>
              </a:rPr>
              <a:t>here</a:t>
            </a:r>
            <a:r>
              <a:rPr kumimoji="0" lang="en-US" sz="1400" b="0" i="1" u="none" strike="noStrike" kern="1200" cap="none" spc="0" normalizeH="0" baseline="0" noProof="0">
                <a:ln>
                  <a:noFill/>
                </a:ln>
                <a:solidFill>
                  <a:srgbClr val="000000"/>
                </a:solidFill>
                <a:effectLst/>
                <a:uLnTx/>
                <a:uFillTx/>
                <a:latin typeface="Segoe UI"/>
                <a:ea typeface="+mn-ea"/>
                <a:cs typeface="+mn-cs"/>
              </a:rPr>
              <a:t> for additional details on scenarios, product information, and success metrics.</a:t>
            </a:r>
          </a:p>
        </p:txBody>
      </p:sp>
    </p:spTree>
    <p:extLst>
      <p:ext uri="{BB962C8B-B14F-4D97-AF65-F5344CB8AC3E}">
        <p14:creationId xmlns:p14="http://schemas.microsoft.com/office/powerpoint/2010/main" val="177259315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6E548-6508-896D-AB1B-86AA2EA1A8DC}"/>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03ED00-3F4D-9B15-5D51-A33B88B42626}"/>
              </a:ext>
            </a:extLst>
          </p:cNvPr>
          <p:cNvGraphicFramePr>
            <a:graphicFrameLocks noGrp="1"/>
          </p:cNvGraphicFramePr>
          <p:nvPr>
            <p:extLst>
              <p:ext uri="{D42A27DB-BD31-4B8C-83A1-F6EECF244321}">
                <p14:modId xmlns:p14="http://schemas.microsoft.com/office/powerpoint/2010/main" val="33381403"/>
              </p:ext>
            </p:extLst>
          </p:nvPr>
        </p:nvGraphicFramePr>
        <p:xfrm>
          <a:off x="449479" y="1231072"/>
          <a:ext cx="11215666" cy="5312603"/>
        </p:xfrm>
        <a:graphic>
          <a:graphicData uri="http://schemas.openxmlformats.org/drawingml/2006/table">
            <a:tbl>
              <a:tblPr firstRow="1" bandRow="1">
                <a:tableStyleId>{00A15C55-8517-42AA-B614-E9B94910E393}</a:tableStyleId>
              </a:tblPr>
              <a:tblGrid>
                <a:gridCol w="1797346">
                  <a:extLst>
                    <a:ext uri="{9D8B030D-6E8A-4147-A177-3AD203B41FA5}">
                      <a16:colId xmlns:a16="http://schemas.microsoft.com/office/drawing/2014/main" val="4150324865"/>
                    </a:ext>
                  </a:extLst>
                </a:gridCol>
                <a:gridCol w="3017520">
                  <a:extLst>
                    <a:ext uri="{9D8B030D-6E8A-4147-A177-3AD203B41FA5}">
                      <a16:colId xmlns:a16="http://schemas.microsoft.com/office/drawing/2014/main" val="3181555836"/>
                    </a:ext>
                  </a:extLst>
                </a:gridCol>
                <a:gridCol w="3200400">
                  <a:extLst>
                    <a:ext uri="{9D8B030D-6E8A-4147-A177-3AD203B41FA5}">
                      <a16:colId xmlns:a16="http://schemas.microsoft.com/office/drawing/2014/main" val="73586981"/>
                    </a:ext>
                  </a:extLst>
                </a:gridCol>
                <a:gridCol w="3200400">
                  <a:extLst>
                    <a:ext uri="{9D8B030D-6E8A-4147-A177-3AD203B41FA5}">
                      <a16:colId xmlns:a16="http://schemas.microsoft.com/office/drawing/2014/main" val="403333011"/>
                    </a:ext>
                  </a:extLst>
                </a:gridCol>
              </a:tblGrid>
              <a:tr h="301752">
                <a:tc>
                  <a:txBody>
                    <a:bodyPr/>
                    <a:lstStyle/>
                    <a:p>
                      <a:pPr algn="ctr"/>
                      <a:endParaRPr lang="en-US" sz="900" b="0">
                        <a:latin typeface="Segoe UI"/>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mj-lt"/>
                          <a:ea typeface="+mn-ea"/>
                          <a:cs typeface="Segoe UI" panose="020B0502040204020203" pitchFamily="34" charset="0"/>
                        </a:rPr>
                        <a:t>PATTERN 1</a:t>
                      </a:r>
                    </a:p>
                  </a:txBody>
                  <a:tcPr marT="0" marB="0" anchor="ctr">
                    <a:solidFill>
                      <a:srgbClr val="595959"/>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Segoe UI Semibold" panose="020B0702040204020203" pitchFamily="34" charset="0"/>
                          <a:ea typeface="+mn-ea"/>
                          <a:cs typeface="Segoe UI Semibold" panose="020B0702040204020203" pitchFamily="34" charset="0"/>
                        </a:rPr>
                        <a:t>PATTERN 2</a:t>
                      </a:r>
                    </a:p>
                  </a:txBody>
                  <a:tcPr marT="0" marB="0" anchor="ctr">
                    <a:solidFill>
                      <a:srgbClr val="595959"/>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bg1"/>
                          </a:solidFill>
                          <a:latin typeface="Segoe UI Semibold" panose="020B0702040204020203" pitchFamily="34" charset="0"/>
                          <a:ea typeface="+mn-ea"/>
                          <a:cs typeface="Segoe UI Semibold" panose="020B0702040204020203" pitchFamily="34" charset="0"/>
                        </a:rPr>
                        <a:t>PATTERN 3</a:t>
                      </a:r>
                    </a:p>
                  </a:txBody>
                  <a:tcPr marT="0" marB="0" anchor="ctr">
                    <a:solidFill>
                      <a:srgbClr val="595959"/>
                    </a:solidFill>
                  </a:tcPr>
                </a:tc>
                <a:extLst>
                  <a:ext uri="{0D108BD9-81ED-4DB2-BD59-A6C34878D82A}">
                    <a16:rowId xmlns:a16="http://schemas.microsoft.com/office/drawing/2014/main" val="3555165537"/>
                  </a:ext>
                </a:extLst>
              </a:tr>
              <a:tr h="356616">
                <a:tc>
                  <a:txBody>
                    <a:bodyPr/>
                    <a:lstStyle/>
                    <a:p>
                      <a:pPr algn="ctr"/>
                      <a:endParaRPr lang="en-US" sz="900" b="0">
                        <a:latin typeface="Segoe UI"/>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1065341">
                <a:tc>
                  <a:txBody>
                    <a:bodyPr/>
                    <a:lstStyle/>
                    <a:p>
                      <a:pPr marL="0" lvl="0" indent="0" algn="l">
                        <a:lnSpc>
                          <a:spcPct val="108000"/>
                        </a:lnSpc>
                        <a:spcBef>
                          <a:spcPts val="0"/>
                        </a:spcBef>
                        <a:spcAft>
                          <a:spcPts val="0"/>
                        </a:spcAft>
                        <a:buNone/>
                      </a:pPr>
                      <a:r>
                        <a:rPr lang="en-US" sz="900" b="1" i="0">
                          <a:latin typeface="Segoe UI" panose="020B0502040204020203" pitchFamily="34" charset="0"/>
                          <a:cs typeface="Segoe UI" panose="020B0502040204020203" pitchFamily="34" charset="0"/>
                        </a:rPr>
                        <a:t>View Team Structure, Level Mix, &amp; Skills Distribution</a:t>
                      </a: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marL="0" lvl="0" indent="0" algn="l">
                        <a:lnSpc>
                          <a:spcPct val="100000"/>
                        </a:lnSpc>
                        <a:spcBef>
                          <a:spcPts val="0"/>
                        </a:spcBef>
                        <a:spcAft>
                          <a:spcPts val="0"/>
                        </a:spcAft>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Leader</a:t>
                      </a:r>
                      <a:r>
                        <a:rPr lang="en-GB" sz="900">
                          <a:latin typeface="Segoe UI" panose="020B0502040204020203" pitchFamily="34" charset="0"/>
                          <a:cs typeface="Segoe UI" panose="020B0502040204020203" pitchFamily="34" charset="0"/>
                        </a:rPr>
                        <a:t> prompts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with questions such as “Show me the structure of my team.”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summarizes team composition, level mix, and skill distribution as static snapshots, which the </a:t>
                      </a:r>
                      <a:r>
                        <a:rPr lang="en-GB" sz="900" b="1">
                          <a:latin typeface="Segoe UI" panose="020B0502040204020203" pitchFamily="34" charset="0"/>
                          <a:cs typeface="Segoe UI" panose="020B0502040204020203" pitchFamily="34" charset="0"/>
                        </a:rPr>
                        <a:t>Leader</a:t>
                      </a:r>
                      <a:r>
                        <a:rPr lang="en-GB" sz="900">
                          <a:latin typeface="Segoe UI" panose="020B0502040204020203" pitchFamily="34" charset="0"/>
                          <a:cs typeface="Segoe UI" panose="020B0502040204020203" pitchFamily="34" charset="0"/>
                        </a:rPr>
                        <a:t> manually interprets to identify potential risks and opportunities.</a:t>
                      </a:r>
                      <a:endParaRPr kumimoji="0"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Workforce Insights Agent</a:t>
                      </a:r>
                      <a:r>
                        <a:rPr lang="en-GB" sz="900">
                          <a:latin typeface="Segoe UI"/>
                          <a:cs typeface="Segoe UI"/>
                        </a:rPr>
                        <a:t> automatically generates team intelligence packets that include organizational structure, confidence scores, data freshness timestamps, level-mix signals, skill distribution, and density of critical roles. The </a:t>
                      </a:r>
                      <a:r>
                        <a:rPr lang="en-GB" sz="900" b="1">
                          <a:latin typeface="Segoe UI"/>
                          <a:cs typeface="Segoe UI"/>
                        </a:rPr>
                        <a:t>Leader</a:t>
                      </a:r>
                      <a:r>
                        <a:rPr lang="en-GB" sz="900">
                          <a:latin typeface="Segoe UI"/>
                          <a:cs typeface="Segoe UI"/>
                        </a:rPr>
                        <a:t> reviews and approves the summaries for planning and reporting.</a:t>
                      </a:r>
                      <a:endParaRPr lang="en-US" sz="900" b="0" i="0">
                        <a:effectLst/>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Workforce Insights Agent</a:t>
                      </a:r>
                      <a:r>
                        <a:rPr lang="en-GB" sz="900">
                          <a:latin typeface="Segoe UI"/>
                          <a:cs typeface="Segoe UI"/>
                        </a:rPr>
                        <a:t> continuously monitors organizational changes, including team shifts, skill evolution, and level mix. The agent proactively surfaces insights, alerts, and risks such as skill gaps, leadership imbalances, and overload signals. The </a:t>
                      </a:r>
                      <a:r>
                        <a:rPr lang="en-GB" sz="900" b="1">
                          <a:latin typeface="Segoe UI"/>
                          <a:cs typeface="Segoe UI"/>
                        </a:rPr>
                        <a:t>Leader</a:t>
                      </a:r>
                      <a:r>
                        <a:rPr lang="en-GB" sz="900">
                          <a:latin typeface="Segoe UI"/>
                          <a:cs typeface="Segoe UI"/>
                        </a:rPr>
                        <a:t> intervenes only for major strategic decisions or anomalies.</a:t>
                      </a:r>
                      <a:endParaRPr lang="en-US" sz="900" b="0" i="0">
                        <a:effectLst/>
                        <a:latin typeface="Segoe UI"/>
                        <a:cs typeface="Segoe UI"/>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1013397">
                <a:tc>
                  <a:txBody>
                    <a:bodyPr/>
                    <a:lstStyle/>
                    <a:p>
                      <a:pPr marL="0" marR="0" lvl="0" indent="0" algn="l" defTabSz="932742">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Identify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Team</a:t>
                      </a: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Members</a:t>
                      </a: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with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Specific</a:t>
                      </a: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Skills</a:t>
                      </a: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to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Inform</a:t>
                      </a: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Project</a:t>
                      </a: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 </a:t>
                      </a:r>
                      <a:r>
                        <a:rPr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Assignments</a:t>
                      </a:r>
                      <a:endPar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Leader</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questions such as “Who on my team knows skill X?”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returns employee profiles and inferred skills, and the </a:t>
                      </a:r>
                      <a:r>
                        <a:rPr lang="en-GB" sz="900" b="1">
                          <a:latin typeface="Segoe UI" panose="020B0502040204020203" pitchFamily="34" charset="0"/>
                          <a:cs typeface="Segoe UI" panose="020B0502040204020203" pitchFamily="34" charset="0"/>
                        </a:rPr>
                        <a:t>Leader</a:t>
                      </a:r>
                      <a:r>
                        <a:rPr lang="en-GB" sz="900">
                          <a:latin typeface="Segoe UI" panose="020B0502040204020203" pitchFamily="34" charset="0"/>
                          <a:cs typeface="Segoe UI" panose="020B0502040204020203" pitchFamily="34" charset="0"/>
                        </a:rPr>
                        <a:t> manually matches skills to project roles.</a:t>
                      </a:r>
                      <a:endParaRPr lang="en-US" sz="900" b="0" i="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Workforce Insights Agent</a:t>
                      </a:r>
                      <a:r>
                        <a:rPr lang="en-GB" sz="900">
                          <a:latin typeface="Segoe UI"/>
                          <a:cs typeface="Segoe UI"/>
                        </a:rPr>
                        <a:t> matches team skills to upcoming project requirements, generates ranked staffing recommendations using proficiency scoring and capability maps, and proposes assignments. The </a:t>
                      </a:r>
                      <a:r>
                        <a:rPr lang="en-GB" sz="900" b="1">
                          <a:latin typeface="Segoe UI"/>
                          <a:cs typeface="Segoe UI"/>
                        </a:rPr>
                        <a:t>Leader</a:t>
                      </a:r>
                      <a:r>
                        <a:rPr lang="en-GB" sz="900">
                          <a:latin typeface="Segoe UI"/>
                          <a:cs typeface="Segoe UI"/>
                        </a:rPr>
                        <a:t> reviews and approves recommended staffing moves.</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Workforce Insights Agent</a:t>
                      </a:r>
                      <a:r>
                        <a:rPr lang="en-GB" sz="900">
                          <a:latin typeface="Segoe UI"/>
                          <a:cs typeface="Segoe UI"/>
                        </a:rPr>
                        <a:t> proactively evaluates upcoming project demand and team capacity, automatically proposing role assignments, backfills, and cross-skilling recommendations. The </a:t>
                      </a:r>
                      <a:r>
                        <a:rPr lang="en-GB" sz="900" b="1">
                          <a:latin typeface="Segoe UI"/>
                          <a:cs typeface="Segoe UI"/>
                        </a:rPr>
                        <a:t>Leader</a:t>
                      </a:r>
                      <a:r>
                        <a:rPr lang="en-GB" sz="900">
                          <a:latin typeface="Segoe UI"/>
                          <a:cs typeface="Segoe UI"/>
                        </a:rPr>
                        <a:t> intervenes only for sensitive staffing or performance-critical decisions.</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1146747">
                <a:tc>
                  <a:txBody>
                    <a:bodyPr/>
                    <a:lstStyle/>
                    <a:p>
                      <a:pPr lvl="0" algn="l">
                        <a:lnSpc>
                          <a:spcPct val="100000"/>
                        </a:lnSpc>
                        <a:spcBef>
                          <a:spcPts val="0"/>
                        </a:spcBef>
                        <a:spcAft>
                          <a:spcPts val="0"/>
                        </a:spcAft>
                        <a:buNone/>
                      </a:pPr>
                      <a:r>
                        <a:rPr lang="en-US" sz="900" b="1" i="0">
                          <a:latin typeface="Segoe UI" panose="020B0502040204020203" pitchFamily="34" charset="0"/>
                          <a:cs typeface="Segoe UI" panose="020B0502040204020203" pitchFamily="34" charset="0"/>
                        </a:rPr>
                        <a:t>Identify Actionable Organizational Insights for Workforce Management</a:t>
                      </a: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panose="020B0502040204020203" pitchFamily="34" charset="0"/>
                          <a:cs typeface="Segoe UI" panose="020B0502040204020203" pitchFamily="34" charset="0"/>
                        </a:rPr>
                        <a:t>The </a:t>
                      </a:r>
                      <a:r>
                        <a:rPr lang="en-GB" sz="900" b="1">
                          <a:latin typeface="Segoe UI" panose="020B0502040204020203" pitchFamily="34" charset="0"/>
                          <a:cs typeface="Segoe UI" panose="020B0502040204020203" pitchFamily="34" charset="0"/>
                        </a:rPr>
                        <a:t>Leader</a:t>
                      </a:r>
                      <a:r>
                        <a:rPr lang="en-GB" sz="900">
                          <a:latin typeface="Segoe UI" panose="020B0502040204020203" pitchFamily="34" charset="0"/>
                          <a:cs typeface="Segoe UI" panose="020B0502040204020203" pitchFamily="34" charset="0"/>
                        </a:rPr>
                        <a:t> asks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for workforce trends, such as emerging skill gaps or workload risks. </a:t>
                      </a:r>
                      <a:r>
                        <a:rPr lang="en-GB" sz="900" b="1">
                          <a:latin typeface="Segoe UI" panose="020B0502040204020203" pitchFamily="34" charset="0"/>
                          <a:cs typeface="Segoe UI" panose="020B0502040204020203" pitchFamily="34" charset="0"/>
                        </a:rPr>
                        <a:t>Copilot Chat</a:t>
                      </a:r>
                      <a:r>
                        <a:rPr lang="en-GB" sz="900">
                          <a:latin typeface="Segoe UI" panose="020B0502040204020203" pitchFamily="34" charset="0"/>
                          <a:cs typeface="Segoe UI" panose="020B0502040204020203" pitchFamily="34" charset="0"/>
                        </a:rPr>
                        <a:t> produces point-in-time summaries, and the </a:t>
                      </a:r>
                      <a:r>
                        <a:rPr lang="en-GB" sz="900" b="1">
                          <a:latin typeface="Segoe UI" panose="020B0502040204020203" pitchFamily="34" charset="0"/>
                          <a:cs typeface="Segoe UI" panose="020B0502040204020203" pitchFamily="34" charset="0"/>
                        </a:rPr>
                        <a:t>Leader</a:t>
                      </a:r>
                      <a:r>
                        <a:rPr lang="en-GB" sz="900">
                          <a:latin typeface="Segoe UI" panose="020B0502040204020203" pitchFamily="34" charset="0"/>
                          <a:cs typeface="Segoe UI" panose="020B0502040204020203" pitchFamily="34" charset="0"/>
                        </a:rPr>
                        <a:t> manually determines appropriate actions.</a:t>
                      </a:r>
                      <a:endParaRPr lang="en-US" sz="900" b="0" i="0">
                        <a:effectLst/>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GB" sz="900">
                          <a:latin typeface="Segoe UI"/>
                          <a:cs typeface="Segoe UI"/>
                        </a:rPr>
                        <a:t>The </a:t>
                      </a:r>
                      <a:r>
                        <a:rPr lang="en-GB" sz="900" b="1">
                          <a:latin typeface="Segoe UI"/>
                          <a:cs typeface="Segoe UI"/>
                          <a:hlinkClick r:id="rId3"/>
                        </a:rPr>
                        <a:t>Workforce Insights Agent</a:t>
                      </a:r>
                      <a:r>
                        <a:rPr lang="en-GB" sz="900">
                          <a:latin typeface="Segoe UI"/>
                          <a:cs typeface="Segoe UI"/>
                        </a:rPr>
                        <a:t> analyzes organizational patterns over time and drafts insights on talent bottlenecks, succession gaps, over- or under-skilled areas, and internal mobility opportunities. The </a:t>
                      </a:r>
                      <a:r>
                        <a:rPr lang="en-GB" sz="900" b="1">
                          <a:latin typeface="Segoe UI"/>
                          <a:cs typeface="Segoe UI"/>
                        </a:rPr>
                        <a:t>Leader</a:t>
                      </a:r>
                      <a:r>
                        <a:rPr lang="en-GB" sz="900">
                          <a:latin typeface="Segoe UI"/>
                          <a:cs typeface="Segoe UI"/>
                        </a:rPr>
                        <a:t> reviews insights and approves actions before execution.</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latin typeface="Segoe UI"/>
                          <a:cs typeface="Segoe UI"/>
                        </a:rPr>
                        <a:t>The </a:t>
                      </a:r>
                      <a:r>
                        <a:rPr lang="en-GB" sz="900" b="1">
                          <a:latin typeface="Segoe UI"/>
                          <a:cs typeface="Segoe UI"/>
                          <a:hlinkClick r:id="rId3"/>
                        </a:rPr>
                        <a:t>Workforce Insights Agent</a:t>
                      </a:r>
                      <a:r>
                        <a:rPr lang="en-GB" sz="900">
                          <a:latin typeface="Segoe UI"/>
                          <a:cs typeface="Segoe UI"/>
                        </a:rPr>
                        <a:t> autonomously identifies workforce opportunities and risks, such as rising attrition signals or declining skill density, and triggers workflows for mobility, learning prescriptions, or restructuring. The </a:t>
                      </a:r>
                      <a:r>
                        <a:rPr lang="en-GB" sz="900" b="1">
                          <a:latin typeface="Segoe UI"/>
                          <a:cs typeface="Segoe UI"/>
                        </a:rPr>
                        <a:t>Leader</a:t>
                      </a:r>
                      <a:r>
                        <a:rPr lang="en-GB" sz="900">
                          <a:latin typeface="Segoe UI"/>
                          <a:cs typeface="Segoe UI"/>
                        </a:rPr>
                        <a:t> sets direction while the </a:t>
                      </a:r>
                      <a:r>
                        <a:rPr lang="en-GB" sz="900" b="1">
                          <a:latin typeface="Segoe UI"/>
                          <a:cs typeface="Segoe UI"/>
                          <a:hlinkClick r:id="rId3"/>
                        </a:rPr>
                        <a:t>Workforce Insights Agent</a:t>
                      </a:r>
                      <a:r>
                        <a:rPr lang="en-GB" sz="900">
                          <a:latin typeface="Segoe UI"/>
                          <a:cs typeface="Segoe UI"/>
                        </a:rPr>
                        <a:t> manages execution.</a:t>
                      </a:r>
                      <a:endParaRPr lang="en-US" sz="900" b="0" i="0">
                        <a:effectLst/>
                        <a:latin typeface="Segoe UI"/>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1428750">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900" b="1" i="0" u="none" strike="noStrike" kern="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Cumulative Success Metrics</a:t>
                      </a:r>
                    </a:p>
                    <a:p>
                      <a:pPr marL="0" lvl="0" indent="0" algn="l" defTabSz="914400">
                        <a:lnSpc>
                          <a:spcPct val="108000"/>
                        </a:lnSpc>
                        <a:spcBef>
                          <a:spcPts val="0"/>
                        </a:spcBef>
                        <a:spcAft>
                          <a:spcPts val="0"/>
                        </a:spcAft>
                        <a:buNone/>
                        <a:tabLst/>
                        <a:defRPr/>
                      </a:pPr>
                      <a:r>
                        <a:rPr lang="en-US" sz="7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700" b="0" i="0" u="none" strike="noStrike" kern="0" cap="none" spc="0" normalizeH="0" baseline="0" noProof="0">
                        <a:ln>
                          <a:noFill/>
                        </a:ln>
                        <a:solidFill>
                          <a:schemeClr val="tx1"/>
                        </a:solidFill>
                        <a:effectLst/>
                        <a:uLnTx/>
                        <a:uFillTx/>
                        <a:latin typeface="+mn-lt"/>
                        <a:ea typeface="+mn-ea"/>
                        <a:cs typeface="Segoe UI"/>
                      </a:endParaRPr>
                    </a:p>
                    <a:p>
                      <a:pPr marL="0" lvl="0" indent="0" algn="l" defTabSz="914400">
                        <a:lnSpc>
                          <a:spcPct val="108000"/>
                        </a:lnSpc>
                        <a:spcBef>
                          <a:spcPts val="0"/>
                        </a:spcBef>
                        <a:spcAft>
                          <a:spcPts val="0"/>
                        </a:spcAft>
                        <a:buNone/>
                        <a:tabLst/>
                        <a:defRPr/>
                      </a:pPr>
                      <a:endParaRPr kumimoji="0" lang="en-US" sz="900" b="1" i="0">
                        <a:latin typeface="+mn-lt"/>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a:lnSpc>
                          <a:spcPct val="100000"/>
                        </a:lnSpc>
                        <a:spcBef>
                          <a:spcPts val="0"/>
                        </a:spcBef>
                        <a:spcAft>
                          <a:spcPts val="0"/>
                        </a:spcAft>
                        <a:buFont typeface="Arial" panose="020B0604020202020204" pitchFamily="34" charset="0"/>
                        <a:buNone/>
                      </a:pPr>
                      <a:r>
                        <a:rPr lang="en-US" sz="900" b="1">
                          <a:latin typeface="Segoe UI" panose="020B0502040204020203" pitchFamily="34" charset="0"/>
                          <a:cs typeface="Segoe UI" panose="020B0502040204020203" pitchFamily="34" charset="0"/>
                        </a:rPr>
                        <a:t>Usage</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Time to Retrieve Org Insights: Faster insight through assisted summaries</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Manual Analysis Effort: Reduced time spent compiling workforce &amp; skills data</a:t>
                      </a:r>
                    </a:p>
                    <a:p>
                      <a:pPr marL="109728" indent="-109728">
                        <a:buFont typeface="Arial" panose="020B0604020202020204" pitchFamily="34" charset="0"/>
                        <a:buChar char="•"/>
                      </a:pPr>
                      <a:r>
                        <a:rPr lang="en-GB" sz="900">
                          <a:latin typeface="Segoe UI" panose="020B0502040204020203" pitchFamily="34" charset="0"/>
                          <a:cs typeface="Segoe UI" panose="020B0502040204020203" pitchFamily="34" charset="0"/>
                        </a:rPr>
                        <a:t>Workforce Visibility: Clearer snapshots of structure, level mix, &amp; skill distribution</a:t>
                      </a:r>
                      <a:endParaRPr lang="en-GB" sz="900" b="0">
                        <a:latin typeface="Segoe UI" panose="020B0502040204020203" pitchFamily="34" charset="0"/>
                        <a:cs typeface="Segoe UI" panose="020B0502040204020203" pitchFamily="34" charset="0"/>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KPIs Impacted</a:t>
                      </a:r>
                      <a:endParaRPr lang="en-US" sz="900">
                        <a:latin typeface="Segoe UI" panose="020B0502040204020203" pitchFamily="34" charset="0"/>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Insight Packet Quality: Higher confidence in validated team &amp; skills summaries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Staffing Recommendation Fit: Better alignment of suggested assignments to role &amp; capability needs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Planning Cycle Time Reduction: Faster workforce planning cycles with agent-assisted analysis</a:t>
                      </a:r>
                    </a:p>
                  </a:txBody>
                  <a:tcPr>
                    <a:lnT w="12700" cap="flat" cmpd="sng" algn="ctr">
                      <a:solidFill>
                        <a:schemeClr val="bg1">
                          <a:lumMod val="75000"/>
                        </a:schemeClr>
                      </a:solidFill>
                      <a:prstDash val="solid"/>
                      <a:round/>
                      <a:headEnd type="none" w="med" len="med"/>
                      <a:tailEnd type="none" w="med" len="med"/>
                    </a:lnT>
                    <a:noFill/>
                  </a:tcPr>
                </a:tc>
                <a:tc>
                  <a:txBody>
                    <a:bodyPr/>
                    <a:lstStyle/>
                    <a:p>
                      <a:pPr lvl="0">
                        <a:buNone/>
                      </a:pPr>
                      <a:r>
                        <a:rPr lang="en-US" sz="900" b="1">
                          <a:latin typeface="Segoe UI" panose="020B0502040204020203" pitchFamily="34" charset="0"/>
                          <a:cs typeface="Segoe UI" panose="020B0502040204020203" pitchFamily="34" charset="0"/>
                        </a:rPr>
                        <a:t>Workflow Automated</a:t>
                      </a:r>
                      <a:endParaRPr lang="en-US" sz="900" b="0" i="0" u="none" strike="noStrike" kern="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Continuous Org Monitoring Coverage: Share of org tracked with real-time structure &amp; skills signals</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Autonomous Staffing Suggestion Rate: Increased share of staffing moves proposed automatically</a:t>
                      </a:r>
                    </a:p>
                    <a:p>
                      <a:pPr marL="109728" indent="-109728" algn="l" defTabSz="932742" rtl="0" eaLnBrk="1" latinLnBrk="0" hangingPunct="1">
                        <a:buFont typeface="Arial" panose="020B0604020202020204" pitchFamily="34" charset="0"/>
                        <a:buChar char="•"/>
                      </a:pPr>
                      <a:r>
                        <a:rPr lang="en-GB" sz="900" kern="1200">
                          <a:solidFill>
                            <a:schemeClr val="dk1"/>
                          </a:solidFill>
                          <a:latin typeface="Segoe UI" panose="020B0502040204020203" pitchFamily="34" charset="0"/>
                          <a:ea typeface="+mn-ea"/>
                          <a:cs typeface="Segoe UI" panose="020B0502040204020203" pitchFamily="34" charset="0"/>
                        </a:rPr>
                        <a:t>Workforce Risk Detection Latency: Faster detection of emerging risks (skill gaps, attrition, imbalance)</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 name="Rectangle 1" descr="Support for calls (VoIP, PSTN), town halls, or Teams Rooms is not currently available.">
            <a:extLst>
              <a:ext uri="{FF2B5EF4-FFF2-40B4-BE49-F238E27FC236}">
                <a16:creationId xmlns:a16="http://schemas.microsoft.com/office/drawing/2014/main" id="{F7D4A0AE-1606-1A0F-9F10-35D12DD7D36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Title 19">
            <a:extLst>
              <a:ext uri="{FF2B5EF4-FFF2-40B4-BE49-F238E27FC236}">
                <a16:creationId xmlns:a16="http://schemas.microsoft.com/office/drawing/2014/main" id="{CD999E6B-170E-8DEC-FF42-93E7CBF45709}"/>
              </a:ext>
            </a:extLst>
          </p:cNvPr>
          <p:cNvSpPr txBox="1">
            <a:spLocks noGrp="1"/>
          </p:cNvSpPr>
          <p:nvPr>
            <p:ph type="title" idx="4294967295"/>
          </p:nvPr>
        </p:nvSpPr>
        <p:spPr>
          <a:xfrm>
            <a:off x="505959" y="600365"/>
            <a:ext cx="1098119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Workforce Insights Agent for HR | Workforce Planning</a:t>
            </a:r>
            <a:endParaRPr kumimoji="0" lang="en-US" sz="3200" b="0" i="0" u="none" strike="noStrike" kern="1200" cap="none" spc="-50" normalizeH="0" baseline="0" noProof="0" dirty="0">
              <a:ln w="3175">
                <a:noFill/>
              </a:ln>
              <a:solidFill>
                <a:schemeClr val="tx1"/>
              </a:solidFill>
              <a:effectLst/>
              <a:uLnTx/>
              <a:uFillTx/>
              <a:latin typeface="+mj-lt"/>
              <a:ea typeface="+mj-ea"/>
              <a:cs typeface="Segoe Sans Display" pitchFamily="2" charset="0"/>
            </a:endParaRPr>
          </a:p>
        </p:txBody>
      </p:sp>
      <p:sp>
        <p:nvSpPr>
          <p:cNvPr id="7" name="TextBox 6">
            <a:extLst>
              <a:ext uri="{FF2B5EF4-FFF2-40B4-BE49-F238E27FC236}">
                <a16:creationId xmlns:a16="http://schemas.microsoft.com/office/drawing/2014/main" id="{CD1D3F42-CB89-344E-F980-2E5309CBD2D6}"/>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spc="-50">
                <a:ln w="3175">
                  <a:noFill/>
                </a:ln>
                <a:solidFill>
                  <a:srgbClr val="0078D4"/>
                </a:solidFill>
                <a:latin typeface="Segoe UI Semibold"/>
                <a:cs typeface="Segoe UI"/>
              </a:rPr>
              <a:t>ENTERPRISE SCENARIOS</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Tree>
    <p:extLst>
      <p:ext uri="{BB962C8B-B14F-4D97-AF65-F5344CB8AC3E}">
        <p14:creationId xmlns:p14="http://schemas.microsoft.com/office/powerpoint/2010/main" val="429005356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421A-4F95-CE0C-29D7-681534E79A6C}"/>
              </a:ext>
            </a:extLst>
          </p:cNvPr>
          <p:cNvSpPr>
            <a:spLocks noGrp="1"/>
          </p:cNvSpPr>
          <p:nvPr>
            <p:ph type="title"/>
          </p:nvPr>
        </p:nvSpPr>
        <p:spPr/>
        <p:txBody>
          <a:bodyPr/>
          <a:lstStyle/>
          <a:p>
            <a:r>
              <a:rPr lang="en-US"/>
              <a:t>Technology Transformation </a:t>
            </a:r>
          </a:p>
        </p:txBody>
      </p:sp>
      <p:sp>
        <p:nvSpPr>
          <p:cNvPr id="5" name="TextBox 4">
            <a:extLst>
              <a:ext uri="{FF2B5EF4-FFF2-40B4-BE49-F238E27FC236}">
                <a16:creationId xmlns:a16="http://schemas.microsoft.com/office/drawing/2014/main" id="{07F0DDC4-BF48-F677-DC4F-CA32501D5A0D}"/>
              </a:ext>
            </a:extLst>
          </p:cNvPr>
          <p:cNvSpPr txBox="1"/>
          <p:nvPr/>
        </p:nvSpPr>
        <p:spPr>
          <a:xfrm>
            <a:off x="4351295" y="1967725"/>
            <a:ext cx="3566160" cy="3015184"/>
          </a:xfrm>
          <a:prstGeom prst="rect">
            <a:avLst/>
          </a:prstGeom>
          <a:noFill/>
        </p:spPr>
        <p:txBody>
          <a:bodyPr wrap="square" lIns="91440" tIns="45720" rIns="91440" bIns="45720" anchor="t">
            <a:spAutoFit/>
          </a:bodyPr>
          <a:lstStyle/>
          <a:p>
            <a:pPr>
              <a:lnSpc>
                <a:spcPct val="125000"/>
              </a:lnSpc>
              <a:spcAft>
                <a:spcPts val="800"/>
              </a:spcAft>
            </a:pPr>
            <a:r>
              <a:rPr lang="en-IE" sz="1400">
                <a:latin typeface="Segoe UI" panose="020B0502040204020203" pitchFamily="34" charset="0"/>
                <a:cs typeface="Segoe UI" panose="020B0502040204020203" pitchFamily="34" charset="0"/>
              </a:rPr>
              <a:t>Shift technical conversation to scaling up AI capabilities reliably across the organization and position technical work to ensure that AI solutions can grow and deliver value at scale, under proper oversight. </a:t>
            </a:r>
          </a:p>
          <a:p>
            <a:pPr marL="274320" indent="-274320">
              <a:lnSpc>
                <a:spcPct val="125000"/>
              </a:lnSpc>
              <a:spcAft>
                <a:spcPts val="1200"/>
              </a:spcAft>
              <a:buClr>
                <a:srgbClr val="0078D4"/>
              </a:buClr>
              <a:buFont typeface="Wingdings" panose="05000000000000000000" pitchFamily="2" charset="2"/>
              <a:buChar char="ü"/>
            </a:pPr>
            <a:r>
              <a:rPr lang="en-US" sz="1400">
                <a:latin typeface="Segoe UI" panose="020B0502040204020203" pitchFamily="34" charset="0"/>
                <a:cs typeface="Segoe UI" panose="020B0502040204020203" pitchFamily="34" charset="0"/>
              </a:rPr>
              <a:t>Scalability and Reliability of AI Systems</a:t>
            </a:r>
          </a:p>
          <a:p>
            <a:pPr marL="274320" indent="-274320">
              <a:lnSpc>
                <a:spcPct val="125000"/>
              </a:lnSpc>
              <a:spcAft>
                <a:spcPts val="1200"/>
              </a:spcAft>
              <a:buClr>
                <a:srgbClr val="0078D4"/>
              </a:buClr>
              <a:buFont typeface="Wingdings" panose="05000000000000000000" pitchFamily="2" charset="2"/>
              <a:buChar char="ü"/>
            </a:pPr>
            <a:r>
              <a:rPr lang="en-IE" sz="1400">
                <a:latin typeface="Segoe UI" panose="020B0502040204020203" pitchFamily="34" charset="0"/>
                <a:cs typeface="Segoe UI" panose="020B0502040204020203" pitchFamily="34" charset="0"/>
              </a:rPr>
              <a:t>Embedded Governance and Best Practices</a:t>
            </a:r>
            <a:endParaRPr lang="en-US" sz="140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99620969-1874-75A1-95E4-235B28B8D12D}"/>
              </a:ext>
            </a:extLst>
          </p:cNvPr>
          <p:cNvSpPr txBox="1"/>
          <p:nvPr/>
        </p:nvSpPr>
        <p:spPr>
          <a:xfrm>
            <a:off x="637398" y="1967725"/>
            <a:ext cx="3566160" cy="3563283"/>
          </a:xfrm>
          <a:prstGeom prst="rect">
            <a:avLst/>
          </a:prstGeom>
          <a:noFill/>
        </p:spPr>
        <p:txBody>
          <a:bodyPr wrap="square" lIns="91440" tIns="45720" rIns="91440" bIns="45720" anchor="t">
            <a:spAutoFit/>
          </a:bodyPr>
          <a:lstStyle/>
          <a:p>
            <a:pPr>
              <a:lnSpc>
                <a:spcPct val="125000"/>
              </a:lnSpc>
              <a:spcAft>
                <a:spcPts val="800"/>
              </a:spcAft>
            </a:pPr>
            <a:r>
              <a:rPr lang="en-IE" sz="1400">
                <a:latin typeface="Segoe UI" panose="020B0502040204020203" pitchFamily="34" charset="0"/>
                <a:ea typeface="Segoe UI" panose="020B0502040204020203" pitchFamily="34" charset="0"/>
                <a:cs typeface="Segoe UI" panose="020B0502040204020203" pitchFamily="34" charset="0"/>
              </a:rPr>
              <a:t>Build a solid technical foundation that enables AI while managing risk. Frame technical needs as business enablers.</a:t>
            </a:r>
          </a:p>
          <a:p>
            <a:pPr marL="274320" marR="0" lvl="0" indent="-274320">
              <a:lnSpc>
                <a:spcPct val="125000"/>
              </a:lnSpc>
              <a:spcAft>
                <a:spcPts val="1200"/>
              </a:spcAft>
              <a:buClr>
                <a:srgbClr val="0078D4"/>
              </a:buClr>
              <a:buFont typeface="Wingdings" panose="05000000000000000000" pitchFamily="2" charset="2"/>
              <a:buChar char="ü"/>
            </a:pPr>
            <a:r>
              <a:rPr lang="en-US" sz="1400">
                <a:latin typeface="Segoe UI" panose="020B0502040204020203" pitchFamily="34" charset="0"/>
                <a:cs typeface="Segoe UI" panose="020B0502040204020203" pitchFamily="34" charset="0"/>
              </a:rPr>
              <a:t>Data Readiness as a Strategic Asset</a:t>
            </a:r>
          </a:p>
          <a:p>
            <a:pPr marL="274320" marR="0" lvl="0" indent="-274320">
              <a:lnSpc>
                <a:spcPct val="125000"/>
              </a:lnSpc>
              <a:spcAft>
                <a:spcPts val="1200"/>
              </a:spcAft>
              <a:buClr>
                <a:srgbClr val="0078D4"/>
              </a:buClr>
              <a:buFont typeface="Wingdings" panose="05000000000000000000" pitchFamily="2" charset="2"/>
              <a:buChar char="ü"/>
            </a:pPr>
            <a:r>
              <a:rPr lang="en-SG" sz="1400">
                <a:latin typeface="Segoe UI" panose="020B0502040204020203" pitchFamily="34" charset="0"/>
                <a:cs typeface="Segoe UI" panose="020B0502040204020203" pitchFamily="34" charset="0"/>
              </a:rPr>
              <a:t>Cloud Infrastructure</a:t>
            </a:r>
          </a:p>
          <a:p>
            <a:pPr marL="274320" marR="0" lvl="0" indent="-274320">
              <a:lnSpc>
                <a:spcPct val="125000"/>
              </a:lnSpc>
              <a:spcAft>
                <a:spcPts val="1200"/>
              </a:spcAft>
              <a:buClr>
                <a:srgbClr val="0078D4"/>
              </a:buClr>
              <a:buFont typeface="Wingdings" panose="05000000000000000000" pitchFamily="2" charset="2"/>
              <a:buChar char="ü"/>
            </a:pPr>
            <a:r>
              <a:rPr lang="en-IE" sz="1400">
                <a:latin typeface="Segoe UI" panose="020B0502040204020203" pitchFamily="34" charset="0"/>
                <a:cs typeface="Segoe UI" panose="020B0502040204020203" pitchFamily="34" charset="0"/>
              </a:rPr>
              <a:t>Security, Compliance, and Responsible AI</a:t>
            </a:r>
            <a:endParaRPr lang="en-IE" sz="1400">
              <a:latin typeface="Segoe UI" panose="020B0502040204020203" pitchFamily="34" charset="0"/>
              <a:ea typeface="Segoe UI" panose="020B0502040204020203" pitchFamily="34" charset="0"/>
              <a:cs typeface="Segoe UI" panose="020B0502040204020203" pitchFamily="34" charset="0"/>
            </a:endParaRPr>
          </a:p>
          <a:p>
            <a:pPr marL="274320" marR="0" lvl="0" indent="-274320">
              <a:lnSpc>
                <a:spcPct val="125000"/>
              </a:lnSpc>
              <a:spcAft>
                <a:spcPts val="1200"/>
              </a:spcAft>
              <a:buClr>
                <a:srgbClr val="0078D4"/>
              </a:buClr>
              <a:buFont typeface="Wingdings" panose="05000000000000000000" pitchFamily="2" charset="2"/>
              <a:buChar char="ü"/>
            </a:pPr>
            <a:r>
              <a:rPr lang="en-IE" sz="1400">
                <a:latin typeface="Segoe UI" panose="020B0502040204020203" pitchFamily="34" charset="0"/>
                <a:cs typeface="Segoe UI" panose="020B0502040204020203" pitchFamily="34" charset="0"/>
              </a:rPr>
              <a:t>Privacy and Policy Alignment</a:t>
            </a:r>
            <a:endParaRPr lang="en-IE" sz="1400">
              <a:latin typeface="Segoe UI" panose="020B0502040204020203" pitchFamily="34" charset="0"/>
              <a:ea typeface="Segoe UI" panose="020B0502040204020203" pitchFamily="34" charset="0"/>
              <a:cs typeface="Segoe UI" panose="020B0502040204020203" pitchFamily="34" charset="0"/>
            </a:endParaRPr>
          </a:p>
          <a:p>
            <a:pPr marR="0" lvl="0">
              <a:lnSpc>
                <a:spcPct val="125000"/>
              </a:lnSpc>
              <a:spcAft>
                <a:spcPts val="800"/>
              </a:spcAft>
            </a:pPr>
            <a:endParaRPr lang="en-US" sz="1400" b="1">
              <a:latin typeface="Segoe UI" panose="020B0502040204020203" pitchFamily="34" charset="0"/>
              <a:ea typeface="MS Mincho" panose="02020609040205080304" pitchFamily="49" charset="-128"/>
              <a:cs typeface="Segoe UI" panose="020B0502040204020203" pitchFamily="34" charset="0"/>
            </a:endParaRPr>
          </a:p>
          <a:p>
            <a:pPr>
              <a:lnSpc>
                <a:spcPct val="115000"/>
              </a:lnSpc>
              <a:spcAft>
                <a:spcPts val="800"/>
              </a:spcAft>
            </a:pPr>
            <a:endParaRPr lang="en-US" sz="1400" b="1">
              <a:solidFill>
                <a:srgbClr val="318581"/>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A3BF8081-43BE-7B1E-7AAF-7D7180A09CE5}"/>
              </a:ext>
            </a:extLst>
          </p:cNvPr>
          <p:cNvSpPr txBox="1"/>
          <p:nvPr/>
        </p:nvSpPr>
        <p:spPr>
          <a:xfrm>
            <a:off x="8065193" y="1967725"/>
            <a:ext cx="3566160" cy="1668662"/>
          </a:xfrm>
          <a:prstGeom prst="rect">
            <a:avLst/>
          </a:prstGeom>
          <a:noFill/>
        </p:spPr>
        <p:txBody>
          <a:bodyPr wrap="square" lIns="91440" tIns="45720" rIns="91440" bIns="45720" anchor="t">
            <a:spAutoFit/>
          </a:bodyPr>
          <a:lstStyle/>
          <a:p>
            <a:pPr>
              <a:lnSpc>
                <a:spcPct val="125000"/>
              </a:lnSpc>
              <a:spcAft>
                <a:spcPts val="800"/>
              </a:spcAft>
            </a:pPr>
            <a:r>
              <a:rPr lang="en-IE" sz="1400">
                <a:latin typeface="Segoe UI" panose="020B0502040204020203" pitchFamily="34" charset="0"/>
                <a:cs typeface="Segoe UI" panose="020B0502040204020203" pitchFamily="34" charset="0"/>
              </a:rPr>
              <a:t>Optimize and orchestrate an AI-driven operation.</a:t>
            </a:r>
          </a:p>
          <a:p>
            <a:pPr marL="274320" indent="-274320">
              <a:lnSpc>
                <a:spcPct val="125000"/>
              </a:lnSpc>
              <a:spcAft>
                <a:spcPts val="1200"/>
              </a:spcAft>
              <a:buClr>
                <a:srgbClr val="0078D4"/>
              </a:buClr>
              <a:buFont typeface="Wingdings" panose="05000000000000000000" pitchFamily="2" charset="2"/>
              <a:buChar char="ü"/>
            </a:pPr>
            <a:r>
              <a:rPr lang="en-IE" sz="1400">
                <a:latin typeface="Segoe UI" panose="020B0502040204020203" pitchFamily="34" charset="0"/>
                <a:cs typeface="Segoe UI" panose="020B0502040204020203" pitchFamily="34" charset="0"/>
              </a:rPr>
              <a:t>Unified Orchestration of AI Systems</a:t>
            </a:r>
          </a:p>
          <a:p>
            <a:pPr marL="274320" indent="-274320">
              <a:lnSpc>
                <a:spcPct val="125000"/>
              </a:lnSpc>
              <a:spcAft>
                <a:spcPts val="1200"/>
              </a:spcAft>
              <a:buClr>
                <a:srgbClr val="0078D4"/>
              </a:buClr>
              <a:buFont typeface="Wingdings" panose="05000000000000000000" pitchFamily="2" charset="2"/>
              <a:buChar char="ü"/>
            </a:pPr>
            <a:r>
              <a:rPr lang="en-IE" sz="1400">
                <a:latin typeface="Segoe UI" panose="020B0502040204020203" pitchFamily="34" charset="0"/>
                <a:cs typeface="Segoe UI" panose="020B0502040204020203" pitchFamily="34" charset="0"/>
              </a:rPr>
              <a:t>Continuous Improvement and Adaptability</a:t>
            </a:r>
            <a:endParaRPr lang="en-US" sz="1400">
              <a:latin typeface="Segoe UI" panose="020B0502040204020203" pitchFamily="34" charset="0"/>
              <a:cs typeface="Segoe UI" panose="020B0502040204020203" pitchFamily="34" charset="0"/>
            </a:endParaRPr>
          </a:p>
        </p:txBody>
      </p:sp>
      <p:sp>
        <p:nvSpPr>
          <p:cNvPr id="10" name="!!Phase1">
            <a:extLst>
              <a:ext uri="{FF2B5EF4-FFF2-40B4-BE49-F238E27FC236}">
                <a16:creationId xmlns:a16="http://schemas.microsoft.com/office/drawing/2014/main" id="{797AB322-2427-E8FC-41F5-A2336B6404A1}"/>
              </a:ext>
              <a:ext uri="{C183D7F6-B498-43B3-948B-1728B52AA6E4}">
                <adec:decorative xmlns:adec="http://schemas.microsoft.com/office/drawing/2017/decorative" val="0"/>
              </a:ext>
            </a:extLst>
          </p:cNvPr>
          <p:cNvSpPr/>
          <p:nvPr/>
        </p:nvSpPr>
        <p:spPr bwMode="auto">
          <a:xfrm>
            <a:off x="637399" y="1285494"/>
            <a:ext cx="3840480" cy="548640"/>
          </a:xfrm>
          <a:prstGeom prst="homePlate">
            <a:avLst/>
          </a:prstGeom>
          <a:gradFill flip="none" rotWithShape="1">
            <a:gsLst>
              <a:gs pos="0">
                <a:srgbClr val="0A6BBA"/>
              </a:gs>
              <a:gs pos="80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8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  Phase 1: Foundation</a:t>
            </a:r>
          </a:p>
        </p:txBody>
      </p:sp>
      <p:sp>
        <p:nvSpPr>
          <p:cNvPr id="11" name="!!Phase2">
            <a:extLst>
              <a:ext uri="{FF2B5EF4-FFF2-40B4-BE49-F238E27FC236}">
                <a16:creationId xmlns:a16="http://schemas.microsoft.com/office/drawing/2014/main" id="{24F7FE2A-41D8-A82B-1006-298B5362D780}"/>
              </a:ext>
              <a:ext uri="{C183D7F6-B498-43B3-948B-1728B52AA6E4}">
                <adec:decorative xmlns:adec="http://schemas.microsoft.com/office/drawing/2017/decorative" val="0"/>
              </a:ext>
            </a:extLst>
          </p:cNvPr>
          <p:cNvSpPr/>
          <p:nvPr/>
        </p:nvSpPr>
        <p:spPr bwMode="auto">
          <a:xfrm>
            <a:off x="4355306" y="1285494"/>
            <a:ext cx="3749040" cy="548640"/>
          </a:xfrm>
          <a:prstGeom prst="chevron">
            <a:avLst/>
          </a:prstGeom>
          <a:gradFill flip="none" rotWithShape="1">
            <a:gsLst>
              <a:gs pos="0">
                <a:srgbClr val="AC35AF"/>
              </a:gs>
              <a:gs pos="80000">
                <a:srgbClr val="0A6BBA"/>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1055811" fontAlgn="base">
              <a:spcBef>
                <a:spcPts val="369"/>
              </a:spcBef>
              <a:spcAft>
                <a:spcPct val="0"/>
              </a:spcAft>
              <a:tabLst>
                <a:tab pos="1735141" algn="l"/>
              </a:tabLst>
              <a:defRPr/>
            </a:pPr>
            <a:r>
              <a:rPr lang="en-US" sz="18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Phase 2: Expansion</a:t>
            </a:r>
          </a:p>
        </p:txBody>
      </p:sp>
      <p:sp>
        <p:nvSpPr>
          <p:cNvPr id="12" name="!!Phase">
            <a:extLst>
              <a:ext uri="{FF2B5EF4-FFF2-40B4-BE49-F238E27FC236}">
                <a16:creationId xmlns:a16="http://schemas.microsoft.com/office/drawing/2014/main" id="{2B590A91-C99D-31BE-B064-BEA5873863BA}"/>
              </a:ext>
              <a:ext uri="{C183D7F6-B498-43B3-948B-1728B52AA6E4}">
                <adec:decorative xmlns:adec="http://schemas.microsoft.com/office/drawing/2017/decorative" val="0"/>
              </a:ext>
            </a:extLst>
          </p:cNvPr>
          <p:cNvSpPr/>
          <p:nvPr/>
        </p:nvSpPr>
        <p:spPr bwMode="auto">
          <a:xfrm>
            <a:off x="7981773" y="1285494"/>
            <a:ext cx="3657600" cy="548640"/>
          </a:xfrm>
          <a:prstGeom prst="chevron">
            <a:avLst/>
          </a:prstGeom>
          <a:gradFill flip="none" rotWithShape="1">
            <a:gsLst>
              <a:gs pos="0">
                <a:srgbClr val="F65567"/>
              </a:gs>
              <a:gs pos="80000">
                <a:srgbClr val="AC35AF"/>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8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Phase 3</a:t>
            </a:r>
            <a:r>
              <a:rPr lang="en-US" sz="18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Frontier</a:t>
            </a:r>
            <a:endParaRPr kumimoji="0" lang="en-US" sz="18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
        <p:nvSpPr>
          <p:cNvPr id="3" name="Rectangle 2">
            <a:extLst>
              <a:ext uri="{FF2B5EF4-FFF2-40B4-BE49-F238E27FC236}">
                <a16:creationId xmlns:a16="http://schemas.microsoft.com/office/drawing/2014/main" id="{4C8D4319-BD88-7652-2995-31151731DE00}"/>
              </a:ext>
            </a:extLst>
          </p:cNvPr>
          <p:cNvSpPr/>
          <p:nvPr/>
        </p:nvSpPr>
        <p:spPr bwMode="auto">
          <a:xfrm>
            <a:off x="0" y="5338169"/>
            <a:ext cx="7518400" cy="656231"/>
          </a:xfrm>
          <a:prstGeom prst="rect">
            <a:avLst/>
          </a:prstGeom>
          <a:solidFill>
            <a:srgbClr val="0078D4">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57200" algn="l" defTabSz="932472" fontAlgn="base">
              <a:spcBef>
                <a:spcPct val="0"/>
              </a:spcBef>
              <a:spcAft>
                <a:spcPct val="0"/>
              </a:spcAft>
            </a:pPr>
            <a:r>
              <a:rPr lang="en-US" sz="2000">
                <a:solidFill>
                  <a:schemeClr val="tx1"/>
                </a:solidFill>
                <a:ea typeface="Segoe UI" pitchFamily="34" charset="0"/>
                <a:cs typeface="Segoe UI" pitchFamily="34" charset="0"/>
              </a:rPr>
              <a:t>For more details, see </a:t>
            </a:r>
            <a:r>
              <a:rPr lang="en-US" sz="2000">
                <a:solidFill>
                  <a:schemeClr val="tx1"/>
                </a:solidFill>
                <a:ea typeface="Segoe UI" pitchFamily="34" charset="0"/>
                <a:cs typeface="Segoe UI" pitchFamily="34" charset="0"/>
                <a:hlinkClick r:id="rId2"/>
              </a:rPr>
              <a:t>Frontier Firm Playbook</a:t>
            </a:r>
            <a:r>
              <a:rPr lang="en-US" sz="2000">
                <a:solidFill>
                  <a:schemeClr val="tx1"/>
                </a:solidFill>
                <a:ea typeface="Segoe UI" pitchFamily="34" charset="0"/>
                <a:cs typeface="Segoe UI" pitchFamily="34" charset="0"/>
              </a:rPr>
              <a:t>. </a:t>
            </a:r>
          </a:p>
        </p:txBody>
      </p:sp>
    </p:spTree>
    <p:extLst>
      <p:ext uri="{BB962C8B-B14F-4D97-AF65-F5344CB8AC3E}">
        <p14:creationId xmlns:p14="http://schemas.microsoft.com/office/powerpoint/2010/main" val="391224231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54C6-41D2-036E-FB99-38060A3993DD}"/>
              </a:ext>
            </a:extLst>
          </p:cNvPr>
          <p:cNvSpPr>
            <a:spLocks noGrp="1"/>
          </p:cNvSpPr>
          <p:nvPr>
            <p:ph type="title"/>
          </p:nvPr>
        </p:nvSpPr>
        <p:spPr/>
        <p:txBody>
          <a:bodyPr/>
          <a:lstStyle/>
          <a:p>
            <a:r>
              <a:rPr lang="en-US"/>
              <a:t>Measuring Success</a:t>
            </a:r>
          </a:p>
        </p:txBody>
      </p:sp>
      <p:sp>
        <p:nvSpPr>
          <p:cNvPr id="3" name="Content Placeholder 2">
            <a:extLst>
              <a:ext uri="{FF2B5EF4-FFF2-40B4-BE49-F238E27FC236}">
                <a16:creationId xmlns:a16="http://schemas.microsoft.com/office/drawing/2014/main" id="{D0DCE97A-1F54-6ABF-C42D-D8DDC85B777A}"/>
              </a:ext>
            </a:extLst>
          </p:cNvPr>
          <p:cNvSpPr>
            <a:spLocks noGrp="1"/>
          </p:cNvSpPr>
          <p:nvPr>
            <p:ph sz="quarter" idx="10"/>
          </p:nvPr>
        </p:nvSpPr>
        <p:spPr>
          <a:xfrm>
            <a:off x="586581" y="1120960"/>
            <a:ext cx="11018838" cy="791307"/>
          </a:xfrm>
        </p:spPr>
        <p:txBody>
          <a:bodyPr/>
          <a:lstStyle/>
          <a:p>
            <a:pPr marL="0" indent="0">
              <a:lnSpc>
                <a:spcPct val="110000"/>
              </a:lnSpc>
              <a:spcAft>
                <a:spcPts val="600"/>
              </a:spcAft>
              <a:buNone/>
            </a:pPr>
            <a:r>
              <a:rPr lang="en-US" sz="1600">
                <a:solidFill>
                  <a:srgbClr val="000000"/>
                </a:solidFill>
                <a:latin typeface="Segoe UI" panose="020B0502040204020203" pitchFamily="34" charset="0"/>
              </a:rPr>
              <a:t>Evaluating the success of individual AI solutions tells part of the transformation story, but Frontier Firms must also focus on the bigger picture, using a blend of telemetry and employee sentiment-based measures to assess how they are maturing along the journey, and using KPIs and financial indicators to assess the business impact of transformation. </a:t>
            </a:r>
          </a:p>
        </p:txBody>
      </p:sp>
      <p:graphicFrame>
        <p:nvGraphicFramePr>
          <p:cNvPr id="9" name="Table 8">
            <a:extLst>
              <a:ext uri="{FF2B5EF4-FFF2-40B4-BE49-F238E27FC236}">
                <a16:creationId xmlns:a16="http://schemas.microsoft.com/office/drawing/2014/main" id="{D08C212A-7EBB-D882-7B1C-DC01ECD1A1E9}"/>
              </a:ext>
            </a:extLst>
          </p:cNvPr>
          <p:cNvGraphicFramePr>
            <a:graphicFrameLocks noGrp="1"/>
          </p:cNvGraphicFramePr>
          <p:nvPr>
            <p:extLst>
              <p:ext uri="{D42A27DB-BD31-4B8C-83A1-F6EECF244321}">
                <p14:modId xmlns:p14="http://schemas.microsoft.com/office/powerpoint/2010/main" val="1880443716"/>
              </p:ext>
            </p:extLst>
          </p:nvPr>
        </p:nvGraphicFramePr>
        <p:xfrm>
          <a:off x="584199" y="2177069"/>
          <a:ext cx="10863230" cy="3369193"/>
        </p:xfrm>
        <a:graphic>
          <a:graphicData uri="http://schemas.openxmlformats.org/drawingml/2006/table">
            <a:tbl>
              <a:tblPr firstRow="1" bandRow="1">
                <a:tableStyleId>{5C22544A-7EE6-4342-B048-85BDC9FD1C3A}</a:tableStyleId>
              </a:tblPr>
              <a:tblGrid>
                <a:gridCol w="1618646">
                  <a:extLst>
                    <a:ext uri="{9D8B030D-6E8A-4147-A177-3AD203B41FA5}">
                      <a16:colId xmlns:a16="http://schemas.microsoft.com/office/drawing/2014/main" val="802001166"/>
                    </a:ext>
                  </a:extLst>
                </a:gridCol>
                <a:gridCol w="3081528">
                  <a:extLst>
                    <a:ext uri="{9D8B030D-6E8A-4147-A177-3AD203B41FA5}">
                      <a16:colId xmlns:a16="http://schemas.microsoft.com/office/drawing/2014/main" val="1473759377"/>
                    </a:ext>
                  </a:extLst>
                </a:gridCol>
                <a:gridCol w="3081528">
                  <a:extLst>
                    <a:ext uri="{9D8B030D-6E8A-4147-A177-3AD203B41FA5}">
                      <a16:colId xmlns:a16="http://schemas.microsoft.com/office/drawing/2014/main" val="1105948414"/>
                    </a:ext>
                  </a:extLst>
                </a:gridCol>
                <a:gridCol w="3081528">
                  <a:extLst>
                    <a:ext uri="{9D8B030D-6E8A-4147-A177-3AD203B41FA5}">
                      <a16:colId xmlns:a16="http://schemas.microsoft.com/office/drawing/2014/main" val="2899650730"/>
                    </a:ext>
                  </a:extLst>
                </a:gridCol>
              </a:tblGrid>
              <a:tr h="370840">
                <a:tc>
                  <a:txBody>
                    <a:bodyPr/>
                    <a:lstStyle/>
                    <a:p>
                      <a:endParaRPr lang="en-US"/>
                    </a:p>
                  </a:txBody>
                  <a:tcP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a:p>
                  </a:txBody>
                  <a:tcP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a:p>
                  </a:txBody>
                  <a:tcP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a:p>
                  </a:txBody>
                  <a:tcPr>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9429073"/>
                  </a:ext>
                </a:extLst>
              </a:tr>
              <a:tr h="918437">
                <a:tc>
                  <a:txBody>
                    <a:bodyPr/>
                    <a:lstStyle/>
                    <a:p>
                      <a:pPr algn="l" rtl="0" fontAlgn="base">
                        <a:lnSpc>
                          <a:spcPct val="110000"/>
                        </a:lnSpc>
                        <a:buNone/>
                      </a:pPr>
                      <a:r>
                        <a:rPr lang="en-US" sz="1400">
                          <a:solidFill>
                            <a:srgbClr val="000000"/>
                          </a:solidFill>
                          <a:effectLst/>
                          <a:latin typeface="Segoe UI Semibold" panose="020B0702040204020203" pitchFamily="34" charset="0"/>
                          <a:cs typeface="Segoe UI Semibold" panose="020B0702040204020203" pitchFamily="34" charset="0"/>
                        </a:rPr>
                        <a:t>How people work </a:t>
                      </a:r>
                      <a:r>
                        <a:rPr lang="en-US" sz="1400">
                          <a:solidFill>
                            <a:srgbClr val="000000"/>
                          </a:solidFill>
                          <a:effectLst/>
                          <a:latin typeface="Segoe UI" panose="020B0502040204020203" pitchFamily="34" charset="0"/>
                          <a:cs typeface="Segoe UI" panose="020B0502040204020203" pitchFamily="34" charset="0"/>
                        </a:rPr>
                        <a:t>(telemetry)</a:t>
                      </a:r>
                    </a:p>
                    <a:p>
                      <a:pPr algn="l" rtl="0" fontAlgn="base">
                        <a:lnSpc>
                          <a:spcPct val="110000"/>
                        </a:lnSpc>
                        <a:buNone/>
                      </a:pPr>
                      <a:endParaRPr lang="en-US" sz="1400">
                        <a:solidFill>
                          <a:srgbClr val="000000"/>
                        </a:solidFill>
                        <a:effectLst/>
                        <a:latin typeface="Segoe UI" panose="020B0502040204020203" pitchFamily="34" charset="0"/>
                        <a:cs typeface="Segoe UI" panose="020B0502040204020203" pitchFamily="34" charset="0"/>
                      </a:endParaRPr>
                    </a:p>
                    <a:p>
                      <a:pPr algn="l" rtl="0" fontAlgn="base">
                        <a:lnSpc>
                          <a:spcPct val="110000"/>
                        </a:lnSpc>
                        <a:buNone/>
                      </a:pPr>
                      <a:r>
                        <a:rPr lang="en-US" sz="1400">
                          <a:solidFill>
                            <a:srgbClr val="000000"/>
                          </a:solidFill>
                          <a:effectLst/>
                          <a:latin typeface="Segoe UI" panose="020B0502040204020203" pitchFamily="34" charset="0"/>
                          <a:cs typeface="Segoe UI" panose="020B0502040204020203" pitchFamily="34" charset="0"/>
                        </a:rPr>
                        <a:t>Copilot Analytics</a:t>
                      </a:r>
                    </a:p>
                  </a:txBody>
                  <a:tcPr marL="66304" marR="66304" marT="33152" marB="3315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ü"/>
                      </a:pPr>
                      <a:r>
                        <a:rPr lang="en-US" sz="1400"/>
                        <a:t>Adoption</a:t>
                      </a:r>
                    </a:p>
                    <a:p>
                      <a:pPr marL="285750" indent="-285750">
                        <a:buFont typeface="Wingdings" panose="05000000000000000000" pitchFamily="2" charset="2"/>
                        <a:buChar char="ü"/>
                      </a:pPr>
                      <a:r>
                        <a:rPr lang="en-US" sz="1400"/>
                        <a:t>Time savings</a:t>
                      </a:r>
                    </a:p>
                    <a:p>
                      <a:pPr marL="285750" indent="-285750">
                        <a:buFont typeface="Wingdings" panose="05000000000000000000" pitchFamily="2" charset="2"/>
                        <a:buChar char="ü"/>
                      </a:pPr>
                      <a:r>
                        <a:rPr lang="en-US" sz="1400"/>
                        <a:t>Tasks assisted</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ü"/>
                      </a:pPr>
                      <a:r>
                        <a:rPr lang="en-US" sz="1400"/>
                        <a:t>Adoption and agent landscape</a:t>
                      </a:r>
                    </a:p>
                    <a:p>
                      <a:pPr marL="285750" indent="-285750">
                        <a:buFont typeface="Wingdings" panose="05000000000000000000" pitchFamily="2" charset="2"/>
                        <a:buChar char="ü"/>
                      </a:pPr>
                      <a:r>
                        <a:rPr lang="en-US" sz="1400"/>
                        <a:t>Capacity augmentation</a:t>
                      </a:r>
                    </a:p>
                    <a:p>
                      <a:pPr marL="285750" indent="-285750">
                        <a:buFont typeface="Wingdings" panose="05000000000000000000" pitchFamily="2" charset="2"/>
                        <a:buChar char="ü"/>
                      </a:pPr>
                      <a:r>
                        <a:rPr lang="en-US" sz="1400"/>
                        <a:t>Business metrics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Autonomous agent twins  or agent bosses </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Work redesign</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37488146"/>
                  </a:ext>
                </a:extLst>
              </a:tr>
              <a:tr h="370840">
                <a:tc>
                  <a:txBody>
                    <a:bodyPr/>
                    <a:lstStyle/>
                    <a:p>
                      <a:pPr algn="l" rtl="0" fontAlgn="base">
                        <a:lnSpc>
                          <a:spcPct val="110000"/>
                        </a:lnSpc>
                        <a:buNone/>
                      </a:pPr>
                      <a:r>
                        <a:rPr lang="en-US" sz="1400">
                          <a:solidFill>
                            <a:srgbClr val="000000"/>
                          </a:solidFill>
                          <a:effectLst/>
                          <a:latin typeface="Segoe UI Semibold" panose="020B0702040204020203" pitchFamily="34" charset="0"/>
                          <a:cs typeface="Segoe UI Semibold" panose="020B0702040204020203" pitchFamily="34" charset="0"/>
                        </a:rPr>
                        <a:t>How people feel </a:t>
                      </a:r>
                      <a:r>
                        <a:rPr lang="en-US" sz="1400">
                          <a:solidFill>
                            <a:srgbClr val="000000"/>
                          </a:solidFill>
                          <a:effectLst/>
                          <a:latin typeface="Segoe UI" panose="020B0502040204020203" pitchFamily="34" charset="0"/>
                          <a:cs typeface="Segoe UI" panose="020B0502040204020203" pitchFamily="34" charset="0"/>
                        </a:rPr>
                        <a:t>(sentiment)</a:t>
                      </a:r>
                    </a:p>
                    <a:p>
                      <a:pPr algn="l" rtl="0" fontAlgn="base">
                        <a:lnSpc>
                          <a:spcPct val="110000"/>
                        </a:lnSpc>
                        <a:buNone/>
                      </a:pPr>
                      <a:endParaRPr lang="en-US" sz="1400">
                        <a:solidFill>
                          <a:srgbClr val="000000"/>
                        </a:solidFill>
                        <a:effectLst/>
                        <a:latin typeface="Segoe UI" panose="020B0502040204020203" pitchFamily="34" charset="0"/>
                        <a:cs typeface="Segoe UI" panose="020B0502040204020203" pitchFamily="34" charset="0"/>
                      </a:endParaRPr>
                    </a:p>
                    <a:p>
                      <a:pPr algn="l" rtl="0" fontAlgn="base">
                        <a:lnSpc>
                          <a:spcPct val="110000"/>
                        </a:lnSpc>
                        <a:buNone/>
                      </a:pPr>
                      <a:r>
                        <a:rPr lang="en-US" sz="1400">
                          <a:solidFill>
                            <a:srgbClr val="000000"/>
                          </a:solidFill>
                          <a:effectLst/>
                          <a:latin typeface="Segoe UI" panose="020B0502040204020203" pitchFamily="34" charset="0"/>
                          <a:cs typeface="Segoe UI" panose="020B0502040204020203" pitchFamily="34" charset="0"/>
                        </a:rPr>
                        <a:t>Viva Glint</a:t>
                      </a:r>
                    </a:p>
                    <a:p>
                      <a:pPr algn="l" rtl="0" fontAlgn="base">
                        <a:lnSpc>
                          <a:spcPct val="110000"/>
                        </a:lnSpc>
                        <a:buNone/>
                      </a:pPr>
                      <a:r>
                        <a:rPr lang="en-US" sz="1400">
                          <a:solidFill>
                            <a:srgbClr val="000000"/>
                          </a:solidFill>
                          <a:effectLst/>
                          <a:latin typeface="Segoe UI" panose="020B0502040204020203" pitchFamily="34" charset="0"/>
                          <a:cs typeface="Segoe UI" panose="020B0502040204020203" pitchFamily="34" charset="0"/>
                        </a:rPr>
                        <a:t>Viva Pulse</a:t>
                      </a:r>
                    </a:p>
                    <a:p>
                      <a:pPr algn="l" rtl="0" fontAlgn="base">
                        <a:lnSpc>
                          <a:spcPct val="110000"/>
                        </a:lnSpc>
                        <a:buNone/>
                      </a:pPr>
                      <a:r>
                        <a:rPr lang="en-US" sz="1400">
                          <a:solidFill>
                            <a:srgbClr val="000000"/>
                          </a:solidFill>
                          <a:effectLst/>
                          <a:latin typeface="Segoe UI" panose="020B0502040204020203" pitchFamily="34" charset="0"/>
                          <a:cs typeface="Segoe UI" panose="020B0502040204020203" pitchFamily="34" charset="0"/>
                        </a:rPr>
                        <a:t>Viva Engage</a:t>
                      </a:r>
                    </a:p>
                    <a:p>
                      <a:pPr algn="l" rtl="0" fontAlgn="base">
                        <a:lnSpc>
                          <a:spcPct val="110000"/>
                        </a:lnSpc>
                        <a:buNone/>
                      </a:pPr>
                      <a:r>
                        <a:rPr lang="en-US" sz="1400">
                          <a:solidFill>
                            <a:srgbClr val="000000"/>
                          </a:solidFill>
                          <a:effectLst/>
                          <a:latin typeface="Segoe UI" panose="020B0502040204020203" pitchFamily="34" charset="0"/>
                          <a:cs typeface="Segoe UI" panose="020B0502040204020203" pitchFamily="34" charset="0"/>
                        </a:rPr>
                        <a:t>MS Forms</a:t>
                      </a:r>
                    </a:p>
                  </a:txBody>
                  <a:tcPr marL="66304" marR="66304" marT="33152" marB="3315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AI Skilling</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Culture</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Communication</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Change readiness</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Change adaption</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Innovation potential</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Process barriers</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Psychological safety</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Strategic alignment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Collaboration norms</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Decision making</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Empowerment</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Learning</a:t>
                      </a:r>
                    </a:p>
                    <a:p>
                      <a:endParaRPr lang="en-US"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Strategy </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Culture</a:t>
                      </a:r>
                    </a:p>
                    <a:p>
                      <a:pPr marL="285750" indent="-285750" algn="l" defTabSz="932742" rtl="0" eaLnBrk="1" latinLnBrk="0" hangingPunct="1">
                        <a:buFont typeface="Wingdings" panose="05000000000000000000" pitchFamily="2" charset="2"/>
                        <a:buChar char="ü"/>
                      </a:pPr>
                      <a:r>
                        <a:rPr lang="en-US" sz="1400" kern="1200">
                          <a:solidFill>
                            <a:schemeClr val="dk1"/>
                          </a:solidFill>
                          <a:latin typeface="+mn-lt"/>
                          <a:ea typeface="+mn-ea"/>
                          <a:cs typeface="+mn-cs"/>
                        </a:rPr>
                        <a:t>Innovation and creativity </a:t>
                      </a:r>
                    </a:p>
                    <a:p>
                      <a:endParaRPr lang="en-US" sz="14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8725089"/>
                  </a:ext>
                </a:extLst>
              </a:tr>
            </a:tbl>
          </a:graphicData>
        </a:graphic>
      </p:graphicFrame>
      <p:sp>
        <p:nvSpPr>
          <p:cNvPr id="11" name="Rectangle 10">
            <a:extLst>
              <a:ext uri="{FF2B5EF4-FFF2-40B4-BE49-F238E27FC236}">
                <a16:creationId xmlns:a16="http://schemas.microsoft.com/office/drawing/2014/main" id="{3E60BCA3-A0C7-E1DE-B145-F509888308C2}"/>
              </a:ext>
            </a:extLst>
          </p:cNvPr>
          <p:cNvSpPr/>
          <p:nvPr/>
        </p:nvSpPr>
        <p:spPr bwMode="auto">
          <a:xfrm>
            <a:off x="0" y="5922369"/>
            <a:ext cx="7518400" cy="656231"/>
          </a:xfrm>
          <a:prstGeom prst="rect">
            <a:avLst/>
          </a:prstGeom>
          <a:solidFill>
            <a:srgbClr val="0078D4">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457200" algn="l" defTabSz="932472" fontAlgn="base">
              <a:spcBef>
                <a:spcPct val="0"/>
              </a:spcBef>
              <a:spcAft>
                <a:spcPct val="0"/>
              </a:spcAft>
            </a:pPr>
            <a:r>
              <a:rPr lang="en-US" sz="2000">
                <a:solidFill>
                  <a:schemeClr val="tx1"/>
                </a:solidFill>
                <a:ea typeface="Segoe UI" pitchFamily="34" charset="0"/>
                <a:cs typeface="Segoe UI" pitchFamily="34" charset="0"/>
              </a:rPr>
              <a:t>For more details, see </a:t>
            </a:r>
            <a:r>
              <a:rPr lang="en-US" sz="2000">
                <a:solidFill>
                  <a:schemeClr val="tx1"/>
                </a:solidFill>
                <a:ea typeface="Segoe UI" pitchFamily="34" charset="0"/>
                <a:cs typeface="Segoe UI" pitchFamily="34" charset="0"/>
                <a:hlinkClick r:id="rId2"/>
              </a:rPr>
              <a:t>Frontier Firm Playbook</a:t>
            </a:r>
            <a:r>
              <a:rPr lang="en-US" sz="2000">
                <a:solidFill>
                  <a:schemeClr val="tx1"/>
                </a:solidFill>
                <a:ea typeface="Segoe UI" pitchFamily="34" charset="0"/>
                <a:cs typeface="Segoe UI" pitchFamily="34" charset="0"/>
              </a:rPr>
              <a:t>. </a:t>
            </a:r>
          </a:p>
        </p:txBody>
      </p:sp>
      <p:sp>
        <p:nvSpPr>
          <p:cNvPr id="12" name="!!Phase1">
            <a:extLst>
              <a:ext uri="{FF2B5EF4-FFF2-40B4-BE49-F238E27FC236}">
                <a16:creationId xmlns:a16="http://schemas.microsoft.com/office/drawing/2014/main" id="{F67CBEAF-AC80-DE45-A3DC-5BB42FB9EB90}"/>
              </a:ext>
              <a:ext uri="{C183D7F6-B498-43B3-948B-1728B52AA6E4}">
                <adec:decorative xmlns:adec="http://schemas.microsoft.com/office/drawing/2017/decorative" val="0"/>
              </a:ext>
            </a:extLst>
          </p:cNvPr>
          <p:cNvSpPr/>
          <p:nvPr/>
        </p:nvSpPr>
        <p:spPr bwMode="auto">
          <a:xfrm>
            <a:off x="2215755" y="2129259"/>
            <a:ext cx="3048777" cy="411480"/>
          </a:xfrm>
          <a:prstGeom prst="round2SameRect">
            <a:avLst/>
          </a:prstGeom>
          <a:gradFill flip="none" rotWithShape="1">
            <a:gsLst>
              <a:gs pos="0">
                <a:srgbClr val="0A6BBA"/>
              </a:gs>
              <a:gs pos="80000">
                <a:srgbClr val="318581"/>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7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  Phase 1: Foundation</a:t>
            </a:r>
          </a:p>
        </p:txBody>
      </p:sp>
      <p:sp>
        <p:nvSpPr>
          <p:cNvPr id="13" name="!!Phase2">
            <a:extLst>
              <a:ext uri="{FF2B5EF4-FFF2-40B4-BE49-F238E27FC236}">
                <a16:creationId xmlns:a16="http://schemas.microsoft.com/office/drawing/2014/main" id="{84E33DCB-6C24-A402-E5E1-1550E0D8D099}"/>
              </a:ext>
              <a:ext uri="{C183D7F6-B498-43B3-948B-1728B52AA6E4}">
                <adec:decorative xmlns:adec="http://schemas.microsoft.com/office/drawing/2017/decorative" val="0"/>
              </a:ext>
            </a:extLst>
          </p:cNvPr>
          <p:cNvSpPr/>
          <p:nvPr/>
        </p:nvSpPr>
        <p:spPr bwMode="auto">
          <a:xfrm>
            <a:off x="5312705" y="2129259"/>
            <a:ext cx="3044952" cy="411480"/>
          </a:xfrm>
          <a:prstGeom prst="round2SameRect">
            <a:avLst/>
          </a:prstGeom>
          <a:gradFill flip="none" rotWithShape="1">
            <a:gsLst>
              <a:gs pos="0">
                <a:srgbClr val="AC35AF"/>
              </a:gs>
              <a:gs pos="80000">
                <a:srgbClr val="0A6BBA"/>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1055811" fontAlgn="base">
              <a:spcBef>
                <a:spcPts val="369"/>
              </a:spcBef>
              <a:spcAft>
                <a:spcPct val="0"/>
              </a:spcAft>
              <a:tabLst>
                <a:tab pos="1735141" algn="l"/>
              </a:tabLst>
              <a:defRPr/>
            </a:pPr>
            <a:r>
              <a:rPr lang="en-US" sz="17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Phase 2: Expansion</a:t>
            </a:r>
          </a:p>
        </p:txBody>
      </p:sp>
      <p:sp>
        <p:nvSpPr>
          <p:cNvPr id="14" name="!!Phase">
            <a:extLst>
              <a:ext uri="{FF2B5EF4-FFF2-40B4-BE49-F238E27FC236}">
                <a16:creationId xmlns:a16="http://schemas.microsoft.com/office/drawing/2014/main" id="{D3E51510-561C-7925-C255-62F041C2F329}"/>
              </a:ext>
              <a:ext uri="{C183D7F6-B498-43B3-948B-1728B52AA6E4}">
                <adec:decorative xmlns:adec="http://schemas.microsoft.com/office/drawing/2017/decorative" val="0"/>
              </a:ext>
            </a:extLst>
          </p:cNvPr>
          <p:cNvSpPr/>
          <p:nvPr/>
        </p:nvSpPr>
        <p:spPr bwMode="auto">
          <a:xfrm>
            <a:off x="8405829" y="2129259"/>
            <a:ext cx="3044952" cy="411480"/>
          </a:xfrm>
          <a:prstGeom prst="round2SameRect">
            <a:avLst/>
          </a:prstGeom>
          <a:gradFill flip="none" rotWithShape="1">
            <a:gsLst>
              <a:gs pos="0">
                <a:srgbClr val="F65567"/>
              </a:gs>
              <a:gs pos="80000">
                <a:srgbClr val="AC35AF"/>
              </a:gs>
            </a:gsLst>
            <a:path path="circle">
              <a:fillToRect l="100000" t="100000"/>
            </a:path>
            <a:tileRect r="-100000" b="-100000"/>
          </a:gradFill>
          <a:effectLst/>
        </p:spPr>
        <p:txBody>
          <a:bodyPr wrap="none" lIns="113792" tIns="26010" rIns="113792" bIns="52019"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1055811" rtl="0" eaLnBrk="1" fontAlgn="base" latinLnBrk="0" hangingPunct="1">
              <a:lnSpc>
                <a:spcPct val="100000"/>
              </a:lnSpc>
              <a:spcBef>
                <a:spcPts val="369"/>
              </a:spcBef>
              <a:spcAft>
                <a:spcPct val="0"/>
              </a:spcAft>
              <a:buClrTx/>
              <a:buSzTx/>
              <a:buFontTx/>
              <a:buNone/>
              <a:tabLst>
                <a:tab pos="1735141" algn="l"/>
              </a:tabLst>
              <a:defRPr/>
            </a:pPr>
            <a:r>
              <a:rPr kumimoji="0" lang="en-US" sz="17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rPr>
              <a:t>Phase 3</a:t>
            </a:r>
            <a:r>
              <a:rPr lang="en-US" sz="1700"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rPr>
              <a:t>: Frontier</a:t>
            </a:r>
            <a:endParaRPr kumimoji="0" lang="en-US" sz="1700" b="1" i="0" u="none" strike="noStrike" kern="1200" cap="none" spc="0" normalizeH="0" baseline="0" noProof="0">
              <a:ln w="3175">
                <a:noFill/>
              </a:ln>
              <a:gradFill flip="none" rotWithShape="1">
                <a:gsLst>
                  <a:gs pos="20183">
                    <a:srgbClr val="FFFFFF"/>
                  </a:gs>
                  <a:gs pos="42000">
                    <a:srgbClr val="FFFFFF"/>
                  </a:gs>
                </a:gsLst>
                <a:lin ang="2700000" scaled="0"/>
                <a:tileRect/>
              </a:gradFill>
              <a:effectLst/>
              <a:uLnTx/>
              <a:uFillTx/>
              <a:latin typeface="Segoe UI Variable Display Semib" pitchFamily="2" charset="0"/>
              <a:ea typeface="+mn-ea"/>
              <a:cs typeface="Segoe Sans Display Semibold" pitchFamily="2" charset="0"/>
            </a:endParaRPr>
          </a:p>
        </p:txBody>
      </p:sp>
    </p:spTree>
    <p:extLst>
      <p:ext uri="{BB962C8B-B14F-4D97-AF65-F5344CB8AC3E}">
        <p14:creationId xmlns:p14="http://schemas.microsoft.com/office/powerpoint/2010/main" val="13518485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ADEC-1992-2453-5626-5B86C5D80DD5}"/>
            </a:ext>
          </a:extLst>
        </p:cNvPr>
        <p:cNvGrpSpPr/>
        <p:nvPr/>
      </p:nvGrpSpPr>
      <p:grpSpPr>
        <a:xfrm>
          <a:off x="0" y="0"/>
          <a:ext cx="0" cy="0"/>
          <a:chOff x="0" y="0"/>
          <a:chExt cx="0" cy="0"/>
        </a:xfrm>
      </p:grpSpPr>
      <p:sp>
        <p:nvSpPr>
          <p:cNvPr id="2" name="Rectangle 1" descr="Support for calls (VoIP, PSTN), town halls, or Teams Rooms is not currently available.">
            <a:extLst>
              <a:ext uri="{FF2B5EF4-FFF2-40B4-BE49-F238E27FC236}">
                <a16:creationId xmlns:a16="http://schemas.microsoft.com/office/drawing/2014/main" id="{AF4D7246-EBCF-FF54-5DBD-980954A1C70D}"/>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2A5E6B80-10CD-6E31-E344-14946812A508}"/>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SALES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E75F8733-7B9D-5F7B-7EF6-842DE4D97F45}"/>
              </a:ext>
              <a:ext uri="{C183D7F6-B498-43B3-948B-1728B52AA6E4}">
                <adec:decorative xmlns:adec="http://schemas.microsoft.com/office/drawing/2017/decorative" val="1"/>
              </a:ext>
            </a:extLst>
          </p:cNvPr>
          <p:cNvSpPr/>
          <p:nvPr/>
        </p:nvSpPr>
        <p:spPr>
          <a:xfrm rot="5400000">
            <a:off x="6007082" y="673081"/>
            <a:ext cx="177838" cy="12192002"/>
          </a:xfrm>
          <a:prstGeom prst="rect">
            <a:avLst/>
          </a:prstGeom>
          <a:gradFill flip="none" rotWithShape="1">
            <a:gsLst>
              <a:gs pos="0">
                <a:srgbClr val="0078D4">
                  <a:alpha val="79000"/>
                </a:srgbClr>
              </a:gs>
              <a:gs pos="94000">
                <a:srgbClr val="7030A0"/>
              </a:gs>
              <a:gs pos="38000">
                <a:srgbClr val="0078D4"/>
              </a:gs>
              <a:gs pos="45000">
                <a:srgbClr val="7030A0">
                  <a:alpha val="87000"/>
                </a:srgbClr>
              </a:gs>
              <a:gs pos="100000">
                <a:srgbClr val="7030A0"/>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able 6">
            <a:extLst>
              <a:ext uri="{FF2B5EF4-FFF2-40B4-BE49-F238E27FC236}">
                <a16:creationId xmlns:a16="http://schemas.microsoft.com/office/drawing/2014/main" id="{F7BFFFC5-4524-0737-AF3D-37125EF8D4F6}"/>
              </a:ext>
            </a:extLst>
          </p:cNvPr>
          <p:cNvGraphicFramePr>
            <a:graphicFrameLocks noGrp="1"/>
          </p:cNvGraphicFramePr>
          <p:nvPr>
            <p:extLst>
              <p:ext uri="{D42A27DB-BD31-4B8C-83A1-F6EECF244321}">
                <p14:modId xmlns:p14="http://schemas.microsoft.com/office/powerpoint/2010/main" val="3744890358"/>
              </p:ext>
            </p:extLst>
          </p:nvPr>
        </p:nvGraphicFramePr>
        <p:xfrm>
          <a:off x="531390" y="1204089"/>
          <a:ext cx="11129221" cy="5268320"/>
        </p:xfrm>
        <a:graphic>
          <a:graphicData uri="http://schemas.openxmlformats.org/drawingml/2006/table">
            <a:tbl>
              <a:tblPr firstRow="1" bandRow="1">
                <a:tableStyleId>{00A15C55-8517-42AA-B614-E9B94910E393}</a:tableStyleId>
              </a:tblPr>
              <a:tblGrid>
                <a:gridCol w="1463040">
                  <a:extLst>
                    <a:ext uri="{9D8B030D-6E8A-4147-A177-3AD203B41FA5}">
                      <a16:colId xmlns:a16="http://schemas.microsoft.com/office/drawing/2014/main" val="4150324865"/>
                    </a:ext>
                  </a:extLst>
                </a:gridCol>
                <a:gridCol w="3085711">
                  <a:extLst>
                    <a:ext uri="{9D8B030D-6E8A-4147-A177-3AD203B41FA5}">
                      <a16:colId xmlns:a16="http://schemas.microsoft.com/office/drawing/2014/main" val="3181555836"/>
                    </a:ext>
                  </a:extLst>
                </a:gridCol>
                <a:gridCol w="3097428">
                  <a:extLst>
                    <a:ext uri="{9D8B030D-6E8A-4147-A177-3AD203B41FA5}">
                      <a16:colId xmlns:a16="http://schemas.microsoft.com/office/drawing/2014/main" val="73586981"/>
                    </a:ext>
                  </a:extLst>
                </a:gridCol>
                <a:gridCol w="3483042">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chemeClr val="tx1">
                        <a:lumMod val="65000"/>
                        <a:lumOff val="35000"/>
                      </a:schemeClr>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chemeClr val="tx1">
                        <a:lumMod val="65000"/>
                        <a:lumOff val="35000"/>
                      </a:schemeClr>
                    </a:solidFill>
                  </a:tcPr>
                </a:tc>
                <a:extLst>
                  <a:ext uri="{0D108BD9-81ED-4DB2-BD59-A6C34878D82A}">
                    <a16:rowId xmlns:a16="http://schemas.microsoft.com/office/drawing/2014/main" val="3276301626"/>
                  </a:ext>
                </a:extLst>
              </a:tr>
              <a:tr h="338328">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96079">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ea typeface="Segoe UI Black" panose="020B0A02040204020203" pitchFamily="34" charset="0"/>
                          <a:cs typeface="Segoe UI Semibold" panose="020B0702040204020203" pitchFamily="34" charset="0"/>
                        </a:rPr>
                        <a:t>Lead Data Enrichment</a:t>
                      </a:r>
                      <a:endParaRPr lang="en-US" sz="900" b="1" i="0" u="none" strike="noStrike" kern="0" cap="none" spc="0" normalizeH="0" baseline="0">
                        <a:ln>
                          <a:noFill/>
                        </a:ln>
                        <a:solidFill>
                          <a:schemeClr val="tx1"/>
                        </a:solidFill>
                        <a:effectLst/>
                        <a:uLnTx/>
                        <a:uFillTx/>
                        <a:latin typeface="+mn-lt"/>
                        <a:ea typeface="Segoe UI Black" panose="020B0A02040204020203" pitchFamily="34" charset="0"/>
                        <a:cs typeface="Segoe UI Semibold" panose="020B0702040204020203" pitchFamily="34" charset="0"/>
                      </a:endParaRPr>
                    </a:p>
                    <a:p>
                      <a:pPr marL="0" lvl="0" indent="0" algn="l">
                        <a:lnSpc>
                          <a:spcPct val="108000"/>
                        </a:lnSpc>
                        <a:spcBef>
                          <a:spcPts val="0"/>
                        </a:spcBef>
                        <a:spcAft>
                          <a:spcPts val="0"/>
                        </a:spcAft>
                        <a:buNone/>
                      </a:pPr>
                      <a:endParaRPr lang="en-US" sz="900" b="1" i="0" u="none" strike="noStrike" kern="0" cap="none" spc="0" normalizeH="0" baseline="0" noProof="0">
                        <a:ln>
                          <a:noFill/>
                        </a:ln>
                        <a:solidFill>
                          <a:schemeClr val="tx1"/>
                        </a:solidFill>
                        <a:effectLst/>
                        <a:uLnTx/>
                        <a:uFillTx/>
                        <a:latin typeface="+mn-lt"/>
                        <a:ea typeface="Segoe UI Black" panose="020B0A02040204020203" pitchFamily="34" charset="0"/>
                        <a:cs typeface="Segoe UI Semibold" panose="020B07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Using </a:t>
                      </a:r>
                      <a:r>
                        <a:rPr lang="en-GB" sz="900" b="1"/>
                        <a:t>Copilot in Dynamics 365</a:t>
                      </a:r>
                      <a:r>
                        <a:rPr lang="en-GB" sz="900"/>
                        <a:t>, the </a:t>
                      </a:r>
                      <a:r>
                        <a:rPr lang="en-GB" sz="900" b="1"/>
                        <a:t>Sales Rep </a:t>
                      </a:r>
                      <a:r>
                        <a:rPr lang="en-GB" sz="900"/>
                        <a:t>summarises lead data, drafts prioritization notes, and identifies next best actions based on historical performance. The </a:t>
                      </a:r>
                      <a:r>
                        <a:rPr lang="en-GB" sz="900" b="1"/>
                        <a:t>Sales Rep</a:t>
                      </a:r>
                      <a:r>
                        <a:rPr lang="en-GB" sz="900"/>
                        <a:t> reviews insights and determines follow-up actions manually.</a:t>
                      </a:r>
                      <a:endParaRPr lang="en-US" sz="900" b="0" i="0" u="none" strike="noStrike" kern="0" cap="none" spc="0" normalizeH="0" baseline="0">
                        <a:ln>
                          <a:noFill/>
                        </a:ln>
                        <a:solidFill>
                          <a:schemeClr val="tx1"/>
                        </a:solidFill>
                        <a:effectLst/>
                        <a:uLnTx/>
                        <a:uFillTx/>
                        <a:latin typeface="Segoe UI"/>
                        <a:ea typeface="+mn-ea"/>
                        <a:cs typeface="+mn-cs"/>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Lead scoring is performed by the </a:t>
                      </a:r>
                      <a:r>
                        <a:rPr lang="en-GB" sz="900" b="1"/>
                        <a:t>Sales Qualification Agent in Dynamics 365* (</a:t>
                      </a:r>
                      <a:r>
                        <a:rPr lang="en-GB" sz="900" b="1" i="0" u="none" strike="noStrike" noProof="0">
                          <a:latin typeface="Segoe UI"/>
                          <a:hlinkClick r:id="rId3"/>
                        </a:rPr>
                        <a:t>Custom Agent</a:t>
                      </a:r>
                      <a:r>
                        <a:rPr lang="en-GB" sz="900" b="1"/>
                        <a:t>)</a:t>
                      </a:r>
                      <a:r>
                        <a:rPr lang="en-GB" sz="900"/>
                        <a:t> using machine learning models. Priority leads and engagement plans are generated and reviewed by the </a:t>
                      </a:r>
                      <a:r>
                        <a:rPr lang="en-GB" sz="900" b="1"/>
                        <a:t>Sales Rep </a:t>
                      </a:r>
                      <a:r>
                        <a:rPr lang="en-GB" sz="900"/>
                        <a:t>before execution.</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An </a:t>
                      </a:r>
                      <a:r>
                        <a:rPr lang="en-GB" sz="900" b="1"/>
                        <a:t>AI Lead Scoring and Routing Agent* (</a:t>
                      </a:r>
                      <a:r>
                        <a:rPr lang="en-GB" sz="900" b="1" i="0" u="none" strike="noStrike" noProof="0">
                          <a:latin typeface="Segoe UI"/>
                          <a:hlinkClick r:id="rId3"/>
                        </a:rPr>
                        <a:t>Custom Agent</a:t>
                      </a:r>
                      <a:r>
                        <a:rPr lang="en-GB" sz="900" b="1"/>
                        <a:t>)  </a:t>
                      </a:r>
                      <a:r>
                        <a:rPr lang="en-GB" sz="900"/>
                        <a:t>continuously scores inbound leads in real time and routes high-priority leads to </a:t>
                      </a:r>
                      <a:r>
                        <a:rPr lang="en-GB" sz="900" b="1"/>
                        <a:t>Sales Reps</a:t>
                      </a:r>
                      <a:r>
                        <a:rPr lang="en-GB" sz="900"/>
                        <a:t>. Nurture sequences are triggered automatically, with anomalies escalated for review by the </a:t>
                      </a:r>
                      <a:r>
                        <a:rPr lang="en-GB" sz="900" b="1"/>
                        <a:t>Sales Rep</a:t>
                      </a:r>
                      <a:r>
                        <a:rPr lang="en-GB" sz="900"/>
                        <a:t>.</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96079">
                <a:tc>
                  <a:txBody>
                    <a:bodyPr/>
                    <a:lstStyle/>
                    <a:p>
                      <a:pPr marL="0" marR="0" lvl="0" indent="0" algn="l">
                        <a:lnSpc>
                          <a:spcPct val="108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ea typeface="Segoe UI Black" panose="020B0A02040204020203" pitchFamily="34" charset="0"/>
                          <a:cs typeface="Segoe UI Semibold" panose="020B0702040204020203" pitchFamily="34" charset="0"/>
                        </a:rPr>
                        <a:t>Nurture Email Journey Orchestration</a:t>
                      </a:r>
                      <a:endParaRPr lang="en-US" sz="900" b="1" i="0" u="none" strike="noStrike" kern="0" cap="none" spc="0" normalizeH="0" baseline="0">
                        <a:ln>
                          <a:noFill/>
                        </a:ln>
                        <a:solidFill>
                          <a:schemeClr val="tx1"/>
                        </a:solidFill>
                        <a:effectLst/>
                        <a:uLnTx/>
                        <a:uFillTx/>
                        <a:latin typeface="+mn-lt"/>
                        <a:ea typeface="Segoe UI Black" panose="020B0A02040204020203" pitchFamily="34" charset="0"/>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Personalized nurture email templates are drafted using </a:t>
                      </a:r>
                      <a:r>
                        <a:rPr lang="en-GB" sz="900" b="1"/>
                        <a:t>Copilot Chat</a:t>
                      </a:r>
                      <a:r>
                        <a:rPr lang="en-GB" sz="900"/>
                        <a:t>, with timing recommendations informed by engagement history. The </a:t>
                      </a:r>
                      <a:r>
                        <a:rPr lang="en-GB" sz="900" b="1"/>
                        <a:t>Sales Rep </a:t>
                      </a:r>
                      <a:r>
                        <a:rPr lang="en-GB" sz="900"/>
                        <a:t>reviews and schedules communications.</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Multi-step nurture journeys are designed by the </a:t>
                      </a:r>
                      <a:r>
                        <a:rPr lang="en-US" sz="900" b="1">
                          <a:effectLst/>
                          <a:latin typeface="+mn-lt"/>
                          <a:hlinkClick r:id="rId4"/>
                        </a:rPr>
                        <a:t>Researcher Agent</a:t>
                      </a:r>
                      <a:r>
                        <a:rPr lang="en-GB" sz="900"/>
                        <a:t>, which selects content blocks and sequencing. The </a:t>
                      </a:r>
                      <a:r>
                        <a:rPr lang="en-GB" sz="900" b="1"/>
                        <a:t>Sales Rep </a:t>
                      </a:r>
                      <a:r>
                        <a:rPr lang="en-GB" sz="900"/>
                        <a:t>approves the journey and schedules launch.</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Nurture journeys are managed end-to-end by a</a:t>
                      </a:r>
                      <a:r>
                        <a:rPr lang="en-GB" sz="900" b="1"/>
                        <a:t> Nurture Orchestration Agent* (</a:t>
                      </a:r>
                      <a:r>
                        <a:rPr lang="en-GB" sz="900" b="1" i="0" u="none" strike="noStrike" noProof="0">
                          <a:latin typeface="Segoe UI"/>
                          <a:hlinkClick r:id="rId3"/>
                        </a:rPr>
                        <a:t>Custom Agent</a:t>
                      </a:r>
                      <a:r>
                        <a:rPr lang="en-GB" sz="900" b="1"/>
                        <a:t>)</a:t>
                      </a:r>
                      <a:r>
                        <a:rPr lang="en-GB" sz="900"/>
                        <a:t>, which optimizes send times and dynamically adjusts content based on engagement signals. Spikes in unsubscribe or negative engagement are escalated to the </a:t>
                      </a:r>
                      <a:r>
                        <a:rPr lang="en-GB" sz="900" b="1"/>
                        <a:t>Sales Rep</a:t>
                      </a:r>
                      <a:r>
                        <a:rPr lang="en-GB" sz="900"/>
                        <a:t>.</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655594">
                <a:tc>
                  <a:txBody>
                    <a:bodyPr/>
                    <a:lstStyle/>
                    <a:p>
                      <a:pPr marL="0" marR="0" lvl="0" indent="0" algn="l">
                        <a:lnSpc>
                          <a:spcPct val="108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ea typeface="Segoe UI Black"/>
                          <a:cs typeface="Segoe UI Semibold"/>
                        </a:rPr>
                        <a:t>Webinar/Event Invitation Targeting</a:t>
                      </a:r>
                      <a:endParaRPr lang="en-US" sz="900" b="1" i="0" u="none" strike="noStrike" kern="0" cap="none" spc="0" normalizeH="0" baseline="0">
                        <a:ln>
                          <a:noFill/>
                        </a:ln>
                        <a:solidFill>
                          <a:schemeClr val="tx1"/>
                        </a:solidFill>
                        <a:effectLst/>
                        <a:uLnTx/>
                        <a:uFillTx/>
                        <a:latin typeface="+mn-lt"/>
                        <a:ea typeface="Segoe UI Black"/>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The </a:t>
                      </a:r>
                      <a:r>
                        <a:rPr lang="en-GB" sz="900" b="1"/>
                        <a:t>Sales Rep </a:t>
                      </a:r>
                      <a:r>
                        <a:rPr lang="en-GB" sz="900"/>
                        <a:t>creates invite lists for webinars and events by summarising CRM data with </a:t>
                      </a:r>
                      <a:r>
                        <a:rPr lang="en-GB" sz="900" b="1"/>
                        <a:t>Copilot Chat</a:t>
                      </a:r>
                      <a:r>
                        <a:rPr lang="en-GB" sz="900"/>
                        <a:t>. Outreach messages are drafted in </a:t>
                      </a:r>
                      <a:r>
                        <a:rPr lang="en-GB" sz="900" b="1"/>
                        <a:t>Copilot in Outlook</a:t>
                      </a:r>
                      <a:r>
                        <a:rPr lang="en-GB" sz="900"/>
                        <a:t> before being reviewed and sent by the </a:t>
                      </a:r>
                      <a:r>
                        <a:rPr lang="en-GB" sz="900" b="1"/>
                        <a:t>Sales Rep.</a:t>
                      </a:r>
                      <a:endParaRPr lang="en-US" sz="900" b="1"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b="0" i="0" u="none" strike="noStrike" kern="0" cap="none" spc="0" normalizeH="0" baseline="0">
                          <a:ln>
                            <a:noFill/>
                          </a:ln>
                          <a:solidFill>
                            <a:schemeClr val="tx1"/>
                          </a:solidFill>
                          <a:effectLst/>
                          <a:uLnTx/>
                          <a:uFillTx/>
                          <a:latin typeface="Segoe UI"/>
                          <a:ea typeface="+mn-ea"/>
                          <a:cs typeface="+mn-cs"/>
                        </a:rPr>
                        <a:t>Prioritized invite lists are generated by </a:t>
                      </a:r>
                      <a:r>
                        <a:rPr lang="en-GB" sz="900" b="1" i="0" u="none" strike="noStrike" kern="0" cap="none" spc="0" normalizeH="0" baseline="0">
                          <a:ln>
                            <a:noFill/>
                          </a:ln>
                          <a:solidFill>
                            <a:schemeClr val="tx1"/>
                          </a:solidFill>
                          <a:effectLst/>
                          <a:uLnTx/>
                          <a:uFillTx/>
                          <a:latin typeface="Segoe UI"/>
                          <a:ea typeface="+mn-ea"/>
                          <a:cs typeface="+mn-cs"/>
                        </a:rPr>
                        <a:t>Copilot for Sales and Marketing* </a:t>
                      </a:r>
                      <a:r>
                        <a:rPr lang="en-GB" sz="900" b="1"/>
                        <a:t>(</a:t>
                      </a:r>
                      <a:r>
                        <a:rPr lang="en-GB" sz="900" b="1" i="0" u="none" strike="noStrike" noProof="0">
                          <a:latin typeface="Segoe UI"/>
                          <a:hlinkClick r:id="rId3"/>
                        </a:rPr>
                        <a:t>Custom Agent</a:t>
                      </a:r>
                      <a:r>
                        <a:rPr lang="en-GB" sz="900" b="1"/>
                        <a:t>) </a:t>
                      </a:r>
                      <a:r>
                        <a:rPr lang="en-GB" sz="900" b="0" i="0" u="none" strike="noStrike" kern="0" cap="none" spc="0" normalizeH="0" baseline="0">
                          <a:ln>
                            <a:noFill/>
                          </a:ln>
                          <a:solidFill>
                            <a:schemeClr val="tx1"/>
                          </a:solidFill>
                          <a:effectLst/>
                          <a:uLnTx/>
                          <a:uFillTx/>
                          <a:latin typeface="Segoe UI"/>
                          <a:ea typeface="+mn-ea"/>
                          <a:cs typeface="+mn-cs"/>
                        </a:rPr>
                        <a:t>using demographic, firmographic, and engagement data. The </a:t>
                      </a:r>
                      <a:r>
                        <a:rPr lang="en-GB" sz="900" b="1" i="0" u="none" strike="noStrike" kern="0" cap="none" spc="0" normalizeH="0" baseline="0">
                          <a:ln>
                            <a:noFill/>
                          </a:ln>
                          <a:solidFill>
                            <a:schemeClr val="tx1"/>
                          </a:solidFill>
                          <a:effectLst/>
                          <a:uLnTx/>
                          <a:uFillTx/>
                          <a:latin typeface="Segoe UI"/>
                          <a:ea typeface="+mn-ea"/>
                          <a:cs typeface="+mn-cs"/>
                        </a:rPr>
                        <a:t>Sales Rep </a:t>
                      </a:r>
                      <a:r>
                        <a:rPr lang="en-GB" sz="900" b="0" i="0" u="none" strike="noStrike" kern="0" cap="none" spc="0" normalizeH="0" baseline="0">
                          <a:ln>
                            <a:noFill/>
                          </a:ln>
                          <a:solidFill>
                            <a:schemeClr val="tx1"/>
                          </a:solidFill>
                          <a:effectLst/>
                          <a:uLnTx/>
                          <a:uFillTx/>
                          <a:latin typeface="Segoe UI"/>
                          <a:ea typeface="+mn-ea"/>
                          <a:cs typeface="+mn-cs"/>
                        </a:rPr>
                        <a:t>validates the audience before invitations are sent.</a:t>
                      </a:r>
                      <a:endParaRPr lang="en-US" sz="900" b="0" i="0" u="none" strike="noStrike" kern="0" cap="none" spc="0" normalizeH="0" baseline="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Event invite targeting and follow-up are handled by the </a:t>
                      </a:r>
                      <a:r>
                        <a:rPr lang="en-GB" sz="900" b="1"/>
                        <a:t>Event Engagement Orchestrator Agent* (</a:t>
                      </a:r>
                      <a:r>
                        <a:rPr lang="en-GB" sz="900" b="1" i="0" u="none" strike="noStrike" noProof="0">
                          <a:latin typeface="Segoe UI"/>
                          <a:hlinkClick r:id="rId3"/>
                        </a:rPr>
                        <a:t>Custom Agent</a:t>
                      </a:r>
                      <a:r>
                        <a:rPr lang="en-GB" sz="900" b="1"/>
                        <a:t>)</a:t>
                      </a:r>
                      <a:r>
                        <a:rPr lang="en-GB" sz="900"/>
                        <a:t>, which selects attendees, sends invitations, and manages responses. Capacity or overbooking issues are escalated to the </a:t>
                      </a:r>
                      <a:r>
                        <a:rPr lang="en-GB" sz="900" b="1"/>
                        <a:t>Sales Rep.</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31520">
                <a:tc>
                  <a:txBody>
                    <a:bodyPr/>
                    <a:lstStyle/>
                    <a:p>
                      <a:pPr marL="0" marR="0" lvl="0" indent="0" algn="l">
                        <a:lnSpc>
                          <a:spcPct val="108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ea typeface="Segoe UI Black" panose="020B0A02040204020203" pitchFamily="34" charset="0"/>
                          <a:cs typeface="Segoe UI Semibold" panose="020B0702040204020203" pitchFamily="34" charset="0"/>
                        </a:rPr>
                        <a:t>Next Best Action Recommendations</a:t>
                      </a:r>
                      <a:endParaRPr lang="en-US" sz="900" b="1" i="0" u="none" strike="noStrike" kern="0" cap="none" spc="0" normalizeH="0" baseline="0">
                        <a:ln>
                          <a:noFill/>
                        </a:ln>
                        <a:solidFill>
                          <a:schemeClr val="tx1"/>
                        </a:solidFill>
                        <a:effectLst/>
                        <a:uLnTx/>
                        <a:uFillTx/>
                        <a:latin typeface="+mn-lt"/>
                        <a:ea typeface="Segoe UI Black" panose="020B0A02040204020203" pitchFamily="34" charset="0"/>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Next best actions are suggested by the </a:t>
                      </a:r>
                      <a:r>
                        <a:rPr lang="en-GB" sz="900" b="1"/>
                        <a:t>Customer Intent Agent in Dynamics 365</a:t>
                      </a:r>
                      <a:r>
                        <a:rPr lang="en-GB" sz="900"/>
                        <a:t> based on lead activity and sales stage. The </a:t>
                      </a:r>
                      <a:r>
                        <a:rPr lang="en-GB" sz="900" b="1"/>
                        <a:t>Sales Rep </a:t>
                      </a:r>
                      <a:r>
                        <a:rPr lang="en-GB" sz="900" b="0"/>
                        <a:t>then decides which actions to execute.</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Recommended next best actions are produced by the </a:t>
                      </a:r>
                      <a:r>
                        <a:rPr lang="en-GB" sz="900" b="1"/>
                        <a:t>Quality Evaluation Agent in Dynamics 365* (</a:t>
                      </a:r>
                      <a:r>
                        <a:rPr lang="en-GB" sz="900" b="1" i="0" u="none" strike="noStrike" noProof="0">
                          <a:latin typeface="Segoe UI"/>
                          <a:hlinkClick r:id="rId3"/>
                        </a:rPr>
                        <a:t>Custom Agent</a:t>
                      </a:r>
                      <a:r>
                        <a:rPr lang="en-GB" sz="900" b="1"/>
                        <a:t>)</a:t>
                      </a:r>
                      <a:r>
                        <a:rPr lang="en-GB" sz="900"/>
                        <a:t>, including rationale and drafted outreach content. </a:t>
                      </a:r>
                      <a:r>
                        <a:rPr lang="en-GB" sz="900" b="0"/>
                        <a:t>The </a:t>
                      </a:r>
                      <a:r>
                        <a:rPr lang="en-GB" sz="900" b="1"/>
                        <a:t>Seller </a:t>
                      </a:r>
                      <a:r>
                        <a:rPr lang="en-GB" sz="900"/>
                        <a:t>reviews and approves execution.</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Next best actions are executed automatically by a </a:t>
                      </a:r>
                      <a:r>
                        <a:rPr lang="en-GB" sz="900" b="1"/>
                        <a:t>Sales Agent* (</a:t>
                      </a:r>
                      <a:r>
                        <a:rPr lang="en-GB" sz="900" b="1" i="0" u="none" strike="noStrike" noProof="0">
                          <a:latin typeface="Segoe UI"/>
                          <a:hlinkClick r:id="rId3"/>
                        </a:rPr>
                        <a:t>Custom Agent</a:t>
                      </a:r>
                      <a:r>
                        <a:rPr lang="en-GB" sz="900" b="1"/>
                        <a:t>) </a:t>
                      </a:r>
                      <a:r>
                        <a:rPr lang="en-GB" sz="900"/>
                        <a:t> across email, chat, and social channels, with activity logged centrally. Engagement drops below defined thresholds are flagged for intervention by </a:t>
                      </a:r>
                      <a:r>
                        <a:rPr lang="en-GB" sz="900" b="0"/>
                        <a:t>the </a:t>
                      </a:r>
                      <a:r>
                        <a:rPr lang="en-GB" sz="900" b="1"/>
                        <a:t>Sales Rep.</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731520">
                <a:tc>
                  <a:txBody>
                    <a:bodyPr/>
                    <a:lstStyle/>
                    <a:p>
                      <a:pPr marL="0" marR="0" lvl="0" indent="0" algn="l">
                        <a:lnSpc>
                          <a:spcPct val="108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ea typeface="Segoe UI Black" panose="020B0A02040204020203" pitchFamily="34" charset="0"/>
                          <a:cs typeface="Segoe UI Semibold" panose="020B0702040204020203" pitchFamily="34" charset="0"/>
                        </a:rPr>
                        <a:t>Upsell/Cross-Sell Triggering</a:t>
                      </a:r>
                      <a:endParaRPr lang="en-US" sz="900" b="1" i="0" u="none" strike="noStrike" kern="0" cap="none" spc="0" normalizeH="0" baseline="0">
                        <a:ln>
                          <a:noFill/>
                        </a:ln>
                        <a:solidFill>
                          <a:schemeClr val="tx1"/>
                        </a:solidFill>
                        <a:effectLst/>
                        <a:uLnTx/>
                        <a:uFillTx/>
                        <a:latin typeface="+mn-lt"/>
                        <a:ea typeface="Segoe UI Black" panose="020B0A02040204020203" pitchFamily="34" charset="0"/>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Account and purchase history are analyzed by the </a:t>
                      </a:r>
                      <a:r>
                        <a:rPr lang="en-GB" sz="900" b="1"/>
                        <a:t>Quality Evaluation Agent in Dynamics 365 </a:t>
                      </a:r>
                      <a:r>
                        <a:rPr lang="en-GB" sz="900"/>
                        <a:t>to draft upsell or cross-sell pitch ideas. The </a:t>
                      </a:r>
                      <a:r>
                        <a:rPr lang="en-GB" sz="900" b="1"/>
                        <a:t>Sales Rep </a:t>
                      </a:r>
                      <a:r>
                        <a:rPr lang="en-GB" sz="900"/>
                        <a:t>reviews and refines the proposal.</a:t>
                      </a:r>
                      <a:endParaRPr lang="en-US" sz="900" b="0"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a:t>Upsell opportunities are identified by the </a:t>
                      </a:r>
                      <a:r>
                        <a:rPr lang="en-GB" sz="900" b="1"/>
                        <a:t>Sales Qualification Agent in Dynamics 365* (</a:t>
                      </a:r>
                      <a:r>
                        <a:rPr lang="en-GB" sz="900" b="1" i="0" u="none" strike="noStrike" noProof="0">
                          <a:latin typeface="Segoe UI"/>
                          <a:hlinkClick r:id="rId3"/>
                        </a:rPr>
                        <a:t>Custom Agent</a:t>
                      </a:r>
                      <a:r>
                        <a:rPr lang="en-GB" sz="900" b="1"/>
                        <a:t>)</a:t>
                      </a:r>
                      <a:r>
                        <a:rPr lang="en-GB" sz="900" b="0"/>
                        <a:t>, </a:t>
                      </a:r>
                      <a:r>
                        <a:rPr lang="en-GB" sz="900"/>
                        <a:t>which drafts proposals and suggests optimal timing. The </a:t>
                      </a:r>
                      <a:r>
                        <a:rPr lang="en-GB" sz="900" b="1"/>
                        <a:t>Sales Rep </a:t>
                      </a:r>
                      <a:r>
                        <a:rPr lang="en-GB" sz="900"/>
                        <a:t>approves before sending.</a:t>
                      </a:r>
                      <a:endParaRPr lang="en-US" sz="900" b="1" i="0" u="none" strike="noStrike" kern="0" cap="none" spc="0" normalizeH="0" baseline="0" noProof="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GB" sz="900"/>
                        <a:t>Upsell offers are triggered autonomously by a </a:t>
                      </a:r>
                      <a:r>
                        <a:rPr lang="en-GB" sz="900" b="1"/>
                        <a:t>Sales Engagement Agent* (</a:t>
                      </a:r>
                      <a:r>
                        <a:rPr lang="en-GB" sz="900" b="1" i="0" u="none" strike="noStrike" noProof="0">
                          <a:latin typeface="Segoe UI"/>
                          <a:hlinkClick r:id="rId3"/>
                        </a:rPr>
                        <a:t>Custom Agent</a:t>
                      </a:r>
                      <a:r>
                        <a:rPr lang="en-GB" sz="900" b="1"/>
                        <a:t>)</a:t>
                      </a:r>
                      <a:r>
                        <a:rPr lang="en-GB" sz="900"/>
                        <a:t> during self-service interactions or post-purchase journeys. Negative sentiment or high-risk scenarios are escalated to an </a:t>
                      </a:r>
                      <a:r>
                        <a:rPr lang="en-GB" sz="900" b="1"/>
                        <a:t>Account Manager</a:t>
                      </a:r>
                      <a:r>
                        <a:rPr lang="en-GB" sz="900"/>
                        <a:t>.</a:t>
                      </a:r>
                      <a:endParaRPr lang="en-US" sz="900" b="0" i="0" u="none" strike="noStrike" kern="0" cap="none" spc="0" normalizeH="0" baseline="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97679">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mn-lt"/>
                          <a:ea typeface="+mn-ea"/>
                          <a:cs typeface="Segoe UI Semibold"/>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mn-lt"/>
                          <a:ea typeface="+mn-ea"/>
                          <a:cs typeface="Segoe UI Semibold"/>
                        </a:rPr>
                        <a:t>Success Metrics</a:t>
                      </a:r>
                      <a:endParaRPr lang="en-US" sz="900" b="0" i="0" u="none" strike="noStrike" kern="0" cap="none" spc="0" normalizeH="0" baseline="0" noProof="0">
                        <a:ln>
                          <a:noFill/>
                        </a:ln>
                        <a:solidFill>
                          <a:schemeClr val="tx1"/>
                        </a:solidFill>
                        <a:effectLst/>
                        <a:uLnTx/>
                        <a:uFillTx/>
                        <a:latin typeface="+mn-lt"/>
                        <a:ea typeface="+mn-ea"/>
                        <a:cs typeface="Segoe UI Semibold"/>
                      </a:endParaRP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t>Usage</a:t>
                      </a:r>
                    </a:p>
                    <a:p>
                      <a:pPr marL="109728" indent="-109728">
                        <a:buFont typeface="Arial" panose="020B0604020202020204" pitchFamily="34" charset="0"/>
                        <a:buChar char="•"/>
                      </a:pPr>
                      <a:r>
                        <a:rPr lang="en-GB" sz="900"/>
                        <a:t>Reduction in time: Reviewing &amp; prioritizing leads</a:t>
                      </a:r>
                    </a:p>
                    <a:p>
                      <a:pPr marL="109728" indent="-109728">
                        <a:buFont typeface="Arial" panose="020B0604020202020204" pitchFamily="34" charset="0"/>
                        <a:buChar char="•"/>
                      </a:pPr>
                      <a:r>
                        <a:rPr lang="en-GB" sz="900"/>
                        <a:t>Improvement in relevance: Outbound sales engagement</a:t>
                      </a:r>
                    </a:p>
                    <a:p>
                      <a:pPr marL="109728" indent="-109728">
                        <a:buFont typeface="Arial" panose="020B0604020202020204" pitchFamily="34" charset="0"/>
                        <a:buChar char="•"/>
                      </a:pPr>
                      <a:r>
                        <a:rPr lang="en-GB" sz="900"/>
                        <a:t>Increased throughput: Nurture communications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a:cs typeface="Segoe UI"/>
                        </a:rPr>
                        <a:t>KPIs Impacted</a:t>
                      </a:r>
                      <a:endParaRPr lang="en-US" sz="900">
                        <a:latin typeface="Segoe UI"/>
                        <a:cs typeface="Segoe UI"/>
                      </a:endParaRPr>
                    </a:p>
                    <a:p>
                      <a:pPr marL="109728" indent="-109728">
                        <a:buFont typeface="Arial" panose="020B0604020202020204" pitchFamily="34" charset="0"/>
                        <a:buChar char="•"/>
                      </a:pPr>
                      <a:r>
                        <a:rPr lang="en-GB" sz="900"/>
                        <a:t>Turnaround time: Lead qualification &amp; follow-up</a:t>
                      </a:r>
                    </a:p>
                    <a:p>
                      <a:pPr marL="109728" indent="-109728">
                        <a:buFont typeface="Arial" panose="020B0604020202020204" pitchFamily="34" charset="0"/>
                        <a:buChar char="•"/>
                      </a:pPr>
                      <a:r>
                        <a:rPr lang="en-GB" sz="900"/>
                        <a:t>Volume of manually scored or prioritized leads</a:t>
                      </a:r>
                    </a:p>
                    <a:p>
                      <a:pPr marL="109728" indent="-109728">
                        <a:buFont typeface="Arial" panose="020B0604020202020204" pitchFamily="34" charset="0"/>
                        <a:buChar char="•"/>
                      </a:pPr>
                      <a:r>
                        <a:rPr lang="en-GB" sz="900"/>
                        <a:t>Accuracy: Lead scoring &amp; targeting</a:t>
                      </a:r>
                    </a:p>
                    <a:p>
                      <a:pPr marL="109728" indent="-109728">
                        <a:buFont typeface="Arial" panose="020B0604020202020204" pitchFamily="34" charset="0"/>
                        <a:buChar char="•"/>
                      </a:pPr>
                      <a:r>
                        <a:rPr lang="en-GB" sz="900"/>
                        <a:t>% of nurture journeys executed without rework</a:t>
                      </a:r>
                    </a:p>
                    <a:p>
                      <a:pPr marL="0" lvl="0" indent="0" algn="l">
                        <a:lnSpc>
                          <a:spcPct val="100000"/>
                        </a:lnSpc>
                        <a:spcBef>
                          <a:spcPts val="0"/>
                        </a:spcBef>
                        <a:spcAft>
                          <a:spcPts val="0"/>
                        </a:spcAft>
                        <a:buFont typeface="Arial"/>
                        <a:buNone/>
                      </a:pPr>
                      <a:endParaRPr lang="en-US" sz="900" b="0" i="0" u="none" strike="noStrike" kern="0" cap="none" spc="0" normalizeH="0" baseline="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a:cs typeface="Segoe UI"/>
                        </a:rPr>
                        <a:t>Workflow Automated</a:t>
                      </a:r>
                      <a:endParaRPr lang="en-US" sz="900" b="0" i="0" u="none" strike="noStrike" kern="0" cap="none" spc="0" normalizeH="0" baseline="0" noProof="0">
                        <a:ln>
                          <a:noFill/>
                        </a:ln>
                        <a:solidFill>
                          <a:schemeClr val="tx1"/>
                        </a:solidFill>
                        <a:effectLst/>
                        <a:uLnTx/>
                        <a:uFillTx/>
                        <a:latin typeface="Segoe UI"/>
                        <a:ea typeface="+mn-ea"/>
                        <a:cs typeface="Segoe UI"/>
                      </a:endParaRPr>
                    </a:p>
                    <a:p>
                      <a:pPr marL="109728" indent="-109728">
                        <a:buFont typeface="Arial" panose="020B0604020202020204" pitchFamily="34" charset="0"/>
                        <a:buChar char="•"/>
                      </a:pPr>
                      <a:r>
                        <a:rPr lang="en-GB" sz="900"/>
                        <a:t>% of lead scoring &amp; routing handled autonomously</a:t>
                      </a:r>
                    </a:p>
                    <a:p>
                      <a:pPr marL="109728" indent="-109728">
                        <a:buFont typeface="Arial" panose="020B0604020202020204" pitchFamily="34" charset="0"/>
                        <a:buChar char="•"/>
                      </a:pPr>
                      <a:r>
                        <a:rPr lang="en-GB" sz="900"/>
                        <a:t>% of nurture journeys executed end-to-end by agents</a:t>
                      </a:r>
                    </a:p>
                    <a:p>
                      <a:pPr marL="109728" indent="-109728">
                        <a:buFont typeface="Arial" panose="020B0604020202020204" pitchFamily="34" charset="0"/>
                        <a:buChar char="•"/>
                      </a:pPr>
                      <a:r>
                        <a:rPr lang="en-GB" sz="900"/>
                        <a:t>Reduction in total cost-to-serve</a:t>
                      </a:r>
                    </a:p>
                    <a:p>
                      <a:pPr marL="109728" indent="-109728">
                        <a:buFont typeface="Arial" panose="020B0604020202020204" pitchFamily="34" charset="0"/>
                        <a:buChar char="•"/>
                      </a:pPr>
                      <a:r>
                        <a:rPr lang="en-GB" sz="900"/>
                        <a:t>Reduced volume of exception handling</a:t>
                      </a:r>
                    </a:p>
                    <a:p>
                      <a:pPr marL="182880" lvl="0" indent="-182880" algn="l">
                        <a:lnSpc>
                          <a:spcPct val="100000"/>
                        </a:lnSpc>
                        <a:spcBef>
                          <a:spcPts val="0"/>
                        </a:spcBef>
                        <a:spcAft>
                          <a:spcPts val="0"/>
                        </a:spcAft>
                        <a:buFont typeface="Arial"/>
                        <a:buChar char="•"/>
                      </a:pPr>
                      <a:endParaRPr lang="en-US" sz="900" b="0" i="0" u="none" strike="noStrike" kern="0" cap="none" spc="0" normalizeH="0" baseline="0">
                        <a:ln>
                          <a:noFill/>
                        </a:ln>
                        <a:solidFill>
                          <a:schemeClr val="tx1"/>
                        </a:solidFill>
                        <a:effectLst/>
                        <a:uLnTx/>
                        <a:uFillTx/>
                        <a:latin typeface="Segoe UI"/>
                        <a:ea typeface="+mn-ea"/>
                        <a:cs typeface="+mn-cs"/>
                      </a:endParaRP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12" name="Title 19">
            <a:extLst>
              <a:ext uri="{FF2B5EF4-FFF2-40B4-BE49-F238E27FC236}">
                <a16:creationId xmlns:a16="http://schemas.microsoft.com/office/drawing/2014/main" id="{F5128D0C-8C01-7C36-B34B-15E00751C0C4}"/>
              </a:ext>
            </a:extLst>
          </p:cNvPr>
          <p:cNvSpPr txBox="1">
            <a:spLocks noGrp="1"/>
          </p:cNvSpPr>
          <p:nvPr>
            <p:ph type="title" idx="4294967295"/>
          </p:nvPr>
        </p:nvSpPr>
        <p:spPr>
          <a:xfrm>
            <a:off x="510824" y="567056"/>
            <a:ext cx="884215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dirty="0">
                <a:ln w="3175">
                  <a:noFill/>
                </a:ln>
                <a:solidFill>
                  <a:schemeClr val="tx1"/>
                </a:solidFill>
                <a:effectLst/>
                <a:uLnTx/>
                <a:uFillTx/>
                <a:latin typeface="Segoe Sans Display Semibold"/>
                <a:ea typeface="+mn-ea"/>
                <a:cs typeface="Segoe Sans Display" pitchFamily="2" charset="0"/>
              </a:rPr>
              <a:t>AI-Driven Lead Scoring and Nurture Automation </a:t>
            </a:r>
          </a:p>
        </p:txBody>
      </p:sp>
      <p:sp>
        <p:nvSpPr>
          <p:cNvPr id="5" name="TextBox 4">
            <a:extLst>
              <a:ext uri="{FF2B5EF4-FFF2-40B4-BE49-F238E27FC236}">
                <a16:creationId xmlns:a16="http://schemas.microsoft.com/office/drawing/2014/main" id="{9EA561BA-ECF9-FAD5-FBD0-AC7E08203D03}"/>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17223097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87F4-07B3-F151-D489-5DB6988DBE7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36191A7-3F28-80D9-48D4-1C83217C936F}"/>
              </a:ext>
            </a:extLst>
          </p:cNvPr>
          <p:cNvGraphicFramePr>
            <a:graphicFrameLocks noGrp="1"/>
          </p:cNvGraphicFramePr>
          <p:nvPr>
            <p:extLst>
              <p:ext uri="{D42A27DB-BD31-4B8C-83A1-F6EECF244321}">
                <p14:modId xmlns:p14="http://schemas.microsoft.com/office/powerpoint/2010/main" val="4222076074"/>
              </p:ext>
            </p:extLst>
          </p:nvPr>
        </p:nvGraphicFramePr>
        <p:xfrm>
          <a:off x="526280" y="1194520"/>
          <a:ext cx="11128247" cy="5169408"/>
        </p:xfrm>
        <a:graphic>
          <a:graphicData uri="http://schemas.openxmlformats.org/drawingml/2006/table">
            <a:tbl>
              <a:tblPr firstRow="1" bandRow="1">
                <a:tableStyleId>{00A15C55-8517-42AA-B614-E9B94910E393}</a:tableStyleId>
              </a:tblPr>
              <a:tblGrid>
                <a:gridCol w="1445577">
                  <a:extLst>
                    <a:ext uri="{9D8B030D-6E8A-4147-A177-3AD203B41FA5}">
                      <a16:colId xmlns:a16="http://schemas.microsoft.com/office/drawing/2014/main" val="4150324865"/>
                    </a:ext>
                  </a:extLst>
                </a:gridCol>
                <a:gridCol w="2921581">
                  <a:extLst>
                    <a:ext uri="{9D8B030D-6E8A-4147-A177-3AD203B41FA5}">
                      <a16:colId xmlns:a16="http://schemas.microsoft.com/office/drawing/2014/main" val="3181555836"/>
                    </a:ext>
                  </a:extLst>
                </a:gridCol>
                <a:gridCol w="3343532">
                  <a:extLst>
                    <a:ext uri="{9D8B030D-6E8A-4147-A177-3AD203B41FA5}">
                      <a16:colId xmlns:a16="http://schemas.microsoft.com/office/drawing/2014/main" val="73586981"/>
                    </a:ext>
                  </a:extLst>
                </a:gridCol>
                <a:gridCol w="3417557">
                  <a:extLst>
                    <a:ext uri="{9D8B030D-6E8A-4147-A177-3AD203B41FA5}">
                      <a16:colId xmlns:a16="http://schemas.microsoft.com/office/drawing/2014/main" val="403333011"/>
                    </a:ext>
                  </a:extLst>
                </a:gridCol>
              </a:tblGrid>
              <a:tr h="301752">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38328">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293851">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chemeClr val="tx1"/>
                          </a:solidFill>
                          <a:effectLst/>
                          <a:uLnTx/>
                          <a:uFillTx/>
                          <a:latin typeface="+mn-lt"/>
                          <a:cs typeface="Segoe UI Semibold"/>
                        </a:rPr>
                        <a:t>Churn Risk Detection</a:t>
                      </a:r>
                      <a:endParaRPr lang="en-US" sz="900" b="1">
                        <a:latin typeface="+mn-lt"/>
                        <a:cs typeface="Segoe UI Semibold"/>
                      </a:endParaRPr>
                    </a:p>
                    <a:p>
                      <a:pPr marL="0" lvl="0" indent="0" algn="l">
                        <a:lnSpc>
                          <a:spcPct val="108000"/>
                        </a:lnSpc>
                        <a:spcBef>
                          <a:spcPts val="0"/>
                        </a:spcBef>
                        <a:spcAft>
                          <a:spcPts val="0"/>
                        </a:spcAft>
                        <a:buNone/>
                      </a:pPr>
                      <a:endParaRPr lang="en-US" sz="900" b="1" i="0" u="none" strike="noStrike" kern="0" cap="none" spc="0" normalizeH="0" baseline="0" noProof="0">
                        <a:ln>
                          <a:noFill/>
                        </a:ln>
                        <a:solidFill>
                          <a:schemeClr val="tx1"/>
                        </a:solidFill>
                        <a:effectLst/>
                        <a:uLnTx/>
                        <a:uFillTx/>
                        <a:latin typeface="+mn-lt"/>
                        <a:ea typeface="+mn-ea"/>
                        <a:cs typeface="Segoe UI Semibold"/>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The </a:t>
                      </a:r>
                      <a:r>
                        <a:rPr lang="en-GB" sz="900" b="1"/>
                        <a:t>Customer Success Manager </a:t>
                      </a:r>
                      <a:r>
                        <a:rPr lang="en-GB" sz="900"/>
                        <a:t>summarizes Customer health data using </a:t>
                      </a:r>
                      <a:r>
                        <a:rPr lang="en-GB" sz="900" b="1"/>
                        <a:t>Copilot Chat </a:t>
                      </a:r>
                      <a:r>
                        <a:rPr lang="en-GB" sz="900"/>
                        <a:t>to surface churn risk signals and draft risk reports. The output is reviewed by the </a:t>
                      </a:r>
                      <a:r>
                        <a:rPr lang="en-GB" sz="900" b="1"/>
                        <a:t>Customer Success Manager </a:t>
                      </a:r>
                      <a:r>
                        <a:rPr lang="en-GB" sz="900"/>
                        <a:t>before follow-up actions are taken.</a:t>
                      </a:r>
                      <a:endParaRPr lang="en-US" sz="900"/>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The </a:t>
                      </a:r>
                      <a:r>
                        <a:rPr lang="en-GB" sz="900" b="1"/>
                        <a:t>Customer Success Manager </a:t>
                      </a:r>
                      <a:r>
                        <a:rPr lang="en-GB" sz="900"/>
                        <a:t>uses the </a:t>
                      </a:r>
                      <a:r>
                        <a:rPr lang="en-US" sz="900" b="1" i="0" u="none" strike="noStrike" noProof="0">
                          <a:solidFill>
                            <a:srgbClr val="000000"/>
                          </a:solidFill>
                          <a:effectLst/>
                          <a:latin typeface="+mn-lt"/>
                          <a:hlinkClick r:id="rId3"/>
                        </a:rPr>
                        <a:t>Analyst Agent</a:t>
                      </a:r>
                      <a:r>
                        <a:rPr lang="en-US" sz="900" b="0" i="0" u="none" strike="noStrike">
                          <a:solidFill>
                            <a:srgbClr val="000000"/>
                          </a:solidFill>
                          <a:effectLst/>
                          <a:latin typeface="+mn-lt"/>
                        </a:rPr>
                        <a:t> </a:t>
                      </a:r>
                      <a:r>
                        <a:rPr lang="en-GB" sz="900"/>
                        <a:t>to assess churn risk. The Agent analyzes customer data and flags at-risk accounts. </a:t>
                      </a:r>
                      <a:r>
                        <a:rPr lang="en-GB" sz="900" b="1"/>
                        <a:t>The Customer Success Manager</a:t>
                      </a:r>
                      <a:r>
                        <a:rPr lang="en-GB" sz="900"/>
                        <a:t> reviews alerts and confirms risk status.</a:t>
                      </a:r>
                      <a:endParaRPr kumimoji="0" lang="en-US" sz="900" b="0" i="0" u="none" strike="noStrike" kern="0" cap="none" spc="0" normalizeH="0" baseline="0" noProof="0">
                        <a:ln>
                          <a:noFill/>
                        </a:ln>
                        <a:solidFill>
                          <a:schemeClr val="tx1"/>
                        </a:solidFill>
                        <a:effectLst/>
                        <a:uLnTx/>
                        <a:uFillTx/>
                        <a:latin typeface="Segoe UI"/>
                        <a:ea typeface="+mn-ea"/>
                        <a:cs typeface="Segoe UI"/>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Customer accounts are continuously monitored by the </a:t>
                      </a:r>
                      <a:r>
                        <a:rPr lang="en-GB" sz="900" b="1"/>
                        <a:t>Customer Lifecycle Intelligence Agent* (</a:t>
                      </a:r>
                      <a:r>
                        <a:rPr lang="en-GB" sz="900" b="1" i="0" u="none" strike="noStrike" noProof="0">
                          <a:latin typeface="Segoe UI"/>
                          <a:hlinkClick r:id="rId4"/>
                        </a:rPr>
                        <a:t>Custom Agent</a:t>
                      </a:r>
                      <a:r>
                        <a:rPr lang="en-GB" sz="900"/>
                        <a:t>, </a:t>
                      </a:r>
                      <a:r>
                        <a:rPr lang="en-GB" sz="900" b="1"/>
                        <a:t> </a:t>
                      </a:r>
                      <a:r>
                        <a:rPr lang="en-GB" sz="900"/>
                        <a:t>to detect churn risk and trigger retention playbooks. Ambiguous signals or edge cases are escalated to the </a:t>
                      </a:r>
                      <a:r>
                        <a:rPr lang="en-GB" sz="900" b="1"/>
                        <a:t>Customer Success Manager.</a:t>
                      </a:r>
                      <a:endParaRPr lang="en-US" sz="900" b="1"/>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0">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a:rPr>
                        <a:t>Renewal Opportunity Planning</a:t>
                      </a:r>
                      <a:endParaRPr lang="en-US" sz="900" b="1">
                        <a:latin typeface="+mn-lt"/>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Renewal pipelines are compiled by the </a:t>
                      </a:r>
                      <a:r>
                        <a:rPr lang="en-GB" sz="900" b="1"/>
                        <a:t>Account Manager</a:t>
                      </a:r>
                      <a:r>
                        <a:rPr lang="en-GB" sz="900"/>
                        <a:t> in </a:t>
                      </a:r>
                      <a:r>
                        <a:rPr lang="en-GB" sz="900" b="1"/>
                        <a:t>Copilot in Excel</a:t>
                      </a:r>
                      <a:r>
                        <a:rPr lang="en-GB" sz="900"/>
                        <a:t>, including renewal timelines and suggested talking points. </a:t>
                      </a:r>
                      <a:r>
                        <a:rPr lang="en-GB" sz="900" b="1"/>
                        <a:t>The Account Manager</a:t>
                      </a:r>
                      <a:r>
                        <a:rPr lang="en-GB" sz="900"/>
                        <a:t> reviews the information and plans outreach.</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The </a:t>
                      </a:r>
                      <a:r>
                        <a:rPr lang="en-GB" sz="900" b="1"/>
                        <a:t>Account Manager </a:t>
                      </a:r>
                      <a:r>
                        <a:rPr lang="en-GB" sz="900"/>
                        <a:t>forecasts renewal dates, prioritizes accounts, and drafts recommended engagement plans using the </a:t>
                      </a:r>
                      <a:r>
                        <a:rPr lang="en-US" sz="900" b="1" i="0" u="none" strike="noStrike" noProof="0">
                          <a:solidFill>
                            <a:srgbClr val="000000"/>
                          </a:solidFill>
                          <a:effectLst/>
                          <a:latin typeface="+mn-lt"/>
                          <a:hlinkClick r:id="rId3"/>
                        </a:rPr>
                        <a:t>Analyst Agent</a:t>
                      </a:r>
                      <a:r>
                        <a:rPr lang="en-GB" sz="900"/>
                        <a:t>. The </a:t>
                      </a:r>
                      <a:r>
                        <a:rPr lang="en-GB" sz="900" b="1"/>
                        <a:t>Account Manager </a:t>
                      </a:r>
                      <a:r>
                        <a:rPr lang="en-GB" sz="900"/>
                        <a:t>reviews and approves the outreach sequence.</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Renewal calendars are managed end-to-end by the </a:t>
                      </a:r>
                      <a:r>
                        <a:rPr lang="en-GB" sz="900" b="1"/>
                        <a:t>Renewal Orchestrator Agent* (</a:t>
                      </a:r>
                      <a:r>
                        <a:rPr lang="en-GB" sz="900" b="1" i="0" u="none" strike="noStrike" noProof="0">
                          <a:latin typeface="Segoe UI"/>
                          <a:hlinkClick r:id="rId4"/>
                        </a:rPr>
                        <a:t>Custom Agent</a:t>
                      </a:r>
                      <a:r>
                        <a:rPr lang="en-GB" sz="900" b="1"/>
                        <a:t>)</a:t>
                      </a:r>
                      <a:r>
                        <a:rPr lang="en-GB" sz="900"/>
                        <a:t>, which triggers outreach and coordinates renewal steps. Complex negotiations or exceptions are escalated to the </a:t>
                      </a:r>
                      <a:r>
                        <a:rPr lang="en-GB" sz="900" b="1"/>
                        <a:t>Account Manager.</a:t>
                      </a:r>
                      <a:endParaRPr lang="en-US" sz="900" b="1"/>
                    </a:p>
                  </a:txBody>
                  <a:tcPr marT="0" marB="0">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491414">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a:rPr>
                        <a:t>Upsell/Cross-Sell Recommendation</a:t>
                      </a:r>
                      <a:endParaRPr lang="en-US" sz="90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The </a:t>
                      </a:r>
                      <a:r>
                        <a:rPr lang="en-GB" sz="900" b="1"/>
                        <a:t>Account Executive </a:t>
                      </a:r>
                      <a:r>
                        <a:rPr lang="en-GB" sz="900" b="0"/>
                        <a:t>analyzes purchase </a:t>
                      </a:r>
                      <a:r>
                        <a:rPr lang="en-GB" sz="900"/>
                        <a:t>history using a </a:t>
                      </a:r>
                      <a:r>
                        <a:rPr lang="en-GB" sz="900" b="1"/>
                        <a:t>Sales Agent* (</a:t>
                      </a:r>
                      <a:r>
                        <a:rPr lang="en-GB" sz="900" b="1" i="0" u="none" strike="noStrike" noProof="0">
                          <a:latin typeface="Segoe UI"/>
                          <a:hlinkClick r:id="rId4"/>
                        </a:rPr>
                        <a:t>Custom Agent</a:t>
                      </a:r>
                      <a:r>
                        <a:rPr lang="en-GB" sz="900" b="1"/>
                        <a:t>)  </a:t>
                      </a:r>
                      <a:r>
                        <a:rPr lang="en-GB" sz="900"/>
                        <a:t>to suggest upsell or cross-sell ideas and draft pitch notes. The </a:t>
                      </a:r>
                      <a:r>
                        <a:rPr lang="en-GB" sz="900" b="1"/>
                        <a:t>Account Manager </a:t>
                      </a:r>
                      <a:r>
                        <a:rPr lang="en-GB" sz="900"/>
                        <a:t>then refines the proposal prior to customer engagement.</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Upsell opportunities are identified by the </a:t>
                      </a:r>
                      <a:r>
                        <a:rPr lang="en-US" sz="900" b="1" i="0" u="none" strike="noStrike" noProof="0">
                          <a:solidFill>
                            <a:srgbClr val="000000"/>
                          </a:solidFill>
                          <a:effectLst/>
                          <a:latin typeface="+mn-lt"/>
                          <a:hlinkClick r:id="rId3"/>
                        </a:rPr>
                        <a:t>Analyst Agent</a:t>
                      </a:r>
                      <a:r>
                        <a:rPr lang="en-GB" sz="900"/>
                        <a:t>, which the </a:t>
                      </a:r>
                      <a:r>
                        <a:rPr lang="en-GB" sz="900" b="1"/>
                        <a:t>Account Manager </a:t>
                      </a:r>
                      <a:r>
                        <a:rPr lang="en-GB" sz="900"/>
                        <a:t>uses to draft proposals and recommends timing. The </a:t>
                      </a:r>
                      <a:r>
                        <a:rPr lang="en-GB" sz="900" b="1"/>
                        <a:t>Account Executive </a:t>
                      </a:r>
                      <a:r>
                        <a:rPr lang="en-GB" sz="900"/>
                        <a:t>reviews and approves offers before sending.</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Upsell offers are delivered by the </a:t>
                      </a:r>
                      <a:r>
                        <a:rPr lang="en-GB" sz="900" b="1"/>
                        <a:t>Upsell Insight Agent* (</a:t>
                      </a:r>
                      <a:r>
                        <a:rPr lang="en-GB" sz="900" b="1" i="0" u="none" strike="noStrike" noProof="0">
                          <a:latin typeface="Segoe UI"/>
                          <a:hlinkClick r:id="rId4"/>
                        </a:rPr>
                        <a:t>Custom Agent</a:t>
                      </a:r>
                      <a:r>
                        <a:rPr lang="en-GB" sz="900" b="1"/>
                        <a:t>)</a:t>
                      </a:r>
                      <a:r>
                        <a:rPr lang="en-GB" sz="900"/>
                        <a:t>, during customer interactions, with recommendations personalised in real time. Negative sentiment or objections are escalated to the </a:t>
                      </a:r>
                      <a:r>
                        <a:rPr lang="en-GB" sz="900" b="1"/>
                        <a:t>Account Executive</a:t>
                      </a:r>
                      <a:r>
                        <a:rPr lang="en-GB" sz="900"/>
                        <a:t>.</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491414">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a:rPr>
                        <a:t>Outreach Sequencing &amp; Execution</a:t>
                      </a:r>
                      <a:endParaRPr lang="en-US" sz="90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The </a:t>
                      </a:r>
                      <a:r>
                        <a:rPr lang="en-GB" sz="900" b="1"/>
                        <a:t>Sales Operations Specialist </a:t>
                      </a:r>
                      <a:r>
                        <a:rPr lang="en-GB" sz="900"/>
                        <a:t>drafts personalised outreach emails and call scripts in </a:t>
                      </a:r>
                      <a:r>
                        <a:rPr lang="en-GB" sz="900" b="1"/>
                        <a:t>Copilot in Outlook</a:t>
                      </a:r>
                      <a:r>
                        <a:rPr lang="en-GB" sz="900"/>
                        <a:t>, with timing recommendations based on engagement history. They then review and executes outreach.</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The </a:t>
                      </a:r>
                      <a:r>
                        <a:rPr lang="en-GB" sz="900" b="1"/>
                        <a:t>Sales Operation Specialist </a:t>
                      </a:r>
                      <a:r>
                        <a:rPr lang="en-GB" sz="900"/>
                        <a:t>asks </a:t>
                      </a:r>
                      <a:r>
                        <a:rPr lang="en-GB" sz="900" b="1"/>
                        <a:t>the Project Manager Agent* (</a:t>
                      </a:r>
                      <a:r>
                        <a:rPr lang="en-GB" sz="900" b="1" i="0" u="none" strike="noStrike" noProof="0">
                          <a:latin typeface="Segoe UI"/>
                          <a:hlinkClick r:id="rId4"/>
                        </a:rPr>
                        <a:t>Custom Agent</a:t>
                      </a:r>
                      <a:r>
                        <a:rPr lang="en-GB" sz="900" b="1"/>
                        <a:t>) </a:t>
                      </a:r>
                      <a:r>
                        <a:rPr lang="en-GB" sz="900"/>
                        <a:t>to design multi-step outreach sequences, schedule communications, and tracks responses. Adjustments are reviewed by the </a:t>
                      </a:r>
                      <a:r>
                        <a:rPr lang="en-GB" sz="900" b="1"/>
                        <a:t>Sales Operations Specialist</a:t>
                      </a:r>
                      <a:r>
                        <a:rPr lang="en-GB" sz="900"/>
                        <a:t> as needed.</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Outreach campaigns are executed autonomously by the </a:t>
                      </a:r>
                      <a:r>
                        <a:rPr lang="en-GB" sz="900" b="1"/>
                        <a:t>Sales Agent* (</a:t>
                      </a:r>
                      <a:r>
                        <a:rPr lang="en-GB" sz="900" b="1" i="0" u="none" strike="noStrike" noProof="0">
                          <a:latin typeface="Segoe UI"/>
                          <a:hlinkClick r:id="rId4"/>
                        </a:rPr>
                        <a:t>Custom Agent</a:t>
                      </a:r>
                      <a:r>
                        <a:rPr lang="en-GB" sz="900" b="1"/>
                        <a:t>)</a:t>
                      </a:r>
                      <a:r>
                        <a:rPr lang="en-GB" sz="900"/>
                        <a:t>, which optimizes timing and content across channels. Drops in response rates are flagged for intervention to the </a:t>
                      </a:r>
                      <a:r>
                        <a:rPr lang="en-GB" sz="900" b="1"/>
                        <a:t>Sales Operations Specialist</a:t>
                      </a:r>
                      <a:r>
                        <a:rPr lang="en-GB" sz="900"/>
                        <a:t>.</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491414">
                <a:tc>
                  <a:txBody>
                    <a:bodyPr/>
                    <a:lstStyle/>
                    <a:p>
                      <a:pPr lvl="0" algn="l">
                        <a:lnSpc>
                          <a:spcPct val="100000"/>
                        </a:lnSpc>
                        <a:spcBef>
                          <a:spcPts val="0"/>
                        </a:spcBef>
                        <a:spcAft>
                          <a:spcPts val="0"/>
                        </a:spcAft>
                        <a:buNone/>
                      </a:pPr>
                      <a:r>
                        <a:rPr lang="en-US" sz="900" b="1" i="0" u="none" strike="noStrike" kern="0" cap="none" spc="0" normalizeH="0" baseline="0" noProof="0">
                          <a:ln>
                            <a:noFill/>
                          </a:ln>
                          <a:solidFill>
                            <a:srgbClr val="091F2C"/>
                          </a:solidFill>
                          <a:effectLst/>
                          <a:uLnTx/>
                          <a:uFillTx/>
                          <a:latin typeface="+mn-lt"/>
                          <a:cs typeface="Segoe UI Semibold"/>
                        </a:rPr>
                        <a:t>Success Tracking &amp; Reporting</a:t>
                      </a:r>
                      <a:endParaRPr lang="en-US" sz="900" b="1">
                        <a:latin typeface="+mn-lt"/>
                        <a:cs typeface="Segoe UI Semibold"/>
                      </a:endParaRPr>
                    </a:p>
                    <a:p>
                      <a:pPr marL="0" marR="0" lvl="0" indent="0" algn="l" defTabSz="932742">
                        <a:lnSpc>
                          <a:spcPct val="108000"/>
                        </a:lnSpc>
                        <a:spcBef>
                          <a:spcPts val="0"/>
                        </a:spcBef>
                        <a:spcAft>
                          <a:spcPts val="0"/>
                        </a:spcAft>
                        <a:buClrTx/>
                        <a:buSzTx/>
                        <a:buFontTx/>
                        <a:buNone/>
                        <a:tabLst/>
                        <a:defRPr/>
                      </a:pPr>
                      <a:endParaRPr kumimoji="0" lang="en-US" sz="900" b="1" i="0" u="none" strike="noStrike" kern="0" cap="none" spc="0" normalizeH="0" baseline="0" noProof="0">
                        <a:ln>
                          <a:noFill/>
                        </a:ln>
                        <a:solidFill>
                          <a:srgbClr val="091F2C"/>
                        </a:solidFill>
                        <a:effectLst/>
                        <a:uLnTx/>
                        <a:uFillTx/>
                        <a:latin typeface="+mn-lt"/>
                        <a:ea typeface="+mn-ea"/>
                        <a:cs typeface="Segoe UI Semibold"/>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Renewal and upsell outcomes are summarized by the </a:t>
                      </a:r>
                      <a:r>
                        <a:rPr lang="en-GB" sz="900" b="1"/>
                        <a:t>Sales Operations Specialist </a:t>
                      </a:r>
                      <a:r>
                        <a:rPr lang="en-GB" sz="900"/>
                        <a:t>in </a:t>
                      </a:r>
                      <a:r>
                        <a:rPr lang="en-GB" sz="900" b="1"/>
                        <a:t>Copilot in Excel</a:t>
                      </a:r>
                      <a:r>
                        <a:rPr lang="en-GB" sz="900"/>
                        <a:t>, with key metrics highlighted for review. Reports are reviewed manually to track performance.</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Performance data is aggregated by </a:t>
                      </a:r>
                      <a:r>
                        <a:rPr lang="en-GB" sz="900" b="1"/>
                        <a:t>Sales Operations Specialist </a:t>
                      </a:r>
                      <a:r>
                        <a:rPr lang="en-GB" sz="900"/>
                        <a:t>using the </a:t>
                      </a:r>
                      <a:r>
                        <a:rPr lang="en-US" sz="900" b="1" i="0" u="none" strike="noStrike" noProof="0">
                          <a:solidFill>
                            <a:srgbClr val="000000"/>
                          </a:solidFill>
                          <a:effectLst/>
                          <a:latin typeface="+mn-lt"/>
                          <a:hlinkClick r:id="rId3"/>
                        </a:rPr>
                        <a:t>Analyst Agent</a:t>
                      </a:r>
                      <a:r>
                        <a:rPr lang="en-US" sz="900" b="0" i="0" u="none" strike="noStrike">
                          <a:solidFill>
                            <a:srgbClr val="000000"/>
                          </a:solidFill>
                          <a:effectLst/>
                          <a:latin typeface="+mn-lt"/>
                        </a:rPr>
                        <a:t> </a:t>
                      </a:r>
                      <a:r>
                        <a:rPr lang="en-GB" sz="900"/>
                        <a:t>to generate dashboards and surface underperforming segments. Insights are validated by </a:t>
                      </a:r>
                      <a:r>
                        <a:rPr lang="en-GB" sz="900" b="1"/>
                        <a:t>Sales Operations Specialist </a:t>
                      </a:r>
                      <a:r>
                        <a:rPr lang="en-GB" sz="900"/>
                        <a:t>before action is taken.</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00"/>
                        <a:t>Dashboards and KPIs are updated continuously by the </a:t>
                      </a:r>
                      <a:r>
                        <a:rPr lang="en-US" sz="900" b="1" i="0" u="none" strike="noStrike" noProof="0">
                          <a:solidFill>
                            <a:srgbClr val="000000"/>
                          </a:solidFill>
                          <a:effectLst/>
                          <a:latin typeface="+mn-lt"/>
                          <a:hlinkClick r:id="rId3"/>
                        </a:rPr>
                        <a:t>Analyst Agent</a:t>
                      </a:r>
                      <a:r>
                        <a:rPr lang="en-GB" sz="900"/>
                        <a:t>, with outcomes logged automatically. Data anomalies or gaps are escalated to Sales Operations Specialist for review.</a:t>
                      </a:r>
                      <a:endParaRPr lang="en-US" sz="900"/>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831287">
                <a:tc>
                  <a:txBody>
                    <a:bodyPr/>
                    <a:lstStyle/>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mn-lt"/>
                          <a:ea typeface="+mn-ea"/>
                          <a:cs typeface="Segoe UI Semibold"/>
                        </a:rPr>
                        <a:t>Cumulative </a:t>
                      </a:r>
                    </a:p>
                    <a:p>
                      <a:pPr marL="0" lvl="0" indent="0" algn="l" defTabSz="914400">
                        <a:lnSpc>
                          <a:spcPct val="108000"/>
                        </a:lnSpc>
                        <a:spcBef>
                          <a:spcPts val="0"/>
                        </a:spcBef>
                        <a:spcAft>
                          <a:spcPts val="0"/>
                        </a:spcAft>
                        <a:buNone/>
                        <a:tabLst/>
                        <a:defRPr/>
                      </a:pPr>
                      <a:r>
                        <a:rPr lang="en-US" sz="900" b="1" i="0" u="none" strike="noStrike" kern="0" cap="none" spc="0" normalizeH="0" baseline="0" noProof="0">
                          <a:ln>
                            <a:noFill/>
                          </a:ln>
                          <a:solidFill>
                            <a:schemeClr val="tx1"/>
                          </a:solidFill>
                          <a:effectLst/>
                          <a:uLnTx/>
                          <a:uFillTx/>
                          <a:latin typeface="+mn-lt"/>
                          <a:ea typeface="+mn-ea"/>
                          <a:cs typeface="Segoe UI Semibold"/>
                        </a:rPr>
                        <a:t>Success Metrics</a:t>
                      </a:r>
                    </a:p>
                    <a:p>
                      <a:pPr marL="0" marR="0" lvl="0" indent="0" algn="l" defTabSz="914400" rtl="0" eaLnBrk="1" fontAlgn="auto" latinLnBrk="0" hangingPunct="1">
                        <a:lnSpc>
                          <a:spcPct val="108000"/>
                        </a:lnSpc>
                        <a:spcBef>
                          <a:spcPts val="0"/>
                        </a:spcBef>
                        <a:spcAft>
                          <a:spcPts val="0"/>
                        </a:spcAft>
                        <a:buClrTx/>
                        <a:buSzTx/>
                        <a:buFontTx/>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p>
                      <a:pPr marL="0" lvl="0" indent="0" algn="l" defTabSz="914400">
                        <a:lnSpc>
                          <a:spcPct val="108000"/>
                        </a:lnSpc>
                        <a:spcBef>
                          <a:spcPts val="0"/>
                        </a:spcBef>
                        <a:spcAft>
                          <a:spcPts val="0"/>
                        </a:spcAft>
                        <a:buNone/>
                        <a:tabLst/>
                        <a:defRPr/>
                      </a:pPr>
                      <a:endParaRPr kumimoji="0" lang="en-US" sz="8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00" b="1"/>
                        <a:t>Usage</a:t>
                      </a:r>
                    </a:p>
                    <a:p>
                      <a:pPr marL="109728" indent="-109728">
                        <a:buFont typeface="Arial" panose="020B0604020202020204" pitchFamily="34" charset="0"/>
                        <a:buChar char="•"/>
                      </a:pPr>
                      <a:r>
                        <a:rPr lang="en-GB" sz="900"/>
                        <a:t>Reduction in time: Renewal &amp; retention materials</a:t>
                      </a:r>
                    </a:p>
                    <a:p>
                      <a:pPr marL="109728" indent="-109728">
                        <a:buFont typeface="Arial" panose="020B0604020202020204" pitchFamily="34" charset="0"/>
                        <a:buChar char="•"/>
                      </a:pPr>
                      <a:r>
                        <a:rPr lang="en-GB" sz="900"/>
                        <a:t>Improvement in relevance: Upsell &amp; renewal outreach</a:t>
                      </a:r>
                    </a:p>
                    <a:p>
                      <a:pPr marL="109728" indent="-109728">
                        <a:buFont typeface="Arial" panose="020B0604020202020204" pitchFamily="34" charset="0"/>
                        <a:buChar char="•"/>
                      </a:pPr>
                      <a:r>
                        <a:rPr lang="en-GB" sz="900"/>
                        <a:t>Increased throughput: Customer engagement activities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a:cs typeface="Segoe UI"/>
                        </a:rPr>
                        <a:t>KPIs Impacted</a:t>
                      </a:r>
                      <a:endParaRPr lang="en-US" sz="900">
                        <a:latin typeface="Segoe UI"/>
                        <a:cs typeface="Segoe UI"/>
                      </a:endParaRPr>
                    </a:p>
                    <a:p>
                      <a:pPr marL="109728" indent="-109728">
                        <a:buFont typeface="Arial" panose="020B0604020202020204" pitchFamily="34" charset="0"/>
                        <a:buChar char="•"/>
                      </a:pPr>
                      <a:r>
                        <a:rPr lang="en-GB" sz="900"/>
                        <a:t>Turnaround time: Renewal planning &amp; follow-up</a:t>
                      </a:r>
                    </a:p>
                    <a:p>
                      <a:pPr marL="109728" indent="-109728">
                        <a:buFont typeface="Arial" panose="020B0604020202020204" pitchFamily="34" charset="0"/>
                        <a:buChar char="•"/>
                      </a:pPr>
                      <a:r>
                        <a:rPr lang="en-GB" sz="900"/>
                        <a:t>Volume of manually reviewed churn risk signals</a:t>
                      </a:r>
                    </a:p>
                    <a:p>
                      <a:pPr marL="109728" indent="-109728">
                        <a:buFont typeface="Arial" panose="020B0604020202020204" pitchFamily="34" charset="0"/>
                        <a:buChar char="•"/>
                      </a:pPr>
                      <a:r>
                        <a:rPr lang="en-GB" sz="900"/>
                        <a:t>Accuracy: Renewal forecasting and prioritization</a:t>
                      </a:r>
                    </a:p>
                    <a:p>
                      <a:pPr marL="109728" indent="-109728">
                        <a:buFont typeface="Arial" panose="020B0604020202020204" pitchFamily="34" charset="0"/>
                        <a:buChar char="•"/>
                      </a:pPr>
                      <a:r>
                        <a:rPr lang="en-GB" sz="900"/>
                        <a:t>% of outreach sequences executed without rework</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00" b="1">
                          <a:latin typeface="Segoe UI"/>
                          <a:cs typeface="Segoe UI"/>
                        </a:rPr>
                        <a:t>Workflow Automated</a:t>
                      </a:r>
                      <a:endParaRPr lang="en-US" sz="900" b="0" i="0" u="none" strike="noStrike" kern="0" cap="none" spc="0" normalizeH="0" baseline="0" noProof="0">
                        <a:ln>
                          <a:noFill/>
                        </a:ln>
                        <a:solidFill>
                          <a:schemeClr val="tx1"/>
                        </a:solidFill>
                        <a:effectLst/>
                        <a:uLnTx/>
                        <a:uFillTx/>
                        <a:latin typeface="Segoe UI"/>
                        <a:ea typeface="+mn-ea"/>
                        <a:cs typeface="Segoe UI"/>
                      </a:endParaRPr>
                    </a:p>
                    <a:p>
                      <a:pPr marL="109728" indent="-109728">
                        <a:buFont typeface="Arial" panose="020B0604020202020204" pitchFamily="34" charset="0"/>
                        <a:buChar char="•"/>
                      </a:pPr>
                      <a:r>
                        <a:rPr lang="en-GB" sz="900"/>
                        <a:t>% of renewal &amp; retention workflows handled autonomously</a:t>
                      </a:r>
                    </a:p>
                    <a:p>
                      <a:pPr marL="109728" indent="-109728">
                        <a:buFont typeface="Arial" panose="020B0604020202020204" pitchFamily="34" charset="0"/>
                        <a:buChar char="•"/>
                      </a:pPr>
                      <a:r>
                        <a:rPr lang="en-GB" sz="900"/>
                        <a:t>% of upsell offers triggered &amp; executed by agents</a:t>
                      </a:r>
                    </a:p>
                    <a:p>
                      <a:pPr marL="109728" indent="-109728">
                        <a:buFont typeface="Arial" panose="020B0604020202020204" pitchFamily="34" charset="0"/>
                        <a:buChar char="•"/>
                      </a:pPr>
                      <a:r>
                        <a:rPr lang="en-GB" sz="900"/>
                        <a:t>Reduction in total cost-to-serve for post-sale engagement</a:t>
                      </a:r>
                    </a:p>
                    <a:p>
                      <a:pPr marL="109728" indent="-109728">
                        <a:buFont typeface="Arial" panose="020B0604020202020204" pitchFamily="34" charset="0"/>
                        <a:buChar char="•"/>
                      </a:pPr>
                      <a:r>
                        <a:rPr lang="en-GB" sz="900"/>
                        <a:t>Reduced volume of exception handling</a:t>
                      </a:r>
                    </a:p>
                    <a:p>
                      <a:pPr marL="0" indent="0">
                        <a:buFont typeface="Arial" panose="020B0604020202020204" pitchFamily="34" charset="0"/>
                        <a:buNone/>
                      </a:pPr>
                      <a:endParaRPr lang="en-GB" sz="900"/>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 name="Rectangle 1" descr="Support for calls (VoIP, PSTN), town halls, or Teams Rooms is not currently available.">
            <a:extLst>
              <a:ext uri="{FF2B5EF4-FFF2-40B4-BE49-F238E27FC236}">
                <a16:creationId xmlns:a16="http://schemas.microsoft.com/office/drawing/2014/main" id="{266F58E9-8BD0-E98A-C733-4045349726D4}"/>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12884D02-B4CF-2F84-FCF0-C87A43BA41C4}"/>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SALES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2" name="Title 19">
            <a:extLst>
              <a:ext uri="{FF2B5EF4-FFF2-40B4-BE49-F238E27FC236}">
                <a16:creationId xmlns:a16="http://schemas.microsoft.com/office/drawing/2014/main" id="{EAFB3A65-FA19-0F4E-0A76-FE0BDD87BBC0}"/>
              </a:ext>
            </a:extLst>
          </p:cNvPr>
          <p:cNvSpPr txBox="1">
            <a:spLocks noGrp="1"/>
          </p:cNvSpPr>
          <p:nvPr>
            <p:ph type="title" idx="4294967295"/>
          </p:nvPr>
        </p:nvSpPr>
        <p:spPr>
          <a:xfrm>
            <a:off x="510824" y="591770"/>
            <a:ext cx="1032103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dirty="0">
                <a:ln w="3175">
                  <a:noFill/>
                </a:ln>
                <a:solidFill>
                  <a:schemeClr val="tx1"/>
                </a:solidFill>
                <a:effectLst/>
                <a:uLnTx/>
                <a:uFillTx/>
                <a:latin typeface="Segoe Sans Display Semibold"/>
                <a:ea typeface="+mn-ea"/>
                <a:cs typeface="Segoe Sans Display" pitchFamily="2" charset="0"/>
              </a:rPr>
              <a:t>AI-Based Customer Retention, Renewal, and Upsell</a:t>
            </a:r>
          </a:p>
        </p:txBody>
      </p:sp>
      <p:sp>
        <p:nvSpPr>
          <p:cNvPr id="6" name="TextBox 5">
            <a:extLst>
              <a:ext uri="{FF2B5EF4-FFF2-40B4-BE49-F238E27FC236}">
                <a16:creationId xmlns:a16="http://schemas.microsoft.com/office/drawing/2014/main" id="{72A6E671-59C0-0AD9-554C-10A66C74036E}"/>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12766010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9B238-1690-F1E2-4A76-ED4C722540F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ACA4773-AC32-26C8-C2ED-917519F25231}"/>
              </a:ext>
            </a:extLst>
          </p:cNvPr>
          <p:cNvGraphicFramePr>
            <a:graphicFrameLocks noGrp="1"/>
          </p:cNvGraphicFramePr>
          <p:nvPr>
            <p:extLst>
              <p:ext uri="{D42A27DB-BD31-4B8C-83A1-F6EECF244321}">
                <p14:modId xmlns:p14="http://schemas.microsoft.com/office/powerpoint/2010/main" val="581588977"/>
              </p:ext>
            </p:extLst>
          </p:nvPr>
        </p:nvGraphicFramePr>
        <p:xfrm>
          <a:off x="520128" y="1196473"/>
          <a:ext cx="11128248" cy="5386321"/>
        </p:xfrm>
        <a:graphic>
          <a:graphicData uri="http://schemas.openxmlformats.org/drawingml/2006/table">
            <a:tbl>
              <a:tblPr firstRow="1" bandRow="1">
                <a:tableStyleId>{00A15C55-8517-42AA-B614-E9B94910E393}</a:tableStyleId>
              </a:tblPr>
              <a:tblGrid>
                <a:gridCol w="1459442">
                  <a:extLst>
                    <a:ext uri="{9D8B030D-6E8A-4147-A177-3AD203B41FA5}">
                      <a16:colId xmlns:a16="http://schemas.microsoft.com/office/drawing/2014/main" val="4150324865"/>
                    </a:ext>
                  </a:extLst>
                </a:gridCol>
                <a:gridCol w="2918885">
                  <a:extLst>
                    <a:ext uri="{9D8B030D-6E8A-4147-A177-3AD203B41FA5}">
                      <a16:colId xmlns:a16="http://schemas.microsoft.com/office/drawing/2014/main" val="3181555836"/>
                    </a:ext>
                  </a:extLst>
                </a:gridCol>
                <a:gridCol w="3192530">
                  <a:extLst>
                    <a:ext uri="{9D8B030D-6E8A-4147-A177-3AD203B41FA5}">
                      <a16:colId xmlns:a16="http://schemas.microsoft.com/office/drawing/2014/main" val="73586981"/>
                    </a:ext>
                  </a:extLst>
                </a:gridCol>
                <a:gridCol w="3557391">
                  <a:extLst>
                    <a:ext uri="{9D8B030D-6E8A-4147-A177-3AD203B41FA5}">
                      <a16:colId xmlns:a16="http://schemas.microsoft.com/office/drawing/2014/main" val="403333011"/>
                    </a:ext>
                  </a:extLst>
                </a:gridCol>
              </a:tblGrid>
              <a:tr h="297388">
                <a:tc>
                  <a:txBody>
                    <a:bodyPr/>
                    <a:lstStyle/>
                    <a:p>
                      <a:pPr algn="ctr"/>
                      <a:endParaRPr lang="en-US" sz="1000">
                        <a:latin typeface="+mn-lt"/>
                      </a:endParaRPr>
                    </a:p>
                  </a:txBody>
                  <a:tcPr>
                    <a:no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1</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2</a:t>
                      </a:r>
                    </a:p>
                  </a:txBody>
                  <a:tcPr>
                    <a:solidFill>
                      <a:srgbClr val="595959"/>
                    </a:solidFill>
                  </a:tcPr>
                </a:tc>
                <a:tc>
                  <a:txBody>
                    <a:bodyPr/>
                    <a:lstStyle/>
                    <a:p>
                      <a:pPr lvl="0" algn="ctr">
                        <a:buNone/>
                      </a:pPr>
                      <a:r>
                        <a:rPr lang="en-US" sz="1400">
                          <a:latin typeface="Segoe UI Semibold" panose="020B0702040204020203" pitchFamily="34" charset="0"/>
                          <a:cs typeface="Segoe UI Semibold" panose="020B0702040204020203" pitchFamily="34" charset="0"/>
                        </a:rPr>
                        <a:t>PATTERN 3</a:t>
                      </a:r>
                    </a:p>
                  </a:txBody>
                  <a:tcPr>
                    <a:solidFill>
                      <a:srgbClr val="595959"/>
                    </a:solidFill>
                  </a:tcPr>
                </a:tc>
                <a:extLst>
                  <a:ext uri="{0D108BD9-81ED-4DB2-BD59-A6C34878D82A}">
                    <a16:rowId xmlns:a16="http://schemas.microsoft.com/office/drawing/2014/main" val="3276301626"/>
                  </a:ext>
                </a:extLst>
              </a:tr>
              <a:tr h="338328">
                <a:tc>
                  <a:txBody>
                    <a:bodyPr/>
                    <a:lstStyle/>
                    <a:p>
                      <a:pPr algn="ctr"/>
                      <a:endParaRPr lang="en-US" sz="1000">
                        <a:latin typeface="+mn-lt"/>
                      </a:endParaRPr>
                    </a:p>
                  </a:txBody>
                  <a:tcP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j-lt"/>
                          <a:ea typeface="+mn-ea"/>
                          <a:cs typeface="Segoe UI" panose="020B0502040204020203" pitchFamily="34" charset="0"/>
                        </a:rPr>
                        <a:t>Human uses Copilot</a:t>
                      </a:r>
                    </a:p>
                  </a:txBody>
                  <a:tcPr marT="0" marB="0" anchor="ctr">
                    <a:solidFill>
                      <a:schemeClr val="bg1">
                        <a:lumMod val="95000"/>
                      </a:schemeClr>
                    </a:solidFill>
                  </a:tcPr>
                </a:tc>
                <a:tc>
                  <a:txBody>
                    <a:bodyPr/>
                    <a:lstStyle/>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Human uses agent, reviews,</a:t>
                      </a:r>
                    </a:p>
                    <a:p>
                      <a:pPr marL="0" lvl="0" algn="ctr" defTabSz="932742" rtl="0" eaLnBrk="1" latinLnBrk="0" hangingPunct="1">
                        <a:buNone/>
                      </a:pPr>
                      <a:r>
                        <a:rPr lang="en-US" sz="1100" b="1" kern="1200">
                          <a:solidFill>
                            <a:schemeClr val="tx1"/>
                          </a:solidFill>
                          <a:latin typeface="+mj-lt"/>
                          <a:ea typeface="+mn-ea"/>
                          <a:cs typeface="Segoe UI" panose="020B0502040204020203" pitchFamily="34" charset="0"/>
                        </a:rPr>
                        <a:t>and approves output</a:t>
                      </a:r>
                    </a:p>
                  </a:txBody>
                  <a:tcPr marT="0" marB="0" anchor="ctr">
                    <a:solidFill>
                      <a:schemeClr val="bg1">
                        <a:lumMod val="95000"/>
                      </a:schemeClr>
                    </a:solidFill>
                  </a:tcPr>
                </a:tc>
                <a:tc>
                  <a:txBody>
                    <a:bodyPr/>
                    <a:lstStyle/>
                    <a:p>
                      <a:pPr lvl="0" algn="ctr">
                        <a:buNone/>
                      </a:pPr>
                      <a:r>
                        <a:rPr lang="en-US" sz="1100" b="1">
                          <a:solidFill>
                            <a:schemeClr val="tx1"/>
                          </a:solidFill>
                          <a:latin typeface="+mj-lt"/>
                          <a:cs typeface="Segoe UI" panose="020B0502040204020203" pitchFamily="34" charset="0"/>
                        </a:rPr>
                        <a:t>Agents execute workflow and                                human handles exceptions</a:t>
                      </a:r>
                    </a:p>
                  </a:txBody>
                  <a:tcPr marT="0" marB="0" anchor="ctr">
                    <a:solidFill>
                      <a:schemeClr val="bg1">
                        <a:lumMod val="95000"/>
                      </a:schemeClr>
                    </a:solidFill>
                  </a:tcPr>
                </a:tc>
                <a:extLst>
                  <a:ext uri="{0D108BD9-81ED-4DB2-BD59-A6C34878D82A}">
                    <a16:rowId xmlns:a16="http://schemas.microsoft.com/office/drawing/2014/main" val="3877911793"/>
                  </a:ext>
                </a:extLst>
              </a:tr>
              <a:tr h="766000">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chemeClr val="tx1"/>
                          </a:solidFill>
                          <a:effectLst/>
                          <a:uLnTx/>
                          <a:uFillTx/>
                          <a:latin typeface="+mn-lt"/>
                          <a:cs typeface="Segoe UI Semibold" panose="020B0702040204020203" pitchFamily="34" charset="0"/>
                        </a:rPr>
                        <a:t>Data Aggregation               &amp; Cleansing</a:t>
                      </a:r>
                      <a:endParaRPr lang="en-US" sz="950" b="1">
                        <a:latin typeface="+mn-lt"/>
                        <a:cs typeface="Segoe UI Semibold" panose="020B0702040204020203" pitchFamily="34" charset="0"/>
                      </a:endParaRPr>
                    </a:p>
                  </a:txBody>
                  <a:tcPr anchor="ct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50" b="0" i="0" u="none" strike="noStrike" kern="0" cap="none" spc="0" normalizeH="0" baseline="0" noProof="0">
                          <a:ln>
                            <a:noFill/>
                          </a:ln>
                          <a:solidFill>
                            <a:schemeClr val="tx1"/>
                          </a:solidFill>
                          <a:effectLst/>
                          <a:uLnTx/>
                          <a:uFillTx/>
                          <a:latin typeface="+mn-lt"/>
                        </a:rPr>
                        <a:t>The </a:t>
                      </a:r>
                      <a:r>
                        <a:rPr lang="en-US" sz="950" b="1" i="0" u="none" strike="noStrike" kern="0" cap="none" spc="0" normalizeH="0" baseline="0" noProof="0">
                          <a:ln>
                            <a:noFill/>
                          </a:ln>
                          <a:solidFill>
                            <a:schemeClr val="tx1"/>
                          </a:solidFill>
                          <a:effectLst/>
                          <a:uLnTx/>
                          <a:uFillTx/>
                          <a:latin typeface="+mn-lt"/>
                        </a:rPr>
                        <a:t>Sales Operation Analyst</a:t>
                      </a:r>
                      <a:r>
                        <a:rPr lang="en-US" sz="950" b="0" i="0" u="none" strike="noStrike" kern="0" cap="none" spc="0" normalizeH="0" baseline="0" noProof="0">
                          <a:ln>
                            <a:noFill/>
                          </a:ln>
                          <a:solidFill>
                            <a:schemeClr val="tx1"/>
                          </a:solidFill>
                          <a:effectLst/>
                          <a:uLnTx/>
                          <a:uFillTx/>
                          <a:latin typeface="+mn-lt"/>
                        </a:rPr>
                        <a:t> summarizes </a:t>
                      </a:r>
                      <a:r>
                        <a:rPr lang="en-GB" sz="950">
                          <a:latin typeface="+mn-lt"/>
                        </a:rPr>
                        <a:t>CRM data in </a:t>
                      </a:r>
                      <a:r>
                        <a:rPr lang="en-GB" sz="950" b="1">
                          <a:latin typeface="+mn-lt"/>
                        </a:rPr>
                        <a:t>Copilot Chat </a:t>
                      </a:r>
                      <a:r>
                        <a:rPr lang="en-GB" sz="950">
                          <a:latin typeface="+mn-lt"/>
                        </a:rPr>
                        <a:t>to support pipeline analysis and manual export opportunity lists. The </a:t>
                      </a:r>
                      <a:r>
                        <a:rPr lang="en-GB" sz="950" b="1">
                          <a:latin typeface="+mn-lt"/>
                        </a:rPr>
                        <a:t>Sales Operations Analyst</a:t>
                      </a:r>
                      <a:r>
                        <a:rPr lang="en-GB" sz="950">
                          <a:latin typeface="+mn-lt"/>
                        </a:rPr>
                        <a:t> reviews and prepares the data for downstream use.</a:t>
                      </a:r>
                      <a:endParaRPr lang="en-US" sz="950">
                        <a:latin typeface="+mn-lt"/>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Sales Operations Analyst </a:t>
                      </a:r>
                      <a:r>
                        <a:rPr lang="en-GB" sz="950">
                          <a:latin typeface="+mn-lt"/>
                        </a:rPr>
                        <a:t>uses the </a:t>
                      </a:r>
                      <a:r>
                        <a:rPr lang="en-US" sz="950" b="1" i="0" u="none" strike="noStrike" noProof="0">
                          <a:solidFill>
                            <a:srgbClr val="000000"/>
                          </a:solidFill>
                          <a:effectLst/>
                          <a:latin typeface="+mn-lt"/>
                          <a:hlinkClick r:id="rId3"/>
                        </a:rPr>
                        <a:t>Analyst Agent</a:t>
                      </a:r>
                      <a:r>
                        <a:rPr lang="en-US" sz="950" b="0" i="0" u="none" strike="noStrike">
                          <a:solidFill>
                            <a:srgbClr val="000000"/>
                          </a:solidFill>
                          <a:effectLst/>
                          <a:latin typeface="+mn-lt"/>
                        </a:rPr>
                        <a:t> </a:t>
                      </a:r>
                      <a:r>
                        <a:rPr lang="en-GB" sz="950">
                          <a:latin typeface="+mn-lt"/>
                        </a:rPr>
                        <a:t>to aggregate CRM, ERP, and marketing data, and flag anomalies and proposed corrections. </a:t>
                      </a:r>
                      <a:r>
                        <a:rPr lang="en-GB" sz="950" b="0">
                          <a:latin typeface="+mn-lt"/>
                        </a:rPr>
                        <a:t>The</a:t>
                      </a:r>
                      <a:r>
                        <a:rPr lang="en-GB" sz="950" b="1">
                          <a:latin typeface="+mn-lt"/>
                        </a:rPr>
                        <a:t> Sales Operation Analyst </a:t>
                      </a:r>
                      <a:r>
                        <a:rPr lang="en-GB" sz="950">
                          <a:latin typeface="+mn-lt"/>
                        </a:rPr>
                        <a:t>then reviews and approved the updates before application.</a:t>
                      </a:r>
                      <a:endParaRPr lang="en-US" sz="950">
                        <a:latin typeface="+mn-lt"/>
                      </a:endParaRPr>
                    </a:p>
                  </a:txBody>
                  <a:tcPr>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Multi-source sales data is continuously ingested by a </a:t>
                      </a:r>
                      <a:r>
                        <a:rPr lang="en-GB" sz="950" b="1">
                          <a:latin typeface="+mn-lt"/>
                        </a:rPr>
                        <a:t>Sales Data Integrity Agent* (</a:t>
                      </a:r>
                      <a:r>
                        <a:rPr lang="en-GB" sz="900" b="1" i="0" u="none" strike="noStrike" noProof="0">
                          <a:latin typeface="Segoe UI"/>
                          <a:hlinkClick r:id="rId4"/>
                        </a:rPr>
                        <a:t>Custom Agent</a:t>
                      </a:r>
                      <a:r>
                        <a:rPr lang="en-GB" sz="950" b="1">
                          <a:latin typeface="+mn-lt"/>
                        </a:rPr>
                        <a:t>)</a:t>
                      </a:r>
                      <a:r>
                        <a:rPr lang="en-GB" sz="950">
                          <a:latin typeface="+mn-lt"/>
                        </a:rPr>
                        <a:t>, which validates data quality and corrects errors in real time. Only critical anomalies are escalated to </a:t>
                      </a:r>
                      <a:r>
                        <a:rPr lang="en-GB" sz="950" b="1">
                          <a:latin typeface="+mn-lt"/>
                        </a:rPr>
                        <a:t>the Sales Operation Analyst.</a:t>
                      </a:r>
                      <a:endParaRPr lang="en-US" sz="950" b="1">
                        <a:latin typeface="+mn-lt"/>
                      </a:endParaRPr>
                    </a:p>
                  </a:txBody>
                  <a:tcPr>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77545989"/>
                  </a:ext>
                </a:extLst>
              </a:tr>
              <a:tr h="731520">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panose="020B0702040204020203" pitchFamily="34" charset="0"/>
                        </a:rPr>
                        <a:t>Forecast Generation</a:t>
                      </a:r>
                      <a:endParaRPr lang="en-US" sz="950" b="1">
                        <a:latin typeface="+mn-lt"/>
                        <a:cs typeface="Segoe UI Semibold" panose="020B07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Finance Analyst </a:t>
                      </a:r>
                      <a:r>
                        <a:rPr lang="en-GB" sz="950">
                          <a:latin typeface="+mn-lt"/>
                        </a:rPr>
                        <a:t>drafts forecast summaries in </a:t>
                      </a:r>
                      <a:r>
                        <a:rPr lang="en-GB" sz="950" b="1">
                          <a:latin typeface="+mn-lt"/>
                        </a:rPr>
                        <a:t>Copilot in Excel </a:t>
                      </a:r>
                      <a:r>
                        <a:rPr lang="en-GB" sz="950">
                          <a:latin typeface="+mn-lt"/>
                        </a:rPr>
                        <a:t>based on historical performance data. They then adjusts assumptions and final figures manually.</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Predictive models are run by the </a:t>
                      </a:r>
                      <a:r>
                        <a:rPr lang="en-GB" sz="950" b="1">
                          <a:latin typeface="+mn-lt"/>
                        </a:rPr>
                        <a:t>Finance Analyst </a:t>
                      </a:r>
                      <a:r>
                        <a:rPr lang="en-GB" sz="950">
                          <a:latin typeface="+mn-lt"/>
                        </a:rPr>
                        <a:t>using the </a:t>
                      </a:r>
                      <a:r>
                        <a:rPr lang="en-US" sz="950" b="1" i="0" u="none" strike="noStrike" noProof="0">
                          <a:solidFill>
                            <a:srgbClr val="000000"/>
                          </a:solidFill>
                          <a:effectLst/>
                          <a:latin typeface="+mn-lt"/>
                          <a:hlinkClick r:id="rId3"/>
                        </a:rPr>
                        <a:t>Analyst Agent</a:t>
                      </a:r>
                      <a:r>
                        <a:rPr lang="en-GB" sz="950" b="1">
                          <a:latin typeface="+mn-lt"/>
                        </a:rPr>
                        <a:t> </a:t>
                      </a:r>
                      <a:r>
                        <a:rPr lang="en-GB" sz="950">
                          <a:latin typeface="+mn-lt"/>
                        </a:rPr>
                        <a:t>to generate forecast scenarios and recommended adjustments. Forecast changes are reviewed and approved by the </a:t>
                      </a:r>
                      <a:r>
                        <a:rPr lang="en-GB" sz="950" b="1">
                          <a:latin typeface="+mn-lt"/>
                        </a:rPr>
                        <a:t>Finance Analyst.</a:t>
                      </a:r>
                      <a:endParaRPr lang="en-US" sz="950" b="1">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Forecasts are generated and updated dynamically by </a:t>
                      </a:r>
                      <a:r>
                        <a:rPr lang="en-GB" sz="950" b="1">
                          <a:latin typeface="+mn-lt"/>
                        </a:rPr>
                        <a:t>a Sales Forecasting Agent* (</a:t>
                      </a:r>
                      <a:r>
                        <a:rPr lang="en-GB" sz="900" b="1" i="0" u="none" strike="noStrike" noProof="0">
                          <a:latin typeface="Segoe UI"/>
                          <a:hlinkClick r:id="rId4"/>
                        </a:rPr>
                        <a:t>Custom Agent</a:t>
                      </a:r>
                      <a:r>
                        <a:rPr lang="en-GB" sz="950" b="1">
                          <a:latin typeface="+mn-lt"/>
                        </a:rPr>
                        <a:t>)</a:t>
                      </a:r>
                      <a:r>
                        <a:rPr lang="en-GB" sz="950">
                          <a:latin typeface="+mn-lt"/>
                        </a:rPr>
                        <a:t>, integrating external market signals. Deviations trigger alerts and dashboards are adjusted automatically by the </a:t>
                      </a:r>
                      <a:r>
                        <a:rPr lang="en-GB" sz="950" b="1">
                          <a:latin typeface="+mn-lt"/>
                        </a:rPr>
                        <a:t>Finance Agent</a:t>
                      </a:r>
                      <a:r>
                        <a:rPr lang="en-GB" sz="950">
                          <a:latin typeface="+mn-lt"/>
                        </a:rPr>
                        <a: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59635754"/>
                  </a:ext>
                </a:extLst>
              </a:tr>
              <a:tr h="766000">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panose="020B0702040204020203" pitchFamily="34" charset="0"/>
                        </a:rPr>
                        <a:t>Pipeline Risk Analysis</a:t>
                      </a:r>
                      <a:endParaRPr lang="en-US" sz="950" b="1">
                        <a:latin typeface="+mn-lt"/>
                        <a:cs typeface="Segoe UI Semibold" panose="020B07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Sales Rep </a:t>
                      </a:r>
                      <a:r>
                        <a:rPr lang="en-GB" sz="950" b="0">
                          <a:latin typeface="+mn-lt"/>
                        </a:rPr>
                        <a:t>summarizes deal </a:t>
                      </a:r>
                      <a:r>
                        <a:rPr lang="en-GB" sz="950">
                          <a:latin typeface="+mn-lt"/>
                        </a:rPr>
                        <a:t>health indicators in </a:t>
                      </a:r>
                      <a:r>
                        <a:rPr lang="en-GB" sz="950" b="1">
                          <a:latin typeface="+mn-lt"/>
                        </a:rPr>
                        <a:t>Copilot in Word</a:t>
                      </a:r>
                      <a:r>
                        <a:rPr lang="en-GB" sz="950">
                          <a:latin typeface="+mn-lt"/>
                        </a:rPr>
                        <a:t>, drawing from CRM notes and activity history. They manually interpret risk using their own judgement.</a:t>
                      </a:r>
                      <a:endParaRPr kumimoji="0" lang="en-US" sz="95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Sales Rep </a:t>
                      </a:r>
                      <a:r>
                        <a:rPr lang="en-GB" sz="950">
                          <a:latin typeface="+mn-lt"/>
                        </a:rPr>
                        <a:t>uses the </a:t>
                      </a:r>
                      <a:r>
                        <a:rPr lang="en-US" sz="950" b="1" i="0" u="none" strike="noStrike" noProof="0">
                          <a:solidFill>
                            <a:srgbClr val="000000"/>
                          </a:solidFill>
                          <a:effectLst/>
                          <a:latin typeface="+mn-lt"/>
                          <a:hlinkClick r:id="rId3"/>
                        </a:rPr>
                        <a:t>Analyst Agent</a:t>
                      </a:r>
                      <a:r>
                        <a:rPr lang="en-US" sz="950" b="0" i="0" u="none" strike="noStrike">
                          <a:solidFill>
                            <a:srgbClr val="000000"/>
                          </a:solidFill>
                          <a:effectLst/>
                          <a:latin typeface="+mn-lt"/>
                        </a:rPr>
                        <a:t> </a:t>
                      </a:r>
                      <a:r>
                        <a:rPr lang="en-GB" sz="950">
                          <a:latin typeface="+mn-lt"/>
                        </a:rPr>
                        <a:t>to apply pipeline risk scoring using machine learning models. Suggested mitigation actions are reviewed by the </a:t>
                      </a:r>
                      <a:r>
                        <a:rPr lang="en-GB" sz="950" b="1">
                          <a:latin typeface="+mn-lt"/>
                        </a:rPr>
                        <a:t>Sales Rep </a:t>
                      </a:r>
                      <a:r>
                        <a:rPr lang="en-GB" sz="950">
                          <a:latin typeface="+mn-lt"/>
                        </a:rPr>
                        <a:t>before execution.</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Pipeline risk is monitored continuously by a </a:t>
                      </a:r>
                      <a:r>
                        <a:rPr lang="en-GB" sz="950" b="1">
                          <a:latin typeface="+mn-lt"/>
                        </a:rPr>
                        <a:t>Sales Risk and Recovery Agent* (</a:t>
                      </a:r>
                      <a:r>
                        <a:rPr lang="en-GB" sz="950" b="1">
                          <a:latin typeface="+mn-lt"/>
                          <a:hlinkClick r:id="rId5"/>
                        </a:rPr>
                        <a:t>Custom Agent</a:t>
                      </a:r>
                      <a:r>
                        <a:rPr lang="en-GB" sz="950" b="1">
                          <a:latin typeface="+mn-lt"/>
                        </a:rPr>
                        <a:t>)</a:t>
                      </a:r>
                      <a:r>
                        <a:rPr lang="en-GB" sz="950">
                          <a:latin typeface="+mn-lt"/>
                        </a:rPr>
                        <a:t> using ML-driven models. Recovery workflows are initiated automatically, with strategic deals escalated to the </a:t>
                      </a:r>
                      <a:r>
                        <a:rPr lang="en-GB" sz="950" b="1">
                          <a:latin typeface="+mn-lt"/>
                        </a:rPr>
                        <a:t>Sales Rep.</a:t>
                      </a:r>
                      <a:endParaRPr lang="en-US" sz="950" b="1">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921160"/>
                  </a:ext>
                </a:extLst>
              </a:tr>
              <a:tr h="766000">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panose="020B0702040204020203" pitchFamily="34" charset="0"/>
                        </a:rPr>
                        <a:t>Scenario Planning &amp; What-If</a:t>
                      </a:r>
                      <a:endParaRPr lang="en-US" sz="950" b="1">
                        <a:latin typeface="+mn-lt"/>
                        <a:cs typeface="Segoe UI Semibold" panose="020B07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The </a:t>
                      </a:r>
                      <a:r>
                        <a:rPr lang="en-GB" sz="950" b="1">
                          <a:latin typeface="+mn-lt"/>
                        </a:rPr>
                        <a:t>FP&amp;A Analyst </a:t>
                      </a:r>
                      <a:r>
                        <a:rPr lang="en-GB" sz="950">
                          <a:latin typeface="+mn-lt"/>
                        </a:rPr>
                        <a:t>drafts scenario summaries in </a:t>
                      </a:r>
                      <a:r>
                        <a:rPr lang="en-GB" sz="950" b="1">
                          <a:latin typeface="+mn-lt"/>
                        </a:rPr>
                        <a:t>Copilot in Excel </a:t>
                      </a:r>
                      <a:r>
                        <a:rPr lang="en-GB" sz="950">
                          <a:latin typeface="+mn-lt"/>
                        </a:rPr>
                        <a:t>using manually defined inputs. The </a:t>
                      </a:r>
                      <a:r>
                        <a:rPr lang="en-GB" sz="950" b="1">
                          <a:latin typeface="+mn-lt"/>
                        </a:rPr>
                        <a:t>FP&amp;A Analyst </a:t>
                      </a:r>
                      <a:r>
                        <a:rPr lang="en-GB" sz="950" b="0">
                          <a:latin typeface="+mn-lt"/>
                        </a:rPr>
                        <a:t>then </a:t>
                      </a:r>
                      <a:r>
                        <a:rPr lang="en-GB" sz="950">
                          <a:latin typeface="+mn-lt"/>
                        </a:rPr>
                        <a:t>runs calculations offline to assess impact.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b="0">
                          <a:latin typeface="+mn-lt"/>
                        </a:rPr>
                        <a:t>The</a:t>
                      </a:r>
                      <a:r>
                        <a:rPr lang="en-GB" sz="950" b="1">
                          <a:latin typeface="+mn-lt"/>
                        </a:rPr>
                        <a:t> FP&amp;A Analyst </a:t>
                      </a:r>
                      <a:r>
                        <a:rPr lang="en-GB" sz="950" b="0">
                          <a:latin typeface="+mn-lt"/>
                        </a:rPr>
                        <a:t>uses the </a:t>
                      </a:r>
                      <a:r>
                        <a:rPr lang="en-US" sz="950" b="1" i="0" u="none" strike="noStrike" noProof="0">
                          <a:solidFill>
                            <a:srgbClr val="000000"/>
                          </a:solidFill>
                          <a:effectLst/>
                          <a:latin typeface="+mn-lt"/>
                          <a:hlinkClick r:id="rId3"/>
                        </a:rPr>
                        <a:t>Analyst Agent</a:t>
                      </a:r>
                      <a:r>
                        <a:rPr lang="en-US" sz="950" b="0" i="0" u="none" strike="noStrike">
                          <a:solidFill>
                            <a:srgbClr val="000000"/>
                          </a:solidFill>
                          <a:effectLst/>
                          <a:latin typeface="+mn-lt"/>
                        </a:rPr>
                        <a:t> </a:t>
                      </a:r>
                      <a:r>
                        <a:rPr lang="en-GB" sz="950" b="0">
                          <a:latin typeface="+mn-lt"/>
                        </a:rPr>
                        <a:t>to simulate multip</a:t>
                      </a:r>
                      <a:r>
                        <a:rPr lang="en-GB" sz="950">
                          <a:latin typeface="+mn-lt"/>
                        </a:rPr>
                        <a:t>le scenarios using historical and external data sources. Ranked recommendations are reviewed and approved by the </a:t>
                      </a:r>
                      <a:r>
                        <a:rPr lang="en-GB" sz="950" b="1">
                          <a:latin typeface="+mn-lt"/>
                        </a:rPr>
                        <a:t>FP&amp;A Analyst</a:t>
                      </a:r>
                      <a:r>
                        <a:rPr lang="en-GB" sz="950">
                          <a:latin typeface="+mn-lt"/>
                        </a:rPr>
                        <a: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Budgets, capacity, and pipeline scenarios are simulated autonomously by a </a:t>
                      </a:r>
                      <a:r>
                        <a:rPr lang="en-GB" sz="950" b="1">
                          <a:latin typeface="+mn-lt"/>
                        </a:rPr>
                        <a:t>Sales Agent and Simulation Agent* (</a:t>
                      </a:r>
                      <a:r>
                        <a:rPr lang="en-GB" sz="900" b="1" i="0" u="none" strike="noStrike" noProof="0">
                          <a:latin typeface="Segoe UI"/>
                          <a:hlinkClick r:id="rId4"/>
                        </a:rPr>
                        <a:t>Custom Agent</a:t>
                      </a:r>
                      <a:r>
                        <a:rPr lang="en-GB" sz="950" b="1">
                          <a:latin typeface="+mn-lt"/>
                        </a:rPr>
                        <a:t>)  </a:t>
                      </a:r>
                      <a:r>
                        <a:rPr lang="en-GB" sz="950">
                          <a:latin typeface="+mn-lt"/>
                        </a:rPr>
                        <a:t>working in tandem. Governance is applied only for high-impact changes.</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4516808"/>
                  </a:ext>
                </a:extLst>
              </a:tr>
              <a:tr h="630823">
                <a:tc>
                  <a:txBody>
                    <a:bodyPr/>
                    <a:lstStyle/>
                    <a:p>
                      <a:pPr lvl="0" algn="l">
                        <a:lnSpc>
                          <a:spcPct val="100000"/>
                        </a:lnSpc>
                        <a:spcBef>
                          <a:spcPts val="0"/>
                        </a:spcBef>
                        <a:spcAft>
                          <a:spcPts val="0"/>
                        </a:spcAft>
                        <a:buNone/>
                      </a:pPr>
                      <a:r>
                        <a:rPr lang="en-US" sz="950" b="1" i="0" u="none" strike="noStrike" kern="0" cap="none" spc="0" normalizeH="0" baseline="0" noProof="0">
                          <a:ln>
                            <a:noFill/>
                          </a:ln>
                          <a:solidFill>
                            <a:srgbClr val="091F2C"/>
                          </a:solidFill>
                          <a:effectLst/>
                          <a:uLnTx/>
                          <a:uFillTx/>
                          <a:latin typeface="+mn-lt"/>
                          <a:cs typeface="Segoe UI Semibold" panose="020B0702040204020203" pitchFamily="34" charset="0"/>
                        </a:rPr>
                        <a:t>Executive Reporting &amp; Insights</a:t>
                      </a:r>
                      <a:endParaRPr lang="en-US" sz="950" b="1">
                        <a:latin typeface="+mn-lt"/>
                        <a:cs typeface="Segoe UI Semibold" panose="020B0702040204020203" pitchFamily="34" charset="0"/>
                      </a:endParaRPr>
                    </a:p>
                    <a:p>
                      <a:pPr marL="0" marR="0" lvl="0" indent="0" algn="l" defTabSz="932742">
                        <a:lnSpc>
                          <a:spcPct val="108000"/>
                        </a:lnSpc>
                        <a:spcBef>
                          <a:spcPts val="0"/>
                        </a:spcBef>
                        <a:spcAft>
                          <a:spcPts val="0"/>
                        </a:spcAft>
                        <a:buClrTx/>
                        <a:buSzTx/>
                        <a:buFontTx/>
                        <a:buNone/>
                        <a:tabLst/>
                        <a:defRPr/>
                      </a:pPr>
                      <a:endParaRPr kumimoji="0" lang="en-US" sz="950" b="1" i="0" u="none" strike="noStrike" kern="0" cap="none" spc="0" normalizeH="0" baseline="0" noProof="0">
                        <a:ln>
                          <a:noFill/>
                        </a:ln>
                        <a:solidFill>
                          <a:srgbClr val="091F2C"/>
                        </a:solidFill>
                        <a:effectLst/>
                        <a:uLnTx/>
                        <a:uFillTx/>
                        <a:latin typeface="+mn-lt"/>
                        <a:ea typeface="+mn-ea"/>
                        <a:cs typeface="Segoe UI Semibold" panose="020B0702040204020203" pitchFamily="34" charset="0"/>
                      </a:endParaRPr>
                    </a:p>
                  </a:txBody>
                  <a:tcPr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950" b="0" i="0" u="none" strike="noStrike" kern="0" cap="none" spc="0" normalizeH="0" baseline="0" noProof="0">
                          <a:ln>
                            <a:noFill/>
                          </a:ln>
                          <a:solidFill>
                            <a:schemeClr val="tx1"/>
                          </a:solidFill>
                          <a:effectLst/>
                          <a:uLnTx/>
                          <a:uFillTx/>
                          <a:latin typeface="+mn-lt"/>
                        </a:rPr>
                        <a:t>The</a:t>
                      </a:r>
                      <a:r>
                        <a:rPr lang="en-US" sz="950" b="1" i="0" u="none" strike="noStrike" kern="0" cap="none" spc="0" normalizeH="0" baseline="0" noProof="0">
                          <a:ln>
                            <a:noFill/>
                          </a:ln>
                          <a:solidFill>
                            <a:schemeClr val="tx1"/>
                          </a:solidFill>
                          <a:effectLst/>
                          <a:uLnTx/>
                          <a:uFillTx/>
                          <a:latin typeface="+mn-lt"/>
                        </a:rPr>
                        <a:t> Sales Operations Manager </a:t>
                      </a:r>
                      <a:r>
                        <a:rPr lang="en-US" sz="950" b="0" i="0" u="none" strike="noStrike" kern="0" cap="none" spc="0" normalizeH="0" baseline="0" noProof="0">
                          <a:ln>
                            <a:noFill/>
                          </a:ln>
                          <a:solidFill>
                            <a:schemeClr val="tx1"/>
                          </a:solidFill>
                          <a:effectLst/>
                          <a:uLnTx/>
                          <a:uFillTx/>
                          <a:latin typeface="+mn-lt"/>
                        </a:rPr>
                        <a:t>uses</a:t>
                      </a:r>
                      <a:r>
                        <a:rPr lang="en-US" sz="950" b="1" i="0" u="none" strike="noStrike" kern="0" cap="none" spc="0" normalizeH="0" baseline="0" noProof="0">
                          <a:ln>
                            <a:noFill/>
                          </a:ln>
                          <a:solidFill>
                            <a:schemeClr val="tx1"/>
                          </a:solidFill>
                          <a:effectLst/>
                          <a:uLnTx/>
                          <a:uFillTx/>
                          <a:latin typeface="+mn-lt"/>
                        </a:rPr>
                        <a:t> Copilot in Excel</a:t>
                      </a:r>
                      <a:r>
                        <a:rPr lang="en-US" sz="950" b="0" i="0" u="none" strike="noStrike" kern="0" cap="none" spc="0" normalizeH="0" baseline="0" noProof="0">
                          <a:ln>
                            <a:noFill/>
                          </a:ln>
                          <a:solidFill>
                            <a:schemeClr val="tx1"/>
                          </a:solidFill>
                          <a:effectLst/>
                          <a:uLnTx/>
                          <a:uFillTx/>
                          <a:latin typeface="+mn-lt"/>
                        </a:rPr>
                        <a:t> to drafts executive summary slides from CRM exports. </a:t>
                      </a:r>
                      <a:r>
                        <a:rPr lang="en-GB" sz="950">
                          <a:latin typeface="+mn-lt"/>
                        </a:rPr>
                        <a:t>The </a:t>
                      </a:r>
                      <a:r>
                        <a:rPr lang="en-GB" sz="950" b="1">
                          <a:latin typeface="+mn-lt"/>
                        </a:rPr>
                        <a:t>Sales Operations Manager </a:t>
                      </a:r>
                      <a:r>
                        <a:rPr lang="en-GB" sz="950">
                          <a:latin typeface="+mn-lt"/>
                        </a:rPr>
                        <a:t>edits, formats, and finalizes materials for leadership.</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a:lnSpc>
                          <a:spcPct val="100000"/>
                        </a:lnSpc>
                        <a:spcBef>
                          <a:spcPts val="0"/>
                        </a:spcBef>
                        <a:spcAft>
                          <a:spcPts val="0"/>
                        </a:spcAft>
                        <a:buClrTx/>
                        <a:buSzTx/>
                        <a:buFontTx/>
                        <a:buNone/>
                        <a:tabLst/>
                        <a:defRPr/>
                      </a:pPr>
                      <a:r>
                        <a:rPr lang="en-GB" sz="950">
                          <a:latin typeface="+mn-lt"/>
                        </a:rPr>
                        <a:t>The </a:t>
                      </a:r>
                      <a:r>
                        <a:rPr lang="en-GB" sz="950" b="1">
                          <a:latin typeface="+mn-lt"/>
                        </a:rPr>
                        <a:t>Sales Operations Manager </a:t>
                      </a:r>
                      <a:r>
                        <a:rPr lang="en-GB" sz="950">
                          <a:latin typeface="+mn-lt"/>
                        </a:rPr>
                        <a:t>uses the </a:t>
                      </a:r>
                      <a:r>
                        <a:rPr lang="en-US" sz="950" b="1" i="0" u="none" strike="noStrike" noProof="0">
                          <a:solidFill>
                            <a:srgbClr val="000000"/>
                          </a:solidFill>
                          <a:effectLst/>
                          <a:latin typeface="+mn-lt"/>
                          <a:hlinkClick r:id="rId3"/>
                        </a:rPr>
                        <a:t>Analyst Agent</a:t>
                      </a:r>
                      <a:r>
                        <a:rPr lang="en-US" sz="950" b="0" i="0" u="none" strike="noStrike">
                          <a:solidFill>
                            <a:srgbClr val="000000"/>
                          </a:solidFill>
                          <a:effectLst/>
                          <a:latin typeface="+mn-lt"/>
                        </a:rPr>
                        <a:t> </a:t>
                      </a:r>
                      <a:r>
                        <a:rPr lang="en-GB" sz="950">
                          <a:latin typeface="+mn-lt"/>
                        </a:rPr>
                        <a:t>to generate dashboards and narrative insights for executive review. The </a:t>
                      </a:r>
                      <a:r>
                        <a:rPr lang="en-GB" sz="950" b="1">
                          <a:latin typeface="+mn-lt"/>
                        </a:rPr>
                        <a:t>Sales Leader </a:t>
                      </a:r>
                      <a:r>
                        <a:rPr lang="en-GB" sz="950">
                          <a:latin typeface="+mn-lt"/>
                        </a:rPr>
                        <a:t>validates insights prior to distribution.</a:t>
                      </a:r>
                      <a:endParaRPr kumimoji="0" lang="en-US" sz="95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950">
                          <a:latin typeface="+mn-lt"/>
                        </a:rPr>
                        <a:t>Real-time reporting is delivered by a </a:t>
                      </a:r>
                      <a:r>
                        <a:rPr lang="en-GB" sz="950" b="1">
                          <a:latin typeface="+mn-lt"/>
                        </a:rPr>
                        <a:t>Sales Analyst Agent* (</a:t>
                      </a:r>
                      <a:r>
                        <a:rPr lang="en-GB" sz="900" b="1" i="0" u="none" strike="noStrike" noProof="0">
                          <a:latin typeface="Segoe UI"/>
                          <a:hlinkClick r:id="rId4"/>
                        </a:rPr>
                        <a:t>Custom Agent</a:t>
                      </a:r>
                      <a:r>
                        <a:rPr lang="en-GB" sz="950" b="1">
                          <a:latin typeface="+mn-lt"/>
                        </a:rPr>
                        <a:t>)</a:t>
                      </a:r>
                      <a:r>
                        <a:rPr lang="en-GB" sz="950">
                          <a:latin typeface="+mn-lt"/>
                        </a:rPr>
                        <a:t>, with insights published automatically to leadership. Compliance-sensitive disclosures are escalated for review to the </a:t>
                      </a:r>
                      <a:r>
                        <a:rPr lang="en-GB" sz="950" b="1">
                          <a:latin typeface="+mn-lt"/>
                        </a:rPr>
                        <a:t>Sales Operations Manager</a:t>
                      </a:r>
                      <a:r>
                        <a:rPr lang="en-GB" sz="950">
                          <a:latin typeface="+mn-lt"/>
                        </a:rPr>
                        <a:t>.</a:t>
                      </a:r>
                      <a:endParaRPr lang="en-US" sz="950">
                        <a:latin typeface="+mn-lt"/>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53374062"/>
                  </a:ext>
                </a:extLst>
              </a:tr>
              <a:tr h="993773">
                <a:tc>
                  <a:txBody>
                    <a:bodyPr/>
                    <a:lstStyle/>
                    <a:p>
                      <a:pPr marL="0" lvl="0" indent="0" algn="l" defTabSz="914400">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mn-lt"/>
                          <a:ea typeface="+mn-ea"/>
                          <a:cs typeface="Segoe UI Semibold"/>
                        </a:rPr>
                        <a:t>Cumulative </a:t>
                      </a:r>
                    </a:p>
                    <a:p>
                      <a:pPr marL="0" lvl="0" indent="0" algn="l" defTabSz="914400">
                        <a:lnSpc>
                          <a:spcPct val="108000"/>
                        </a:lnSpc>
                        <a:spcBef>
                          <a:spcPts val="0"/>
                        </a:spcBef>
                        <a:spcAft>
                          <a:spcPts val="0"/>
                        </a:spcAft>
                        <a:buNone/>
                        <a:tabLst/>
                        <a:defRPr/>
                      </a:pPr>
                      <a:r>
                        <a:rPr lang="en-US" sz="950" b="1" i="0" u="none" strike="noStrike" kern="0" cap="none" spc="0" normalizeH="0" baseline="0" noProof="0">
                          <a:ln>
                            <a:noFill/>
                          </a:ln>
                          <a:solidFill>
                            <a:schemeClr val="tx1"/>
                          </a:solidFill>
                          <a:effectLst/>
                          <a:uLnTx/>
                          <a:uFillTx/>
                          <a:latin typeface="+mn-lt"/>
                          <a:ea typeface="+mn-ea"/>
                          <a:cs typeface="Segoe UI Semibold"/>
                        </a:rPr>
                        <a:t>Success Metrics</a:t>
                      </a:r>
                    </a:p>
                    <a:p>
                      <a:pPr marL="0" lvl="0" indent="0" algn="l" defTabSz="914400">
                        <a:lnSpc>
                          <a:spcPct val="108000"/>
                        </a:lnSpc>
                        <a:spcBef>
                          <a:spcPts val="0"/>
                        </a:spcBef>
                        <a:spcAft>
                          <a:spcPts val="0"/>
                        </a:spcAft>
                        <a:buNone/>
                        <a:tabLst/>
                        <a:defRPr/>
                      </a:pPr>
                      <a:r>
                        <a:rPr lang="en-US" sz="600" b="0" i="0" u="none" strike="noStrike" kern="0" cap="none" spc="0" normalizeH="0" baseline="0" noProof="0">
                          <a:ln>
                            <a:noFill/>
                          </a:ln>
                          <a:solidFill>
                            <a:schemeClr val="tx1"/>
                          </a:solidFill>
                          <a:effectLst/>
                          <a:uLnTx/>
                          <a:uFillTx/>
                          <a:latin typeface="+mn-lt"/>
                          <a:ea typeface="+mn-ea"/>
                          <a:cs typeface="Segoe UI"/>
                        </a:rPr>
                        <a:t>(measured at workflow or overall process level; former useful for tracking but latter a better indicator of actual process improvement))</a:t>
                      </a:r>
                      <a:endParaRPr kumimoji="0" lang="en-US" sz="600" b="0" i="0" u="none" strike="noStrike" kern="0" cap="none" spc="0" normalizeH="0" baseline="0" noProof="0">
                        <a:ln>
                          <a:noFill/>
                        </a:ln>
                        <a:solidFill>
                          <a:schemeClr val="tx1"/>
                        </a:solidFill>
                        <a:effectLst/>
                        <a:uLnTx/>
                        <a:uFillTx/>
                        <a:latin typeface="+mn-lt"/>
                        <a:ea typeface="+mn-ea"/>
                        <a:cs typeface="Segoe UI"/>
                      </a:endParaRPr>
                    </a:p>
                  </a:txBody>
                  <a:tcPr>
                    <a:lnT w="12700" cap="flat" cmpd="sng" algn="ctr">
                      <a:solidFill>
                        <a:schemeClr val="bg1">
                          <a:lumMod val="75000"/>
                        </a:schemeClr>
                      </a:solidFill>
                      <a:prstDash val="solid"/>
                      <a:round/>
                      <a:headEnd type="none" w="med" len="med"/>
                      <a:tailEnd type="none" w="med" len="med"/>
                    </a:lnT>
                    <a:noFill/>
                  </a:tcPr>
                </a:tc>
                <a:tc>
                  <a:txBody>
                    <a:bodyPr/>
                    <a:lstStyle/>
                    <a:p>
                      <a:pPr marL="0" lvl="0" indent="0" algn="l" defTabSz="914400">
                        <a:lnSpc>
                          <a:spcPct val="100000"/>
                        </a:lnSpc>
                        <a:spcBef>
                          <a:spcPts val="0"/>
                        </a:spcBef>
                        <a:spcAft>
                          <a:spcPts val="0"/>
                        </a:spcAft>
                        <a:buFont typeface="Arial" panose="020B0604020202020204" pitchFamily="34" charset="0"/>
                        <a:buNone/>
                        <a:tabLst/>
                        <a:defRPr/>
                      </a:pPr>
                      <a:r>
                        <a:rPr lang="en-US" sz="950" b="1">
                          <a:latin typeface="+mn-lt"/>
                        </a:rPr>
                        <a:t>Usage</a:t>
                      </a:r>
                    </a:p>
                    <a:p>
                      <a:pPr marL="109728" indent="-109728">
                        <a:buFont typeface="Arial" panose="020B0604020202020204" pitchFamily="34" charset="0"/>
                        <a:buChar char="•"/>
                      </a:pPr>
                      <a:r>
                        <a:rPr lang="en-GB" sz="950">
                          <a:latin typeface="+mn-lt"/>
                        </a:rPr>
                        <a:t>Reduction in time: forecasts &amp; pipeline summary</a:t>
                      </a:r>
                    </a:p>
                    <a:p>
                      <a:pPr marL="109728" indent="-109728">
                        <a:buFont typeface="Arial" panose="020B0604020202020204" pitchFamily="34" charset="0"/>
                        <a:buChar char="•"/>
                      </a:pPr>
                      <a:r>
                        <a:rPr lang="en-GB" sz="950">
                          <a:latin typeface="+mn-lt"/>
                        </a:rPr>
                        <a:t>Improved clarity: Forecast assumptions &amp; deal health</a:t>
                      </a:r>
                    </a:p>
                    <a:p>
                      <a:pPr marL="109728" indent="-109728">
                        <a:buFont typeface="Arial" panose="020B0604020202020204" pitchFamily="34" charset="0"/>
                        <a:buChar char="•"/>
                      </a:pPr>
                      <a:r>
                        <a:rPr lang="en-GB" sz="950">
                          <a:latin typeface="+mn-lt"/>
                        </a:rPr>
                        <a:t>Increased throughput: Reporting &amp; analysis activities</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50" b="1">
                          <a:latin typeface="+mn-lt"/>
                          <a:cs typeface="Segoe UI"/>
                        </a:rPr>
                        <a:t>KPIs Impacted</a:t>
                      </a:r>
                      <a:endParaRPr lang="en-US" sz="950">
                        <a:latin typeface="+mn-lt"/>
                        <a:cs typeface="Segoe UI"/>
                      </a:endParaRPr>
                    </a:p>
                    <a:p>
                      <a:pPr marL="109728" indent="-109728">
                        <a:buFont typeface="Arial" panose="020B0604020202020204" pitchFamily="34" charset="0"/>
                        <a:buChar char="•"/>
                      </a:pPr>
                      <a:r>
                        <a:rPr lang="en-GB" sz="950">
                          <a:latin typeface="+mn-lt"/>
                        </a:rPr>
                        <a:t>Turnaround time: Forecast updates &amp; adjustments</a:t>
                      </a:r>
                    </a:p>
                    <a:p>
                      <a:pPr marL="109728" indent="-109728">
                        <a:buFont typeface="Arial" panose="020B0604020202020204" pitchFamily="34" charset="0"/>
                        <a:buChar char="•"/>
                      </a:pPr>
                      <a:r>
                        <a:rPr lang="en-GB" sz="950">
                          <a:latin typeface="+mn-lt"/>
                        </a:rPr>
                        <a:t>Volume of manually reviewed data anomalies</a:t>
                      </a:r>
                    </a:p>
                    <a:p>
                      <a:pPr marL="109728" indent="-109728">
                        <a:buFont typeface="Arial" panose="020B0604020202020204" pitchFamily="34" charset="0"/>
                        <a:buChar char="•"/>
                      </a:pPr>
                      <a:r>
                        <a:rPr lang="en-GB" sz="950">
                          <a:latin typeface="+mn-lt"/>
                        </a:rPr>
                        <a:t>Accuracy: Forecast scenarios &amp; pipeline risk signals</a:t>
                      </a:r>
                    </a:p>
                    <a:p>
                      <a:pPr marL="109728" indent="-109728">
                        <a:buFont typeface="Arial" panose="020B0604020202020204" pitchFamily="34" charset="0"/>
                        <a:buChar char="•"/>
                      </a:pPr>
                      <a:r>
                        <a:rPr lang="en-GB" sz="950">
                          <a:latin typeface="+mn-lt"/>
                        </a:rPr>
                        <a:t>% of insights delivered without rework</a:t>
                      </a:r>
                    </a:p>
                  </a:txBody>
                  <a:tcPr>
                    <a:lnT w="12700" cap="flat" cmpd="sng" algn="ctr">
                      <a:solidFill>
                        <a:schemeClr val="bg1">
                          <a:lumMod val="75000"/>
                        </a:schemeClr>
                      </a:solidFill>
                      <a:prstDash val="solid"/>
                      <a:round/>
                      <a:headEnd type="none" w="med" len="med"/>
                      <a:tailEnd type="none" w="med" len="med"/>
                    </a:lnT>
                    <a:noFill/>
                  </a:tcPr>
                </a:tc>
                <a:tc>
                  <a:txBody>
                    <a:bodyPr/>
                    <a:lstStyle/>
                    <a:p>
                      <a:pPr>
                        <a:buNone/>
                      </a:pPr>
                      <a:r>
                        <a:rPr lang="en-US" sz="950" b="1">
                          <a:latin typeface="+mn-lt"/>
                          <a:cs typeface="Segoe UI"/>
                        </a:rPr>
                        <a:t>Workflow Automated</a:t>
                      </a:r>
                      <a:endParaRPr lang="en-US" sz="950" b="0" i="0" u="none" strike="noStrike" kern="0" cap="none" spc="0" normalizeH="0" baseline="0" noProof="0">
                        <a:ln>
                          <a:noFill/>
                        </a:ln>
                        <a:solidFill>
                          <a:schemeClr val="tx1"/>
                        </a:solidFill>
                        <a:effectLst/>
                        <a:uLnTx/>
                        <a:uFillTx/>
                        <a:latin typeface="+mn-lt"/>
                        <a:ea typeface="+mn-ea"/>
                        <a:cs typeface="Segoe UI"/>
                      </a:endParaRPr>
                    </a:p>
                    <a:p>
                      <a:pPr marL="109728" indent="-109728">
                        <a:buFont typeface="Arial" panose="020B0604020202020204" pitchFamily="34" charset="0"/>
                        <a:buChar char="•"/>
                      </a:pPr>
                      <a:r>
                        <a:rPr lang="en-GB" sz="950">
                          <a:latin typeface="+mn-lt"/>
                        </a:rPr>
                        <a:t>% of renewal &amp; retention workflows handled autonomously</a:t>
                      </a:r>
                    </a:p>
                    <a:p>
                      <a:pPr marL="109728" indent="-109728">
                        <a:buFont typeface="Arial" panose="020B0604020202020204" pitchFamily="34" charset="0"/>
                        <a:buChar char="•"/>
                      </a:pPr>
                      <a:r>
                        <a:rPr lang="en-GB" sz="950">
                          <a:latin typeface="+mn-lt"/>
                        </a:rPr>
                        <a:t>% of upsell offers triggered &amp; executed by agents</a:t>
                      </a:r>
                    </a:p>
                    <a:p>
                      <a:pPr marL="109728" indent="-109728">
                        <a:buFont typeface="Arial" panose="020B0604020202020204" pitchFamily="34" charset="0"/>
                        <a:buChar char="•"/>
                      </a:pPr>
                      <a:r>
                        <a:rPr lang="en-GB" sz="950">
                          <a:latin typeface="+mn-lt"/>
                        </a:rPr>
                        <a:t>Reduction in total cost-to-serve for post-sale engagement</a:t>
                      </a:r>
                    </a:p>
                    <a:p>
                      <a:pPr marL="109728" indent="-109728">
                        <a:buFont typeface="Arial" panose="020B0604020202020204" pitchFamily="34" charset="0"/>
                        <a:buChar char="•"/>
                      </a:pPr>
                      <a:r>
                        <a:rPr lang="en-GB" sz="950">
                          <a:latin typeface="+mn-lt"/>
                        </a:rPr>
                        <a:t>Reduced volume of exception handling</a:t>
                      </a:r>
                    </a:p>
                  </a:txBody>
                  <a:tcPr>
                    <a:lnT w="1270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659894485"/>
                  </a:ext>
                </a:extLst>
              </a:tr>
            </a:tbl>
          </a:graphicData>
        </a:graphic>
      </p:graphicFrame>
      <p:sp>
        <p:nvSpPr>
          <p:cNvPr id="2" name="Rectangle 1" descr="Support for calls (VoIP, PSTN), town halls, or Teams Rooms is not currently available.">
            <a:extLst>
              <a:ext uri="{FF2B5EF4-FFF2-40B4-BE49-F238E27FC236}">
                <a16:creationId xmlns:a16="http://schemas.microsoft.com/office/drawing/2014/main" id="{93DDF198-194C-6C5C-19D4-5B6155598EA2}"/>
              </a:ext>
            </a:extLst>
          </p:cNvPr>
          <p:cNvSpPr>
            <a:spLocks/>
          </p:cNvSpPr>
          <p:nvPr/>
        </p:nvSpPr>
        <p:spPr bwMode="auto">
          <a:xfrm>
            <a:off x="10363200" y="6473369"/>
            <a:ext cx="1123950" cy="703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TextBox 7">
            <a:extLst>
              <a:ext uri="{FF2B5EF4-FFF2-40B4-BE49-F238E27FC236}">
                <a16:creationId xmlns:a16="http://schemas.microsoft.com/office/drawing/2014/main" id="{0C57A4CE-90B3-B7AA-7BDB-1832EA1BF615}"/>
              </a:ext>
            </a:extLst>
          </p:cNvPr>
          <p:cNvSpPr txBox="1"/>
          <p:nvPr/>
        </p:nvSpPr>
        <p:spPr>
          <a:xfrm>
            <a:off x="434046" y="304227"/>
            <a:ext cx="675896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50" normalizeH="0" baseline="0" noProof="0">
                <a:ln w="3175">
                  <a:noFill/>
                </a:ln>
                <a:solidFill>
                  <a:srgbClr val="0078D4"/>
                </a:solidFill>
                <a:effectLst/>
                <a:uLnTx/>
                <a:uFillTx/>
                <a:latin typeface="Segoe UI Semibold"/>
                <a:ea typeface="+mn-ea"/>
                <a:cs typeface="Segoe UI"/>
              </a:rPr>
              <a:t>SALES FUNCTION</a:t>
            </a:r>
            <a:endParaRPr kumimoji="0" lang="en-US" sz="1600" b="0" i="0" u="none" strike="noStrike" kern="1200" cap="none" spc="0" normalizeH="0" baseline="0" noProof="0">
              <a:ln>
                <a:noFill/>
              </a:ln>
              <a:solidFill>
                <a:srgbClr val="0078D4"/>
              </a:solidFill>
              <a:effectLst/>
              <a:uLnTx/>
              <a:uFillTx/>
              <a:latin typeface="Segoe UI"/>
              <a:ea typeface="+mn-ea"/>
              <a:cs typeface="+mn-cs"/>
            </a:endParaRPr>
          </a:p>
        </p:txBody>
      </p:sp>
      <p:sp>
        <p:nvSpPr>
          <p:cNvPr id="10" name="Title 19">
            <a:extLst>
              <a:ext uri="{FF2B5EF4-FFF2-40B4-BE49-F238E27FC236}">
                <a16:creationId xmlns:a16="http://schemas.microsoft.com/office/drawing/2014/main" id="{8C0A932C-3F84-5878-C252-B124229CC4CE}"/>
              </a:ext>
            </a:extLst>
          </p:cNvPr>
          <p:cNvSpPr txBox="1">
            <a:spLocks noGrp="1"/>
          </p:cNvSpPr>
          <p:nvPr>
            <p:ph type="title" idx="4294967295"/>
          </p:nvPr>
        </p:nvSpPr>
        <p:spPr>
          <a:xfrm>
            <a:off x="510824" y="591770"/>
            <a:ext cx="884215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50" normalizeH="0" baseline="0" noProof="0" dirty="0">
                <a:ln w="3175">
                  <a:noFill/>
                </a:ln>
                <a:solidFill>
                  <a:schemeClr val="tx1"/>
                </a:solidFill>
                <a:effectLst/>
                <a:uLnTx/>
                <a:uFillTx/>
                <a:latin typeface="Segoe Sans Display Semibold"/>
                <a:ea typeface="+mn-ea"/>
                <a:cs typeface="Segoe Sans Display" pitchFamily="2" charset="0"/>
              </a:rPr>
              <a:t>Predictive Sales Forecasting and Pipeline Insights</a:t>
            </a:r>
          </a:p>
        </p:txBody>
      </p:sp>
      <p:sp>
        <p:nvSpPr>
          <p:cNvPr id="5" name="TextBox 4">
            <a:extLst>
              <a:ext uri="{FF2B5EF4-FFF2-40B4-BE49-F238E27FC236}">
                <a16:creationId xmlns:a16="http://schemas.microsoft.com/office/drawing/2014/main" id="{A1C5F945-9516-5D09-FFE2-4969A3557832}"/>
              </a:ext>
            </a:extLst>
          </p:cNvPr>
          <p:cNvSpPr txBox="1"/>
          <p:nvPr/>
        </p:nvSpPr>
        <p:spPr>
          <a:xfrm>
            <a:off x="10527062" y="748536"/>
            <a:ext cx="1310575" cy="215380"/>
          </a:xfrm>
          <a:prstGeom prst="rect">
            <a:avLst/>
          </a:prstGeom>
          <a:noFill/>
        </p:spPr>
        <p:txBody>
          <a:bodyPr wrap="square">
            <a:spAutoFit/>
          </a:bodyPr>
          <a:lstStyle/>
          <a:p>
            <a:pPr marL="0" lvl="0" indent="0" algn="l" defTabSz="914400">
              <a:lnSpc>
                <a:spcPct val="108000"/>
              </a:lnSpc>
              <a:spcBef>
                <a:spcPts val="0"/>
              </a:spcBef>
              <a:spcAft>
                <a:spcPts val="0"/>
              </a:spcAft>
              <a:buNone/>
              <a:tabLst/>
              <a:defRPr/>
            </a:pPr>
            <a:r>
              <a:rPr lang="en-US" sz="800" u="none" strike="noStrike" kern="0" cap="none" spc="0" normalizeH="0" baseline="0" noProof="0">
                <a:ln>
                  <a:noFill/>
                </a:ln>
                <a:solidFill>
                  <a:schemeClr val="tx1"/>
                </a:solidFill>
                <a:effectLst/>
                <a:uLnTx/>
                <a:uFillTx/>
                <a:latin typeface="Segoe UI"/>
                <a:ea typeface="+mn-ea"/>
                <a:cs typeface="Segoe UI"/>
              </a:rPr>
              <a:t>*Custom built agents</a:t>
            </a:r>
            <a:endParaRPr kumimoji="0" lang="en-US" sz="800" u="none" strike="noStrike" kern="0" cap="none" spc="0" normalizeH="0" baseline="0" noProof="0">
              <a:ln>
                <a:noFill/>
              </a:ln>
              <a:solidFill>
                <a:schemeClr val="tx1"/>
              </a:solidFill>
              <a:effectLst/>
              <a:uLnTx/>
              <a:uFillTx/>
              <a:latin typeface="Segoe UI"/>
              <a:ea typeface="+mn-ea"/>
              <a:cs typeface="Segoe UI"/>
            </a:endParaRPr>
          </a:p>
        </p:txBody>
      </p:sp>
    </p:spTree>
    <p:extLst>
      <p:ext uri="{BB962C8B-B14F-4D97-AF65-F5344CB8AC3E}">
        <p14:creationId xmlns:p14="http://schemas.microsoft.com/office/powerpoint/2010/main" val="39219683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0078D4"/>
      </a:hlink>
      <a:folHlink>
        <a:srgbClr val="0078D4"/>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Light 16x9">
  <a:themeElements>
    <a:clrScheme name="Custom 135">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0070C0"/>
      </a:hlink>
      <a:folHlink>
        <a:srgbClr val="0070C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4.xml><?xml version="1.0" encoding="utf-8"?>
<a:theme xmlns:a="http://schemas.openxmlformats.org/drawingml/2006/main" name="2_Light 16x9">
  <a:themeElements>
    <a:clrScheme name="Custom 135">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0070C0"/>
      </a:hlink>
      <a:folHlink>
        <a:srgbClr val="0070C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fa38f87-b528-47ee-b31a-d548830719ae">
      <Terms xmlns="http://schemas.microsoft.com/office/infopath/2007/PartnerControls"/>
    </lcf76f155ced4ddcb4097134ff3c332f>
    <TaxCatchAll xmlns="2e01eb77-23e4-4dfc-b346-bc8448f2dd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4B869F1079D94689F7F3FD08B770D5" ma:contentTypeVersion="16" ma:contentTypeDescription="Create a new document." ma:contentTypeScope="" ma:versionID="1298a5c42704aced43a71df995f0c4e8">
  <xsd:schema xmlns:xsd="http://www.w3.org/2001/XMLSchema" xmlns:xs="http://www.w3.org/2001/XMLSchema" xmlns:p="http://schemas.microsoft.com/office/2006/metadata/properties" xmlns:ns1="http://schemas.microsoft.com/sharepoint/v3" xmlns:ns2="dfa38f87-b528-47ee-b31a-d548830719ae" xmlns:ns3="2e01eb77-23e4-4dfc-b346-bc8448f2ddac" targetNamespace="http://schemas.microsoft.com/office/2006/metadata/properties" ma:root="true" ma:fieldsID="d6bf3602c65d1219e8dbd47cc6cbeeeb" ns1:_="" ns2:_="" ns3:_="">
    <xsd:import namespace="http://schemas.microsoft.com/sharepoint/v3"/>
    <xsd:import namespace="dfa38f87-b528-47ee-b31a-d548830719ae"/>
    <xsd:import namespace="2e01eb77-23e4-4dfc-b346-bc8448f2dd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a38f87-b528-47ee-b31a-d548830719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HasDigitalSignature" ma:index="22" nillable="true" ma:displayName="Signed electronically" ma:internalName="HasDigitalSignature" ma:readOnly="true">
      <xsd:simpleType>
        <xsd:restriction base="dms:Boolean"/>
      </xsd:simpleType>
    </xsd:element>
    <xsd:element name="DigitalSignatureProvider" ma:index="23"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01eb77-23e4-4dfc-b346-bc8448f2dda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fb9ad3a-965a-4be9-9995-080aec3256c2}" ma:internalName="TaxCatchAll" ma:showField="CatchAllData" ma:web="2e01eb77-23e4-4dfc-b346-bc8448f2d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0A8A50-D2FB-4A0B-9A10-E746152E5F49}">
  <ds:schemaRefs>
    <ds:schemaRef ds:uri="2e01eb77-23e4-4dfc-b346-bc8448f2ddac"/>
    <ds:schemaRef ds:uri="http://purl.org/dc/dcmitype/"/>
    <ds:schemaRef ds:uri="http://purl.org/dc/elements/1.1/"/>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dfa38f87-b528-47ee-b31a-d548830719ae"/>
    <ds:schemaRef ds:uri="http://schemas.microsoft.com/sharepoint/v3"/>
  </ds:schemaRefs>
</ds:datastoreItem>
</file>

<file path=customXml/itemProps2.xml><?xml version="1.0" encoding="utf-8"?>
<ds:datastoreItem xmlns:ds="http://schemas.openxmlformats.org/officeDocument/2006/customXml" ds:itemID="{28EFA2BF-D656-4111-A7F1-D04B99263572}">
  <ds:schemaRefs>
    <ds:schemaRef ds:uri="http://schemas.microsoft.com/sharepoint/v3/contenttype/forms"/>
  </ds:schemaRefs>
</ds:datastoreItem>
</file>

<file path=customXml/itemProps3.xml><?xml version="1.0" encoding="utf-8"?>
<ds:datastoreItem xmlns:ds="http://schemas.openxmlformats.org/officeDocument/2006/customXml" ds:itemID="{46BC17A3-27DA-4672-A80F-9E55C3452E90}">
  <ds:schemaRefs>
    <ds:schemaRef ds:uri="2e01eb77-23e4-4dfc-b346-bc8448f2ddac"/>
    <ds:schemaRef ds:uri="dfa38f87-b528-47ee-b31a-d548830719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6</TotalTime>
  <Words>34585</Words>
  <Application>Microsoft Office PowerPoint</Application>
  <PresentationFormat>Widescreen</PresentationFormat>
  <Paragraphs>2581</Paragraphs>
  <Slides>62</Slides>
  <Notes>48</Notes>
  <HiddenSlides>0</HiddenSlides>
  <MMClips>0</MMClips>
  <ScaleCrop>false</ScaleCrop>
  <HeadingPairs>
    <vt:vector size="4" baseType="variant">
      <vt:variant>
        <vt:lpstr>Theme</vt:lpstr>
      </vt:variant>
      <vt:variant>
        <vt:i4>4</vt:i4>
      </vt:variant>
      <vt:variant>
        <vt:lpstr>Slide Titles</vt:lpstr>
      </vt:variant>
      <vt:variant>
        <vt:i4>62</vt:i4>
      </vt:variant>
    </vt:vector>
  </HeadingPairs>
  <TitlesOfParts>
    <vt:vector size="66" baseType="lpstr">
      <vt:lpstr>office theme</vt:lpstr>
      <vt:lpstr>3_Microsoft 365 Copilot Template</vt:lpstr>
      <vt:lpstr>1_Light 16x9</vt:lpstr>
      <vt:lpstr>2_Light 16x9</vt:lpstr>
      <vt:lpstr>Becoming a Frontier Firm Detailed Product Scenarios for Functional Business Processes and Enterprise Transformation</vt:lpstr>
      <vt:lpstr>Table of Contents</vt:lpstr>
      <vt:lpstr>Top Business Processes for Functional Transformation</vt:lpstr>
      <vt:lpstr>Copilot + Agent Scenarios for Top Business Processes</vt:lpstr>
      <vt:lpstr>Sales Function</vt:lpstr>
      <vt:lpstr>Top Scenarios for Sales Transformation</vt:lpstr>
      <vt:lpstr>AI-Driven Lead Scoring and Nurture Automation </vt:lpstr>
      <vt:lpstr>AI-Based Customer Retention, Renewal, and Upsell</vt:lpstr>
      <vt:lpstr>Predictive Sales Forecasting and Pipeline Insights</vt:lpstr>
      <vt:lpstr>AI-Curated Sales Enablement and Playbooks </vt:lpstr>
      <vt:lpstr>Marketing Function</vt:lpstr>
      <vt:lpstr>Top Scenarios for Marketing Transformation</vt:lpstr>
      <vt:lpstr>AI-Assisted Content and Asset Generation</vt:lpstr>
      <vt:lpstr>Predictive Audience Targeting &amp; Budget Optimization</vt:lpstr>
      <vt:lpstr>Marketing Performance Forecasting &amp; ROI Insights </vt:lpstr>
      <vt:lpstr>Real-Time Personalization Experience Engine</vt:lpstr>
      <vt:lpstr>AI-Powered Insight Mining &amp; Trend Intelligence</vt:lpstr>
      <vt:lpstr>Customer  Service Function</vt:lpstr>
      <vt:lpstr>Top Scenarios for Customer Service Transformation</vt:lpstr>
      <vt:lpstr>Intelligent Case Routing &amp; Prioritization</vt:lpstr>
      <vt:lpstr>Automated Issue Diagnosis &amp; Root-Cause Analysis</vt:lpstr>
      <vt:lpstr>AI-Augmented Resolution &amp; Escalation Handling </vt:lpstr>
      <vt:lpstr>Service Quality &amp; Continuous Improvement Insights</vt:lpstr>
      <vt:lpstr>AI Self-Service Assistant &amp; Guided Troubleshooting </vt:lpstr>
      <vt:lpstr>Legal Function</vt:lpstr>
      <vt:lpstr>Top Scenarios for Legal Transformation</vt:lpstr>
      <vt:lpstr>Regulatory Intelligence &amp; Compliance Monitoring </vt:lpstr>
      <vt:lpstr>AI-Assisted Contract Drafting, Review, and Negotiation </vt:lpstr>
      <vt:lpstr>Legal Risk Detection &amp; Mitigation Intelligence </vt:lpstr>
      <vt:lpstr>Legal Advisory for Business Teams</vt:lpstr>
      <vt:lpstr>Strategic Legal Insight &amp; Governance Advisor</vt:lpstr>
      <vt:lpstr>HR Function</vt:lpstr>
      <vt:lpstr>Top Scenarios for HR Transformation</vt:lpstr>
      <vt:lpstr>Employee Sentiment &amp; Engagement Intelligence</vt:lpstr>
      <vt:lpstr>AI-Augmented Talent Sourcing and Screening</vt:lpstr>
      <vt:lpstr>Adaptive Learning Paths &amp; Skills Development Assistant </vt:lpstr>
      <vt:lpstr>Talent Pipeline &amp; Succession Intelligence</vt:lpstr>
      <vt:lpstr>Strategic Workforce Planning &amp; Scenario Modelling </vt:lpstr>
      <vt:lpstr>Finance Function</vt:lpstr>
      <vt:lpstr>Top Scenarios for Finance Transformation</vt:lpstr>
      <vt:lpstr>Quote-to-Cash Acceleration &amp; Revenue Intelligence</vt:lpstr>
      <vt:lpstr>Close Acceleration &amp; Financial Narrative Generation</vt:lpstr>
      <vt:lpstr>Intelligent Tax Determination &amp; Treasury Forecasting</vt:lpstr>
      <vt:lpstr>Predictive FP&amp;A and Scenario Simulation</vt:lpstr>
      <vt:lpstr>Touchless AP &amp; P2P Workflow Automation</vt:lpstr>
      <vt:lpstr>IT Function</vt:lpstr>
      <vt:lpstr>Top Scenarios for IT Transformation</vt:lpstr>
      <vt:lpstr>Data Quality &amp; Governance Intelligence</vt:lpstr>
      <vt:lpstr>Software Asset Intelligence &amp; Renewal Optimization</vt:lpstr>
      <vt:lpstr>Smart Device Lifecycle Planning &amp; Auto-Provisioning</vt:lpstr>
      <vt:lpstr>AI Ops for Service Availability &amp; Incident Prevention</vt:lpstr>
      <vt:lpstr>Digital Adoption Coaching &amp; Behavioral Insights</vt:lpstr>
      <vt:lpstr>Enterprise-level Transformation and Scenarios</vt:lpstr>
      <vt:lpstr>Enterprise-level transformation and scenarios intro</vt:lpstr>
      <vt:lpstr>Operating Model </vt:lpstr>
      <vt:lpstr>Workforce Transformation Scenarios </vt:lpstr>
      <vt:lpstr>People Skills Inferencing for HR | Planning, Discovery, and Learning</vt:lpstr>
      <vt:lpstr>People Agent for Employees | People and Skills Discovery</vt:lpstr>
      <vt:lpstr>Learning Agent for Employees and L&amp;D Augmentation</vt:lpstr>
      <vt:lpstr>Workforce Insights Agent for HR | Workforce Planning</vt:lpstr>
      <vt:lpstr>Technology Transformation </vt:lpstr>
      <vt:lpstr>Measuring Success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Daryl Schaal (SYNAXIS CORPORATION)</cp:lastModifiedBy>
  <cp:revision>3</cp:revision>
  <dcterms:created xsi:type="dcterms:W3CDTF">2025-12-11T20:03:56Z</dcterms:created>
  <dcterms:modified xsi:type="dcterms:W3CDTF">2026-01-22T18:53:30Z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0x010100E64B869F1079D94689F7F3FD08B770D5</vt:lpwstr>
  </property>
  <property fmtid="{D5CDD505-2E9C-101B-9397-08002B2CF9AE}" pid="3" name="MediaServiceImageTags">
    <vt:lpwstr/>
  </property>
  <property fmtid="{D5CDD505-2E9C-101B-9397-08002B2CF9AE}" pid="4" name="Order">
    <vt:lpwstr>208200.000000000</vt:lpwstr>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