
<file path=[Content_Types].xml><?xml version="1.0" encoding="utf-8"?>
<Types xmlns="http://schemas.openxmlformats.org/package/2006/content-types">
  <Default Extension="png" ContentType="image/png"/>
  <Default Extension="jpeg" ContentType="image/jpeg"/>
  <Default Extension="emf" ContentType="image/x-emf"/>
  <Default Extension="mov" ContentType="video/quicktime"/>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42"/>
  </p:notesMasterIdLst>
  <p:handoutMasterIdLst>
    <p:handoutMasterId r:id="rId43"/>
  </p:handoutMasterIdLst>
  <p:sldIdLst>
    <p:sldId id="1418" r:id="rId2"/>
    <p:sldId id="1417" r:id="rId3"/>
    <p:sldId id="1460" r:id="rId4"/>
    <p:sldId id="1469" r:id="rId5"/>
    <p:sldId id="1420" r:id="rId6"/>
    <p:sldId id="1443" r:id="rId7"/>
    <p:sldId id="1444" r:id="rId8"/>
    <p:sldId id="1445" r:id="rId9"/>
    <p:sldId id="1446" r:id="rId10"/>
    <p:sldId id="1440" r:id="rId11"/>
    <p:sldId id="1442" r:id="rId12"/>
    <p:sldId id="1437" r:id="rId13"/>
    <p:sldId id="1438" r:id="rId14"/>
    <p:sldId id="1421" r:id="rId15"/>
    <p:sldId id="1447" r:id="rId16"/>
    <p:sldId id="1448" r:id="rId17"/>
    <p:sldId id="1449" r:id="rId18"/>
    <p:sldId id="1450" r:id="rId19"/>
    <p:sldId id="1451" r:id="rId20"/>
    <p:sldId id="1452" r:id="rId21"/>
    <p:sldId id="1433" r:id="rId22"/>
    <p:sldId id="1454" r:id="rId23"/>
    <p:sldId id="1455" r:id="rId24"/>
    <p:sldId id="1435" r:id="rId25"/>
    <p:sldId id="1436" r:id="rId26"/>
    <p:sldId id="1422" r:id="rId27"/>
    <p:sldId id="1457" r:id="rId28"/>
    <p:sldId id="1456" r:id="rId29"/>
    <p:sldId id="1434" r:id="rId30"/>
    <p:sldId id="1458" r:id="rId31"/>
    <p:sldId id="1459" r:id="rId32"/>
    <p:sldId id="1423" r:id="rId33"/>
    <p:sldId id="1425" r:id="rId34"/>
    <p:sldId id="1426" r:id="rId35"/>
    <p:sldId id="1462" r:id="rId36"/>
    <p:sldId id="1470" r:id="rId37"/>
    <p:sldId id="1428" r:id="rId38"/>
    <p:sldId id="1471" r:id="rId39"/>
    <p:sldId id="1429" r:id="rId40"/>
    <p:sldId id="1464" r:id="rId41"/>
  </p:sldIdLst>
  <p:sldSz cx="14630400" cy="8229600"/>
  <p:notesSz cx="6858000" cy="9144000"/>
  <p:defaultTextStyle>
    <a:defPPr>
      <a:defRPr lang="es-ES"/>
    </a:defPPr>
    <a:lvl1pPr marL="0" algn="l" defTabSz="1463040" rtl="0" eaLnBrk="1" latinLnBrk="0" hangingPunct="1">
      <a:defRPr sz="2900" kern="1200">
        <a:solidFill>
          <a:schemeClr val="tx1"/>
        </a:solidFill>
        <a:latin typeface="+mn-lt"/>
        <a:ea typeface="+mn-ea"/>
        <a:cs typeface="+mn-cs"/>
      </a:defRPr>
    </a:lvl1pPr>
    <a:lvl2pPr marL="731520" algn="l" defTabSz="1463040" rtl="0" eaLnBrk="1" latinLnBrk="0" hangingPunct="1">
      <a:defRPr sz="2900" kern="1200">
        <a:solidFill>
          <a:schemeClr val="tx1"/>
        </a:solidFill>
        <a:latin typeface="+mn-lt"/>
        <a:ea typeface="+mn-ea"/>
        <a:cs typeface="+mn-cs"/>
      </a:defRPr>
    </a:lvl2pPr>
    <a:lvl3pPr marL="1463040" algn="l" defTabSz="1463040" rtl="0" eaLnBrk="1" latinLnBrk="0" hangingPunct="1">
      <a:defRPr sz="2900" kern="1200">
        <a:solidFill>
          <a:schemeClr val="tx1"/>
        </a:solidFill>
        <a:latin typeface="+mn-lt"/>
        <a:ea typeface="+mn-ea"/>
        <a:cs typeface="+mn-cs"/>
      </a:defRPr>
    </a:lvl3pPr>
    <a:lvl4pPr marL="2194560" algn="l" defTabSz="1463040" rtl="0" eaLnBrk="1" latinLnBrk="0" hangingPunct="1">
      <a:defRPr sz="2900" kern="1200">
        <a:solidFill>
          <a:schemeClr val="tx1"/>
        </a:solidFill>
        <a:latin typeface="+mn-lt"/>
        <a:ea typeface="+mn-ea"/>
        <a:cs typeface="+mn-cs"/>
      </a:defRPr>
    </a:lvl4pPr>
    <a:lvl5pPr marL="2926080" algn="l" defTabSz="1463040" rtl="0" eaLnBrk="1" latinLnBrk="0" hangingPunct="1">
      <a:defRPr sz="2900" kern="1200">
        <a:solidFill>
          <a:schemeClr val="tx1"/>
        </a:solidFill>
        <a:latin typeface="+mn-lt"/>
        <a:ea typeface="+mn-ea"/>
        <a:cs typeface="+mn-cs"/>
      </a:defRPr>
    </a:lvl5pPr>
    <a:lvl6pPr marL="3657600" algn="l" defTabSz="1463040" rtl="0" eaLnBrk="1" latinLnBrk="0" hangingPunct="1">
      <a:defRPr sz="2900" kern="1200">
        <a:solidFill>
          <a:schemeClr val="tx1"/>
        </a:solidFill>
        <a:latin typeface="+mn-lt"/>
        <a:ea typeface="+mn-ea"/>
        <a:cs typeface="+mn-cs"/>
      </a:defRPr>
    </a:lvl6pPr>
    <a:lvl7pPr marL="4389120" algn="l" defTabSz="1463040" rtl="0" eaLnBrk="1" latinLnBrk="0" hangingPunct="1">
      <a:defRPr sz="2900" kern="1200">
        <a:solidFill>
          <a:schemeClr val="tx1"/>
        </a:solidFill>
        <a:latin typeface="+mn-lt"/>
        <a:ea typeface="+mn-ea"/>
        <a:cs typeface="+mn-cs"/>
      </a:defRPr>
    </a:lvl7pPr>
    <a:lvl8pPr marL="5120640" algn="l" defTabSz="1463040" rtl="0" eaLnBrk="1" latinLnBrk="0" hangingPunct="1">
      <a:defRPr sz="2900" kern="1200">
        <a:solidFill>
          <a:schemeClr val="tx1"/>
        </a:solidFill>
        <a:latin typeface="+mn-lt"/>
        <a:ea typeface="+mn-ea"/>
        <a:cs typeface="+mn-cs"/>
      </a:defRPr>
    </a:lvl8pPr>
    <a:lvl9pPr marL="5852160" algn="l" defTabSz="1463040" rtl="0" eaLnBrk="1" latinLnBrk="0" hangingPunct="1">
      <a:defRPr sz="29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B8F0ECD-EF4B-5C48-A5CF-99B307BEA962}">
          <p14:sldIdLst>
            <p14:sldId id="1418"/>
            <p14:sldId id="1417"/>
            <p14:sldId id="1460"/>
            <p14:sldId id="1469"/>
            <p14:sldId id="1420"/>
            <p14:sldId id="1443"/>
            <p14:sldId id="1444"/>
            <p14:sldId id="1445"/>
            <p14:sldId id="1446"/>
            <p14:sldId id="1440"/>
            <p14:sldId id="1442"/>
            <p14:sldId id="1437"/>
            <p14:sldId id="1438"/>
            <p14:sldId id="1421"/>
            <p14:sldId id="1447"/>
            <p14:sldId id="1448"/>
            <p14:sldId id="1449"/>
            <p14:sldId id="1450"/>
            <p14:sldId id="1451"/>
            <p14:sldId id="1452"/>
            <p14:sldId id="1433"/>
            <p14:sldId id="1454"/>
            <p14:sldId id="1455"/>
            <p14:sldId id="1435"/>
            <p14:sldId id="1436"/>
            <p14:sldId id="1422"/>
            <p14:sldId id="1457"/>
            <p14:sldId id="1456"/>
            <p14:sldId id="1434"/>
            <p14:sldId id="1458"/>
            <p14:sldId id="1459"/>
            <p14:sldId id="1423"/>
            <p14:sldId id="1425"/>
            <p14:sldId id="1426"/>
            <p14:sldId id="1462"/>
            <p14:sldId id="1470"/>
            <p14:sldId id="1428"/>
            <p14:sldId id="1471"/>
            <p14:sldId id="1429"/>
            <p14:sldId id="1464"/>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guide id="3" orient="horz" pos="2592">
          <p15:clr>
            <a:srgbClr val="A4A3A4"/>
          </p15:clr>
        </p15:guide>
        <p15:guide id="4" pos="4608">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00FF"/>
    <a:srgbClr val="F1F1F1"/>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826" autoAdjust="0"/>
    <p:restoredTop sz="76960" autoAdjust="0"/>
  </p:normalViewPr>
  <p:slideViewPr>
    <p:cSldViewPr>
      <p:cViewPr varScale="1">
        <p:scale>
          <a:sx n="83" d="100"/>
          <a:sy n="83" d="100"/>
        </p:scale>
        <p:origin x="248" y="472"/>
      </p:cViewPr>
      <p:guideLst>
        <p:guide orient="horz" pos="1620"/>
        <p:guide pos="2880"/>
        <p:guide orient="horz" pos="2592"/>
        <p:guide pos="460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3" d="100"/>
          <a:sy n="53" d="100"/>
        </p:scale>
        <p:origin x="2648" y="5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FD750C-FA67-49B5-91AC-D57DF3776E99}" type="datetimeFigureOut">
              <a:rPr lang="en-US" smtClean="0"/>
              <a:t>12/10/18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67EA6F-131B-4C94-A96A-6B4A185B3545}" type="slidenum">
              <a:rPr lang="en-US" smtClean="0"/>
              <a:t>‹#›</a:t>
            </a:fld>
            <a:endParaRPr lang="en-US"/>
          </a:p>
        </p:txBody>
      </p:sp>
    </p:spTree>
    <p:extLst>
      <p:ext uri="{BB962C8B-B14F-4D97-AF65-F5344CB8AC3E}">
        <p14:creationId xmlns:p14="http://schemas.microsoft.com/office/powerpoint/2010/main" val="25425033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8EF0CC-3B63-44DF-AB92-2EEECBE7991A}" type="datetimeFigureOut">
              <a:rPr lang="es-ES" smtClean="0"/>
              <a:t>10/12/18</a:t>
            </a:fld>
            <a:endParaRPr lang="es-ES" dirty="0"/>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S"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7FEA5E-F7F5-4500-A602-A04F11FD5847}" type="slidenum">
              <a:rPr lang="es-ES" smtClean="0"/>
              <a:t>‹#›</a:t>
            </a:fld>
            <a:endParaRPr lang="es-ES" dirty="0"/>
          </a:p>
        </p:txBody>
      </p:sp>
    </p:spTree>
    <p:extLst>
      <p:ext uri="{BB962C8B-B14F-4D97-AF65-F5344CB8AC3E}">
        <p14:creationId xmlns:p14="http://schemas.microsoft.com/office/powerpoint/2010/main" val="3867454027"/>
      </p:ext>
    </p:extLst>
  </p:cSld>
  <p:clrMap bg1="lt1" tx1="dk1" bg2="lt2" tx2="dk2" accent1="accent1" accent2="accent2" accent3="accent3" accent4="accent4" accent5="accent5" accent6="accent6" hlink="hlink" folHlink="folHlink"/>
  <p:notesStyle>
    <a:lvl1pPr marL="0" algn="l" defTabSz="1463040" rtl="0" eaLnBrk="1" latinLnBrk="0" hangingPunct="1">
      <a:defRPr sz="1900" kern="1200">
        <a:solidFill>
          <a:schemeClr val="tx1"/>
        </a:solidFill>
        <a:latin typeface="+mn-lt"/>
        <a:ea typeface="+mn-ea"/>
        <a:cs typeface="+mn-cs"/>
      </a:defRPr>
    </a:lvl1pPr>
    <a:lvl2pPr marL="731520" algn="l" defTabSz="1463040" rtl="0" eaLnBrk="1" latinLnBrk="0" hangingPunct="1">
      <a:defRPr sz="1900" kern="1200">
        <a:solidFill>
          <a:schemeClr val="tx1"/>
        </a:solidFill>
        <a:latin typeface="+mn-lt"/>
        <a:ea typeface="+mn-ea"/>
        <a:cs typeface="+mn-cs"/>
      </a:defRPr>
    </a:lvl2pPr>
    <a:lvl3pPr marL="1463040" algn="l" defTabSz="1463040" rtl="0" eaLnBrk="1" latinLnBrk="0" hangingPunct="1">
      <a:defRPr sz="1900" kern="1200">
        <a:solidFill>
          <a:schemeClr val="tx1"/>
        </a:solidFill>
        <a:latin typeface="+mn-lt"/>
        <a:ea typeface="+mn-ea"/>
        <a:cs typeface="+mn-cs"/>
      </a:defRPr>
    </a:lvl3pPr>
    <a:lvl4pPr marL="2194560" algn="l" defTabSz="1463040" rtl="0" eaLnBrk="1" latinLnBrk="0" hangingPunct="1">
      <a:defRPr sz="1900" kern="1200">
        <a:solidFill>
          <a:schemeClr val="tx1"/>
        </a:solidFill>
        <a:latin typeface="+mn-lt"/>
        <a:ea typeface="+mn-ea"/>
        <a:cs typeface="+mn-cs"/>
      </a:defRPr>
    </a:lvl4pPr>
    <a:lvl5pPr marL="2926080" algn="l" defTabSz="1463040" rtl="0" eaLnBrk="1" latinLnBrk="0" hangingPunct="1">
      <a:defRPr sz="1900" kern="1200">
        <a:solidFill>
          <a:schemeClr val="tx1"/>
        </a:solidFill>
        <a:latin typeface="+mn-lt"/>
        <a:ea typeface="+mn-ea"/>
        <a:cs typeface="+mn-cs"/>
      </a:defRPr>
    </a:lvl5pPr>
    <a:lvl6pPr marL="3657600" algn="l" defTabSz="1463040" rtl="0" eaLnBrk="1" latinLnBrk="0" hangingPunct="1">
      <a:defRPr sz="1900" kern="1200">
        <a:solidFill>
          <a:schemeClr val="tx1"/>
        </a:solidFill>
        <a:latin typeface="+mn-lt"/>
        <a:ea typeface="+mn-ea"/>
        <a:cs typeface="+mn-cs"/>
      </a:defRPr>
    </a:lvl6pPr>
    <a:lvl7pPr marL="4389120" algn="l" defTabSz="1463040" rtl="0" eaLnBrk="1" latinLnBrk="0" hangingPunct="1">
      <a:defRPr sz="1900" kern="1200">
        <a:solidFill>
          <a:schemeClr val="tx1"/>
        </a:solidFill>
        <a:latin typeface="+mn-lt"/>
        <a:ea typeface="+mn-ea"/>
        <a:cs typeface="+mn-cs"/>
      </a:defRPr>
    </a:lvl7pPr>
    <a:lvl8pPr marL="5120640" algn="l" defTabSz="1463040" rtl="0" eaLnBrk="1" latinLnBrk="0" hangingPunct="1">
      <a:defRPr sz="1900" kern="1200">
        <a:solidFill>
          <a:schemeClr val="tx1"/>
        </a:solidFill>
        <a:latin typeface="+mn-lt"/>
        <a:ea typeface="+mn-ea"/>
        <a:cs typeface="+mn-cs"/>
      </a:defRPr>
    </a:lvl8pPr>
    <a:lvl9pPr marL="5852160" algn="l" defTabSz="1463040"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all examples of images generated by a modern GAN trained, unsupervised, on three different sets of images.</a:t>
            </a:r>
          </a:p>
          <a:p>
            <a:endParaRPr lang="en-US" dirty="0"/>
          </a:p>
          <a:p>
            <a:pPr marL="0" marR="0" lvl="0" indent="0" algn="l" defTabSz="1463040" rtl="0" eaLnBrk="1" fontAlgn="auto" latinLnBrk="0" hangingPunct="1">
              <a:lnSpc>
                <a:spcPct val="100000"/>
              </a:lnSpc>
              <a:spcBef>
                <a:spcPts val="0"/>
              </a:spcBef>
              <a:spcAft>
                <a:spcPts val="0"/>
              </a:spcAft>
              <a:buClrTx/>
              <a:buSzTx/>
              <a:buFontTx/>
              <a:buNone/>
              <a:tabLst/>
              <a:defRPr/>
            </a:pPr>
            <a:r>
              <a:rPr lang="en-US" dirty="0"/>
              <a:t>As you can see, GANs are getting quite good at rendering such scenes.  People will often confuse these generated images with original training set images.</a:t>
            </a:r>
          </a:p>
          <a:p>
            <a:endParaRPr lang="en-US" b="1" dirty="0"/>
          </a:p>
          <a:p>
            <a:r>
              <a:rPr lang="en-US" dirty="0"/>
              <a:t>Geeky information – images are all from LSUN.  The dataset sizes are pretty big:</a:t>
            </a:r>
          </a:p>
          <a:p>
            <a:pPr marL="457200" indent="-457200">
              <a:buAutoNum type="arabicParenBoth"/>
            </a:pPr>
            <a:r>
              <a:rPr lang="en-US" dirty="0"/>
              <a:t>126,227 outdoor church images</a:t>
            </a:r>
          </a:p>
          <a:p>
            <a:pPr marL="457200" indent="-457200">
              <a:buAutoNum type="arabicParenBoth"/>
            </a:pPr>
            <a:r>
              <a:rPr lang="en-US" dirty="0"/>
              <a:t>1,315,802 living room images</a:t>
            </a:r>
          </a:p>
          <a:p>
            <a:pPr marL="457200" indent="-457200">
              <a:buAutoNum type="arabicParenBoth"/>
            </a:pPr>
            <a:r>
              <a:rPr lang="en-US" dirty="0"/>
              <a:t>626,331 restaurant images</a:t>
            </a:r>
          </a:p>
          <a:p>
            <a:endParaRPr lang="en-US" dirty="0"/>
          </a:p>
          <a:p>
            <a:r>
              <a:rPr lang="en-US" dirty="0"/>
              <a:t>Info for generating intervention examples - </a:t>
            </a:r>
            <a:r>
              <a:rPr lang="en-US" dirty="0" err="1"/>
              <a:t>churchoutdoor</a:t>
            </a:r>
            <a:r>
              <a:rPr lang="en-US" dirty="0"/>
              <a:t> images are seeded by 495,586,279,700</a:t>
            </a:r>
          </a:p>
        </p:txBody>
      </p:sp>
      <p:sp>
        <p:nvSpPr>
          <p:cNvPr id="4" name="Slide Number Placeholder 3"/>
          <p:cNvSpPr>
            <a:spLocks noGrp="1"/>
          </p:cNvSpPr>
          <p:nvPr>
            <p:ph type="sldNum" sz="quarter" idx="5"/>
          </p:nvPr>
        </p:nvSpPr>
        <p:spPr/>
        <p:txBody>
          <a:bodyPr/>
          <a:lstStyle/>
          <a:p>
            <a:fld id="{9F20FB88-F7C3-1C40-BEFE-80BCE70C2549}" type="slidenum">
              <a:rPr lang="en-US" smtClean="0"/>
              <a:t>1</a:t>
            </a:fld>
            <a:endParaRPr lang="en-US"/>
          </a:p>
        </p:txBody>
      </p:sp>
    </p:spTree>
    <p:extLst>
      <p:ext uri="{BB962C8B-B14F-4D97-AF65-F5344CB8AC3E}">
        <p14:creationId xmlns:p14="http://schemas.microsoft.com/office/powerpoint/2010/main" val="941034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463040" rtl="0" eaLnBrk="1" fontAlgn="auto" latinLnBrk="0" hangingPunct="1">
              <a:lnSpc>
                <a:spcPct val="100000"/>
              </a:lnSpc>
              <a:spcBef>
                <a:spcPts val="0"/>
              </a:spcBef>
              <a:spcAft>
                <a:spcPts val="0"/>
              </a:spcAft>
              <a:buClrTx/>
              <a:buSzTx/>
              <a:buFontTx/>
              <a:buNone/>
              <a:tabLst/>
              <a:defRPr/>
            </a:pPr>
            <a:r>
              <a:rPr lang="en-US" sz="2000" dirty="0"/>
              <a:t>Then we ask “how well does a single representation unit solve the same problem as a segmentation network?”</a:t>
            </a:r>
          </a:p>
          <a:p>
            <a:pPr marL="0" marR="0" indent="0" algn="l" defTabSz="1463040" rtl="0" eaLnBrk="1" fontAlgn="auto" latinLnBrk="0" hangingPunct="1">
              <a:lnSpc>
                <a:spcPct val="100000"/>
              </a:lnSpc>
              <a:spcBef>
                <a:spcPts val="0"/>
              </a:spcBef>
              <a:spcAft>
                <a:spcPts val="0"/>
              </a:spcAft>
              <a:buClrTx/>
              <a:buSzTx/>
              <a:buFontTx/>
              <a:buNone/>
              <a:tabLst/>
              <a:defRPr/>
            </a:pPr>
            <a:endParaRPr lang="en-US" sz="2000" dirty="0"/>
          </a:p>
          <a:p>
            <a:pPr marL="0" marR="0" indent="0" algn="l" defTabSz="1463040" rtl="0" eaLnBrk="1" fontAlgn="auto" latinLnBrk="0" hangingPunct="1">
              <a:lnSpc>
                <a:spcPct val="100000"/>
              </a:lnSpc>
              <a:spcBef>
                <a:spcPts val="0"/>
              </a:spcBef>
              <a:spcAft>
                <a:spcPts val="0"/>
              </a:spcAft>
              <a:buClrTx/>
              <a:buSzTx/>
              <a:buFontTx/>
              <a:buNone/>
              <a:tabLst/>
              <a:defRPr/>
            </a:pPr>
            <a:r>
              <a:rPr lang="en-US" sz="2000" dirty="0"/>
              <a:t>To use a single unit to solve a segmentation, we just </a:t>
            </a:r>
            <a:r>
              <a:rPr lang="en-US" sz="2000" dirty="0" err="1"/>
              <a:t>upsample</a:t>
            </a:r>
            <a:r>
              <a:rPr lang="en-US" sz="2000" dirty="0"/>
              <a:t> the representation unit, and cuts the response at a fixed threshold.</a:t>
            </a:r>
          </a:p>
          <a:p>
            <a:pPr marL="0" marR="0" indent="0" algn="l" defTabSz="1463040" rtl="0" eaLnBrk="1" fontAlgn="auto" latinLnBrk="0" hangingPunct="1">
              <a:lnSpc>
                <a:spcPct val="100000"/>
              </a:lnSpc>
              <a:spcBef>
                <a:spcPts val="0"/>
              </a:spcBef>
              <a:spcAft>
                <a:spcPts val="0"/>
              </a:spcAft>
              <a:buClrTx/>
              <a:buSzTx/>
              <a:buFontTx/>
              <a:buNone/>
              <a:tabLst/>
              <a:defRPr/>
            </a:pPr>
            <a:endParaRPr lang="en-US" sz="2000" dirty="0"/>
          </a:p>
          <a:p>
            <a:pPr marL="0" marR="0" indent="0" algn="l" defTabSz="1463040" rtl="0" eaLnBrk="1" fontAlgn="auto" latinLnBrk="0" hangingPunct="1">
              <a:lnSpc>
                <a:spcPct val="100000"/>
              </a:lnSpc>
              <a:spcBef>
                <a:spcPts val="0"/>
              </a:spcBef>
              <a:spcAft>
                <a:spcPts val="0"/>
              </a:spcAft>
              <a:buClrTx/>
              <a:buSzTx/>
              <a:buFontTx/>
              <a:buNone/>
              <a:tabLst/>
              <a:defRPr/>
            </a:pPr>
            <a:r>
              <a:rPr lang="en-US" sz="2000" dirty="0"/>
              <a:t>(How to </a:t>
            </a:r>
            <a:r>
              <a:rPr lang="en-US" sz="2000" dirty="0" err="1"/>
              <a:t>upsample</a:t>
            </a:r>
            <a:r>
              <a:rPr lang="en-US" sz="2000" dirty="0"/>
              <a:t>?  Just bilinear interpolation.  Which threshold?  It’s possible to do the analysis by just choosing a naïve fixed threshold such as the top 1%ile level for the unit, but the paper makes a slightly different choice that maximizes relative mutual information between the feature and the segmentation label being matched.)</a:t>
            </a:r>
          </a:p>
        </p:txBody>
      </p:sp>
      <p:sp>
        <p:nvSpPr>
          <p:cNvPr id="4" name="Slide Number Placeholder 3"/>
          <p:cNvSpPr>
            <a:spLocks noGrp="1"/>
          </p:cNvSpPr>
          <p:nvPr>
            <p:ph type="sldNum" sz="quarter" idx="10"/>
          </p:nvPr>
        </p:nvSpPr>
        <p:spPr/>
        <p:txBody>
          <a:bodyPr/>
          <a:lstStyle/>
          <a:p>
            <a:fld id="{267FEA5E-F7F5-4500-A602-A04F11FD5847}" type="slidenum">
              <a:rPr lang="es-ES" smtClean="0"/>
              <a:t>10</a:t>
            </a:fld>
            <a:endParaRPr lang="es-ES" dirty="0"/>
          </a:p>
        </p:txBody>
      </p:sp>
    </p:spTree>
    <p:extLst>
      <p:ext uri="{BB962C8B-B14F-4D97-AF65-F5344CB8AC3E}">
        <p14:creationId xmlns:p14="http://schemas.microsoft.com/office/powerpoint/2010/main" val="1884857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463040" rtl="0" eaLnBrk="1" fontAlgn="auto" latinLnBrk="0" hangingPunct="1">
              <a:lnSpc>
                <a:spcPct val="100000"/>
              </a:lnSpc>
              <a:spcBef>
                <a:spcPts val="0"/>
              </a:spcBef>
              <a:spcAft>
                <a:spcPts val="0"/>
              </a:spcAft>
              <a:buClrTx/>
              <a:buSzTx/>
              <a:buFontTx/>
              <a:buNone/>
              <a:tabLst/>
              <a:defRPr/>
            </a:pPr>
            <a:r>
              <a:rPr lang="en-US" sz="2000" dirty="0"/>
              <a:t>Then each unit is a little segmentation solution.  A standard way to measure segmentation accuracy is </a:t>
            </a:r>
            <a:r>
              <a:rPr lang="en-US" sz="2000" dirty="0" err="1"/>
              <a:t>IoU</a:t>
            </a:r>
            <a:r>
              <a:rPr lang="en-US" sz="2000" dirty="0"/>
              <a:t>, so we use that to quantify how well the network is at solving each segmentation problem.</a:t>
            </a:r>
          </a:p>
          <a:p>
            <a:pPr marL="0" marR="0" indent="0" algn="l" defTabSz="1463040" rtl="0" eaLnBrk="1" fontAlgn="auto" latinLnBrk="0" hangingPunct="1">
              <a:lnSpc>
                <a:spcPct val="100000"/>
              </a:lnSpc>
              <a:spcBef>
                <a:spcPts val="0"/>
              </a:spcBef>
              <a:spcAft>
                <a:spcPts val="0"/>
              </a:spcAft>
              <a:buClrTx/>
              <a:buSzTx/>
              <a:buFontTx/>
              <a:buNone/>
              <a:tabLst/>
              <a:defRPr/>
            </a:pPr>
            <a:endParaRPr lang="en-US" sz="2000" dirty="0"/>
          </a:p>
          <a:p>
            <a:pPr marL="0" marR="0" indent="0" algn="l" defTabSz="1463040" rtl="0" eaLnBrk="1" fontAlgn="auto" latinLnBrk="0" hangingPunct="1">
              <a:lnSpc>
                <a:spcPct val="100000"/>
              </a:lnSpc>
              <a:spcBef>
                <a:spcPts val="0"/>
              </a:spcBef>
              <a:spcAft>
                <a:spcPts val="0"/>
              </a:spcAft>
              <a:buClrTx/>
              <a:buSzTx/>
              <a:buFontTx/>
              <a:buNone/>
              <a:tabLst/>
              <a:defRPr/>
            </a:pPr>
            <a:r>
              <a:rPr lang="en-US" sz="2000" dirty="0"/>
              <a:t>To be precise, we measure the </a:t>
            </a:r>
            <a:r>
              <a:rPr lang="en-US" sz="2000" dirty="0" err="1"/>
              <a:t>IoU</a:t>
            </a:r>
            <a:r>
              <a:rPr lang="en-US" sz="2000" dirty="0"/>
              <a:t> between the segmentation network (treating it as a ground truth) and the </a:t>
            </a:r>
            <a:r>
              <a:rPr lang="en-US" sz="2000" dirty="0" err="1"/>
              <a:t>upsampled</a:t>
            </a:r>
            <a:r>
              <a:rPr lang="en-US" sz="2000" dirty="0"/>
              <a:t> </a:t>
            </a:r>
            <a:r>
              <a:rPr lang="en-US" sz="2000" dirty="0" err="1"/>
              <a:t>thresholded</a:t>
            </a:r>
            <a:r>
              <a:rPr lang="en-US" sz="2000" dirty="0"/>
              <a:t> unit.</a:t>
            </a:r>
          </a:p>
          <a:p>
            <a:pPr marL="0" marR="0" indent="0" algn="l" defTabSz="1463040" rtl="0" eaLnBrk="1" fontAlgn="auto" latinLnBrk="0" hangingPunct="1">
              <a:lnSpc>
                <a:spcPct val="100000"/>
              </a:lnSpc>
              <a:spcBef>
                <a:spcPts val="0"/>
              </a:spcBef>
              <a:spcAft>
                <a:spcPts val="0"/>
              </a:spcAft>
              <a:buClrTx/>
              <a:buSzTx/>
              <a:buFontTx/>
              <a:buNone/>
              <a:tabLst/>
              <a:defRPr/>
            </a:pPr>
            <a:endParaRPr lang="en-US" sz="2000" dirty="0"/>
          </a:p>
          <a:p>
            <a:pPr marL="0" marR="0" indent="0" algn="l" defTabSz="1463040" rtl="0" eaLnBrk="1" fontAlgn="auto" latinLnBrk="0" hangingPunct="1">
              <a:lnSpc>
                <a:spcPct val="100000"/>
              </a:lnSpc>
              <a:spcBef>
                <a:spcPts val="0"/>
              </a:spcBef>
              <a:spcAft>
                <a:spcPts val="0"/>
              </a:spcAft>
              <a:buClrTx/>
              <a:buSzTx/>
              <a:buFontTx/>
              <a:buNone/>
              <a:tabLst/>
              <a:defRPr/>
            </a:pPr>
            <a:r>
              <a:rPr lang="en-US" sz="2000" dirty="0"/>
              <a:t>Examining every unit and every segmentation concept, we can identify units that seem to correlate with an object class.  For example, this unit seems to indicate trees.</a:t>
            </a:r>
          </a:p>
        </p:txBody>
      </p:sp>
      <p:sp>
        <p:nvSpPr>
          <p:cNvPr id="4" name="Slide Number Placeholder 3"/>
          <p:cNvSpPr>
            <a:spLocks noGrp="1"/>
          </p:cNvSpPr>
          <p:nvPr>
            <p:ph type="sldNum" sz="quarter" idx="10"/>
          </p:nvPr>
        </p:nvSpPr>
        <p:spPr/>
        <p:txBody>
          <a:bodyPr/>
          <a:lstStyle/>
          <a:p>
            <a:fld id="{267FEA5E-F7F5-4500-A602-A04F11FD5847}" type="slidenum">
              <a:rPr lang="es-ES" smtClean="0"/>
              <a:t>11</a:t>
            </a:fld>
            <a:endParaRPr lang="es-ES" dirty="0"/>
          </a:p>
        </p:txBody>
      </p:sp>
    </p:spTree>
    <p:extLst>
      <p:ext uri="{BB962C8B-B14F-4D97-AF65-F5344CB8AC3E}">
        <p14:creationId xmlns:p14="http://schemas.microsoft.com/office/powerpoint/2010/main" val="386731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IoU</a:t>
            </a:r>
            <a:r>
              <a:rPr lang="en-US" dirty="0"/>
              <a:t> scores can be pretty good (e.g., &gt; 0.3 for the best units), especially considering that the units emerge from a completely unsupervised training process.</a:t>
            </a:r>
          </a:p>
          <a:p>
            <a:endParaRPr lang="en-US" dirty="0"/>
          </a:p>
          <a:p>
            <a:r>
              <a:rPr lang="en-US" dirty="0"/>
              <a:t>This is pretty suggestive that the network is not just memorizing.</a:t>
            </a:r>
          </a:p>
          <a:p>
            <a:endParaRPr lang="en-US" dirty="0"/>
          </a:p>
          <a:p>
            <a:r>
              <a:rPr lang="en-US" dirty="0"/>
              <a:t>It suggests that the network is actually learning the structure of a scene and how it is made of different types of objects.</a:t>
            </a:r>
          </a:p>
        </p:txBody>
      </p:sp>
      <p:sp>
        <p:nvSpPr>
          <p:cNvPr id="4" name="Slide Number Placeholder 3"/>
          <p:cNvSpPr>
            <a:spLocks noGrp="1"/>
          </p:cNvSpPr>
          <p:nvPr>
            <p:ph type="sldNum" sz="quarter" idx="5"/>
          </p:nvPr>
        </p:nvSpPr>
        <p:spPr/>
        <p:txBody>
          <a:bodyPr/>
          <a:lstStyle/>
          <a:p>
            <a:fld id="{267FEA5E-F7F5-4500-A602-A04F11FD5847}" type="slidenum">
              <a:rPr lang="es-ES" smtClean="0"/>
              <a:t>12</a:t>
            </a:fld>
            <a:endParaRPr lang="es-ES" dirty="0"/>
          </a:p>
        </p:txBody>
      </p:sp>
    </p:spTree>
    <p:extLst>
      <p:ext uri="{BB962C8B-B14F-4D97-AF65-F5344CB8AC3E}">
        <p14:creationId xmlns:p14="http://schemas.microsoft.com/office/powerpoint/2010/main" val="2360362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effect doesn’t just occur for churches.  Here are some examples from a dining room GAN.  Tables, windows, chandeliers, </a:t>
            </a:r>
            <a:r>
              <a:rPr lang="en-US" dirty="0" err="1"/>
              <a:t>etc</a:t>
            </a:r>
            <a:r>
              <a:rPr lang="en-US" dirty="0"/>
              <a:t> – these all seem to be represented as distinct units.</a:t>
            </a:r>
          </a:p>
          <a:p>
            <a:endParaRPr lang="en-US" dirty="0"/>
          </a:p>
          <a:p>
            <a:r>
              <a:rPr lang="en-US" dirty="0"/>
              <a:t>On the other hand, it is not 1:1.  There are a few dozen units that all correlate with dining room tables in this GAN.</a:t>
            </a:r>
          </a:p>
          <a:p>
            <a:endParaRPr lang="en-US" dirty="0"/>
          </a:p>
          <a:p>
            <a:r>
              <a:rPr lang="en-US" dirty="0"/>
              <a:t>This leads to the next question: since correlation is not the same as causation, can we tell what a neuron is really for?</a:t>
            </a:r>
          </a:p>
        </p:txBody>
      </p:sp>
      <p:sp>
        <p:nvSpPr>
          <p:cNvPr id="4" name="Slide Number Placeholder 3"/>
          <p:cNvSpPr>
            <a:spLocks noGrp="1"/>
          </p:cNvSpPr>
          <p:nvPr>
            <p:ph type="sldNum" sz="quarter" idx="5"/>
          </p:nvPr>
        </p:nvSpPr>
        <p:spPr/>
        <p:txBody>
          <a:bodyPr/>
          <a:lstStyle/>
          <a:p>
            <a:fld id="{267FEA5E-F7F5-4500-A602-A04F11FD5847}" type="slidenum">
              <a:rPr lang="es-ES" smtClean="0"/>
              <a:t>13</a:t>
            </a:fld>
            <a:endParaRPr lang="es-ES" dirty="0"/>
          </a:p>
        </p:txBody>
      </p:sp>
    </p:spTree>
    <p:extLst>
      <p:ext uri="{BB962C8B-B14F-4D97-AF65-F5344CB8AC3E}">
        <p14:creationId xmlns:p14="http://schemas.microsoft.com/office/powerpoint/2010/main" val="949484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So we want to ask next, which neurons actually _cause_ a tree or a door or window.</a:t>
            </a:r>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14</a:t>
            </a:fld>
            <a:endParaRPr lang="es-ES" dirty="0"/>
          </a:p>
        </p:txBody>
      </p:sp>
    </p:spTree>
    <p:extLst>
      <p:ext uri="{BB962C8B-B14F-4D97-AF65-F5344CB8AC3E}">
        <p14:creationId xmlns:p14="http://schemas.microsoft.com/office/powerpoint/2010/main" val="1526259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We can test this by choosing a set of units at a layer that we suspect are causal.</a:t>
            </a:r>
          </a:p>
          <a:p>
            <a:endParaRPr lang="en-US" sz="2000" dirty="0"/>
          </a:p>
          <a:p>
            <a:r>
              <a:rPr lang="en-US" sz="2000" dirty="0"/>
              <a:t>We will choose about 20 units that all correlate with the concept we want to test.</a:t>
            </a:r>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15</a:t>
            </a:fld>
            <a:endParaRPr lang="es-ES" dirty="0"/>
          </a:p>
        </p:txBody>
      </p:sp>
    </p:spTree>
    <p:extLst>
      <p:ext uri="{BB962C8B-B14F-4D97-AF65-F5344CB8AC3E}">
        <p14:creationId xmlns:p14="http://schemas.microsoft.com/office/powerpoint/2010/main" val="537187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Then we can test causality by forcing all 20 of those units off.</a:t>
            </a:r>
          </a:p>
          <a:p>
            <a:endParaRPr lang="en-US" sz="2000" dirty="0"/>
          </a:p>
          <a:p>
            <a:r>
              <a:rPr lang="en-US" sz="2000" dirty="0"/>
              <a:t>We literally reach into the network and just force the output of those neurons to zero, ignoring what they normally output, and then we continue the rest of the computation and generate the image.</a:t>
            </a:r>
          </a:p>
          <a:p>
            <a:endParaRPr lang="en-US" sz="2000" dirty="0"/>
          </a:p>
          <a:p>
            <a:r>
              <a:rPr lang="en-US" sz="2000" dirty="0"/>
              <a:t>We get a synthesized image like this.</a:t>
            </a:r>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16</a:t>
            </a:fld>
            <a:endParaRPr lang="es-ES" dirty="0"/>
          </a:p>
        </p:txBody>
      </p:sp>
    </p:spTree>
    <p:extLst>
      <p:ext uri="{BB962C8B-B14F-4D97-AF65-F5344CB8AC3E}">
        <p14:creationId xmlns:p14="http://schemas.microsoft.com/office/powerpoint/2010/main" val="401813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Then we analyze the synthesized image to see what object classes appear.  Here we zeroed a bunch of units correlating with trees, and we can see, both qualitatively and according to the segmentation network, that there are fewer tree pixels in the output image.</a:t>
            </a:r>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17</a:t>
            </a:fld>
            <a:endParaRPr lang="es-ES" dirty="0"/>
          </a:p>
        </p:txBody>
      </p:sp>
    </p:spTree>
    <p:extLst>
      <p:ext uri="{BB962C8B-B14F-4D97-AF65-F5344CB8AC3E}">
        <p14:creationId xmlns:p14="http://schemas.microsoft.com/office/powerpoint/2010/main" val="10010136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The second intervention we can do is that we can force those same units on.</a:t>
            </a:r>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18</a:t>
            </a:fld>
            <a:endParaRPr lang="es-ES" dirty="0"/>
          </a:p>
        </p:txBody>
      </p:sp>
    </p:spTree>
    <p:extLst>
      <p:ext uri="{BB962C8B-B14F-4D97-AF65-F5344CB8AC3E}">
        <p14:creationId xmlns:p14="http://schemas.microsoft.com/office/powerpoint/2010/main" val="1381371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When we do that, in this case, trees now appear everywhere.</a:t>
            </a:r>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19</a:t>
            </a:fld>
            <a:endParaRPr lang="es-ES" dirty="0"/>
          </a:p>
        </p:txBody>
      </p:sp>
    </p:spTree>
    <p:extLst>
      <p:ext uri="{BB962C8B-B14F-4D97-AF65-F5344CB8AC3E}">
        <p14:creationId xmlns:p14="http://schemas.microsoft.com/office/powerpoint/2010/main" val="2057378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can imagine two general ways that a computer algorithm could generate a beautiful scene like this.</a:t>
            </a:r>
          </a:p>
          <a:p>
            <a:endParaRPr lang="en-US" dirty="0"/>
          </a:p>
          <a:p>
            <a:pPr marL="457200" indent="-457200">
              <a:buAutoNum type="arabicParenBoth"/>
            </a:pPr>
            <a:r>
              <a:rPr lang="en-US" dirty="0"/>
              <a:t>It could learn about objects and </a:t>
            </a:r>
            <a:r>
              <a:rPr lang="en-US" b="1" dirty="0"/>
              <a:t>compose</a:t>
            </a:r>
            <a:r>
              <a:rPr lang="en-US" dirty="0"/>
              <a:t> the scene out of objects it knows</a:t>
            </a:r>
          </a:p>
          <a:p>
            <a:pPr marL="457200" indent="-457200">
              <a:buAutoNum type="arabicParenBoth"/>
            </a:pPr>
            <a:r>
              <a:rPr lang="en-US" dirty="0"/>
              <a:t>Or it could </a:t>
            </a:r>
            <a:r>
              <a:rPr lang="en-US" b="1" dirty="0"/>
              <a:t>memorize</a:t>
            </a:r>
            <a:r>
              <a:rPr lang="en-US" dirty="0"/>
              <a:t> a scene that it saw in the training data and render one just like it</a:t>
            </a:r>
          </a:p>
          <a:p>
            <a:endParaRPr lang="en-US" dirty="0"/>
          </a:p>
          <a:p>
            <a:r>
              <a:rPr lang="en-US" dirty="0"/>
              <a:t>So… what do GANs know?  Do they </a:t>
            </a:r>
            <a:r>
              <a:rPr lang="en-US" b="1" dirty="0"/>
              <a:t>compose</a:t>
            </a:r>
            <a:r>
              <a:rPr lang="en-US" dirty="0"/>
              <a:t> objects, or do they just </a:t>
            </a:r>
            <a:r>
              <a:rPr lang="en-US" b="1" dirty="0"/>
              <a:t>memorize</a:t>
            </a:r>
            <a:r>
              <a:rPr lang="en-US" dirty="0"/>
              <a:t> pure pixel patterns?</a:t>
            </a:r>
          </a:p>
        </p:txBody>
      </p:sp>
      <p:sp>
        <p:nvSpPr>
          <p:cNvPr id="4" name="Slide Number Placeholder 3"/>
          <p:cNvSpPr>
            <a:spLocks noGrp="1"/>
          </p:cNvSpPr>
          <p:nvPr>
            <p:ph type="sldNum" sz="quarter" idx="5"/>
          </p:nvPr>
        </p:nvSpPr>
        <p:spPr/>
        <p:txBody>
          <a:bodyPr/>
          <a:lstStyle/>
          <a:p>
            <a:fld id="{9F20FB88-F7C3-1C40-BEFE-80BCE70C2549}" type="slidenum">
              <a:rPr lang="en-US" smtClean="0"/>
              <a:t>2</a:t>
            </a:fld>
            <a:endParaRPr lang="en-US"/>
          </a:p>
        </p:txBody>
      </p:sp>
    </p:spTree>
    <p:extLst>
      <p:ext uri="{BB962C8B-B14F-4D97-AF65-F5344CB8AC3E}">
        <p14:creationId xmlns:p14="http://schemas.microsoft.com/office/powerpoint/2010/main" val="421846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The difference in the amount of trees in the output when our variables are forced on, and when they are forced off, is called the “Causal Effect.”</a:t>
            </a:r>
          </a:p>
          <a:p>
            <a:endParaRPr lang="en-US" sz="2000" dirty="0"/>
          </a:p>
          <a:p>
            <a:r>
              <a:rPr lang="en-US" sz="2000" dirty="0"/>
              <a:t>We can test this over a large sample of images and quantify the results as the “average causal effect”.</a:t>
            </a:r>
          </a:p>
          <a:p>
            <a:endParaRPr lang="en-US" sz="2000" dirty="0"/>
          </a:p>
          <a:p>
            <a:r>
              <a:rPr lang="en-US" sz="2000" dirty="0"/>
              <a:t>As a detail, we can also force a single neuron on and off (that is, just one pixel of the </a:t>
            </a:r>
            <a:r>
              <a:rPr lang="en-US" sz="2000" dirty="0" err="1"/>
              <a:t>featuremap</a:t>
            </a:r>
            <a:r>
              <a:rPr lang="en-US" sz="2000" dirty="0"/>
              <a:t>) and measure its local effects as well.</a:t>
            </a:r>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20</a:t>
            </a:fld>
            <a:endParaRPr lang="es-ES" dirty="0"/>
          </a:p>
        </p:txBody>
      </p:sp>
    </p:spTree>
    <p:extLst>
      <p:ext uri="{BB962C8B-B14F-4D97-AF65-F5344CB8AC3E}">
        <p14:creationId xmlns:p14="http://schemas.microsoft.com/office/powerpoint/2010/main" val="8948348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neurons actually have causal effects?</a:t>
            </a:r>
          </a:p>
          <a:p>
            <a:endParaRPr lang="en-US" dirty="0"/>
          </a:p>
          <a:p>
            <a:r>
              <a:rPr lang="en-US" dirty="0"/>
              <a:t>Yes they do.  The causal effects are stronger if you take sets of neurons together rather than individual ones.  Here the causal effects are shown of zeroing 5, 10, and 20 units that are most highly correlated to trees.  At the right the effects are quantified by average causal effect.</a:t>
            </a:r>
          </a:p>
          <a:p>
            <a:endParaRPr lang="en-US" dirty="0"/>
          </a:p>
          <a:p>
            <a:r>
              <a:rPr lang="en-US" dirty="0"/>
              <a:t>There are a couple ways we could choose the units to examine for causal effects.  We could just look at the most correlated units (that’s the orange line).  Or we could run an optimization to identify the units that are actually most causal (that’s the blue line).  So if we’re being careful, we can notice that a few of the correlated units are not as important for causal effects as others, and the set of units can be chosen more carefully for stronger causal effects.</a:t>
            </a:r>
          </a:p>
        </p:txBody>
      </p:sp>
      <p:sp>
        <p:nvSpPr>
          <p:cNvPr id="4" name="Slide Number Placeholder 3"/>
          <p:cNvSpPr>
            <a:spLocks noGrp="1"/>
          </p:cNvSpPr>
          <p:nvPr>
            <p:ph type="sldNum" sz="quarter" idx="5"/>
          </p:nvPr>
        </p:nvSpPr>
        <p:spPr/>
        <p:txBody>
          <a:bodyPr/>
          <a:lstStyle/>
          <a:p>
            <a:fld id="{267FEA5E-F7F5-4500-A602-A04F11FD5847}" type="slidenum">
              <a:rPr lang="es-ES" smtClean="0"/>
              <a:t>21</a:t>
            </a:fld>
            <a:endParaRPr lang="es-ES" dirty="0"/>
          </a:p>
        </p:txBody>
      </p:sp>
    </p:spTree>
    <p:extLst>
      <p:ext uri="{BB962C8B-B14F-4D97-AF65-F5344CB8AC3E}">
        <p14:creationId xmlns:p14="http://schemas.microsoft.com/office/powerpoint/2010/main" val="3182988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effects can be used to remove trees from images, as shown in these examples.</a:t>
            </a:r>
          </a:p>
        </p:txBody>
      </p:sp>
      <p:sp>
        <p:nvSpPr>
          <p:cNvPr id="4" name="Slide Number Placeholder 3"/>
          <p:cNvSpPr>
            <a:spLocks noGrp="1"/>
          </p:cNvSpPr>
          <p:nvPr>
            <p:ph type="sldNum" sz="quarter" idx="5"/>
          </p:nvPr>
        </p:nvSpPr>
        <p:spPr/>
        <p:txBody>
          <a:bodyPr/>
          <a:lstStyle/>
          <a:p>
            <a:fld id="{267FEA5E-F7F5-4500-A602-A04F11FD5847}" type="slidenum">
              <a:rPr lang="es-ES" smtClean="0"/>
              <a:t>22</a:t>
            </a:fld>
            <a:endParaRPr lang="es-ES" dirty="0"/>
          </a:p>
        </p:txBody>
      </p:sp>
    </p:spTree>
    <p:extLst>
      <p:ext uri="{BB962C8B-B14F-4D97-AF65-F5344CB8AC3E}">
        <p14:creationId xmlns:p14="http://schemas.microsoft.com/office/powerpoint/2010/main" val="3762555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neurons can also be turned on to cause the effect of adding more trees to images, as shown in these examples.</a:t>
            </a:r>
          </a:p>
          <a:p>
            <a:endParaRPr lang="en-US" dirty="0"/>
          </a:p>
          <a:p>
            <a:r>
              <a:rPr lang="en-US" dirty="0"/>
              <a:t>In summary - these are the two methods the paper uses for understanding the individual neurons in a network.</a:t>
            </a:r>
          </a:p>
          <a:p>
            <a:endParaRPr lang="en-US" dirty="0"/>
          </a:p>
          <a:p>
            <a:pPr marL="457200" indent="-457200">
              <a:buAutoNum type="arabicParenBoth"/>
            </a:pPr>
            <a:r>
              <a:rPr lang="en-US" dirty="0"/>
              <a:t>Dissection, which looks for correlations between individual units and semantic concepts</a:t>
            </a:r>
          </a:p>
          <a:p>
            <a:pPr marL="457200" indent="-457200">
              <a:buAutoNum type="arabicParenBoth"/>
            </a:pPr>
            <a:r>
              <a:rPr lang="en-US" dirty="0"/>
              <a:t>Intervention, which measures the effect of turning on and off a group of units on the concepts in the output.</a:t>
            </a:r>
          </a:p>
        </p:txBody>
      </p:sp>
      <p:sp>
        <p:nvSpPr>
          <p:cNvPr id="4" name="Slide Number Placeholder 3"/>
          <p:cNvSpPr>
            <a:spLocks noGrp="1"/>
          </p:cNvSpPr>
          <p:nvPr>
            <p:ph type="sldNum" sz="quarter" idx="5"/>
          </p:nvPr>
        </p:nvSpPr>
        <p:spPr/>
        <p:txBody>
          <a:bodyPr/>
          <a:lstStyle/>
          <a:p>
            <a:fld id="{267FEA5E-F7F5-4500-A602-A04F11FD5847}" type="slidenum">
              <a:rPr lang="es-ES" smtClean="0"/>
              <a:t>23</a:t>
            </a:fld>
            <a:endParaRPr lang="es-ES" dirty="0"/>
          </a:p>
        </p:txBody>
      </p:sp>
    </p:spTree>
    <p:extLst>
      <p:ext uri="{BB962C8B-B14F-4D97-AF65-F5344CB8AC3E}">
        <p14:creationId xmlns:p14="http://schemas.microsoft.com/office/powerpoint/2010/main" val="13918246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can we find by dissection?  The first thing we notice is that the neurons that emerge inside a GAN generator are pretty relevant to the scenes on which it was trained.  For example, a conference room generator will have a neuron for conference tables, another for persons, another for seats.</a:t>
            </a:r>
          </a:p>
          <a:p>
            <a:endParaRPr lang="en-US" dirty="0"/>
          </a:p>
          <a:p>
            <a:r>
              <a:rPr lang="en-US" dirty="0"/>
              <a:t>Actually it will have several units for each of the above.  So to visualize the distribution of such concept-correlated units, the paper shows several graphs.  Here you can see many units for ceilings, walls, persons, tables, seats, floor, etc.</a:t>
            </a:r>
          </a:p>
        </p:txBody>
      </p:sp>
      <p:sp>
        <p:nvSpPr>
          <p:cNvPr id="4" name="Slide Number Placeholder 3"/>
          <p:cNvSpPr>
            <a:spLocks noGrp="1"/>
          </p:cNvSpPr>
          <p:nvPr>
            <p:ph type="sldNum" sz="quarter" idx="5"/>
          </p:nvPr>
        </p:nvSpPr>
        <p:spPr/>
        <p:txBody>
          <a:bodyPr/>
          <a:lstStyle/>
          <a:p>
            <a:fld id="{267FEA5E-F7F5-4500-A602-A04F11FD5847}" type="slidenum">
              <a:rPr lang="es-ES" smtClean="0"/>
              <a:t>24</a:t>
            </a:fld>
            <a:endParaRPr lang="es-ES" dirty="0"/>
          </a:p>
        </p:txBody>
      </p:sp>
    </p:spTree>
    <p:extLst>
      <p:ext uri="{BB962C8B-B14F-4D97-AF65-F5344CB8AC3E}">
        <p14:creationId xmlns:p14="http://schemas.microsoft.com/office/powerpoint/2010/main" val="34327306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Switching the set of training images will result in neurons that learn different things.  In a dining room, windows and chairs are more prominent.</a:t>
            </a:r>
          </a:p>
        </p:txBody>
      </p:sp>
      <p:sp>
        <p:nvSpPr>
          <p:cNvPr id="4" name="Slide Number Placeholder 3"/>
          <p:cNvSpPr>
            <a:spLocks noGrp="1"/>
          </p:cNvSpPr>
          <p:nvPr>
            <p:ph type="sldNum" sz="quarter" idx="5"/>
          </p:nvPr>
        </p:nvSpPr>
        <p:spPr/>
        <p:txBody>
          <a:bodyPr/>
          <a:lstStyle/>
          <a:p>
            <a:fld id="{267FEA5E-F7F5-4500-A602-A04F11FD5847}" type="slidenum">
              <a:rPr lang="es-ES" smtClean="0"/>
              <a:t>25</a:t>
            </a:fld>
            <a:endParaRPr lang="es-ES" dirty="0"/>
          </a:p>
        </p:txBody>
      </p:sp>
    </p:spTree>
    <p:extLst>
      <p:ext uri="{BB962C8B-B14F-4D97-AF65-F5344CB8AC3E}">
        <p14:creationId xmlns:p14="http://schemas.microsoft.com/office/powerpoint/2010/main" val="3707295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kitchen, we see work surfaces (countertops) and stove-tops.</a:t>
            </a:r>
          </a:p>
          <a:p>
            <a:endParaRPr lang="en-US" dirty="0"/>
          </a:p>
          <a:p>
            <a:r>
              <a:rPr lang="en-US" dirty="0"/>
              <a:t>In outdoor churches we get things like grass, tree, domes, and doors.</a:t>
            </a:r>
          </a:p>
        </p:txBody>
      </p:sp>
      <p:sp>
        <p:nvSpPr>
          <p:cNvPr id="4" name="Slide Number Placeholder 3"/>
          <p:cNvSpPr>
            <a:spLocks noGrp="1"/>
          </p:cNvSpPr>
          <p:nvPr>
            <p:ph type="sldNum" sz="quarter" idx="5"/>
          </p:nvPr>
        </p:nvSpPr>
        <p:spPr/>
        <p:txBody>
          <a:bodyPr/>
          <a:lstStyle/>
          <a:p>
            <a:fld id="{267FEA5E-F7F5-4500-A602-A04F11FD5847}" type="slidenum">
              <a:rPr lang="es-ES" smtClean="0"/>
              <a:t>26</a:t>
            </a:fld>
            <a:endParaRPr lang="es-ES" dirty="0"/>
          </a:p>
        </p:txBody>
      </p:sp>
    </p:spTree>
    <p:extLst>
      <p:ext uri="{BB962C8B-B14F-4D97-AF65-F5344CB8AC3E}">
        <p14:creationId xmlns:p14="http://schemas.microsoft.com/office/powerpoint/2010/main" val="28634245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also use dissection to get some intuition about the effect of training a GAN with different training methods.</a:t>
            </a:r>
          </a:p>
          <a:p>
            <a:endParaRPr lang="en-US" dirty="0"/>
          </a:p>
          <a:p>
            <a:r>
              <a:rPr lang="en-US" dirty="0"/>
              <a:t>Here we examine a progressive GAN trained without two of the key tricks introduced by </a:t>
            </a:r>
            <a:r>
              <a:rPr lang="en-US" dirty="0" err="1"/>
              <a:t>Karras</a:t>
            </a:r>
            <a:r>
              <a:rPr lang="en-US" dirty="0"/>
              <a:t>.  This GAN was trained without minibatch statistics and without </a:t>
            </a:r>
            <a:r>
              <a:rPr lang="en-US" dirty="0" err="1"/>
              <a:t>pixewisel</a:t>
            </a:r>
            <a:r>
              <a:rPr lang="en-US" dirty="0"/>
              <a:t> normalization.  You can see qualitatively that the images don’t look that great.   You can also see what concepts are learned by individual units.</a:t>
            </a:r>
          </a:p>
        </p:txBody>
      </p:sp>
      <p:sp>
        <p:nvSpPr>
          <p:cNvPr id="4" name="Slide Number Placeholder 3"/>
          <p:cNvSpPr>
            <a:spLocks noGrp="1"/>
          </p:cNvSpPr>
          <p:nvPr>
            <p:ph type="sldNum" sz="quarter" idx="5"/>
          </p:nvPr>
        </p:nvSpPr>
        <p:spPr/>
        <p:txBody>
          <a:bodyPr/>
          <a:lstStyle/>
          <a:p>
            <a:fld id="{267FEA5E-F7F5-4500-A602-A04F11FD5847}" type="slidenum">
              <a:rPr lang="es-ES" smtClean="0"/>
              <a:t>27</a:t>
            </a:fld>
            <a:endParaRPr lang="es-ES" dirty="0"/>
          </a:p>
        </p:txBody>
      </p:sp>
    </p:spTree>
    <p:extLst>
      <p:ext uri="{BB962C8B-B14F-4D97-AF65-F5344CB8AC3E}">
        <p14:creationId xmlns:p14="http://schemas.microsoft.com/office/powerpoint/2010/main" val="29250056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Karras</a:t>
            </a:r>
            <a:r>
              <a:rPr lang="en-US" dirty="0"/>
              <a:t> introduced a training method they call “minibatch standard deviations” where the discriminator gets access to simple second-order statistics over the sample.  The justification is to try to avoid mode collapse.</a:t>
            </a:r>
          </a:p>
          <a:p>
            <a:endParaRPr lang="en-US" dirty="0"/>
          </a:p>
          <a:p>
            <a:r>
              <a:rPr lang="en-US" dirty="0"/>
              <a:t>Using dissection we can see that the effect is pretty pronounced: lots more concepts emerge in individual units, and also more units overall are good matches for concepts.</a:t>
            </a:r>
          </a:p>
        </p:txBody>
      </p:sp>
      <p:sp>
        <p:nvSpPr>
          <p:cNvPr id="4" name="Slide Number Placeholder 3"/>
          <p:cNvSpPr>
            <a:spLocks noGrp="1"/>
          </p:cNvSpPr>
          <p:nvPr>
            <p:ph type="sldNum" sz="quarter" idx="5"/>
          </p:nvPr>
        </p:nvSpPr>
        <p:spPr/>
        <p:txBody>
          <a:bodyPr/>
          <a:lstStyle/>
          <a:p>
            <a:fld id="{267FEA5E-F7F5-4500-A602-A04F11FD5847}" type="slidenum">
              <a:rPr lang="es-ES" smtClean="0"/>
              <a:t>28</a:t>
            </a:fld>
            <a:endParaRPr lang="es-ES" dirty="0"/>
          </a:p>
        </p:txBody>
      </p:sp>
    </p:spTree>
    <p:extLst>
      <p:ext uri="{BB962C8B-B14F-4D97-AF65-F5344CB8AC3E}">
        <p14:creationId xmlns:p14="http://schemas.microsoft.com/office/powerpoint/2010/main" val="11728482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a:t>
            </a:r>
            <a:r>
              <a:rPr lang="en-US" dirty="0" err="1"/>
              <a:t>Karras</a:t>
            </a:r>
            <a:r>
              <a:rPr lang="en-US" dirty="0"/>
              <a:t> improves stability by adding “pixelwise normalization”.  This continues to increase the number of units that match concepts well.</a:t>
            </a:r>
          </a:p>
          <a:p>
            <a:endParaRPr lang="en-US" dirty="0"/>
          </a:p>
          <a:p>
            <a:r>
              <a:rPr lang="en-US" dirty="0"/>
              <a:t>Each of the measurements of SWD is a measure of how realistic the output distribution is (it’s a comparison of the distance between image statistics of the synthesized distribution and those of the true distribution, so lower is better).  The better models also have more units that match semantics.</a:t>
            </a:r>
          </a:p>
          <a:p>
            <a:endParaRPr lang="en-US" dirty="0"/>
          </a:p>
          <a:p>
            <a:r>
              <a:rPr lang="en-US" dirty="0"/>
              <a:t>In other words, it seems that these methods for improving the output of a GAN also improve its ability to recognize and compose images out of objects!</a:t>
            </a:r>
          </a:p>
        </p:txBody>
      </p:sp>
      <p:sp>
        <p:nvSpPr>
          <p:cNvPr id="4" name="Slide Number Placeholder 3"/>
          <p:cNvSpPr>
            <a:spLocks noGrp="1"/>
          </p:cNvSpPr>
          <p:nvPr>
            <p:ph type="sldNum" sz="quarter" idx="5"/>
          </p:nvPr>
        </p:nvSpPr>
        <p:spPr/>
        <p:txBody>
          <a:bodyPr/>
          <a:lstStyle/>
          <a:p>
            <a:fld id="{267FEA5E-F7F5-4500-A602-A04F11FD5847}" type="slidenum">
              <a:rPr lang="es-ES" smtClean="0"/>
              <a:t>29</a:t>
            </a:fld>
            <a:endParaRPr lang="es-ES" dirty="0"/>
          </a:p>
        </p:txBody>
      </p:sp>
    </p:spTree>
    <p:extLst>
      <p:ext uri="{BB962C8B-B14F-4D97-AF65-F5344CB8AC3E}">
        <p14:creationId xmlns:p14="http://schemas.microsoft.com/office/powerpoint/2010/main" val="164171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want to know: what causes a GAN to make mistakes?</a:t>
            </a:r>
          </a:p>
          <a:p>
            <a:endParaRPr lang="en-US" dirty="0"/>
          </a:p>
          <a:p>
            <a:r>
              <a:rPr lang="en-US" dirty="0"/>
              <a:t>State-of-the-art GANs are still not perfect.  They sometimes produce images that are quite unrealistic.  Here is a progressive GAN trained on 3,033,042 bedroom images, the largest LSUN data set, and it still outputs images with visible artifacts, like the ones above.  They appear about 5% of the time.</a:t>
            </a:r>
          </a:p>
          <a:p>
            <a:endParaRPr lang="en-US" dirty="0"/>
          </a:p>
          <a:p>
            <a:r>
              <a:rPr lang="en-US" dirty="0"/>
              <a:t>So we want to know: what causes these mistakes?</a:t>
            </a:r>
          </a:p>
        </p:txBody>
      </p:sp>
      <p:sp>
        <p:nvSpPr>
          <p:cNvPr id="4" name="Slide Number Placeholder 3"/>
          <p:cNvSpPr>
            <a:spLocks noGrp="1"/>
          </p:cNvSpPr>
          <p:nvPr>
            <p:ph type="sldNum" sz="quarter" idx="5"/>
          </p:nvPr>
        </p:nvSpPr>
        <p:spPr/>
        <p:txBody>
          <a:bodyPr/>
          <a:lstStyle/>
          <a:p>
            <a:fld id="{9F20FB88-F7C3-1C40-BEFE-80BCE70C2549}" type="slidenum">
              <a:rPr lang="en-US" smtClean="0"/>
              <a:t>3</a:t>
            </a:fld>
            <a:endParaRPr lang="en-US"/>
          </a:p>
        </p:txBody>
      </p:sp>
    </p:spTree>
    <p:extLst>
      <p:ext uri="{BB962C8B-B14F-4D97-AF65-F5344CB8AC3E}">
        <p14:creationId xmlns:p14="http://schemas.microsoft.com/office/powerpoint/2010/main" val="14436766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are the objects represented in a GAN?  We can dissect different layers of a GAN and compare the results.</a:t>
            </a:r>
          </a:p>
          <a:p>
            <a:endParaRPr lang="en-US" dirty="0"/>
          </a:p>
          <a:p>
            <a:r>
              <a:rPr lang="en-US" dirty="0"/>
              <a:t>Interestingly, the output of the first convolutional layer of a GAN does not have object concepts in individual units.</a:t>
            </a:r>
          </a:p>
          <a:p>
            <a:endParaRPr lang="en-US" dirty="0"/>
          </a:p>
          <a:p>
            <a:r>
              <a:rPr lang="en-US" dirty="0"/>
              <a:t>That’s not to say the information about objects isn’t in there.  By definition, everything output by the GAN is derived from the representation, so the object information must be inside there.  However, it’s not clearly represented at this layer.  There are very few individual units that correspond to object concepts (just a couple units that seem to correlate with ceilings).</a:t>
            </a:r>
          </a:p>
        </p:txBody>
      </p:sp>
      <p:sp>
        <p:nvSpPr>
          <p:cNvPr id="4" name="Slide Number Placeholder 3"/>
          <p:cNvSpPr>
            <a:spLocks noGrp="1"/>
          </p:cNvSpPr>
          <p:nvPr>
            <p:ph type="sldNum" sz="quarter" idx="5"/>
          </p:nvPr>
        </p:nvSpPr>
        <p:spPr/>
        <p:txBody>
          <a:bodyPr/>
          <a:lstStyle/>
          <a:p>
            <a:fld id="{267FEA5E-F7F5-4500-A602-A04F11FD5847}" type="slidenum">
              <a:rPr lang="es-ES" smtClean="0"/>
              <a:t>30</a:t>
            </a:fld>
            <a:endParaRPr lang="es-ES" dirty="0"/>
          </a:p>
        </p:txBody>
      </p:sp>
    </p:spTree>
    <p:extLst>
      <p:ext uri="{BB962C8B-B14F-4D97-AF65-F5344CB8AC3E}">
        <p14:creationId xmlns:p14="http://schemas.microsoft.com/office/powerpoint/2010/main" val="571742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contrast, as you move down to layer 4 and beyond, you get a significant number of units that correlate well with objects and object parts.</a:t>
            </a:r>
          </a:p>
        </p:txBody>
      </p:sp>
      <p:sp>
        <p:nvSpPr>
          <p:cNvPr id="4" name="Slide Number Placeholder 3"/>
          <p:cNvSpPr>
            <a:spLocks noGrp="1"/>
          </p:cNvSpPr>
          <p:nvPr>
            <p:ph type="sldNum" sz="quarter" idx="5"/>
          </p:nvPr>
        </p:nvSpPr>
        <p:spPr/>
        <p:txBody>
          <a:bodyPr/>
          <a:lstStyle/>
          <a:p>
            <a:fld id="{267FEA5E-F7F5-4500-A602-A04F11FD5847}" type="slidenum">
              <a:rPr lang="es-ES" smtClean="0"/>
              <a:t>31</a:t>
            </a:fld>
            <a:endParaRPr lang="es-ES" dirty="0"/>
          </a:p>
        </p:txBody>
      </p:sp>
    </p:spTree>
    <p:extLst>
      <p:ext uri="{BB962C8B-B14F-4D97-AF65-F5344CB8AC3E}">
        <p14:creationId xmlns:p14="http://schemas.microsoft.com/office/powerpoint/2010/main" val="23567587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 further down reveals units that are more correlated with textures, colors, and edges.</a:t>
            </a:r>
          </a:p>
          <a:p>
            <a:endParaRPr lang="en-US" dirty="0"/>
          </a:p>
          <a:p>
            <a:r>
              <a:rPr lang="en-US" dirty="0"/>
              <a:t>This is a similar picture to what has been seen before in classification convnets, but in reverse.  As you get near the end of the network, you get closer to the pixels, and the convolution channels are dealing in pixel-related details.</a:t>
            </a:r>
          </a:p>
          <a:p>
            <a:endParaRPr lang="en-US" dirty="0"/>
          </a:p>
          <a:p>
            <a:r>
              <a:rPr lang="en-US" dirty="0"/>
              <a:t>Earlier in the network the units are more concerned about high-level concepts.  Interestingly, if you go back too early, the concepts vanish again.</a:t>
            </a:r>
          </a:p>
        </p:txBody>
      </p:sp>
      <p:sp>
        <p:nvSpPr>
          <p:cNvPr id="4" name="Slide Number Placeholder 3"/>
          <p:cNvSpPr>
            <a:spLocks noGrp="1"/>
          </p:cNvSpPr>
          <p:nvPr>
            <p:ph type="sldNum" sz="quarter" idx="5"/>
          </p:nvPr>
        </p:nvSpPr>
        <p:spPr/>
        <p:txBody>
          <a:bodyPr/>
          <a:lstStyle/>
          <a:p>
            <a:fld id="{267FEA5E-F7F5-4500-A602-A04F11FD5847}" type="slidenum">
              <a:rPr lang="es-ES" smtClean="0"/>
              <a:t>32</a:t>
            </a:fld>
            <a:endParaRPr lang="es-ES" dirty="0"/>
          </a:p>
        </p:txBody>
      </p:sp>
    </p:spTree>
    <p:extLst>
      <p:ext uri="{BB962C8B-B14F-4D97-AF65-F5344CB8AC3E}">
        <p14:creationId xmlns:p14="http://schemas.microsoft.com/office/powerpoint/2010/main" val="15326812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any benefits come of the study of individual units?</a:t>
            </a:r>
          </a:p>
          <a:p>
            <a:endParaRPr lang="en-US" dirty="0"/>
          </a:p>
          <a:p>
            <a:r>
              <a:rPr lang="en-US" dirty="0"/>
              <a:t>Yes!  We apply the idea towards debugging GANs.  By examining the top-activating regions of units, we noticed that some units consistency activate on these buggy “artifact” image regions that are output occasionally.</a:t>
            </a:r>
          </a:p>
          <a:p>
            <a:endParaRPr lang="en-US" dirty="0"/>
          </a:p>
          <a:p>
            <a:r>
              <a:rPr lang="en-US" dirty="0"/>
              <a:t>Then interestingly, if you zero the top 20 such units and examine the modified output, the image quality improves!  Here are a couple examples.</a:t>
            </a:r>
          </a:p>
          <a:p>
            <a:endParaRPr lang="en-US" dirty="0"/>
          </a:p>
          <a:p>
            <a:r>
              <a:rPr lang="en-US" dirty="0"/>
              <a:t>We have verified this improvement in a number of ways such as using FID and by polling AMT workers.</a:t>
            </a:r>
          </a:p>
          <a:p>
            <a:endParaRPr lang="en-US" dirty="0"/>
          </a:p>
          <a:p>
            <a:r>
              <a:rPr lang="en-US" dirty="0"/>
              <a:t>In the main paper the 20 artifact-causing units were found manually, but in the supplement we also describe a way to identify artifact-causing units by evaluating FID directly in a per-unit fashion by looking at a skewed distribution of generated images on which each individual unit fires the strongest.</a:t>
            </a:r>
          </a:p>
        </p:txBody>
      </p:sp>
      <p:sp>
        <p:nvSpPr>
          <p:cNvPr id="4" name="Slide Number Placeholder 3"/>
          <p:cNvSpPr>
            <a:spLocks noGrp="1"/>
          </p:cNvSpPr>
          <p:nvPr>
            <p:ph type="sldNum" sz="quarter" idx="10"/>
          </p:nvPr>
        </p:nvSpPr>
        <p:spPr/>
        <p:txBody>
          <a:bodyPr/>
          <a:lstStyle/>
          <a:p>
            <a:fld id="{267FEA5E-F7F5-4500-A602-A04F11FD5847}" type="slidenum">
              <a:rPr lang="es-ES" smtClean="0"/>
              <a:t>33</a:t>
            </a:fld>
            <a:endParaRPr lang="es-ES" dirty="0"/>
          </a:p>
        </p:txBody>
      </p:sp>
    </p:spTree>
    <p:extLst>
      <p:ext uri="{BB962C8B-B14F-4D97-AF65-F5344CB8AC3E}">
        <p14:creationId xmlns:p14="http://schemas.microsoft.com/office/powerpoint/2010/main" val="12770206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Other things can also be removed from images, not just buggy artifacts.</a:t>
            </a:r>
          </a:p>
          <a:p>
            <a:endParaRPr lang="en-US" sz="2000" dirty="0"/>
          </a:p>
          <a:p>
            <a:r>
              <a:rPr lang="en-US" sz="2000" dirty="0"/>
              <a:t>For example, here we show the removal of various objects from conference rooms: people, curtains, windows, tables and chairs.</a:t>
            </a:r>
          </a:p>
          <a:p>
            <a:endParaRPr lang="en-US" sz="2000" dirty="0"/>
          </a:p>
          <a:p>
            <a:r>
              <a:rPr lang="en-US" sz="2000" dirty="0"/>
              <a:t>Each of the causal effects can be measured, and actually, we find that tables and chairs cannot be removed very easily from conference rooms.  The measure of average causal effects is the portion of object pixels that are removed when 20 neurons are turned off.</a:t>
            </a:r>
          </a:p>
          <a:p>
            <a:endParaRPr lang="en-US" sz="2000" dirty="0"/>
          </a:p>
          <a:p>
            <a:r>
              <a:rPr lang="en-US" sz="2000" dirty="0"/>
              <a:t>So the interventions are providing some information about the structure of the model that the GAN has learned.  It knows that people and windows and curtains are optional. But somehow, in a conference room, tables and chairs are less optional.</a:t>
            </a:r>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34</a:t>
            </a:fld>
            <a:endParaRPr lang="es-ES" dirty="0"/>
          </a:p>
        </p:txBody>
      </p:sp>
    </p:spTree>
    <p:extLst>
      <p:ext uri="{BB962C8B-B14F-4D97-AF65-F5344CB8AC3E}">
        <p14:creationId xmlns:p14="http://schemas.microsoft.com/office/powerpoint/2010/main" val="1940086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Does the optionality of windows have to do with the pixels or the context?  Looking at removal of windows in a bunch of different scene types, it appears that it has to do with the context.  That is, windows are easy to remove from conference rooms, kitchens, and churches, but hard to remove from bedrooms or living rooms.</a:t>
            </a:r>
          </a:p>
          <a:p>
            <a:endParaRPr lang="en-US" sz="2000" dirty="0"/>
          </a:p>
          <a:p>
            <a:r>
              <a:rPr lang="en-US" sz="2000" dirty="0"/>
              <a:t>It seems that within a model of living rooms and bedrooms, windows are not very optional.</a:t>
            </a:r>
          </a:p>
          <a:p>
            <a:endParaRPr lang="en-US" sz="2000" dirty="0"/>
          </a:p>
          <a:p>
            <a:r>
              <a:rPr lang="en-US" sz="2000" dirty="0"/>
              <a:t>Did you know that modern building codes require bedrooms to have a window for fire safety reasons?</a:t>
            </a:r>
          </a:p>
          <a:p>
            <a:endParaRPr lang="en-US" sz="2000" dirty="0"/>
          </a:p>
          <a:p>
            <a:r>
              <a:rPr lang="en-US" sz="2000" dirty="0"/>
              <a:t>Somehow the GAN seems to have caught on to that pattern.</a:t>
            </a:r>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35</a:t>
            </a:fld>
            <a:endParaRPr lang="es-ES" dirty="0"/>
          </a:p>
        </p:txBody>
      </p:sp>
    </p:spTree>
    <p:extLst>
      <p:ext uri="{BB962C8B-B14F-4D97-AF65-F5344CB8AC3E}">
        <p14:creationId xmlns:p14="http://schemas.microsoft.com/office/powerpoint/2010/main" val="20515320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Objects can also be inserted by activating neurons.</a:t>
            </a:r>
          </a:p>
          <a:p>
            <a:endParaRPr lang="en-US" sz="2000" dirty="0"/>
          </a:p>
          <a:p>
            <a:r>
              <a:rPr lang="en-US" sz="2000" dirty="0"/>
              <a:t>In this experiment, 20 door neurons are identified and activated.  The exact same activation levels are used for a variety of </a:t>
            </a:r>
            <a:r>
              <a:rPr lang="en-US" sz="2000" dirty="0" err="1"/>
              <a:t>featuremap</a:t>
            </a:r>
            <a:r>
              <a:rPr lang="en-US" sz="2000" dirty="0"/>
              <a:t> pixels.</a:t>
            </a:r>
          </a:p>
          <a:p>
            <a:r>
              <a:rPr lang="en-US" sz="2000" dirty="0"/>
              <a:t>Those pixels where the intervention actually works are highlighted in yellow, and the results from an intervention are shown to the right.</a:t>
            </a:r>
          </a:p>
          <a:p>
            <a:endParaRPr lang="en-US" sz="2000" dirty="0"/>
          </a:p>
          <a:p>
            <a:r>
              <a:rPr lang="en-US" sz="2000" dirty="0"/>
              <a:t>Notice that even though the activation is the same in each case, the doors that are output look very different, and are sensitive to context, with different sizes, shapes, colors, and materials.</a:t>
            </a:r>
          </a:p>
          <a:p>
            <a:endParaRPr lang="en-US" sz="2000" dirty="0"/>
          </a:p>
          <a:p>
            <a:r>
              <a:rPr lang="en-US" sz="2000" dirty="0"/>
              <a:t>The other interesting thing is that calling for a door in the wrong location will result in very little changes in the image.  The graph shows that while you can insert a door in a brick wall in a building, or in the location where many windows are, you can’t insert a door in the sky.</a:t>
            </a:r>
          </a:p>
        </p:txBody>
      </p:sp>
      <p:sp>
        <p:nvSpPr>
          <p:cNvPr id="4" name="Slide Number Placeholder 3"/>
          <p:cNvSpPr>
            <a:spLocks noGrp="1"/>
          </p:cNvSpPr>
          <p:nvPr>
            <p:ph type="sldNum" sz="quarter" idx="10"/>
          </p:nvPr>
        </p:nvSpPr>
        <p:spPr/>
        <p:txBody>
          <a:bodyPr/>
          <a:lstStyle/>
          <a:p>
            <a:fld id="{267FEA5E-F7F5-4500-A602-A04F11FD5847}" type="slidenum">
              <a:rPr lang="es-ES" smtClean="0"/>
              <a:t>36</a:t>
            </a:fld>
            <a:endParaRPr lang="es-ES" dirty="0"/>
          </a:p>
        </p:txBody>
      </p:sp>
    </p:spTree>
    <p:extLst>
      <p:ext uri="{BB962C8B-B14F-4D97-AF65-F5344CB8AC3E}">
        <p14:creationId xmlns:p14="http://schemas.microsoft.com/office/powerpoint/2010/main" val="13828533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To get a feel for such context effects, we implemented an interactive paint program that allows interventions anywhere in an image.</a:t>
            </a:r>
          </a:p>
          <a:p>
            <a:endParaRPr lang="en-US" sz="2000" dirty="0"/>
          </a:p>
          <a:p>
            <a:r>
              <a:rPr lang="en-US" sz="2000" dirty="0"/>
              <a:t>GAN Paint lets you turn on and off neurons that cause some common objects.</a:t>
            </a:r>
          </a:p>
          <a:p>
            <a:endParaRPr lang="en-US" sz="2000" dirty="0"/>
          </a:p>
          <a:p>
            <a:r>
              <a:rPr lang="en-US" sz="2000" dirty="0"/>
              <a:t>For example, you can use it to add a door to a church, or some trees next to a church, or add some domes.</a:t>
            </a:r>
          </a:p>
        </p:txBody>
      </p:sp>
      <p:sp>
        <p:nvSpPr>
          <p:cNvPr id="4" name="Slide Number Placeholder 3"/>
          <p:cNvSpPr>
            <a:spLocks noGrp="1"/>
          </p:cNvSpPr>
          <p:nvPr>
            <p:ph type="sldNum" sz="quarter" idx="10"/>
          </p:nvPr>
        </p:nvSpPr>
        <p:spPr/>
        <p:txBody>
          <a:bodyPr/>
          <a:lstStyle/>
          <a:p>
            <a:fld id="{267FEA5E-F7F5-4500-A602-A04F11FD5847}" type="slidenum">
              <a:rPr lang="es-ES" smtClean="0"/>
              <a:t>37</a:t>
            </a:fld>
            <a:endParaRPr lang="es-ES" dirty="0"/>
          </a:p>
        </p:txBody>
      </p:sp>
    </p:spTree>
    <p:extLst>
      <p:ext uri="{BB962C8B-B14F-4D97-AF65-F5344CB8AC3E}">
        <p14:creationId xmlns:p14="http://schemas.microsoft.com/office/powerpoint/2010/main" val="8785069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The buttons on the left each refer to the same 20 units regardless of the image.</a:t>
            </a:r>
          </a:p>
          <a:p>
            <a:endParaRPr lang="en-US" sz="2000" dirty="0"/>
          </a:p>
          <a:p>
            <a:r>
              <a:rPr lang="en-US" sz="2000" dirty="0"/>
              <a:t>Nevertheless, the same units can be used to apply edits to very different images.</a:t>
            </a:r>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38</a:t>
            </a:fld>
            <a:endParaRPr lang="es-ES" dirty="0"/>
          </a:p>
        </p:txBody>
      </p:sp>
    </p:spTree>
    <p:extLst>
      <p:ext uri="{BB962C8B-B14F-4D97-AF65-F5344CB8AC3E}">
        <p14:creationId xmlns:p14="http://schemas.microsoft.com/office/powerpoint/2010/main" val="13723122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Notice that this is not like an ordinary paint program. It does not always do what you want - it wants objects to go in the right place.</a:t>
            </a:r>
          </a:p>
          <a:p>
            <a:endParaRPr lang="en-US" sz="2000" dirty="0"/>
          </a:p>
          <a:p>
            <a:r>
              <a:rPr lang="en-US" sz="2000" dirty="0"/>
              <a:t>You can use it to see how the model does not want to let doors appear in the sky.</a:t>
            </a:r>
            <a:br>
              <a:rPr lang="en-US" sz="2000" dirty="0"/>
            </a:br>
            <a:br>
              <a:rPr lang="en-US" dirty="0"/>
            </a:br>
            <a:br>
              <a:rPr lang="en-US" sz="800" dirty="0"/>
            </a:br>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39</a:t>
            </a:fld>
            <a:endParaRPr lang="es-ES" dirty="0"/>
          </a:p>
        </p:txBody>
      </p:sp>
    </p:spTree>
    <p:extLst>
      <p:ext uri="{BB962C8B-B14F-4D97-AF65-F5344CB8AC3E}">
        <p14:creationId xmlns:p14="http://schemas.microsoft.com/office/powerpoint/2010/main" val="180015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questions are the motivation behind the paper GAN Dissection.</a:t>
            </a:r>
          </a:p>
          <a:p>
            <a:endParaRPr lang="en-US" dirty="0"/>
          </a:p>
          <a:p>
            <a:r>
              <a:rPr lang="en-US" dirty="0"/>
              <a:t>The paper came from MIT and IBM (from our collaboration as the MIT-IBM Watson AI Lab).</a:t>
            </a:r>
          </a:p>
        </p:txBody>
      </p:sp>
      <p:sp>
        <p:nvSpPr>
          <p:cNvPr id="4" name="Slide Number Placeholder 3"/>
          <p:cNvSpPr>
            <a:spLocks noGrp="1"/>
          </p:cNvSpPr>
          <p:nvPr>
            <p:ph type="sldNum" sz="quarter" idx="5"/>
          </p:nvPr>
        </p:nvSpPr>
        <p:spPr/>
        <p:txBody>
          <a:bodyPr/>
          <a:lstStyle/>
          <a:p>
            <a:fld id="{267FEA5E-F7F5-4500-A602-A04F11FD5847}" type="slidenum">
              <a:rPr lang="es-ES" smtClean="0"/>
              <a:t>4</a:t>
            </a:fld>
            <a:endParaRPr lang="es-ES" dirty="0"/>
          </a:p>
        </p:txBody>
      </p:sp>
    </p:spTree>
    <p:extLst>
      <p:ext uri="{BB962C8B-B14F-4D97-AF65-F5344CB8AC3E}">
        <p14:creationId xmlns:p14="http://schemas.microsoft.com/office/powerpoint/2010/main" val="6552968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Here is the URL for GAN Paint.  It works on a mobile phone – give it a try.</a:t>
            </a:r>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40</a:t>
            </a:fld>
            <a:endParaRPr lang="es-ES" dirty="0"/>
          </a:p>
        </p:txBody>
      </p:sp>
    </p:spTree>
    <p:extLst>
      <p:ext uri="{BB962C8B-B14F-4D97-AF65-F5344CB8AC3E}">
        <p14:creationId xmlns:p14="http://schemas.microsoft.com/office/powerpoint/2010/main" val="1458628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463040" rtl="0" eaLnBrk="1" fontAlgn="auto" latinLnBrk="0" hangingPunct="1">
              <a:lnSpc>
                <a:spcPct val="100000"/>
              </a:lnSpc>
              <a:spcBef>
                <a:spcPts val="0"/>
              </a:spcBef>
              <a:spcAft>
                <a:spcPts val="0"/>
              </a:spcAft>
              <a:buClrTx/>
              <a:buSzTx/>
              <a:buFontTx/>
              <a:buNone/>
              <a:tabLst/>
              <a:defRPr/>
            </a:pPr>
            <a:r>
              <a:rPr lang="en-US" sz="2000" dirty="0"/>
              <a:t>To understand the role of a neuron, we begin by asking about correlation.</a:t>
            </a:r>
          </a:p>
          <a:p>
            <a:pPr marL="0" marR="0" indent="0" algn="l" defTabSz="1463040" rtl="0" eaLnBrk="1" fontAlgn="auto" latinLnBrk="0" hangingPunct="1">
              <a:lnSpc>
                <a:spcPct val="100000"/>
              </a:lnSpc>
              <a:spcBef>
                <a:spcPts val="0"/>
              </a:spcBef>
              <a:spcAft>
                <a:spcPts val="0"/>
              </a:spcAft>
              <a:buClrTx/>
              <a:buSzTx/>
              <a:buFontTx/>
              <a:buNone/>
              <a:tabLst/>
              <a:defRPr/>
            </a:pPr>
            <a:endParaRPr lang="en-US" sz="2000" dirty="0"/>
          </a:p>
          <a:p>
            <a:pPr marL="0" marR="0" indent="0" algn="l" defTabSz="1463040" rtl="0" eaLnBrk="1" fontAlgn="auto" latinLnBrk="0" hangingPunct="1">
              <a:lnSpc>
                <a:spcPct val="100000"/>
              </a:lnSpc>
              <a:spcBef>
                <a:spcPts val="0"/>
              </a:spcBef>
              <a:spcAft>
                <a:spcPts val="0"/>
              </a:spcAft>
              <a:buClrTx/>
              <a:buSzTx/>
              <a:buFontTx/>
              <a:buNone/>
              <a:tabLst/>
              <a:defRPr/>
            </a:pPr>
            <a:r>
              <a:rPr lang="en-US" sz="2000" dirty="0"/>
              <a:t>We want to know “which convolutional units correlate to an object class that humans would recognize?”</a:t>
            </a:r>
          </a:p>
        </p:txBody>
      </p:sp>
      <p:sp>
        <p:nvSpPr>
          <p:cNvPr id="4" name="Slide Number Placeholder 3"/>
          <p:cNvSpPr>
            <a:spLocks noGrp="1"/>
          </p:cNvSpPr>
          <p:nvPr>
            <p:ph type="sldNum" sz="quarter" idx="10"/>
          </p:nvPr>
        </p:nvSpPr>
        <p:spPr/>
        <p:txBody>
          <a:bodyPr/>
          <a:lstStyle/>
          <a:p>
            <a:fld id="{267FEA5E-F7F5-4500-A602-A04F11FD5847}" type="slidenum">
              <a:rPr lang="es-ES" smtClean="0"/>
              <a:t>5</a:t>
            </a:fld>
            <a:endParaRPr lang="es-ES" dirty="0"/>
          </a:p>
        </p:txBody>
      </p:sp>
    </p:spTree>
    <p:extLst>
      <p:ext uri="{BB962C8B-B14F-4D97-AF65-F5344CB8AC3E}">
        <p14:creationId xmlns:p14="http://schemas.microsoft.com/office/powerpoint/2010/main" val="876630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463040" rtl="0" eaLnBrk="1" fontAlgn="auto" latinLnBrk="0" hangingPunct="1">
              <a:lnSpc>
                <a:spcPct val="100000"/>
              </a:lnSpc>
              <a:spcBef>
                <a:spcPts val="0"/>
              </a:spcBef>
              <a:spcAft>
                <a:spcPts val="0"/>
              </a:spcAft>
              <a:buClrTx/>
              <a:buSzTx/>
              <a:buFontTx/>
              <a:buNone/>
              <a:tabLst/>
              <a:defRPr/>
            </a:pPr>
            <a:r>
              <a:rPr lang="en-US" sz="2000" dirty="0"/>
              <a:t>We start by sampling a bunch of random z, and running the generator.</a:t>
            </a:r>
          </a:p>
          <a:p>
            <a:pPr marL="0" marR="0" indent="0" algn="l" defTabSz="1463040" rtl="0" eaLnBrk="1" fontAlgn="auto" latinLnBrk="0" hangingPunct="1">
              <a:lnSpc>
                <a:spcPct val="100000"/>
              </a:lnSpc>
              <a:spcBef>
                <a:spcPts val="0"/>
              </a:spcBef>
              <a:spcAft>
                <a:spcPts val="0"/>
              </a:spcAft>
              <a:buClrTx/>
              <a:buSzTx/>
              <a:buFontTx/>
              <a:buNone/>
              <a:tabLst/>
              <a:defRPr/>
            </a:pPr>
            <a:endParaRPr lang="en-US" sz="2000" dirty="0"/>
          </a:p>
          <a:p>
            <a:pPr marL="0" marR="0" indent="0" algn="l" defTabSz="1463040" rtl="0" eaLnBrk="1" fontAlgn="auto" latinLnBrk="0" hangingPunct="1">
              <a:lnSpc>
                <a:spcPct val="100000"/>
              </a:lnSpc>
              <a:spcBef>
                <a:spcPts val="0"/>
              </a:spcBef>
              <a:spcAft>
                <a:spcPts val="0"/>
              </a:spcAft>
              <a:buClrTx/>
              <a:buSzTx/>
              <a:buFontTx/>
              <a:buNone/>
              <a:tabLst/>
              <a:defRPr/>
            </a:pPr>
            <a:r>
              <a:rPr lang="en-US" sz="2000" dirty="0"/>
              <a:t>Since we’re interested in the internal neurons, we split the generator at a specific layer, and examine the intermediate outputs of that layer.</a:t>
            </a:r>
          </a:p>
          <a:p>
            <a:pPr marL="0" marR="0" indent="0" algn="l" defTabSz="1463040" rtl="0" eaLnBrk="1" fontAlgn="auto" latinLnBrk="0" hangingPunct="1">
              <a:lnSpc>
                <a:spcPct val="100000"/>
              </a:lnSpc>
              <a:spcBef>
                <a:spcPts val="0"/>
              </a:spcBef>
              <a:spcAft>
                <a:spcPts val="0"/>
              </a:spcAft>
              <a:buClrTx/>
              <a:buSzTx/>
              <a:buFontTx/>
              <a:buNone/>
              <a:tabLst/>
              <a:defRPr/>
            </a:pPr>
            <a:endParaRPr lang="en-US" sz="2000" dirty="0"/>
          </a:p>
          <a:p>
            <a:pPr marL="0" marR="0" indent="0" algn="l" defTabSz="1463040" rtl="0" eaLnBrk="1" fontAlgn="auto" latinLnBrk="0" hangingPunct="1">
              <a:lnSpc>
                <a:spcPct val="100000"/>
              </a:lnSpc>
              <a:spcBef>
                <a:spcPts val="0"/>
              </a:spcBef>
              <a:spcAft>
                <a:spcPts val="0"/>
              </a:spcAft>
              <a:buClrTx/>
              <a:buSzTx/>
              <a:buFontTx/>
              <a:buNone/>
              <a:tabLst/>
              <a:defRPr/>
            </a:pPr>
            <a:r>
              <a:rPr lang="en-US" sz="2000" dirty="0"/>
              <a:t>The paper uses “r” to denote the representation (the intermediate output) of the layer of interest.</a:t>
            </a:r>
          </a:p>
        </p:txBody>
      </p:sp>
      <p:sp>
        <p:nvSpPr>
          <p:cNvPr id="4" name="Slide Number Placeholder 3"/>
          <p:cNvSpPr>
            <a:spLocks noGrp="1"/>
          </p:cNvSpPr>
          <p:nvPr>
            <p:ph type="sldNum" sz="quarter" idx="10"/>
          </p:nvPr>
        </p:nvSpPr>
        <p:spPr/>
        <p:txBody>
          <a:bodyPr/>
          <a:lstStyle/>
          <a:p>
            <a:fld id="{267FEA5E-F7F5-4500-A602-A04F11FD5847}" type="slidenum">
              <a:rPr lang="es-ES" smtClean="0"/>
              <a:t>6</a:t>
            </a:fld>
            <a:endParaRPr lang="es-ES" dirty="0"/>
          </a:p>
        </p:txBody>
      </p:sp>
    </p:spTree>
    <p:extLst>
      <p:ext uri="{BB962C8B-B14F-4D97-AF65-F5344CB8AC3E}">
        <p14:creationId xmlns:p14="http://schemas.microsoft.com/office/powerpoint/2010/main" val="195952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463040" rtl="0" eaLnBrk="1" fontAlgn="auto" latinLnBrk="0" hangingPunct="1">
              <a:lnSpc>
                <a:spcPct val="100000"/>
              </a:lnSpc>
              <a:spcBef>
                <a:spcPts val="0"/>
              </a:spcBef>
              <a:spcAft>
                <a:spcPts val="0"/>
              </a:spcAft>
              <a:buClrTx/>
              <a:buSzTx/>
              <a:buFontTx/>
              <a:buNone/>
              <a:tabLst/>
              <a:defRPr/>
            </a:pPr>
            <a:r>
              <a:rPr lang="en-US" sz="2000" dirty="0"/>
              <a:t>Completing the generator will generate a synthetic image (a generated outdoor church is shown here).</a:t>
            </a:r>
          </a:p>
        </p:txBody>
      </p:sp>
      <p:sp>
        <p:nvSpPr>
          <p:cNvPr id="4" name="Slide Number Placeholder 3"/>
          <p:cNvSpPr>
            <a:spLocks noGrp="1"/>
          </p:cNvSpPr>
          <p:nvPr>
            <p:ph type="sldNum" sz="quarter" idx="10"/>
          </p:nvPr>
        </p:nvSpPr>
        <p:spPr/>
        <p:txBody>
          <a:bodyPr/>
          <a:lstStyle/>
          <a:p>
            <a:fld id="{267FEA5E-F7F5-4500-A602-A04F11FD5847}" type="slidenum">
              <a:rPr lang="es-ES" smtClean="0"/>
              <a:t>7</a:t>
            </a:fld>
            <a:endParaRPr lang="es-ES" dirty="0"/>
          </a:p>
        </p:txBody>
      </p:sp>
    </p:spTree>
    <p:extLst>
      <p:ext uri="{BB962C8B-B14F-4D97-AF65-F5344CB8AC3E}">
        <p14:creationId xmlns:p14="http://schemas.microsoft.com/office/powerpoint/2010/main" val="475404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463040" rtl="0" eaLnBrk="1" fontAlgn="auto" latinLnBrk="0" hangingPunct="1">
              <a:lnSpc>
                <a:spcPct val="100000"/>
              </a:lnSpc>
              <a:spcBef>
                <a:spcPts val="0"/>
              </a:spcBef>
              <a:spcAft>
                <a:spcPts val="0"/>
              </a:spcAft>
              <a:buClrTx/>
              <a:buSzTx/>
              <a:buFontTx/>
              <a:buNone/>
              <a:tabLst/>
              <a:defRPr/>
            </a:pPr>
            <a:r>
              <a:rPr lang="en-US" sz="2000" dirty="0"/>
              <a:t>The representation r will contain the output of every neuron of a layer.</a:t>
            </a:r>
          </a:p>
          <a:p>
            <a:pPr marL="0" marR="0" indent="0" algn="l" defTabSz="1463040" rtl="0" eaLnBrk="1" fontAlgn="auto" latinLnBrk="0" hangingPunct="1">
              <a:lnSpc>
                <a:spcPct val="100000"/>
              </a:lnSpc>
              <a:spcBef>
                <a:spcPts val="0"/>
              </a:spcBef>
              <a:spcAft>
                <a:spcPts val="0"/>
              </a:spcAft>
              <a:buClrTx/>
              <a:buSzTx/>
              <a:buFontTx/>
              <a:buNone/>
              <a:tabLst/>
              <a:defRPr/>
            </a:pPr>
            <a:endParaRPr lang="en-US" sz="2000" dirty="0"/>
          </a:p>
          <a:p>
            <a:pPr marL="0" marR="0" indent="0" algn="l" defTabSz="1463040" rtl="0" eaLnBrk="1" fontAlgn="auto" latinLnBrk="0" hangingPunct="1">
              <a:lnSpc>
                <a:spcPct val="100000"/>
              </a:lnSpc>
              <a:spcBef>
                <a:spcPts val="0"/>
              </a:spcBef>
              <a:spcAft>
                <a:spcPts val="0"/>
              </a:spcAft>
              <a:buClrTx/>
              <a:buSzTx/>
              <a:buFontTx/>
              <a:buNone/>
              <a:tabLst/>
              <a:defRPr/>
            </a:pPr>
            <a:r>
              <a:rPr lang="en-US" sz="2000" dirty="0"/>
              <a:t>Since this is a fully convolutional net, the individual neurons of the layer are organized into convolutional channels, where each pixel of a channel behaves according to the same local rules as every other pixel in the channel.  So to understand a neuron, we really want to understand a single convolutional channel.</a:t>
            </a:r>
          </a:p>
          <a:p>
            <a:pPr marL="0" marR="0" indent="0" algn="l" defTabSz="1463040" rtl="0" eaLnBrk="1" fontAlgn="auto" latinLnBrk="0" hangingPunct="1">
              <a:lnSpc>
                <a:spcPct val="100000"/>
              </a:lnSpc>
              <a:spcBef>
                <a:spcPts val="0"/>
              </a:spcBef>
              <a:spcAft>
                <a:spcPts val="0"/>
              </a:spcAft>
              <a:buClrTx/>
              <a:buSzTx/>
              <a:buFontTx/>
              <a:buNone/>
              <a:tabLst/>
              <a:defRPr/>
            </a:pPr>
            <a:endParaRPr lang="en-US" sz="2000" dirty="0"/>
          </a:p>
          <a:p>
            <a:pPr marL="0" marR="0" indent="0" algn="l" defTabSz="1463040" rtl="0" eaLnBrk="1" fontAlgn="auto" latinLnBrk="0" hangingPunct="1">
              <a:lnSpc>
                <a:spcPct val="100000"/>
              </a:lnSpc>
              <a:spcBef>
                <a:spcPts val="0"/>
              </a:spcBef>
              <a:spcAft>
                <a:spcPts val="0"/>
              </a:spcAft>
              <a:buClrTx/>
              <a:buSzTx/>
              <a:buFontTx/>
              <a:buNone/>
              <a:tabLst/>
              <a:defRPr/>
            </a:pPr>
            <a:r>
              <a:rPr lang="en-US" sz="2000" dirty="0"/>
              <a:t>We call a convolutional channel a “unit”.  One unit of the representation forms a heat map over the image.</a:t>
            </a:r>
          </a:p>
        </p:txBody>
      </p:sp>
      <p:sp>
        <p:nvSpPr>
          <p:cNvPr id="4" name="Slide Number Placeholder 3"/>
          <p:cNvSpPr>
            <a:spLocks noGrp="1"/>
          </p:cNvSpPr>
          <p:nvPr>
            <p:ph type="sldNum" sz="quarter" idx="10"/>
          </p:nvPr>
        </p:nvSpPr>
        <p:spPr/>
        <p:txBody>
          <a:bodyPr/>
          <a:lstStyle/>
          <a:p>
            <a:fld id="{267FEA5E-F7F5-4500-A602-A04F11FD5847}" type="slidenum">
              <a:rPr lang="es-ES" smtClean="0"/>
              <a:t>8</a:t>
            </a:fld>
            <a:endParaRPr lang="es-ES" dirty="0"/>
          </a:p>
        </p:txBody>
      </p:sp>
    </p:spTree>
    <p:extLst>
      <p:ext uri="{BB962C8B-B14F-4D97-AF65-F5344CB8AC3E}">
        <p14:creationId xmlns:p14="http://schemas.microsoft.com/office/powerpoint/2010/main" val="1534054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463040" rtl="0" eaLnBrk="1" fontAlgn="auto" latinLnBrk="0" hangingPunct="1">
              <a:lnSpc>
                <a:spcPct val="100000"/>
              </a:lnSpc>
              <a:spcBef>
                <a:spcPts val="0"/>
              </a:spcBef>
              <a:spcAft>
                <a:spcPts val="0"/>
              </a:spcAft>
              <a:buClrTx/>
              <a:buSzTx/>
              <a:buFontTx/>
              <a:buNone/>
              <a:tabLst/>
              <a:defRPr/>
            </a:pPr>
            <a:r>
              <a:rPr lang="en-US" sz="2000" dirty="0"/>
              <a:t>To test correlations to human-understandable concepts, we use a pretrained segmentation network to label pixels in the generated image.</a:t>
            </a:r>
          </a:p>
          <a:p>
            <a:pPr marL="0" marR="0" indent="0" algn="l" defTabSz="1463040" rtl="0" eaLnBrk="1" fontAlgn="auto" latinLnBrk="0" hangingPunct="1">
              <a:lnSpc>
                <a:spcPct val="100000"/>
              </a:lnSpc>
              <a:spcBef>
                <a:spcPts val="0"/>
              </a:spcBef>
              <a:spcAft>
                <a:spcPts val="0"/>
              </a:spcAft>
              <a:buClrTx/>
              <a:buSzTx/>
              <a:buFontTx/>
              <a:buNone/>
              <a:tabLst/>
              <a:defRPr/>
            </a:pPr>
            <a:endParaRPr lang="en-US" sz="2000" dirty="0"/>
          </a:p>
          <a:p>
            <a:pPr marL="0" marR="0" indent="0" algn="l" defTabSz="1463040" rtl="0" eaLnBrk="1" fontAlgn="auto" latinLnBrk="0" hangingPunct="1">
              <a:lnSpc>
                <a:spcPct val="100000"/>
              </a:lnSpc>
              <a:spcBef>
                <a:spcPts val="0"/>
              </a:spcBef>
              <a:spcAft>
                <a:spcPts val="0"/>
              </a:spcAft>
              <a:buClrTx/>
              <a:buSzTx/>
              <a:buFontTx/>
              <a:buNone/>
              <a:tabLst/>
              <a:defRPr/>
            </a:pPr>
            <a:r>
              <a:rPr lang="en-US" sz="2000" dirty="0"/>
              <a:t>Here all the tree pixels are labeled.</a:t>
            </a:r>
          </a:p>
        </p:txBody>
      </p:sp>
      <p:sp>
        <p:nvSpPr>
          <p:cNvPr id="4" name="Slide Number Placeholder 3"/>
          <p:cNvSpPr>
            <a:spLocks noGrp="1"/>
          </p:cNvSpPr>
          <p:nvPr>
            <p:ph type="sldNum" sz="quarter" idx="10"/>
          </p:nvPr>
        </p:nvSpPr>
        <p:spPr/>
        <p:txBody>
          <a:bodyPr/>
          <a:lstStyle/>
          <a:p>
            <a:fld id="{267FEA5E-F7F5-4500-A602-A04F11FD5847}" type="slidenum">
              <a:rPr lang="es-ES" smtClean="0"/>
              <a:t>9</a:t>
            </a:fld>
            <a:endParaRPr lang="es-ES" dirty="0"/>
          </a:p>
        </p:txBody>
      </p:sp>
    </p:spTree>
    <p:extLst>
      <p:ext uri="{BB962C8B-B14F-4D97-AF65-F5344CB8AC3E}">
        <p14:creationId xmlns:p14="http://schemas.microsoft.com/office/powerpoint/2010/main" val="1795814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1097280" y="2556511"/>
            <a:ext cx="12435840" cy="1764030"/>
          </a:xfrm>
        </p:spPr>
        <p:txBody>
          <a:bodyPr/>
          <a:lstStyle/>
          <a:p>
            <a:r>
              <a:rPr lang="es-ES"/>
              <a:t>Haga clic para modificar el estilo de título del patrón</a:t>
            </a:r>
          </a:p>
        </p:txBody>
      </p:sp>
      <p:sp>
        <p:nvSpPr>
          <p:cNvPr id="3" name="2 Subtítulo"/>
          <p:cNvSpPr>
            <a:spLocks noGrp="1"/>
          </p:cNvSpPr>
          <p:nvPr>
            <p:ph type="subTitle" idx="1"/>
          </p:nvPr>
        </p:nvSpPr>
        <p:spPr>
          <a:xfrm>
            <a:off x="2194560" y="4663440"/>
            <a:ext cx="10241280" cy="2103120"/>
          </a:xfrm>
        </p:spPr>
        <p:txBody>
          <a:bodyPr/>
          <a:lstStyle>
            <a:lvl1pPr marL="0" indent="0" algn="ctr">
              <a:buNone/>
              <a:defRPr>
                <a:solidFill>
                  <a:schemeClr val="tx1">
                    <a:tint val="75000"/>
                  </a:schemeClr>
                </a:solidFill>
              </a:defRPr>
            </a:lvl1pPr>
            <a:lvl2pPr marL="731520" indent="0" algn="ctr">
              <a:buNone/>
              <a:defRPr>
                <a:solidFill>
                  <a:schemeClr val="tx1">
                    <a:tint val="75000"/>
                  </a:schemeClr>
                </a:solidFill>
              </a:defRPr>
            </a:lvl2pPr>
            <a:lvl3pPr marL="1463040" indent="0" algn="ctr">
              <a:buNone/>
              <a:defRPr>
                <a:solidFill>
                  <a:schemeClr val="tx1">
                    <a:tint val="75000"/>
                  </a:schemeClr>
                </a:solidFill>
              </a:defRPr>
            </a:lvl3pPr>
            <a:lvl4pPr marL="2194560" indent="0" algn="ctr">
              <a:buNone/>
              <a:defRPr>
                <a:solidFill>
                  <a:schemeClr val="tx1">
                    <a:tint val="75000"/>
                  </a:schemeClr>
                </a:solidFill>
              </a:defRPr>
            </a:lvl4pPr>
            <a:lvl5pPr marL="2926080" indent="0" algn="ctr">
              <a:buNone/>
              <a:defRPr>
                <a:solidFill>
                  <a:schemeClr val="tx1">
                    <a:tint val="75000"/>
                  </a:schemeClr>
                </a:solidFill>
              </a:defRPr>
            </a:lvl5pPr>
            <a:lvl6pPr marL="3657600" indent="0" algn="ctr">
              <a:buNone/>
              <a:defRPr>
                <a:solidFill>
                  <a:schemeClr val="tx1">
                    <a:tint val="75000"/>
                  </a:schemeClr>
                </a:solidFill>
              </a:defRPr>
            </a:lvl6pPr>
            <a:lvl7pPr marL="4389120" indent="0" algn="ctr">
              <a:buNone/>
              <a:defRPr>
                <a:solidFill>
                  <a:schemeClr val="tx1">
                    <a:tint val="75000"/>
                  </a:schemeClr>
                </a:solidFill>
              </a:defRPr>
            </a:lvl7pPr>
            <a:lvl8pPr marL="5120640" indent="0" algn="ctr">
              <a:buNone/>
              <a:defRPr>
                <a:solidFill>
                  <a:schemeClr val="tx1">
                    <a:tint val="75000"/>
                  </a:schemeClr>
                </a:solidFill>
              </a:defRPr>
            </a:lvl8pPr>
            <a:lvl9pPr marL="585216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t>‹#›</a:t>
            </a:fld>
            <a:endParaRPr lang="es-E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t>‹#›</a:t>
            </a:fld>
            <a:endParaRPr lang="es-E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10607040" y="329567"/>
            <a:ext cx="3291840" cy="7021830"/>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731520" y="329567"/>
            <a:ext cx="9631680" cy="702183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t>‹#›</a:t>
            </a:fld>
            <a:endParaRPr lang="es-E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t>‹#›</a:t>
            </a:fld>
            <a:endParaRPr lang="es-E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1155701" y="5288281"/>
            <a:ext cx="12435840" cy="1634490"/>
          </a:xfrm>
        </p:spPr>
        <p:txBody>
          <a:bodyPr anchor="t"/>
          <a:lstStyle>
            <a:lvl1pPr algn="l">
              <a:defRPr sz="6400" b="1" cap="all"/>
            </a:lvl1pPr>
          </a:lstStyle>
          <a:p>
            <a:r>
              <a:rPr lang="es-ES"/>
              <a:t>Haga clic para modificar el estilo de título del patrón</a:t>
            </a:r>
          </a:p>
        </p:txBody>
      </p:sp>
      <p:sp>
        <p:nvSpPr>
          <p:cNvPr id="3" name="2 Marcador de texto"/>
          <p:cNvSpPr>
            <a:spLocks noGrp="1"/>
          </p:cNvSpPr>
          <p:nvPr>
            <p:ph type="body" idx="1"/>
          </p:nvPr>
        </p:nvSpPr>
        <p:spPr>
          <a:xfrm>
            <a:off x="1155701" y="3488056"/>
            <a:ext cx="12435840" cy="1800224"/>
          </a:xfrm>
        </p:spPr>
        <p:txBody>
          <a:bodyPr anchor="b"/>
          <a:lstStyle>
            <a:lvl1pPr marL="0" indent="0">
              <a:buNone/>
              <a:defRPr sz="3200">
                <a:solidFill>
                  <a:schemeClr val="tx1">
                    <a:tint val="75000"/>
                  </a:schemeClr>
                </a:solidFill>
              </a:defRPr>
            </a:lvl1pPr>
            <a:lvl2pPr marL="731520" indent="0">
              <a:buNone/>
              <a:defRPr sz="2900">
                <a:solidFill>
                  <a:schemeClr val="tx1">
                    <a:tint val="75000"/>
                  </a:schemeClr>
                </a:solidFill>
              </a:defRPr>
            </a:lvl2pPr>
            <a:lvl3pPr marL="1463040" indent="0">
              <a:buNone/>
              <a:defRPr sz="2600">
                <a:solidFill>
                  <a:schemeClr val="tx1">
                    <a:tint val="75000"/>
                  </a:schemeClr>
                </a:solidFill>
              </a:defRPr>
            </a:lvl3pPr>
            <a:lvl4pPr marL="2194560" indent="0">
              <a:buNone/>
              <a:defRPr sz="2200">
                <a:solidFill>
                  <a:schemeClr val="tx1">
                    <a:tint val="75000"/>
                  </a:schemeClr>
                </a:solidFill>
              </a:defRPr>
            </a:lvl4pPr>
            <a:lvl5pPr marL="2926080" indent="0">
              <a:buNone/>
              <a:defRPr sz="2200">
                <a:solidFill>
                  <a:schemeClr val="tx1">
                    <a:tint val="75000"/>
                  </a:schemeClr>
                </a:solidFill>
              </a:defRPr>
            </a:lvl5pPr>
            <a:lvl6pPr marL="3657600" indent="0">
              <a:buNone/>
              <a:defRPr sz="2200">
                <a:solidFill>
                  <a:schemeClr val="tx1">
                    <a:tint val="75000"/>
                  </a:schemeClr>
                </a:solidFill>
              </a:defRPr>
            </a:lvl6pPr>
            <a:lvl7pPr marL="4389120" indent="0">
              <a:buNone/>
              <a:defRPr sz="2200">
                <a:solidFill>
                  <a:schemeClr val="tx1">
                    <a:tint val="75000"/>
                  </a:schemeClr>
                </a:solidFill>
              </a:defRPr>
            </a:lvl7pPr>
            <a:lvl8pPr marL="5120640" indent="0">
              <a:buNone/>
              <a:defRPr sz="2200">
                <a:solidFill>
                  <a:schemeClr val="tx1">
                    <a:tint val="75000"/>
                  </a:schemeClr>
                </a:solidFill>
              </a:defRPr>
            </a:lvl8pPr>
            <a:lvl9pPr marL="5852160" indent="0">
              <a:buNone/>
              <a:defRPr sz="22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t>‹#›</a:t>
            </a:fld>
            <a:endParaRPr lang="es-E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731520" y="1920242"/>
            <a:ext cx="6461760" cy="5431155"/>
          </a:xfrm>
        </p:spPr>
        <p:txBody>
          <a:bodyPr/>
          <a:lstStyle>
            <a:lvl1pPr>
              <a:defRPr sz="45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7437120" y="1920242"/>
            <a:ext cx="6461760" cy="5431155"/>
          </a:xfrm>
        </p:spPr>
        <p:txBody>
          <a:bodyPr/>
          <a:lstStyle>
            <a:lvl1pPr>
              <a:defRPr sz="45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132FADFE-3B8F-471C-ABF0-DBC7717ECBBC}" type="slidenum">
              <a:rPr lang="es-ES" smtClean="0"/>
              <a:t>‹#›</a:t>
            </a:fld>
            <a:endParaRPr lang="es-E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731520" y="1842136"/>
            <a:ext cx="6464301" cy="767715"/>
          </a:xfrm>
        </p:spPr>
        <p:txBody>
          <a:bodyPr anchor="b"/>
          <a:lstStyle>
            <a:lvl1pPr marL="0" indent="0">
              <a:buNone/>
              <a:defRPr sz="3800" b="1"/>
            </a:lvl1pPr>
            <a:lvl2pPr marL="731520" indent="0">
              <a:buNone/>
              <a:defRPr sz="3200" b="1"/>
            </a:lvl2pPr>
            <a:lvl3pPr marL="1463040" indent="0">
              <a:buNone/>
              <a:defRPr sz="2900" b="1"/>
            </a:lvl3pPr>
            <a:lvl4pPr marL="2194560" indent="0">
              <a:buNone/>
              <a:defRPr sz="2600" b="1"/>
            </a:lvl4pPr>
            <a:lvl5pPr marL="2926080" indent="0">
              <a:buNone/>
              <a:defRPr sz="2600" b="1"/>
            </a:lvl5pPr>
            <a:lvl6pPr marL="3657600" indent="0">
              <a:buNone/>
              <a:defRPr sz="2600" b="1"/>
            </a:lvl6pPr>
            <a:lvl7pPr marL="4389120" indent="0">
              <a:buNone/>
              <a:defRPr sz="2600" b="1"/>
            </a:lvl7pPr>
            <a:lvl8pPr marL="5120640" indent="0">
              <a:buNone/>
              <a:defRPr sz="2600" b="1"/>
            </a:lvl8pPr>
            <a:lvl9pPr marL="5852160" indent="0">
              <a:buNone/>
              <a:defRPr sz="2600" b="1"/>
            </a:lvl9pPr>
          </a:lstStyle>
          <a:p>
            <a:pPr lvl="0"/>
            <a:r>
              <a:rPr lang="es-ES"/>
              <a:t>Haga clic para modificar el estilo de texto del patrón</a:t>
            </a:r>
          </a:p>
        </p:txBody>
      </p:sp>
      <p:sp>
        <p:nvSpPr>
          <p:cNvPr id="4" name="3 Marcador de contenido"/>
          <p:cNvSpPr>
            <a:spLocks noGrp="1"/>
          </p:cNvSpPr>
          <p:nvPr>
            <p:ph sz="half" idx="2"/>
          </p:nvPr>
        </p:nvSpPr>
        <p:spPr>
          <a:xfrm>
            <a:off x="731520" y="2609849"/>
            <a:ext cx="6464301" cy="4741546"/>
          </a:xfrm>
        </p:spPr>
        <p:txBody>
          <a:bodyPr/>
          <a:lstStyle>
            <a:lvl1pPr>
              <a:defRPr sz="3800"/>
            </a:lvl1pPr>
            <a:lvl2pPr>
              <a:defRPr sz="3200"/>
            </a:lvl2pPr>
            <a:lvl3pPr>
              <a:defRPr sz="2900"/>
            </a:lvl3pPr>
            <a:lvl4pPr>
              <a:defRPr sz="2600"/>
            </a:lvl4pPr>
            <a:lvl5pPr>
              <a:defRPr sz="2600"/>
            </a:lvl5pPr>
            <a:lvl6pPr>
              <a:defRPr sz="2600"/>
            </a:lvl6pPr>
            <a:lvl7pPr>
              <a:defRPr sz="2600"/>
            </a:lvl7pPr>
            <a:lvl8pPr>
              <a:defRPr sz="2600"/>
            </a:lvl8pPr>
            <a:lvl9pPr>
              <a:defRPr sz="2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7432042" y="1842136"/>
            <a:ext cx="6466840" cy="767715"/>
          </a:xfrm>
        </p:spPr>
        <p:txBody>
          <a:bodyPr anchor="b"/>
          <a:lstStyle>
            <a:lvl1pPr marL="0" indent="0">
              <a:buNone/>
              <a:defRPr sz="3800" b="1"/>
            </a:lvl1pPr>
            <a:lvl2pPr marL="731520" indent="0">
              <a:buNone/>
              <a:defRPr sz="3200" b="1"/>
            </a:lvl2pPr>
            <a:lvl3pPr marL="1463040" indent="0">
              <a:buNone/>
              <a:defRPr sz="2900" b="1"/>
            </a:lvl3pPr>
            <a:lvl4pPr marL="2194560" indent="0">
              <a:buNone/>
              <a:defRPr sz="2600" b="1"/>
            </a:lvl4pPr>
            <a:lvl5pPr marL="2926080" indent="0">
              <a:buNone/>
              <a:defRPr sz="2600" b="1"/>
            </a:lvl5pPr>
            <a:lvl6pPr marL="3657600" indent="0">
              <a:buNone/>
              <a:defRPr sz="2600" b="1"/>
            </a:lvl6pPr>
            <a:lvl7pPr marL="4389120" indent="0">
              <a:buNone/>
              <a:defRPr sz="2600" b="1"/>
            </a:lvl7pPr>
            <a:lvl8pPr marL="5120640" indent="0">
              <a:buNone/>
              <a:defRPr sz="2600" b="1"/>
            </a:lvl8pPr>
            <a:lvl9pPr marL="5852160" indent="0">
              <a:buNone/>
              <a:defRPr sz="2600" b="1"/>
            </a:lvl9pPr>
          </a:lstStyle>
          <a:p>
            <a:pPr lvl="0"/>
            <a:r>
              <a:rPr lang="es-ES"/>
              <a:t>Haga clic para modificar el estilo de texto del patrón</a:t>
            </a:r>
          </a:p>
        </p:txBody>
      </p:sp>
      <p:sp>
        <p:nvSpPr>
          <p:cNvPr id="6" name="5 Marcador de contenido"/>
          <p:cNvSpPr>
            <a:spLocks noGrp="1"/>
          </p:cNvSpPr>
          <p:nvPr>
            <p:ph sz="quarter" idx="4"/>
          </p:nvPr>
        </p:nvSpPr>
        <p:spPr>
          <a:xfrm>
            <a:off x="7432042" y="2609849"/>
            <a:ext cx="6466840" cy="4741546"/>
          </a:xfrm>
        </p:spPr>
        <p:txBody>
          <a:bodyPr/>
          <a:lstStyle>
            <a:lvl1pPr>
              <a:defRPr sz="3800"/>
            </a:lvl1pPr>
            <a:lvl2pPr>
              <a:defRPr sz="3200"/>
            </a:lvl2pPr>
            <a:lvl3pPr>
              <a:defRPr sz="2900"/>
            </a:lvl3pPr>
            <a:lvl4pPr>
              <a:defRPr sz="2600"/>
            </a:lvl4pPr>
            <a:lvl5pPr>
              <a:defRPr sz="2600"/>
            </a:lvl5pPr>
            <a:lvl6pPr>
              <a:defRPr sz="2600"/>
            </a:lvl6pPr>
            <a:lvl7pPr>
              <a:defRPr sz="2600"/>
            </a:lvl7pPr>
            <a:lvl8pPr>
              <a:defRPr sz="2600"/>
            </a:lvl8pPr>
            <a:lvl9pPr>
              <a:defRPr sz="2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endParaRPr lang="es-ES" dirty="0"/>
          </a:p>
        </p:txBody>
      </p:sp>
      <p:sp>
        <p:nvSpPr>
          <p:cNvPr id="8" name="7 Marcador de pie de página"/>
          <p:cNvSpPr>
            <a:spLocks noGrp="1"/>
          </p:cNvSpPr>
          <p:nvPr>
            <p:ph type="ftr" sz="quarter" idx="11"/>
          </p:nvPr>
        </p:nvSpPr>
        <p:spPr/>
        <p:txBody>
          <a:bodyPr/>
          <a:lstStyle/>
          <a:p>
            <a:endParaRPr lang="es-ES" dirty="0"/>
          </a:p>
        </p:txBody>
      </p:sp>
      <p:sp>
        <p:nvSpPr>
          <p:cNvPr id="9" name="8 Marcador de número de diapositiva"/>
          <p:cNvSpPr>
            <a:spLocks noGrp="1"/>
          </p:cNvSpPr>
          <p:nvPr>
            <p:ph type="sldNum" sz="quarter" idx="12"/>
          </p:nvPr>
        </p:nvSpPr>
        <p:spPr/>
        <p:txBody>
          <a:bodyPr/>
          <a:lstStyle/>
          <a:p>
            <a:fld id="{132FADFE-3B8F-471C-ABF0-DBC7717ECBBC}" type="slidenum">
              <a:rPr lang="es-ES" smtClean="0"/>
              <a:t>‹#›</a:t>
            </a:fld>
            <a:endParaRPr lang="es-E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endParaRPr lang="es-ES" dirty="0"/>
          </a:p>
        </p:txBody>
      </p:sp>
      <p:sp>
        <p:nvSpPr>
          <p:cNvPr id="4" name="3 Marcador de pie de página"/>
          <p:cNvSpPr>
            <a:spLocks noGrp="1"/>
          </p:cNvSpPr>
          <p:nvPr>
            <p:ph type="ftr" sz="quarter" idx="11"/>
          </p:nvPr>
        </p:nvSpPr>
        <p:spPr/>
        <p:txBody>
          <a:bodyPr/>
          <a:lstStyle/>
          <a:p>
            <a:endParaRPr lang="es-ES" dirty="0"/>
          </a:p>
        </p:txBody>
      </p:sp>
      <p:sp>
        <p:nvSpPr>
          <p:cNvPr id="5" name="4 Marcador de número de diapositiva"/>
          <p:cNvSpPr>
            <a:spLocks noGrp="1"/>
          </p:cNvSpPr>
          <p:nvPr>
            <p:ph type="sldNum" sz="quarter" idx="12"/>
          </p:nvPr>
        </p:nvSpPr>
        <p:spPr/>
        <p:txBody>
          <a:bodyPr/>
          <a:lstStyle/>
          <a:p>
            <a:fld id="{132FADFE-3B8F-471C-ABF0-DBC7717ECBBC}" type="slidenum">
              <a:rPr lang="es-ES" smtClean="0"/>
              <a:t>‹#›</a:t>
            </a:fld>
            <a:endParaRPr lang="es-E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endParaRPr lang="es-ES" dirty="0"/>
          </a:p>
        </p:txBody>
      </p:sp>
      <p:sp>
        <p:nvSpPr>
          <p:cNvPr id="3" name="2 Marcador de pie de página"/>
          <p:cNvSpPr>
            <a:spLocks noGrp="1"/>
          </p:cNvSpPr>
          <p:nvPr>
            <p:ph type="ftr" sz="quarter" idx="11"/>
          </p:nvPr>
        </p:nvSpPr>
        <p:spPr/>
        <p:txBody>
          <a:bodyPr/>
          <a:lstStyle/>
          <a:p>
            <a:endParaRPr lang="es-ES" dirty="0"/>
          </a:p>
        </p:txBody>
      </p:sp>
      <p:sp>
        <p:nvSpPr>
          <p:cNvPr id="4" name="3 Marcador de número de diapositiva"/>
          <p:cNvSpPr>
            <a:spLocks noGrp="1"/>
          </p:cNvSpPr>
          <p:nvPr>
            <p:ph type="sldNum" sz="quarter" idx="12"/>
          </p:nvPr>
        </p:nvSpPr>
        <p:spPr/>
        <p:txBody>
          <a:bodyPr/>
          <a:lstStyle/>
          <a:p>
            <a:fld id="{132FADFE-3B8F-471C-ABF0-DBC7717ECBBC}" type="slidenum">
              <a:rPr lang="es-ES" smtClean="0"/>
              <a:t>‹#›</a:t>
            </a:fld>
            <a:endParaRPr lang="es-E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731522" y="327659"/>
            <a:ext cx="4813301" cy="1394461"/>
          </a:xfrm>
        </p:spPr>
        <p:txBody>
          <a:bodyPr anchor="b"/>
          <a:lstStyle>
            <a:lvl1pPr algn="l">
              <a:defRPr sz="3200" b="1"/>
            </a:lvl1pPr>
          </a:lstStyle>
          <a:p>
            <a:r>
              <a:rPr lang="es-ES"/>
              <a:t>Haga clic para modificar el estilo de título del patrón</a:t>
            </a:r>
          </a:p>
        </p:txBody>
      </p:sp>
      <p:sp>
        <p:nvSpPr>
          <p:cNvPr id="3" name="2 Marcador de contenido"/>
          <p:cNvSpPr>
            <a:spLocks noGrp="1"/>
          </p:cNvSpPr>
          <p:nvPr>
            <p:ph idx="1"/>
          </p:nvPr>
        </p:nvSpPr>
        <p:spPr>
          <a:xfrm>
            <a:off x="5720080" y="327662"/>
            <a:ext cx="8178800" cy="7023736"/>
          </a:xfrm>
        </p:spPr>
        <p:txBody>
          <a:bodyPr/>
          <a:lstStyle>
            <a:lvl1pPr>
              <a:defRPr sz="5100"/>
            </a:lvl1pPr>
            <a:lvl2pPr>
              <a:defRPr sz="4500"/>
            </a:lvl2pPr>
            <a:lvl3pPr>
              <a:defRPr sz="3800"/>
            </a:lvl3pPr>
            <a:lvl4pPr>
              <a:defRPr sz="3200"/>
            </a:lvl4pPr>
            <a:lvl5pPr>
              <a:defRPr sz="3200"/>
            </a:lvl5pPr>
            <a:lvl6pPr>
              <a:defRPr sz="3200"/>
            </a:lvl6pPr>
            <a:lvl7pPr>
              <a:defRPr sz="3200"/>
            </a:lvl7pPr>
            <a:lvl8pPr>
              <a:defRPr sz="3200"/>
            </a:lvl8pPr>
            <a:lvl9pPr>
              <a:defRPr sz="3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731522" y="1722123"/>
            <a:ext cx="4813301" cy="5629275"/>
          </a:xfrm>
        </p:spPr>
        <p:txBody>
          <a:bodyPr/>
          <a:lstStyle>
            <a:lvl1pPr marL="0" indent="0">
              <a:buNone/>
              <a:defRPr sz="2200"/>
            </a:lvl1pPr>
            <a:lvl2pPr marL="731520" indent="0">
              <a:buNone/>
              <a:defRPr sz="1900"/>
            </a:lvl2pPr>
            <a:lvl3pPr marL="1463040" indent="0">
              <a:buNone/>
              <a:defRPr sz="1600"/>
            </a:lvl3pPr>
            <a:lvl4pPr marL="2194560" indent="0">
              <a:buNone/>
              <a:defRPr sz="1400"/>
            </a:lvl4pPr>
            <a:lvl5pPr marL="2926080" indent="0">
              <a:buNone/>
              <a:defRPr sz="1400"/>
            </a:lvl5pPr>
            <a:lvl6pPr marL="3657600" indent="0">
              <a:buNone/>
              <a:defRPr sz="1400"/>
            </a:lvl6pPr>
            <a:lvl7pPr marL="4389120" indent="0">
              <a:buNone/>
              <a:defRPr sz="1400"/>
            </a:lvl7pPr>
            <a:lvl8pPr marL="5120640" indent="0">
              <a:buNone/>
              <a:defRPr sz="1400"/>
            </a:lvl8pPr>
            <a:lvl9pPr marL="5852160" indent="0">
              <a:buNone/>
              <a:defRPr sz="14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132FADFE-3B8F-471C-ABF0-DBC7717ECBBC}" type="slidenum">
              <a:rPr lang="es-ES" smtClean="0"/>
              <a:t>‹#›</a:t>
            </a:fld>
            <a:endParaRPr lang="es-E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867661" y="5760720"/>
            <a:ext cx="8778240" cy="680086"/>
          </a:xfrm>
        </p:spPr>
        <p:txBody>
          <a:bodyPr anchor="b"/>
          <a:lstStyle>
            <a:lvl1pPr algn="l">
              <a:defRPr sz="3200" b="1"/>
            </a:lvl1pPr>
          </a:lstStyle>
          <a:p>
            <a:r>
              <a:rPr lang="es-ES"/>
              <a:t>Haga clic para modificar el estilo de título del patrón</a:t>
            </a:r>
          </a:p>
        </p:txBody>
      </p:sp>
      <p:sp>
        <p:nvSpPr>
          <p:cNvPr id="3" name="2 Marcador de posición de imagen"/>
          <p:cNvSpPr>
            <a:spLocks noGrp="1"/>
          </p:cNvSpPr>
          <p:nvPr>
            <p:ph type="pic" idx="1"/>
          </p:nvPr>
        </p:nvSpPr>
        <p:spPr>
          <a:xfrm>
            <a:off x="2867661" y="735330"/>
            <a:ext cx="8778240" cy="4937760"/>
          </a:xfrm>
        </p:spPr>
        <p:txBody>
          <a:bodyPr/>
          <a:lstStyle>
            <a:lvl1pPr marL="0" indent="0">
              <a:buNone/>
              <a:defRPr sz="5100"/>
            </a:lvl1pPr>
            <a:lvl2pPr marL="731520" indent="0">
              <a:buNone/>
              <a:defRPr sz="4500"/>
            </a:lvl2pPr>
            <a:lvl3pPr marL="1463040" indent="0">
              <a:buNone/>
              <a:defRPr sz="3800"/>
            </a:lvl3pPr>
            <a:lvl4pPr marL="2194560" indent="0">
              <a:buNone/>
              <a:defRPr sz="3200"/>
            </a:lvl4pPr>
            <a:lvl5pPr marL="2926080" indent="0">
              <a:buNone/>
              <a:defRPr sz="3200"/>
            </a:lvl5pPr>
            <a:lvl6pPr marL="3657600" indent="0">
              <a:buNone/>
              <a:defRPr sz="3200"/>
            </a:lvl6pPr>
            <a:lvl7pPr marL="4389120" indent="0">
              <a:buNone/>
              <a:defRPr sz="3200"/>
            </a:lvl7pPr>
            <a:lvl8pPr marL="5120640" indent="0">
              <a:buNone/>
              <a:defRPr sz="3200"/>
            </a:lvl8pPr>
            <a:lvl9pPr marL="5852160" indent="0">
              <a:buNone/>
              <a:defRPr sz="3200"/>
            </a:lvl9pPr>
          </a:lstStyle>
          <a:p>
            <a:endParaRPr lang="es-ES" dirty="0"/>
          </a:p>
        </p:txBody>
      </p:sp>
      <p:sp>
        <p:nvSpPr>
          <p:cNvPr id="4" name="3 Marcador de texto"/>
          <p:cNvSpPr>
            <a:spLocks noGrp="1"/>
          </p:cNvSpPr>
          <p:nvPr>
            <p:ph type="body" sz="half" idx="2"/>
          </p:nvPr>
        </p:nvSpPr>
        <p:spPr>
          <a:xfrm>
            <a:off x="2867661" y="6440806"/>
            <a:ext cx="8778240" cy="965835"/>
          </a:xfrm>
        </p:spPr>
        <p:txBody>
          <a:bodyPr/>
          <a:lstStyle>
            <a:lvl1pPr marL="0" indent="0">
              <a:buNone/>
              <a:defRPr sz="2200"/>
            </a:lvl1pPr>
            <a:lvl2pPr marL="731520" indent="0">
              <a:buNone/>
              <a:defRPr sz="1900"/>
            </a:lvl2pPr>
            <a:lvl3pPr marL="1463040" indent="0">
              <a:buNone/>
              <a:defRPr sz="1600"/>
            </a:lvl3pPr>
            <a:lvl4pPr marL="2194560" indent="0">
              <a:buNone/>
              <a:defRPr sz="1400"/>
            </a:lvl4pPr>
            <a:lvl5pPr marL="2926080" indent="0">
              <a:buNone/>
              <a:defRPr sz="1400"/>
            </a:lvl5pPr>
            <a:lvl6pPr marL="3657600" indent="0">
              <a:buNone/>
              <a:defRPr sz="1400"/>
            </a:lvl6pPr>
            <a:lvl7pPr marL="4389120" indent="0">
              <a:buNone/>
              <a:defRPr sz="1400"/>
            </a:lvl7pPr>
            <a:lvl8pPr marL="5120640" indent="0">
              <a:buNone/>
              <a:defRPr sz="1400"/>
            </a:lvl8pPr>
            <a:lvl9pPr marL="5852160" indent="0">
              <a:buNone/>
              <a:defRPr sz="14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132FADFE-3B8F-471C-ABF0-DBC7717ECBBC}" type="slidenum">
              <a:rPr lang="es-ES" smtClean="0"/>
              <a:t>‹#›</a:t>
            </a:fld>
            <a:endParaRPr lang="es-E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731520" y="329566"/>
            <a:ext cx="13167360" cy="1371600"/>
          </a:xfrm>
          <a:prstGeom prst="rect">
            <a:avLst/>
          </a:prstGeom>
        </p:spPr>
        <p:txBody>
          <a:bodyPr vert="horz" lIns="146304" tIns="73152" rIns="146304" bIns="73152"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731520" y="1920242"/>
            <a:ext cx="13167360" cy="5431155"/>
          </a:xfrm>
          <a:prstGeom prst="rect">
            <a:avLst/>
          </a:prstGeom>
        </p:spPr>
        <p:txBody>
          <a:bodyPr vert="horz" lIns="146304" tIns="73152" rIns="146304" bIns="73152"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731520" y="7627621"/>
            <a:ext cx="3413760" cy="438150"/>
          </a:xfrm>
          <a:prstGeom prst="rect">
            <a:avLst/>
          </a:prstGeom>
        </p:spPr>
        <p:txBody>
          <a:bodyPr vert="horz" lIns="146304" tIns="73152" rIns="146304" bIns="73152" rtlCol="0" anchor="ctr"/>
          <a:lstStyle>
            <a:lvl1pPr algn="l">
              <a:defRPr sz="1900">
                <a:solidFill>
                  <a:schemeClr val="tx1">
                    <a:tint val="75000"/>
                  </a:schemeClr>
                </a:solidFill>
              </a:defRPr>
            </a:lvl1pPr>
          </a:lstStyle>
          <a:p>
            <a:endParaRPr lang="es-ES" dirty="0"/>
          </a:p>
        </p:txBody>
      </p:sp>
      <p:sp>
        <p:nvSpPr>
          <p:cNvPr id="5" name="4 Marcador de pie de página"/>
          <p:cNvSpPr>
            <a:spLocks noGrp="1"/>
          </p:cNvSpPr>
          <p:nvPr>
            <p:ph type="ftr" sz="quarter" idx="3"/>
          </p:nvPr>
        </p:nvSpPr>
        <p:spPr>
          <a:xfrm>
            <a:off x="4998720" y="7627621"/>
            <a:ext cx="4632960" cy="438150"/>
          </a:xfrm>
          <a:prstGeom prst="rect">
            <a:avLst/>
          </a:prstGeom>
        </p:spPr>
        <p:txBody>
          <a:bodyPr vert="horz" lIns="146304" tIns="73152" rIns="146304" bIns="73152" rtlCol="0" anchor="ctr"/>
          <a:lstStyle>
            <a:lvl1pPr algn="ctr">
              <a:defRPr sz="1900">
                <a:solidFill>
                  <a:schemeClr val="tx1">
                    <a:tint val="75000"/>
                  </a:schemeClr>
                </a:solidFill>
              </a:defRPr>
            </a:lvl1pPr>
          </a:lstStyle>
          <a:p>
            <a:endParaRPr lang="es-ES" dirty="0"/>
          </a:p>
        </p:txBody>
      </p:sp>
      <p:sp>
        <p:nvSpPr>
          <p:cNvPr id="6" name="5 Marcador de número de diapositiva"/>
          <p:cNvSpPr>
            <a:spLocks noGrp="1"/>
          </p:cNvSpPr>
          <p:nvPr>
            <p:ph type="sldNum" sz="quarter" idx="4"/>
          </p:nvPr>
        </p:nvSpPr>
        <p:spPr>
          <a:xfrm>
            <a:off x="10485120" y="7627621"/>
            <a:ext cx="3413760" cy="438150"/>
          </a:xfrm>
          <a:prstGeom prst="rect">
            <a:avLst/>
          </a:prstGeom>
        </p:spPr>
        <p:txBody>
          <a:bodyPr vert="horz" lIns="146304" tIns="73152" rIns="146304" bIns="73152" rtlCol="0" anchor="ctr"/>
          <a:lstStyle>
            <a:lvl1pPr algn="r">
              <a:defRPr sz="1900">
                <a:solidFill>
                  <a:schemeClr val="tx1">
                    <a:tint val="75000"/>
                  </a:schemeClr>
                </a:solidFill>
              </a:defRPr>
            </a:lvl1pPr>
          </a:lstStyle>
          <a:p>
            <a:fld id="{132FADFE-3B8F-471C-ABF0-DBC7717ECBBC}" type="slidenum">
              <a:rPr lang="es-ES" smtClean="0"/>
              <a:t>‹#›</a:t>
            </a:fld>
            <a:endParaRPr lang="es-E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1463040" rtl="0" eaLnBrk="1" latinLnBrk="0" hangingPunct="1">
        <a:spcBef>
          <a:spcPct val="0"/>
        </a:spcBef>
        <a:buNone/>
        <a:defRPr sz="7000" kern="1200">
          <a:solidFill>
            <a:schemeClr val="tx1"/>
          </a:solidFill>
          <a:latin typeface="+mj-lt"/>
          <a:ea typeface="+mj-ea"/>
          <a:cs typeface="+mj-cs"/>
        </a:defRPr>
      </a:lvl1pPr>
    </p:titleStyle>
    <p:bodyStyle>
      <a:lvl1pPr marL="548640" indent="-548640" algn="l" defTabSz="1463040"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88720" indent="-457200" algn="l" defTabSz="1463040" rtl="0" eaLnBrk="1" latinLnBrk="0" hangingPunct="1">
        <a:spcBef>
          <a:spcPct val="20000"/>
        </a:spcBef>
        <a:buFont typeface="Arial" pitchFamily="34" charset="0"/>
        <a:buChar char="–"/>
        <a:defRPr sz="4500" kern="1200">
          <a:solidFill>
            <a:schemeClr val="tx1"/>
          </a:solidFill>
          <a:latin typeface="+mn-lt"/>
          <a:ea typeface="+mn-ea"/>
          <a:cs typeface="+mn-cs"/>
        </a:defRPr>
      </a:lvl2pPr>
      <a:lvl3pPr marL="1828800" indent="-365760" algn="l" defTabSz="1463040"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6032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9184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402336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5488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8640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21792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s-ES"/>
      </a:defPPr>
      <a:lvl1pPr marL="0" algn="l" defTabSz="1463040" rtl="0" eaLnBrk="1" latinLnBrk="0" hangingPunct="1">
        <a:defRPr sz="2900" kern="1200">
          <a:solidFill>
            <a:schemeClr val="tx1"/>
          </a:solidFill>
          <a:latin typeface="+mn-lt"/>
          <a:ea typeface="+mn-ea"/>
          <a:cs typeface="+mn-cs"/>
        </a:defRPr>
      </a:lvl1pPr>
      <a:lvl2pPr marL="731520" algn="l" defTabSz="1463040" rtl="0" eaLnBrk="1" latinLnBrk="0" hangingPunct="1">
        <a:defRPr sz="2900" kern="1200">
          <a:solidFill>
            <a:schemeClr val="tx1"/>
          </a:solidFill>
          <a:latin typeface="+mn-lt"/>
          <a:ea typeface="+mn-ea"/>
          <a:cs typeface="+mn-cs"/>
        </a:defRPr>
      </a:lvl2pPr>
      <a:lvl3pPr marL="1463040" algn="l" defTabSz="1463040" rtl="0" eaLnBrk="1" latinLnBrk="0" hangingPunct="1">
        <a:defRPr sz="2900" kern="1200">
          <a:solidFill>
            <a:schemeClr val="tx1"/>
          </a:solidFill>
          <a:latin typeface="+mn-lt"/>
          <a:ea typeface="+mn-ea"/>
          <a:cs typeface="+mn-cs"/>
        </a:defRPr>
      </a:lvl3pPr>
      <a:lvl4pPr marL="2194560" algn="l" defTabSz="1463040" rtl="0" eaLnBrk="1" latinLnBrk="0" hangingPunct="1">
        <a:defRPr sz="2900" kern="1200">
          <a:solidFill>
            <a:schemeClr val="tx1"/>
          </a:solidFill>
          <a:latin typeface="+mn-lt"/>
          <a:ea typeface="+mn-ea"/>
          <a:cs typeface="+mn-cs"/>
        </a:defRPr>
      </a:lvl4pPr>
      <a:lvl5pPr marL="2926080" algn="l" defTabSz="1463040" rtl="0" eaLnBrk="1" latinLnBrk="0" hangingPunct="1">
        <a:defRPr sz="2900" kern="1200">
          <a:solidFill>
            <a:schemeClr val="tx1"/>
          </a:solidFill>
          <a:latin typeface="+mn-lt"/>
          <a:ea typeface="+mn-ea"/>
          <a:cs typeface="+mn-cs"/>
        </a:defRPr>
      </a:lvl5pPr>
      <a:lvl6pPr marL="3657600" algn="l" defTabSz="1463040" rtl="0" eaLnBrk="1" latinLnBrk="0" hangingPunct="1">
        <a:defRPr sz="2900" kern="1200">
          <a:solidFill>
            <a:schemeClr val="tx1"/>
          </a:solidFill>
          <a:latin typeface="+mn-lt"/>
          <a:ea typeface="+mn-ea"/>
          <a:cs typeface="+mn-cs"/>
        </a:defRPr>
      </a:lvl6pPr>
      <a:lvl7pPr marL="4389120" algn="l" defTabSz="1463040" rtl="0" eaLnBrk="1" latinLnBrk="0" hangingPunct="1">
        <a:defRPr sz="2900" kern="1200">
          <a:solidFill>
            <a:schemeClr val="tx1"/>
          </a:solidFill>
          <a:latin typeface="+mn-lt"/>
          <a:ea typeface="+mn-ea"/>
          <a:cs typeface="+mn-cs"/>
        </a:defRPr>
      </a:lvl7pPr>
      <a:lvl8pPr marL="5120640" algn="l" defTabSz="1463040" rtl="0" eaLnBrk="1" latinLnBrk="0" hangingPunct="1">
        <a:defRPr sz="2900" kern="1200">
          <a:solidFill>
            <a:schemeClr val="tx1"/>
          </a:solidFill>
          <a:latin typeface="+mn-lt"/>
          <a:ea typeface="+mn-ea"/>
          <a:cs typeface="+mn-cs"/>
        </a:defRPr>
      </a:lvl8pPr>
      <a:lvl9pPr marL="5852160" algn="l" defTabSz="1463040"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tiff"/><Relationship Id="rId13" Type="http://schemas.openxmlformats.org/officeDocument/2006/relationships/image" Target="../media/image11.tiff"/><Relationship Id="rId3" Type="http://schemas.openxmlformats.org/officeDocument/2006/relationships/image" Target="../media/image1.tiff"/><Relationship Id="rId7" Type="http://schemas.openxmlformats.org/officeDocument/2006/relationships/image" Target="../media/image5.tiff"/><Relationship Id="rId12" Type="http://schemas.openxmlformats.org/officeDocument/2006/relationships/image" Target="../media/image10.tif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tiff"/><Relationship Id="rId11" Type="http://schemas.openxmlformats.org/officeDocument/2006/relationships/image" Target="../media/image9.tiff"/><Relationship Id="rId5" Type="http://schemas.openxmlformats.org/officeDocument/2006/relationships/image" Target="../media/image3.tiff"/><Relationship Id="rId10" Type="http://schemas.openxmlformats.org/officeDocument/2006/relationships/image" Target="../media/image8.tiff"/><Relationship Id="rId4" Type="http://schemas.openxmlformats.org/officeDocument/2006/relationships/image" Target="../media/image2.tiff"/><Relationship Id="rId9" Type="http://schemas.openxmlformats.org/officeDocument/2006/relationships/image" Target="../media/image7.tiff"/><Relationship Id="rId14" Type="http://schemas.openxmlformats.org/officeDocument/2006/relationships/image" Target="../media/image12.tiff"/></Relationships>
</file>

<file path=ppt/slides/_rels/slide1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12.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1.tiff"/><Relationship Id="rId7"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13.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jpeg"/><Relationship Id="rId7" Type="http://schemas.openxmlformats.org/officeDocument/2006/relationships/image" Target="../media/image40.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png"/><Relationship Id="rId4" Type="http://schemas.openxmlformats.org/officeDocument/2006/relationships/image" Target="../media/image37.jpg"/></Relationships>
</file>

<file path=ppt/slides/_rels/slide1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2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9.png"/><Relationship Id="rId3" Type="http://schemas.openxmlformats.org/officeDocument/2006/relationships/image" Target="../media/image49.jpeg"/><Relationship Id="rId7" Type="http://schemas.openxmlformats.org/officeDocument/2006/relationships/image" Target="../media/image53.jpeg"/><Relationship Id="rId12"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2.jpg"/><Relationship Id="rId11" Type="http://schemas.openxmlformats.org/officeDocument/2006/relationships/image" Target="../media/image57.jpeg"/><Relationship Id="rId5" Type="http://schemas.openxmlformats.org/officeDocument/2006/relationships/image" Target="../media/image51.jpeg"/><Relationship Id="rId15" Type="http://schemas.openxmlformats.org/officeDocument/2006/relationships/image" Target="../media/image61.png"/><Relationship Id="rId10" Type="http://schemas.openxmlformats.org/officeDocument/2006/relationships/image" Target="../media/image56.jpeg"/><Relationship Id="rId4" Type="http://schemas.openxmlformats.org/officeDocument/2006/relationships/image" Target="../media/image50.jpg"/><Relationship Id="rId9" Type="http://schemas.openxmlformats.org/officeDocument/2006/relationships/image" Target="../media/image55.jpeg"/><Relationship Id="rId14" Type="http://schemas.openxmlformats.org/officeDocument/2006/relationships/image" Target="../media/image60.png"/></Relationships>
</file>

<file path=ppt/slides/_rels/slide22.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63.jpeg"/><Relationship Id="rId3" Type="http://schemas.openxmlformats.org/officeDocument/2006/relationships/image" Target="../media/image49.jpeg"/><Relationship Id="rId7" Type="http://schemas.openxmlformats.org/officeDocument/2006/relationships/image" Target="../media/image53.jpeg"/><Relationship Id="rId12" Type="http://schemas.openxmlformats.org/officeDocument/2006/relationships/image" Target="../media/image62.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2.jpg"/><Relationship Id="rId11" Type="http://schemas.openxmlformats.org/officeDocument/2006/relationships/image" Target="../media/image57.jpeg"/><Relationship Id="rId5" Type="http://schemas.openxmlformats.org/officeDocument/2006/relationships/image" Target="../media/image51.jpeg"/><Relationship Id="rId15" Type="http://schemas.openxmlformats.org/officeDocument/2006/relationships/image" Target="../media/image65.jpeg"/><Relationship Id="rId10" Type="http://schemas.openxmlformats.org/officeDocument/2006/relationships/image" Target="../media/image56.jpeg"/><Relationship Id="rId4" Type="http://schemas.openxmlformats.org/officeDocument/2006/relationships/image" Target="../media/image50.jpg"/><Relationship Id="rId9" Type="http://schemas.openxmlformats.org/officeDocument/2006/relationships/image" Target="../media/image55.jpeg"/><Relationship Id="rId14" Type="http://schemas.openxmlformats.org/officeDocument/2006/relationships/image" Target="../media/image64.jpeg"/></Relationships>
</file>

<file path=ppt/slides/_rels/slide23.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67.png"/><Relationship Id="rId3" Type="http://schemas.openxmlformats.org/officeDocument/2006/relationships/image" Target="../media/image62.jpeg"/><Relationship Id="rId7" Type="http://schemas.openxmlformats.org/officeDocument/2006/relationships/image" Target="../media/image53.jpeg"/><Relationship Id="rId12"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5.jpeg"/><Relationship Id="rId11" Type="http://schemas.openxmlformats.org/officeDocument/2006/relationships/image" Target="../media/image57.jpeg"/><Relationship Id="rId5" Type="http://schemas.openxmlformats.org/officeDocument/2006/relationships/image" Target="../media/image64.jpeg"/><Relationship Id="rId15" Type="http://schemas.openxmlformats.org/officeDocument/2006/relationships/image" Target="../media/image69.png"/><Relationship Id="rId10" Type="http://schemas.openxmlformats.org/officeDocument/2006/relationships/image" Target="../media/image56.jpeg"/><Relationship Id="rId4" Type="http://schemas.openxmlformats.org/officeDocument/2006/relationships/image" Target="../media/image63.jpeg"/><Relationship Id="rId9" Type="http://schemas.openxmlformats.org/officeDocument/2006/relationships/image" Target="../media/image55.jpeg"/><Relationship Id="rId1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3.jpg"/><Relationship Id="rId7"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tiff"/><Relationship Id="rId10" Type="http://schemas.openxmlformats.org/officeDocument/2006/relationships/image" Target="../media/image18.tiff"/><Relationship Id="rId4" Type="http://schemas.openxmlformats.org/officeDocument/2006/relationships/image" Target="../media/image14.jpg"/><Relationship Id="rId9" Type="http://schemas.openxmlformats.org/officeDocument/2006/relationships/image" Target="../media/image17.jpeg"/></Relationships>
</file>

<file path=ppt/slides/_rels/slide30.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15.jpeg"/><Relationship Id="rId7" Type="http://schemas.openxmlformats.org/officeDocument/2006/relationships/image" Target="../media/image74.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17.jpeg"/><Relationship Id="rId10" Type="http://schemas.openxmlformats.org/officeDocument/2006/relationships/image" Target="../media/image77.jpeg"/><Relationship Id="rId4" Type="http://schemas.openxmlformats.org/officeDocument/2006/relationships/image" Target="../media/image16.jpeg"/><Relationship Id="rId9" Type="http://schemas.openxmlformats.org/officeDocument/2006/relationships/image" Target="../media/image76.jpeg"/></Relationships>
</file>

<file path=ppt/slides/_rels/slide34.xml.rels><?xml version="1.0" encoding="UTF-8" standalone="yes"?>
<Relationships xmlns="http://schemas.openxmlformats.org/package/2006/relationships"><Relationship Id="rId8" Type="http://schemas.openxmlformats.org/officeDocument/2006/relationships/image" Target="../media/image83.jpeg"/><Relationship Id="rId13" Type="http://schemas.openxmlformats.org/officeDocument/2006/relationships/image" Target="../media/image88.jpeg"/><Relationship Id="rId3" Type="http://schemas.openxmlformats.org/officeDocument/2006/relationships/image" Target="../media/image78.emf"/><Relationship Id="rId7" Type="http://schemas.openxmlformats.org/officeDocument/2006/relationships/image" Target="../media/image82.jpeg"/><Relationship Id="rId12" Type="http://schemas.openxmlformats.org/officeDocument/2006/relationships/image" Target="../media/image87.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81.jpeg"/><Relationship Id="rId11" Type="http://schemas.openxmlformats.org/officeDocument/2006/relationships/image" Target="../media/image86.jpeg"/><Relationship Id="rId5" Type="http://schemas.openxmlformats.org/officeDocument/2006/relationships/image" Target="../media/image80.jpeg"/><Relationship Id="rId10" Type="http://schemas.openxmlformats.org/officeDocument/2006/relationships/image" Target="../media/image85.jpeg"/><Relationship Id="rId4" Type="http://schemas.openxmlformats.org/officeDocument/2006/relationships/image" Target="../media/image79.jpeg"/><Relationship Id="rId9" Type="http://schemas.openxmlformats.org/officeDocument/2006/relationships/image" Target="../media/image84.jpeg"/></Relationships>
</file>

<file path=ppt/slides/_rels/slide35.xml.rels><?xml version="1.0" encoding="UTF-8" standalone="yes"?>
<Relationships xmlns="http://schemas.openxmlformats.org/package/2006/relationships"><Relationship Id="rId8" Type="http://schemas.openxmlformats.org/officeDocument/2006/relationships/image" Target="../media/image94.jpg"/><Relationship Id="rId13" Type="http://schemas.openxmlformats.org/officeDocument/2006/relationships/image" Target="../media/image99.jpg"/><Relationship Id="rId3" Type="http://schemas.openxmlformats.org/officeDocument/2006/relationships/image" Target="../media/image89.jpg"/><Relationship Id="rId7" Type="http://schemas.openxmlformats.org/officeDocument/2006/relationships/image" Target="../media/image93.jpg"/><Relationship Id="rId12" Type="http://schemas.openxmlformats.org/officeDocument/2006/relationships/image" Target="../media/image98.jp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92.jpg"/><Relationship Id="rId11" Type="http://schemas.openxmlformats.org/officeDocument/2006/relationships/image" Target="../media/image97.emf"/><Relationship Id="rId5" Type="http://schemas.openxmlformats.org/officeDocument/2006/relationships/image" Target="../media/image91.jpg"/><Relationship Id="rId10" Type="http://schemas.openxmlformats.org/officeDocument/2006/relationships/image" Target="../media/image96.jpg"/><Relationship Id="rId4" Type="http://schemas.openxmlformats.org/officeDocument/2006/relationships/image" Target="../media/image90.jpg"/><Relationship Id="rId9" Type="http://schemas.openxmlformats.org/officeDocument/2006/relationships/image" Target="../media/image95.jpg"/></Relationships>
</file>

<file path=ppt/slides/_rels/slide36.xml.rels><?xml version="1.0" encoding="UTF-8" standalone="yes"?>
<Relationships xmlns="http://schemas.openxmlformats.org/package/2006/relationships"><Relationship Id="rId8" Type="http://schemas.openxmlformats.org/officeDocument/2006/relationships/image" Target="../media/image105.jpg"/><Relationship Id="rId13" Type="http://schemas.openxmlformats.org/officeDocument/2006/relationships/image" Target="../media/image110.emf"/><Relationship Id="rId3" Type="http://schemas.openxmlformats.org/officeDocument/2006/relationships/image" Target="../media/image100.jpg"/><Relationship Id="rId7" Type="http://schemas.openxmlformats.org/officeDocument/2006/relationships/image" Target="../media/image104.jpg"/><Relationship Id="rId12" Type="http://schemas.openxmlformats.org/officeDocument/2006/relationships/image" Target="../media/image109.jp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03.jpg"/><Relationship Id="rId11" Type="http://schemas.openxmlformats.org/officeDocument/2006/relationships/image" Target="../media/image108.jpg"/><Relationship Id="rId5" Type="http://schemas.openxmlformats.org/officeDocument/2006/relationships/image" Target="../media/image102.jpg"/><Relationship Id="rId10" Type="http://schemas.openxmlformats.org/officeDocument/2006/relationships/image" Target="../media/image107.jpg"/><Relationship Id="rId4" Type="http://schemas.openxmlformats.org/officeDocument/2006/relationships/image" Target="../media/image101.jpg"/><Relationship Id="rId9" Type="http://schemas.openxmlformats.org/officeDocument/2006/relationships/image" Target="../media/image106.jp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1.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2.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113.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tiff"/><Relationship Id="rId7" Type="http://schemas.openxmlformats.org/officeDocument/2006/relationships/image" Target="../media/image23.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tiff"/><Relationship Id="rId9" Type="http://schemas.openxmlformats.org/officeDocument/2006/relationships/image" Target="../media/image25.png"/></Relationships>
</file>

<file path=ppt/slides/_rels/slide40.xml.rels><?xml version="1.0" encoding="UTF-8" standalone="yes"?>
<Relationships xmlns="http://schemas.openxmlformats.org/package/2006/relationships"><Relationship Id="rId3" Type="http://schemas.openxmlformats.org/officeDocument/2006/relationships/hyperlink" Target="https://t.co/tVs2olyyds"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7C83817-B102-4A4E-B4EE-09E880D30BC9}"/>
              </a:ext>
            </a:extLst>
          </p:cNvPr>
          <p:cNvSpPr txBox="1"/>
          <p:nvPr/>
        </p:nvSpPr>
        <p:spPr>
          <a:xfrm>
            <a:off x="1050504" y="7562473"/>
            <a:ext cx="12529392" cy="584775"/>
          </a:xfrm>
          <a:prstGeom prst="rect">
            <a:avLst/>
          </a:prstGeom>
          <a:noFill/>
        </p:spPr>
        <p:txBody>
          <a:bodyPr wrap="square" rtlCol="0">
            <a:spAutoFit/>
          </a:bodyPr>
          <a:lstStyle/>
          <a:p>
            <a:pPr algn="ctr"/>
            <a:r>
              <a:rPr lang="en-US" sz="3200" dirty="0"/>
              <a:t>256x256 images synthesized by a Progressive GAN </a:t>
            </a:r>
            <a:r>
              <a:rPr lang="en-US" altLang="zh-CN" sz="3200" dirty="0"/>
              <a:t>[</a:t>
            </a:r>
            <a:r>
              <a:rPr lang="en-US" sz="3200" dirty="0" err="1"/>
              <a:t>Karras</a:t>
            </a:r>
            <a:r>
              <a:rPr lang="en-US" sz="3200" dirty="0"/>
              <a:t>, et al 2017</a:t>
            </a:r>
            <a:r>
              <a:rPr lang="en-US" altLang="zh-CN" sz="3200" dirty="0"/>
              <a:t>]</a:t>
            </a:r>
            <a:endParaRPr lang="en-US" sz="3200" dirty="0"/>
          </a:p>
        </p:txBody>
      </p:sp>
      <p:grpSp>
        <p:nvGrpSpPr>
          <p:cNvPr id="3" name="Group 2"/>
          <p:cNvGrpSpPr/>
          <p:nvPr/>
        </p:nvGrpSpPr>
        <p:grpSpPr>
          <a:xfrm>
            <a:off x="3006090" y="802432"/>
            <a:ext cx="8724900" cy="2057400"/>
            <a:chOff x="3006090" y="940308"/>
            <a:chExt cx="8724900" cy="2057400"/>
          </a:xfrm>
        </p:grpSpPr>
        <p:pic>
          <p:nvPicPr>
            <p:cNvPr id="12" name="Picture 11">
              <a:extLst>
                <a:ext uri="{FF2B5EF4-FFF2-40B4-BE49-F238E27FC236}">
                  <a16:creationId xmlns:a16="http://schemas.microsoft.com/office/drawing/2014/main" id="{35994CDB-4BDD-C74D-98B9-F87AF485C92A}"/>
                </a:ext>
              </a:extLst>
            </p:cNvPr>
            <p:cNvPicPr>
              <a:picLocks noChangeAspect="1"/>
            </p:cNvPicPr>
            <p:nvPr/>
          </p:nvPicPr>
          <p:blipFill>
            <a:blip r:embed="rId3"/>
            <a:stretch>
              <a:fillRect/>
            </a:stretch>
          </p:blipFill>
          <p:spPr>
            <a:xfrm>
              <a:off x="3006090" y="940308"/>
              <a:ext cx="2057400" cy="2057400"/>
            </a:xfrm>
            <a:prstGeom prst="rect">
              <a:avLst/>
            </a:prstGeom>
            <a:ln w="25400">
              <a:solidFill>
                <a:srgbClr val="000000"/>
              </a:solidFill>
              <a:miter lim="400000"/>
            </a:ln>
          </p:spPr>
        </p:pic>
        <p:pic>
          <p:nvPicPr>
            <p:cNvPr id="13" name="Picture 12">
              <a:extLst>
                <a:ext uri="{FF2B5EF4-FFF2-40B4-BE49-F238E27FC236}">
                  <a16:creationId xmlns:a16="http://schemas.microsoft.com/office/drawing/2014/main" id="{D05C31D4-B68D-F348-81D1-B5440D551C60}"/>
                </a:ext>
              </a:extLst>
            </p:cNvPr>
            <p:cNvPicPr>
              <a:picLocks noChangeAspect="1"/>
            </p:cNvPicPr>
            <p:nvPr/>
          </p:nvPicPr>
          <p:blipFill>
            <a:blip r:embed="rId4"/>
            <a:stretch>
              <a:fillRect/>
            </a:stretch>
          </p:blipFill>
          <p:spPr>
            <a:xfrm>
              <a:off x="5228590" y="940308"/>
              <a:ext cx="2057400" cy="2057400"/>
            </a:xfrm>
            <a:prstGeom prst="rect">
              <a:avLst/>
            </a:prstGeom>
            <a:ln w="25400">
              <a:solidFill>
                <a:srgbClr val="000000"/>
              </a:solidFill>
              <a:miter lim="400000"/>
            </a:ln>
          </p:spPr>
        </p:pic>
        <p:pic>
          <p:nvPicPr>
            <p:cNvPr id="14" name="Picture 13">
              <a:extLst>
                <a:ext uri="{FF2B5EF4-FFF2-40B4-BE49-F238E27FC236}">
                  <a16:creationId xmlns:a16="http://schemas.microsoft.com/office/drawing/2014/main" id="{E4546296-A264-9047-8A04-98649884EE0D}"/>
                </a:ext>
              </a:extLst>
            </p:cNvPr>
            <p:cNvPicPr>
              <a:picLocks noChangeAspect="1"/>
            </p:cNvPicPr>
            <p:nvPr/>
          </p:nvPicPr>
          <p:blipFill>
            <a:blip r:embed="rId5"/>
            <a:stretch>
              <a:fillRect/>
            </a:stretch>
          </p:blipFill>
          <p:spPr>
            <a:xfrm>
              <a:off x="7451090" y="940308"/>
              <a:ext cx="2057400" cy="2057400"/>
            </a:xfrm>
            <a:prstGeom prst="rect">
              <a:avLst/>
            </a:prstGeom>
            <a:ln w="25400">
              <a:solidFill>
                <a:srgbClr val="000000"/>
              </a:solidFill>
              <a:miter lim="400000"/>
            </a:ln>
          </p:spPr>
        </p:pic>
        <p:pic>
          <p:nvPicPr>
            <p:cNvPr id="15" name="Picture 14">
              <a:extLst>
                <a:ext uri="{FF2B5EF4-FFF2-40B4-BE49-F238E27FC236}">
                  <a16:creationId xmlns:a16="http://schemas.microsoft.com/office/drawing/2014/main" id="{486DFF6C-FDA9-814B-90E9-0338B5A856D3}"/>
                </a:ext>
              </a:extLst>
            </p:cNvPr>
            <p:cNvPicPr>
              <a:picLocks noChangeAspect="1"/>
            </p:cNvPicPr>
            <p:nvPr/>
          </p:nvPicPr>
          <p:blipFill>
            <a:blip r:embed="rId6"/>
            <a:stretch>
              <a:fillRect/>
            </a:stretch>
          </p:blipFill>
          <p:spPr>
            <a:xfrm>
              <a:off x="9673590" y="940308"/>
              <a:ext cx="2057400" cy="2057400"/>
            </a:xfrm>
            <a:prstGeom prst="rect">
              <a:avLst/>
            </a:prstGeom>
            <a:ln w="25400">
              <a:solidFill>
                <a:srgbClr val="000000"/>
              </a:solidFill>
              <a:miter lim="400000"/>
            </a:ln>
          </p:spPr>
        </p:pic>
      </p:grpSp>
      <p:grpSp>
        <p:nvGrpSpPr>
          <p:cNvPr id="7" name="Group 6"/>
          <p:cNvGrpSpPr/>
          <p:nvPr/>
        </p:nvGrpSpPr>
        <p:grpSpPr>
          <a:xfrm>
            <a:off x="3006090" y="3145762"/>
            <a:ext cx="8724900" cy="2057400"/>
            <a:chOff x="3006090" y="3161869"/>
            <a:chExt cx="8724900" cy="2057400"/>
          </a:xfrm>
        </p:grpSpPr>
        <p:pic>
          <p:nvPicPr>
            <p:cNvPr id="5" name="Picture 4">
              <a:extLst>
                <a:ext uri="{FF2B5EF4-FFF2-40B4-BE49-F238E27FC236}">
                  <a16:creationId xmlns:a16="http://schemas.microsoft.com/office/drawing/2014/main" id="{AFB4177A-4B85-F248-9EDF-978189892669}"/>
                </a:ext>
              </a:extLst>
            </p:cNvPr>
            <p:cNvPicPr>
              <a:picLocks noChangeAspect="1"/>
            </p:cNvPicPr>
            <p:nvPr/>
          </p:nvPicPr>
          <p:blipFill>
            <a:blip r:embed="rId7"/>
            <a:stretch>
              <a:fillRect/>
            </a:stretch>
          </p:blipFill>
          <p:spPr>
            <a:xfrm>
              <a:off x="3006090" y="3161869"/>
              <a:ext cx="2057400" cy="2057400"/>
            </a:xfrm>
            <a:prstGeom prst="rect">
              <a:avLst/>
            </a:prstGeom>
            <a:ln w="25400">
              <a:solidFill>
                <a:srgbClr val="000000"/>
              </a:solidFill>
              <a:miter lim="400000"/>
            </a:ln>
          </p:spPr>
        </p:pic>
        <p:pic>
          <p:nvPicPr>
            <p:cNvPr id="6" name="Picture 5">
              <a:extLst>
                <a:ext uri="{FF2B5EF4-FFF2-40B4-BE49-F238E27FC236}">
                  <a16:creationId xmlns:a16="http://schemas.microsoft.com/office/drawing/2014/main" id="{1FC58165-E6BD-B847-B0BC-F6A8A62C2162}"/>
                </a:ext>
              </a:extLst>
            </p:cNvPr>
            <p:cNvPicPr>
              <a:picLocks noChangeAspect="1"/>
            </p:cNvPicPr>
            <p:nvPr/>
          </p:nvPicPr>
          <p:blipFill>
            <a:blip r:embed="rId8"/>
            <a:stretch>
              <a:fillRect/>
            </a:stretch>
          </p:blipFill>
          <p:spPr>
            <a:xfrm>
              <a:off x="5228590" y="3161869"/>
              <a:ext cx="2057400" cy="2057400"/>
            </a:xfrm>
            <a:prstGeom prst="rect">
              <a:avLst/>
            </a:prstGeom>
            <a:ln w="25400">
              <a:solidFill>
                <a:srgbClr val="000000"/>
              </a:solidFill>
              <a:miter lim="400000"/>
            </a:ln>
          </p:spPr>
        </p:pic>
        <p:pic>
          <p:nvPicPr>
            <p:cNvPr id="9" name="Picture 8">
              <a:extLst>
                <a:ext uri="{FF2B5EF4-FFF2-40B4-BE49-F238E27FC236}">
                  <a16:creationId xmlns:a16="http://schemas.microsoft.com/office/drawing/2014/main" id="{1A63BF89-9A9D-5940-8B89-8D10F29BDD5C}"/>
                </a:ext>
              </a:extLst>
            </p:cNvPr>
            <p:cNvPicPr>
              <a:picLocks noChangeAspect="1"/>
            </p:cNvPicPr>
            <p:nvPr/>
          </p:nvPicPr>
          <p:blipFill>
            <a:blip r:embed="rId9"/>
            <a:stretch>
              <a:fillRect/>
            </a:stretch>
          </p:blipFill>
          <p:spPr>
            <a:xfrm>
              <a:off x="9673590" y="3161869"/>
              <a:ext cx="2057400" cy="2057400"/>
            </a:xfrm>
            <a:prstGeom prst="rect">
              <a:avLst/>
            </a:prstGeom>
            <a:ln w="25400">
              <a:solidFill>
                <a:srgbClr val="000000"/>
              </a:solidFill>
              <a:miter lim="400000"/>
            </a:ln>
          </p:spPr>
        </p:pic>
        <p:pic>
          <p:nvPicPr>
            <p:cNvPr id="10" name="Picture 9">
              <a:extLst>
                <a:ext uri="{FF2B5EF4-FFF2-40B4-BE49-F238E27FC236}">
                  <a16:creationId xmlns:a16="http://schemas.microsoft.com/office/drawing/2014/main" id="{3424C5EC-FB1C-924C-BA6E-1E01482690AE}"/>
                </a:ext>
              </a:extLst>
            </p:cNvPr>
            <p:cNvPicPr>
              <a:picLocks noChangeAspect="1"/>
            </p:cNvPicPr>
            <p:nvPr/>
          </p:nvPicPr>
          <p:blipFill>
            <a:blip r:embed="rId10"/>
            <a:stretch>
              <a:fillRect/>
            </a:stretch>
          </p:blipFill>
          <p:spPr>
            <a:xfrm>
              <a:off x="7451090" y="3161869"/>
              <a:ext cx="2057400" cy="2057400"/>
            </a:xfrm>
            <a:prstGeom prst="rect">
              <a:avLst/>
            </a:prstGeom>
            <a:ln w="25400">
              <a:solidFill>
                <a:srgbClr val="000000"/>
              </a:solidFill>
              <a:miter lim="400000"/>
            </a:ln>
          </p:spPr>
        </p:pic>
      </p:grpSp>
      <p:grpSp>
        <p:nvGrpSpPr>
          <p:cNvPr id="21" name="Group 20"/>
          <p:cNvGrpSpPr/>
          <p:nvPr/>
        </p:nvGrpSpPr>
        <p:grpSpPr>
          <a:xfrm>
            <a:off x="3006090" y="5489092"/>
            <a:ext cx="8724900" cy="2057400"/>
            <a:chOff x="3006090" y="5626968"/>
            <a:chExt cx="8724900" cy="2057400"/>
          </a:xfrm>
        </p:grpSpPr>
        <p:pic>
          <p:nvPicPr>
            <p:cNvPr id="11" name="Picture 10">
              <a:extLst>
                <a:ext uri="{FF2B5EF4-FFF2-40B4-BE49-F238E27FC236}">
                  <a16:creationId xmlns:a16="http://schemas.microsoft.com/office/drawing/2014/main" id="{529E8E5F-E6C2-2945-9E25-140A23FD3873}"/>
                </a:ext>
              </a:extLst>
            </p:cNvPr>
            <p:cNvPicPr>
              <a:picLocks noChangeAspect="1"/>
            </p:cNvPicPr>
            <p:nvPr/>
          </p:nvPicPr>
          <p:blipFill>
            <a:blip r:embed="rId11"/>
            <a:stretch>
              <a:fillRect/>
            </a:stretch>
          </p:blipFill>
          <p:spPr>
            <a:xfrm>
              <a:off x="5228590" y="5626968"/>
              <a:ext cx="2057400" cy="2057400"/>
            </a:xfrm>
            <a:prstGeom prst="rect">
              <a:avLst/>
            </a:prstGeom>
            <a:ln w="25400">
              <a:solidFill>
                <a:srgbClr val="000000"/>
              </a:solidFill>
              <a:miter lim="400000"/>
            </a:ln>
          </p:spPr>
        </p:pic>
        <p:pic>
          <p:nvPicPr>
            <p:cNvPr id="16" name="Picture 15">
              <a:extLst>
                <a:ext uri="{FF2B5EF4-FFF2-40B4-BE49-F238E27FC236}">
                  <a16:creationId xmlns:a16="http://schemas.microsoft.com/office/drawing/2014/main" id="{12BAB442-B68A-634B-A059-D87BB74401A2}"/>
                </a:ext>
              </a:extLst>
            </p:cNvPr>
            <p:cNvPicPr>
              <a:picLocks noChangeAspect="1"/>
            </p:cNvPicPr>
            <p:nvPr/>
          </p:nvPicPr>
          <p:blipFill>
            <a:blip r:embed="rId12"/>
            <a:stretch>
              <a:fillRect/>
            </a:stretch>
          </p:blipFill>
          <p:spPr>
            <a:xfrm>
              <a:off x="7451090" y="5626968"/>
              <a:ext cx="2057400" cy="2057400"/>
            </a:xfrm>
            <a:prstGeom prst="rect">
              <a:avLst/>
            </a:prstGeom>
            <a:ln w="25400">
              <a:solidFill>
                <a:srgbClr val="000000"/>
              </a:solidFill>
              <a:miter lim="400000"/>
            </a:ln>
          </p:spPr>
        </p:pic>
        <p:pic>
          <p:nvPicPr>
            <p:cNvPr id="17" name="Picture 16">
              <a:extLst>
                <a:ext uri="{FF2B5EF4-FFF2-40B4-BE49-F238E27FC236}">
                  <a16:creationId xmlns:a16="http://schemas.microsoft.com/office/drawing/2014/main" id="{0DC17A25-9AB9-204C-94CC-EE36E5FB9CE7}"/>
                </a:ext>
              </a:extLst>
            </p:cNvPr>
            <p:cNvPicPr>
              <a:picLocks noChangeAspect="1"/>
            </p:cNvPicPr>
            <p:nvPr/>
          </p:nvPicPr>
          <p:blipFill>
            <a:blip r:embed="rId13"/>
            <a:stretch>
              <a:fillRect/>
            </a:stretch>
          </p:blipFill>
          <p:spPr>
            <a:xfrm>
              <a:off x="9673590" y="5626968"/>
              <a:ext cx="2057400" cy="2057400"/>
            </a:xfrm>
            <a:prstGeom prst="rect">
              <a:avLst/>
            </a:prstGeom>
            <a:ln w="25400">
              <a:solidFill>
                <a:srgbClr val="000000"/>
              </a:solidFill>
              <a:miter lim="400000"/>
            </a:ln>
          </p:spPr>
        </p:pic>
        <p:pic>
          <p:nvPicPr>
            <p:cNvPr id="18" name="Picture 17">
              <a:extLst>
                <a:ext uri="{FF2B5EF4-FFF2-40B4-BE49-F238E27FC236}">
                  <a16:creationId xmlns:a16="http://schemas.microsoft.com/office/drawing/2014/main" id="{6F43F9BD-1796-EC40-84DA-53398860E83F}"/>
                </a:ext>
              </a:extLst>
            </p:cNvPr>
            <p:cNvPicPr>
              <a:picLocks noChangeAspect="1"/>
            </p:cNvPicPr>
            <p:nvPr/>
          </p:nvPicPr>
          <p:blipFill>
            <a:blip r:embed="rId14"/>
            <a:stretch>
              <a:fillRect/>
            </a:stretch>
          </p:blipFill>
          <p:spPr>
            <a:xfrm>
              <a:off x="3006090" y="5626968"/>
              <a:ext cx="2057400" cy="2057400"/>
            </a:xfrm>
            <a:prstGeom prst="rect">
              <a:avLst/>
            </a:prstGeom>
            <a:ln w="25400">
              <a:solidFill>
                <a:srgbClr val="000000"/>
              </a:solidFill>
              <a:miter lim="400000"/>
            </a:ln>
          </p:spPr>
        </p:pic>
      </p:grpSp>
      <p:sp>
        <p:nvSpPr>
          <p:cNvPr id="2" name="TextBox 1"/>
          <p:cNvSpPr txBox="1"/>
          <p:nvPr/>
        </p:nvSpPr>
        <p:spPr>
          <a:xfrm>
            <a:off x="1118500" y="1561828"/>
            <a:ext cx="1251881" cy="538609"/>
          </a:xfrm>
          <a:prstGeom prst="rect">
            <a:avLst/>
          </a:prstGeom>
          <a:noFill/>
        </p:spPr>
        <p:txBody>
          <a:bodyPr wrap="none" rtlCol="0">
            <a:spAutoFit/>
          </a:bodyPr>
          <a:lstStyle/>
          <a:p>
            <a:pPr algn="ctr"/>
            <a:r>
              <a:rPr lang="en-US" altLang="zh-CN"/>
              <a:t>Church</a:t>
            </a:r>
            <a:endParaRPr lang="en-US" dirty="0"/>
          </a:p>
        </p:txBody>
      </p:sp>
      <p:sp>
        <p:nvSpPr>
          <p:cNvPr id="19" name="TextBox 18"/>
          <p:cNvSpPr txBox="1"/>
          <p:nvPr/>
        </p:nvSpPr>
        <p:spPr>
          <a:xfrm>
            <a:off x="771834" y="3905158"/>
            <a:ext cx="1945213" cy="538609"/>
          </a:xfrm>
          <a:prstGeom prst="rect">
            <a:avLst/>
          </a:prstGeom>
          <a:noFill/>
        </p:spPr>
        <p:txBody>
          <a:bodyPr wrap="none" rtlCol="0">
            <a:spAutoFit/>
          </a:bodyPr>
          <a:lstStyle/>
          <a:p>
            <a:pPr algn="ctr"/>
            <a:r>
              <a:rPr lang="en-US" altLang="zh-CN" dirty="0"/>
              <a:t>Living</a:t>
            </a:r>
            <a:r>
              <a:rPr lang="zh-CN" altLang="en-US" dirty="0"/>
              <a:t> </a:t>
            </a:r>
            <a:r>
              <a:rPr lang="en-US" altLang="zh-CN" dirty="0"/>
              <a:t>room</a:t>
            </a:r>
            <a:endParaRPr lang="en-US" dirty="0"/>
          </a:p>
        </p:txBody>
      </p:sp>
      <p:sp>
        <p:nvSpPr>
          <p:cNvPr id="20" name="TextBox 19"/>
          <p:cNvSpPr txBox="1"/>
          <p:nvPr/>
        </p:nvSpPr>
        <p:spPr>
          <a:xfrm>
            <a:off x="835409" y="6248488"/>
            <a:ext cx="1818062" cy="538609"/>
          </a:xfrm>
          <a:prstGeom prst="rect">
            <a:avLst/>
          </a:prstGeom>
          <a:noFill/>
        </p:spPr>
        <p:txBody>
          <a:bodyPr wrap="none" rtlCol="0">
            <a:spAutoFit/>
          </a:bodyPr>
          <a:lstStyle/>
          <a:p>
            <a:pPr algn="ctr"/>
            <a:r>
              <a:rPr lang="en-US" altLang="zh-CN" dirty="0"/>
              <a:t>Restaurant</a:t>
            </a:r>
            <a:endParaRPr lang="en-US" dirty="0"/>
          </a:p>
        </p:txBody>
      </p:sp>
    </p:spTree>
    <p:extLst>
      <p:ext uri="{BB962C8B-B14F-4D97-AF65-F5344CB8AC3E}">
        <p14:creationId xmlns:p14="http://schemas.microsoft.com/office/powerpoint/2010/main" val="113161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0" y="481966"/>
            <a:ext cx="14630400" cy="1371600"/>
          </a:xfrm>
          <a:prstGeom prst="rect">
            <a:avLst/>
          </a:prstGeom>
        </p:spPr>
        <p:txBody>
          <a:bodyPr vert="horz" lIns="146304" tIns="73152" rIns="146304" bIns="73152" rtlCol="0" anchor="ctr">
            <a:norm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sz="6600" dirty="0"/>
              <a:t>Which </a:t>
            </a:r>
            <a:r>
              <a:rPr lang="en-US" altLang="zh-CN" sz="6600" dirty="0"/>
              <a:t>units</a:t>
            </a:r>
            <a:r>
              <a:rPr lang="zh-CN" altLang="en-US" sz="6600" dirty="0"/>
              <a:t> </a:t>
            </a:r>
            <a:r>
              <a:rPr lang="en-US" altLang="zh-CN" sz="6600" dirty="0"/>
              <a:t>correlate</a:t>
            </a:r>
            <a:r>
              <a:rPr lang="zh-CN" altLang="en-US" sz="6600" dirty="0"/>
              <a:t> </a:t>
            </a:r>
            <a:r>
              <a:rPr lang="en-US" altLang="zh-CN" sz="6600" dirty="0"/>
              <a:t>to</a:t>
            </a:r>
            <a:r>
              <a:rPr lang="zh-CN" altLang="en-US" sz="6600" dirty="0"/>
              <a:t> </a:t>
            </a:r>
            <a:r>
              <a:rPr lang="en-US" altLang="zh-CN" sz="6600" dirty="0"/>
              <a:t>an</a:t>
            </a:r>
            <a:r>
              <a:rPr lang="zh-CN" altLang="en-US" sz="6600" dirty="0"/>
              <a:t> </a:t>
            </a:r>
            <a:r>
              <a:rPr lang="en-US" altLang="zh-CN" sz="6600" dirty="0"/>
              <a:t>object</a:t>
            </a:r>
            <a:r>
              <a:rPr lang="zh-CN" altLang="en-US" sz="6600" dirty="0"/>
              <a:t> </a:t>
            </a:r>
            <a:r>
              <a:rPr lang="en-US" altLang="zh-CN" sz="6600" dirty="0"/>
              <a:t>class?</a:t>
            </a:r>
            <a:endParaRPr lang="en-US" sz="66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808" y="1828800"/>
            <a:ext cx="12978785" cy="6400800"/>
          </a:xfrm>
          <a:prstGeom prst="rect">
            <a:avLst/>
          </a:prstGeom>
        </p:spPr>
      </p:pic>
    </p:spTree>
    <p:extLst>
      <p:ext uri="{BB962C8B-B14F-4D97-AF65-F5344CB8AC3E}">
        <p14:creationId xmlns:p14="http://schemas.microsoft.com/office/powerpoint/2010/main" val="1067656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687981" y="5503330"/>
            <a:ext cx="2942419" cy="2726270"/>
          </a:xfrm>
          <a:prstGeom prst="rect">
            <a:avLst/>
          </a:prstGeom>
        </p:spPr>
      </p:pic>
      <p:sp>
        <p:nvSpPr>
          <p:cNvPr id="9" name="Title 1"/>
          <p:cNvSpPr txBox="1">
            <a:spLocks/>
          </p:cNvSpPr>
          <p:nvPr/>
        </p:nvSpPr>
        <p:spPr>
          <a:xfrm>
            <a:off x="0" y="481966"/>
            <a:ext cx="14630400" cy="1371600"/>
          </a:xfrm>
          <a:prstGeom prst="rect">
            <a:avLst/>
          </a:prstGeom>
        </p:spPr>
        <p:txBody>
          <a:bodyPr vert="horz" lIns="146304" tIns="73152" rIns="146304" bIns="73152" rtlCol="0" anchor="ctr">
            <a:norm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sz="6600" dirty="0"/>
              <a:t>Which </a:t>
            </a:r>
            <a:r>
              <a:rPr lang="en-US" altLang="zh-CN" sz="6600" dirty="0"/>
              <a:t>units</a:t>
            </a:r>
            <a:r>
              <a:rPr lang="zh-CN" altLang="en-US" sz="6600" dirty="0"/>
              <a:t> </a:t>
            </a:r>
            <a:r>
              <a:rPr lang="en-US" altLang="zh-CN" sz="6600" dirty="0"/>
              <a:t>correlate</a:t>
            </a:r>
            <a:r>
              <a:rPr lang="zh-CN" altLang="en-US" sz="6600" dirty="0"/>
              <a:t> </a:t>
            </a:r>
            <a:r>
              <a:rPr lang="en-US" altLang="zh-CN" sz="6600" dirty="0"/>
              <a:t>to</a:t>
            </a:r>
            <a:r>
              <a:rPr lang="zh-CN" altLang="en-US" sz="6600" dirty="0"/>
              <a:t> </a:t>
            </a:r>
            <a:r>
              <a:rPr lang="en-US" altLang="zh-CN" sz="6600" dirty="0"/>
              <a:t>an</a:t>
            </a:r>
            <a:r>
              <a:rPr lang="zh-CN" altLang="en-US" sz="6600" dirty="0"/>
              <a:t> </a:t>
            </a:r>
            <a:r>
              <a:rPr lang="en-US" altLang="zh-CN" sz="6600" dirty="0"/>
              <a:t>object</a:t>
            </a:r>
            <a:r>
              <a:rPr lang="zh-CN" altLang="en-US" sz="6600" dirty="0"/>
              <a:t> </a:t>
            </a:r>
            <a:r>
              <a:rPr lang="en-US" altLang="zh-CN" sz="6600" dirty="0"/>
              <a:t>class?</a:t>
            </a:r>
            <a:endParaRPr lang="en-US" sz="66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808" y="1828800"/>
            <a:ext cx="12978784" cy="6400800"/>
          </a:xfrm>
          <a:prstGeom prst="rect">
            <a:avLst/>
          </a:prstGeom>
        </p:spPr>
      </p:pic>
    </p:spTree>
    <p:extLst>
      <p:ext uri="{BB962C8B-B14F-4D97-AF65-F5344CB8AC3E}">
        <p14:creationId xmlns:p14="http://schemas.microsoft.com/office/powerpoint/2010/main" val="35127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010944" y="1954560"/>
            <a:ext cx="8724900" cy="2057400"/>
            <a:chOff x="3006090" y="940308"/>
            <a:chExt cx="8724900" cy="2057400"/>
          </a:xfrm>
        </p:grpSpPr>
        <p:pic>
          <p:nvPicPr>
            <p:cNvPr id="5" name="Picture 4">
              <a:extLst>
                <a:ext uri="{FF2B5EF4-FFF2-40B4-BE49-F238E27FC236}">
                  <a16:creationId xmlns:a16="http://schemas.microsoft.com/office/drawing/2014/main" id="{35994CDB-4BDD-C74D-98B9-F87AF485C92A}"/>
                </a:ext>
              </a:extLst>
            </p:cNvPr>
            <p:cNvPicPr>
              <a:picLocks noChangeAspect="1"/>
            </p:cNvPicPr>
            <p:nvPr/>
          </p:nvPicPr>
          <p:blipFill>
            <a:blip r:embed="rId3"/>
            <a:stretch>
              <a:fillRect/>
            </a:stretch>
          </p:blipFill>
          <p:spPr>
            <a:xfrm>
              <a:off x="3006090" y="940308"/>
              <a:ext cx="2057400" cy="2057400"/>
            </a:xfrm>
            <a:prstGeom prst="rect">
              <a:avLst/>
            </a:prstGeom>
            <a:ln w="25400">
              <a:solidFill>
                <a:srgbClr val="000000"/>
              </a:solidFill>
              <a:miter lim="400000"/>
            </a:ln>
          </p:spPr>
        </p:pic>
        <p:pic>
          <p:nvPicPr>
            <p:cNvPr id="6" name="Picture 5">
              <a:extLst>
                <a:ext uri="{FF2B5EF4-FFF2-40B4-BE49-F238E27FC236}">
                  <a16:creationId xmlns:a16="http://schemas.microsoft.com/office/drawing/2014/main" id="{D05C31D4-B68D-F348-81D1-B5440D551C60}"/>
                </a:ext>
              </a:extLst>
            </p:cNvPr>
            <p:cNvPicPr>
              <a:picLocks noChangeAspect="1"/>
            </p:cNvPicPr>
            <p:nvPr/>
          </p:nvPicPr>
          <p:blipFill>
            <a:blip r:embed="rId4"/>
            <a:stretch>
              <a:fillRect/>
            </a:stretch>
          </p:blipFill>
          <p:spPr>
            <a:xfrm>
              <a:off x="5228590" y="940308"/>
              <a:ext cx="2057400" cy="2057400"/>
            </a:xfrm>
            <a:prstGeom prst="rect">
              <a:avLst/>
            </a:prstGeom>
            <a:ln w="25400">
              <a:solidFill>
                <a:srgbClr val="000000"/>
              </a:solidFill>
              <a:miter lim="400000"/>
            </a:ln>
          </p:spPr>
        </p:pic>
        <p:pic>
          <p:nvPicPr>
            <p:cNvPr id="7" name="Picture 6">
              <a:extLst>
                <a:ext uri="{FF2B5EF4-FFF2-40B4-BE49-F238E27FC236}">
                  <a16:creationId xmlns:a16="http://schemas.microsoft.com/office/drawing/2014/main" id="{E4546296-A264-9047-8A04-98649884EE0D}"/>
                </a:ext>
              </a:extLst>
            </p:cNvPr>
            <p:cNvPicPr>
              <a:picLocks noChangeAspect="1"/>
            </p:cNvPicPr>
            <p:nvPr/>
          </p:nvPicPr>
          <p:blipFill>
            <a:blip r:embed="rId5"/>
            <a:stretch>
              <a:fillRect/>
            </a:stretch>
          </p:blipFill>
          <p:spPr>
            <a:xfrm>
              <a:off x="7451090" y="940308"/>
              <a:ext cx="2057400" cy="2057400"/>
            </a:xfrm>
            <a:prstGeom prst="rect">
              <a:avLst/>
            </a:prstGeom>
            <a:ln w="25400">
              <a:solidFill>
                <a:srgbClr val="000000"/>
              </a:solidFill>
              <a:miter lim="400000"/>
            </a:ln>
          </p:spPr>
        </p:pic>
        <p:pic>
          <p:nvPicPr>
            <p:cNvPr id="8" name="Picture 7">
              <a:extLst>
                <a:ext uri="{FF2B5EF4-FFF2-40B4-BE49-F238E27FC236}">
                  <a16:creationId xmlns:a16="http://schemas.microsoft.com/office/drawing/2014/main" id="{486DFF6C-FDA9-814B-90E9-0338B5A856D3}"/>
                </a:ext>
              </a:extLst>
            </p:cNvPr>
            <p:cNvPicPr>
              <a:picLocks noChangeAspect="1"/>
            </p:cNvPicPr>
            <p:nvPr/>
          </p:nvPicPr>
          <p:blipFill>
            <a:blip r:embed="rId6"/>
            <a:stretch>
              <a:fillRect/>
            </a:stretch>
          </p:blipFill>
          <p:spPr>
            <a:xfrm>
              <a:off x="9673590" y="940308"/>
              <a:ext cx="2057400" cy="2057400"/>
            </a:xfrm>
            <a:prstGeom prst="rect">
              <a:avLst/>
            </a:prstGeom>
            <a:ln w="25400">
              <a:solidFill>
                <a:srgbClr val="000000"/>
              </a:solidFill>
              <a:miter lim="400000"/>
            </a:ln>
          </p:spPr>
        </p:pic>
      </p:grpSp>
      <p:grpSp>
        <p:nvGrpSpPr>
          <p:cNvPr id="18" name="Group 17"/>
          <p:cNvGrpSpPr/>
          <p:nvPr/>
        </p:nvGrpSpPr>
        <p:grpSpPr>
          <a:xfrm>
            <a:off x="8354" y="4344736"/>
            <a:ext cx="14622046" cy="1828800"/>
            <a:chOff x="8354" y="4344736"/>
            <a:chExt cx="14622046" cy="1828800"/>
          </a:xfrm>
        </p:grpSpPr>
        <p:pic>
          <p:nvPicPr>
            <p:cNvPr id="9" name="Picture 8">
              <a:extLst>
                <a:ext uri="{FF2B5EF4-FFF2-40B4-BE49-F238E27FC236}">
                  <a16:creationId xmlns:a16="http://schemas.microsoft.com/office/drawing/2014/main" id="{F16E777A-3A4B-574B-9712-88A6A089E94D}"/>
                </a:ext>
              </a:extLst>
            </p:cNvPr>
            <p:cNvPicPr>
              <a:picLocks noChangeAspect="1"/>
            </p:cNvPicPr>
            <p:nvPr/>
          </p:nvPicPr>
          <p:blipFill rotWithShape="1">
            <a:blip r:embed="rId7">
              <a:extLst>
                <a:ext uri="{28A0092B-C50C-407E-A947-70E740481C1C}">
                  <a14:useLocalDpi xmlns:a14="http://schemas.microsoft.com/office/drawing/2010/main"/>
                </a:ext>
              </a:extLst>
            </a:blip>
            <a:srcRect r="30123"/>
            <a:stretch/>
          </p:blipFill>
          <p:spPr>
            <a:xfrm>
              <a:off x="1624163" y="4344736"/>
              <a:ext cx="13006237" cy="1828800"/>
            </a:xfrm>
            <a:prstGeom prst="rect">
              <a:avLst/>
            </a:prstGeom>
            <a:noFill/>
            <a:ln>
              <a:noFill/>
            </a:ln>
          </p:spPr>
        </p:pic>
        <p:sp>
          <p:nvSpPr>
            <p:cNvPr id="10" name="TextBox 9"/>
            <p:cNvSpPr txBox="1"/>
            <p:nvPr/>
          </p:nvSpPr>
          <p:spPr>
            <a:xfrm>
              <a:off x="8354" y="4751305"/>
              <a:ext cx="1715534" cy="1015663"/>
            </a:xfrm>
            <a:prstGeom prst="rect">
              <a:avLst/>
            </a:prstGeom>
            <a:noFill/>
          </p:spPr>
          <p:txBody>
            <a:bodyPr wrap="none" rtlCol="0">
              <a:spAutoFit/>
            </a:bodyPr>
            <a:lstStyle/>
            <a:p>
              <a:pPr algn="ctr"/>
              <a:r>
                <a:rPr lang="en-US" altLang="zh-CN" sz="3000" dirty="0">
                  <a:solidFill>
                    <a:schemeClr val="bg1">
                      <a:lumMod val="50000"/>
                    </a:schemeClr>
                  </a:solidFill>
                  <a:latin typeface="Calibri" charset="0"/>
                  <a:ea typeface="Calibri" charset="0"/>
                  <a:cs typeface="Calibri" charset="0"/>
                </a:rPr>
                <a:t>Unit</a:t>
              </a:r>
              <a:r>
                <a:rPr lang="zh-CN" altLang="en-US" sz="3000" dirty="0">
                  <a:solidFill>
                    <a:schemeClr val="bg1">
                      <a:lumMod val="50000"/>
                    </a:schemeClr>
                  </a:solidFill>
                  <a:latin typeface="Calibri" charset="0"/>
                  <a:ea typeface="Calibri" charset="0"/>
                  <a:cs typeface="Calibri" charset="0"/>
                </a:rPr>
                <a:t> </a:t>
              </a:r>
              <a:r>
                <a:rPr lang="en-US" altLang="zh-CN" sz="3000" dirty="0">
                  <a:solidFill>
                    <a:schemeClr val="bg1">
                      <a:lumMod val="50000"/>
                    </a:schemeClr>
                  </a:solidFill>
                  <a:latin typeface="Calibri" charset="0"/>
                  <a:ea typeface="Calibri" charset="0"/>
                  <a:cs typeface="Calibri" charset="0"/>
                </a:rPr>
                <a:t>#119</a:t>
              </a:r>
            </a:p>
            <a:p>
              <a:pPr algn="ctr"/>
              <a:r>
                <a:rPr lang="en-US" altLang="zh-CN" sz="3000" dirty="0"/>
                <a:t>Tree</a:t>
              </a:r>
              <a:endParaRPr lang="en-US" sz="3000" dirty="0"/>
            </a:p>
          </p:txBody>
        </p:sp>
      </p:grpSp>
      <p:grpSp>
        <p:nvGrpSpPr>
          <p:cNvPr id="17" name="Group 16"/>
          <p:cNvGrpSpPr/>
          <p:nvPr/>
        </p:nvGrpSpPr>
        <p:grpSpPr>
          <a:xfrm>
            <a:off x="106137" y="6246596"/>
            <a:ext cx="14524263" cy="1828800"/>
            <a:chOff x="106137" y="6246596"/>
            <a:chExt cx="14524263" cy="1828800"/>
          </a:xfrm>
        </p:grpSpPr>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l="42" t="-2316" r="65046" b="2316"/>
            <a:stretch/>
          </p:blipFill>
          <p:spPr>
            <a:xfrm>
              <a:off x="1624163" y="6246596"/>
              <a:ext cx="13006237" cy="1828800"/>
            </a:xfrm>
            <a:prstGeom prst="rect">
              <a:avLst/>
            </a:prstGeom>
          </p:spPr>
        </p:pic>
        <p:sp>
          <p:nvSpPr>
            <p:cNvPr id="12" name="TextBox 11"/>
            <p:cNvSpPr txBox="1"/>
            <p:nvPr/>
          </p:nvSpPr>
          <p:spPr>
            <a:xfrm>
              <a:off x="106137" y="6653165"/>
              <a:ext cx="1519968" cy="1015663"/>
            </a:xfrm>
            <a:prstGeom prst="rect">
              <a:avLst/>
            </a:prstGeom>
            <a:noFill/>
          </p:spPr>
          <p:txBody>
            <a:bodyPr wrap="none" rtlCol="0">
              <a:spAutoFit/>
            </a:bodyPr>
            <a:lstStyle/>
            <a:p>
              <a:pPr algn="ctr"/>
              <a:r>
                <a:rPr lang="en-US" altLang="zh-CN" sz="3000" dirty="0">
                  <a:solidFill>
                    <a:schemeClr val="bg1">
                      <a:lumMod val="50000"/>
                    </a:schemeClr>
                  </a:solidFill>
                  <a:latin typeface="Calibri" charset="0"/>
                  <a:ea typeface="Calibri" charset="0"/>
                  <a:cs typeface="Calibri" charset="0"/>
                </a:rPr>
                <a:t>Unit</a:t>
              </a:r>
              <a:r>
                <a:rPr lang="zh-CN" altLang="en-US" sz="3000" dirty="0">
                  <a:solidFill>
                    <a:schemeClr val="bg1">
                      <a:lumMod val="50000"/>
                    </a:schemeClr>
                  </a:solidFill>
                  <a:latin typeface="Calibri" charset="0"/>
                  <a:ea typeface="Calibri" charset="0"/>
                  <a:cs typeface="Calibri" charset="0"/>
                </a:rPr>
                <a:t> </a:t>
              </a:r>
              <a:r>
                <a:rPr lang="en-US" altLang="zh-CN" sz="3000" dirty="0">
                  <a:solidFill>
                    <a:schemeClr val="bg1">
                      <a:lumMod val="50000"/>
                    </a:schemeClr>
                  </a:solidFill>
                  <a:latin typeface="Calibri" charset="0"/>
                  <a:ea typeface="Calibri" charset="0"/>
                  <a:cs typeface="Calibri" charset="0"/>
                </a:rPr>
                <a:t>#32</a:t>
              </a:r>
            </a:p>
            <a:p>
              <a:pPr algn="ctr"/>
              <a:r>
                <a:rPr lang="en-US" altLang="zh-CN" sz="3000" dirty="0"/>
                <a:t>Dome</a:t>
              </a:r>
              <a:endParaRPr lang="en-US" sz="3000" dirty="0"/>
            </a:p>
          </p:txBody>
        </p:sp>
      </p:grpSp>
      <p:sp>
        <p:nvSpPr>
          <p:cNvPr id="14" name="Title 1"/>
          <p:cNvSpPr txBox="1">
            <a:spLocks/>
          </p:cNvSpPr>
          <p:nvPr/>
        </p:nvSpPr>
        <p:spPr>
          <a:xfrm>
            <a:off x="0" y="481966"/>
            <a:ext cx="14630400" cy="1371600"/>
          </a:xfrm>
          <a:prstGeom prst="rect">
            <a:avLst/>
          </a:prstGeom>
        </p:spPr>
        <p:txBody>
          <a:bodyPr vert="horz" lIns="146304" tIns="73152" rIns="146304" bIns="73152" rtlCol="0" anchor="ctr">
            <a:norm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sz="6600" dirty="0"/>
              <a:t>Which </a:t>
            </a:r>
            <a:r>
              <a:rPr lang="en-US" altLang="zh-CN" sz="6600" dirty="0"/>
              <a:t>units</a:t>
            </a:r>
            <a:r>
              <a:rPr lang="zh-CN" altLang="en-US" sz="6600" dirty="0"/>
              <a:t> </a:t>
            </a:r>
            <a:r>
              <a:rPr lang="en-US" altLang="zh-CN" sz="6600" b="1" dirty="0"/>
              <a:t>correlate</a:t>
            </a:r>
            <a:r>
              <a:rPr lang="zh-CN" altLang="en-US" sz="6600" dirty="0"/>
              <a:t> </a:t>
            </a:r>
            <a:r>
              <a:rPr lang="en-US" altLang="zh-CN" sz="6600" dirty="0"/>
              <a:t>to</a:t>
            </a:r>
            <a:r>
              <a:rPr lang="zh-CN" altLang="en-US" sz="6600" dirty="0"/>
              <a:t> </a:t>
            </a:r>
            <a:r>
              <a:rPr lang="en-US" altLang="zh-CN" sz="6600" dirty="0"/>
              <a:t>an</a:t>
            </a:r>
            <a:r>
              <a:rPr lang="zh-CN" altLang="en-US" sz="6600" dirty="0"/>
              <a:t> </a:t>
            </a:r>
            <a:r>
              <a:rPr lang="en-US" altLang="zh-CN" sz="6600" dirty="0"/>
              <a:t>object</a:t>
            </a:r>
            <a:r>
              <a:rPr lang="zh-CN" altLang="en-US" sz="6600" dirty="0"/>
              <a:t> </a:t>
            </a:r>
            <a:r>
              <a:rPr lang="en-US" altLang="zh-CN" sz="6600" dirty="0"/>
              <a:t>class?</a:t>
            </a:r>
            <a:endParaRPr lang="en-US" sz="6600" dirty="0"/>
          </a:p>
        </p:txBody>
      </p:sp>
      <p:sp>
        <p:nvSpPr>
          <p:cNvPr id="15" name="TextBox 14"/>
          <p:cNvSpPr txBox="1"/>
          <p:nvPr/>
        </p:nvSpPr>
        <p:spPr>
          <a:xfrm>
            <a:off x="2084559" y="2713956"/>
            <a:ext cx="2566345" cy="538609"/>
          </a:xfrm>
          <a:prstGeom prst="rect">
            <a:avLst/>
          </a:prstGeom>
          <a:noFill/>
        </p:spPr>
        <p:txBody>
          <a:bodyPr wrap="none" rtlCol="0">
            <a:spAutoFit/>
          </a:bodyPr>
          <a:lstStyle/>
          <a:p>
            <a:pPr algn="ctr"/>
            <a:r>
              <a:rPr lang="en-US" altLang="zh-CN" dirty="0"/>
              <a:t>Church</a:t>
            </a:r>
            <a:r>
              <a:rPr lang="zh-CN" altLang="en-US" dirty="0"/>
              <a:t> </a:t>
            </a:r>
            <a:r>
              <a:rPr lang="en-US" altLang="zh-CN" dirty="0"/>
              <a:t>samples</a:t>
            </a:r>
            <a:endParaRPr lang="en-US" dirty="0"/>
          </a:p>
        </p:txBody>
      </p:sp>
    </p:spTree>
    <p:extLst>
      <p:ext uri="{BB962C8B-B14F-4D97-AF65-F5344CB8AC3E}">
        <p14:creationId xmlns:p14="http://schemas.microsoft.com/office/powerpoint/2010/main" val="104628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0" y="481966"/>
            <a:ext cx="14630400" cy="1371600"/>
          </a:xfrm>
          <a:prstGeom prst="rect">
            <a:avLst/>
          </a:prstGeom>
        </p:spPr>
        <p:txBody>
          <a:bodyPr vert="horz" lIns="146304" tIns="73152" rIns="146304" bIns="73152" rtlCol="0" anchor="ctr">
            <a:norm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sz="6600" dirty="0"/>
              <a:t>Which </a:t>
            </a:r>
            <a:r>
              <a:rPr lang="en-US" altLang="zh-CN" sz="6600" dirty="0"/>
              <a:t>units</a:t>
            </a:r>
            <a:r>
              <a:rPr lang="zh-CN" altLang="en-US" sz="6600" dirty="0"/>
              <a:t> </a:t>
            </a:r>
            <a:r>
              <a:rPr lang="en-US" altLang="zh-CN" sz="6600" b="1" dirty="0"/>
              <a:t>correlate</a:t>
            </a:r>
            <a:r>
              <a:rPr lang="zh-CN" altLang="en-US" sz="6600" dirty="0"/>
              <a:t> </a:t>
            </a:r>
            <a:r>
              <a:rPr lang="en-US" altLang="zh-CN" sz="6600" dirty="0"/>
              <a:t>to</a:t>
            </a:r>
            <a:r>
              <a:rPr lang="zh-CN" altLang="en-US" sz="6600" dirty="0"/>
              <a:t> </a:t>
            </a:r>
            <a:r>
              <a:rPr lang="en-US" altLang="zh-CN" sz="6600" dirty="0"/>
              <a:t>an</a:t>
            </a:r>
            <a:r>
              <a:rPr lang="zh-CN" altLang="en-US" sz="6600" dirty="0"/>
              <a:t> </a:t>
            </a:r>
            <a:r>
              <a:rPr lang="en-US" altLang="zh-CN" sz="6600" dirty="0"/>
              <a:t>object</a:t>
            </a:r>
            <a:r>
              <a:rPr lang="zh-CN" altLang="en-US" sz="6600" dirty="0"/>
              <a:t> </a:t>
            </a:r>
            <a:r>
              <a:rPr lang="en-US" altLang="zh-CN" sz="6600" dirty="0"/>
              <a:t>class?</a:t>
            </a:r>
            <a:endParaRPr lang="en-US" sz="6600" dirty="0"/>
          </a:p>
        </p:txBody>
      </p:sp>
      <p:grpSp>
        <p:nvGrpSpPr>
          <p:cNvPr id="13" name="Group 12"/>
          <p:cNvGrpSpPr/>
          <p:nvPr/>
        </p:nvGrpSpPr>
        <p:grpSpPr>
          <a:xfrm>
            <a:off x="90569" y="6246596"/>
            <a:ext cx="14539831" cy="1828800"/>
            <a:chOff x="90569" y="6246596"/>
            <a:chExt cx="14539831" cy="1828800"/>
          </a:xfrm>
        </p:grpSpPr>
        <p:pic>
          <p:nvPicPr>
            <p:cNvPr id="18" name="Picture 17">
              <a:extLst>
                <a:ext uri="{FF2B5EF4-FFF2-40B4-BE49-F238E27FC236}">
                  <a16:creationId xmlns:a16="http://schemas.microsoft.com/office/drawing/2014/main" id="{2740CD70-16FA-254B-9CBD-096F45A68E89}"/>
                </a:ext>
              </a:extLst>
            </p:cNvPr>
            <p:cNvPicPr>
              <a:picLocks noChangeAspect="1"/>
            </p:cNvPicPr>
            <p:nvPr/>
          </p:nvPicPr>
          <p:blipFill rotWithShape="1">
            <a:blip r:embed="rId3">
              <a:extLst>
                <a:ext uri="{28A0092B-C50C-407E-A947-70E740481C1C}">
                  <a14:useLocalDpi xmlns:a14="http://schemas.microsoft.com/office/drawing/2010/main"/>
                </a:ext>
              </a:extLst>
            </a:blip>
            <a:srcRect r="29977"/>
            <a:stretch/>
          </p:blipFill>
          <p:spPr>
            <a:xfrm>
              <a:off x="1596952" y="6246596"/>
              <a:ext cx="13033448" cy="1828800"/>
            </a:xfrm>
            <a:prstGeom prst="rect">
              <a:avLst/>
            </a:prstGeom>
          </p:spPr>
        </p:pic>
        <p:sp>
          <p:nvSpPr>
            <p:cNvPr id="20" name="TextBox 19"/>
            <p:cNvSpPr txBox="1"/>
            <p:nvPr/>
          </p:nvSpPr>
          <p:spPr>
            <a:xfrm>
              <a:off x="90569" y="6653165"/>
              <a:ext cx="1519968" cy="1015663"/>
            </a:xfrm>
            <a:prstGeom prst="rect">
              <a:avLst/>
            </a:prstGeom>
            <a:noFill/>
          </p:spPr>
          <p:txBody>
            <a:bodyPr wrap="none" rtlCol="0">
              <a:spAutoFit/>
            </a:bodyPr>
            <a:lstStyle/>
            <a:p>
              <a:pPr algn="ctr"/>
              <a:r>
                <a:rPr lang="en-US" altLang="zh-CN" sz="3000" dirty="0">
                  <a:solidFill>
                    <a:schemeClr val="bg1">
                      <a:lumMod val="50000"/>
                    </a:schemeClr>
                  </a:solidFill>
                  <a:latin typeface="Calibri" charset="0"/>
                  <a:ea typeface="Calibri" charset="0"/>
                  <a:cs typeface="Calibri" charset="0"/>
                </a:rPr>
                <a:t>Unit</a:t>
              </a:r>
              <a:r>
                <a:rPr lang="zh-CN" altLang="en-US" sz="3000" dirty="0">
                  <a:solidFill>
                    <a:schemeClr val="bg1">
                      <a:lumMod val="50000"/>
                    </a:schemeClr>
                  </a:solidFill>
                  <a:latin typeface="Calibri" charset="0"/>
                  <a:ea typeface="Calibri" charset="0"/>
                  <a:cs typeface="Calibri" charset="0"/>
                </a:rPr>
                <a:t> </a:t>
              </a:r>
              <a:r>
                <a:rPr lang="en-US" altLang="zh-CN" sz="3000" dirty="0">
                  <a:solidFill>
                    <a:schemeClr val="bg1">
                      <a:lumMod val="50000"/>
                    </a:schemeClr>
                  </a:solidFill>
                  <a:latin typeface="Calibri" charset="0"/>
                  <a:ea typeface="Calibri" charset="0"/>
                  <a:cs typeface="Calibri" charset="0"/>
                </a:rPr>
                <a:t>#65</a:t>
              </a:r>
            </a:p>
            <a:p>
              <a:pPr algn="ctr"/>
              <a:r>
                <a:rPr lang="en-US" altLang="zh-CN" sz="3000" dirty="0">
                  <a:latin typeface="Calibri" charset="0"/>
                  <a:ea typeface="Calibri" charset="0"/>
                  <a:cs typeface="Calibri" charset="0"/>
                </a:rPr>
                <a:t>Table</a:t>
              </a:r>
              <a:endParaRPr lang="en-US" sz="3000" dirty="0">
                <a:latin typeface="Calibri" charset="0"/>
                <a:ea typeface="Calibri" charset="0"/>
                <a:cs typeface="Calibri" charset="0"/>
              </a:endParaRPr>
            </a:p>
          </p:txBody>
        </p:sp>
      </p:grpSp>
      <p:grpSp>
        <p:nvGrpSpPr>
          <p:cNvPr id="2" name="Group 1"/>
          <p:cNvGrpSpPr/>
          <p:nvPr/>
        </p:nvGrpSpPr>
        <p:grpSpPr>
          <a:xfrm>
            <a:off x="-7214" y="4344736"/>
            <a:ext cx="14622046" cy="1828800"/>
            <a:chOff x="-7214" y="4344736"/>
            <a:chExt cx="14622046" cy="182880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r="65088"/>
            <a:stretch/>
          </p:blipFill>
          <p:spPr>
            <a:xfrm>
              <a:off x="1608595" y="4344736"/>
              <a:ext cx="13006237" cy="1828800"/>
            </a:xfrm>
            <a:prstGeom prst="rect">
              <a:avLst/>
            </a:prstGeom>
          </p:spPr>
        </p:pic>
        <p:sp>
          <p:nvSpPr>
            <p:cNvPr id="21" name="TextBox 20"/>
            <p:cNvSpPr txBox="1"/>
            <p:nvPr/>
          </p:nvSpPr>
          <p:spPr>
            <a:xfrm>
              <a:off x="-7214" y="4751305"/>
              <a:ext cx="1715534" cy="1015663"/>
            </a:xfrm>
            <a:prstGeom prst="rect">
              <a:avLst/>
            </a:prstGeom>
            <a:noFill/>
          </p:spPr>
          <p:txBody>
            <a:bodyPr wrap="none" rtlCol="0">
              <a:spAutoFit/>
            </a:bodyPr>
            <a:lstStyle/>
            <a:p>
              <a:pPr algn="ctr"/>
              <a:r>
                <a:rPr lang="en-US" altLang="zh-CN" sz="3000" dirty="0">
                  <a:solidFill>
                    <a:schemeClr val="bg1">
                      <a:lumMod val="50000"/>
                    </a:schemeClr>
                  </a:solidFill>
                  <a:latin typeface="Calibri" charset="0"/>
                  <a:ea typeface="Calibri" charset="0"/>
                  <a:cs typeface="Calibri" charset="0"/>
                </a:rPr>
                <a:t>Unit</a:t>
              </a:r>
              <a:r>
                <a:rPr lang="zh-CN" altLang="en-US" sz="3000" dirty="0">
                  <a:solidFill>
                    <a:schemeClr val="bg1">
                      <a:lumMod val="50000"/>
                    </a:schemeClr>
                  </a:solidFill>
                  <a:latin typeface="Calibri" charset="0"/>
                  <a:ea typeface="Calibri" charset="0"/>
                  <a:cs typeface="Calibri" charset="0"/>
                </a:rPr>
                <a:t> </a:t>
              </a:r>
              <a:r>
                <a:rPr lang="en-US" altLang="zh-CN" sz="3000" dirty="0">
                  <a:solidFill>
                    <a:schemeClr val="bg1">
                      <a:lumMod val="50000"/>
                    </a:schemeClr>
                  </a:solidFill>
                  <a:latin typeface="Calibri" charset="0"/>
                  <a:ea typeface="Calibri" charset="0"/>
                  <a:cs typeface="Calibri" charset="0"/>
                </a:rPr>
                <a:t>#139</a:t>
              </a:r>
            </a:p>
            <a:p>
              <a:pPr algn="ctr"/>
              <a:r>
                <a:rPr lang="en-US" altLang="zh-CN" sz="3000" dirty="0">
                  <a:latin typeface="Calibri" charset="0"/>
                  <a:ea typeface="Calibri" charset="0"/>
                  <a:cs typeface="Calibri" charset="0"/>
                </a:rPr>
                <a:t>Window</a:t>
              </a:r>
              <a:endParaRPr lang="en-US" sz="3000" dirty="0">
                <a:latin typeface="Calibri" charset="0"/>
                <a:ea typeface="Calibri" charset="0"/>
                <a:cs typeface="Calibri" charset="0"/>
              </a:endParaRPr>
            </a:p>
          </p:txBody>
        </p:sp>
      </p:grpSp>
      <p:grpSp>
        <p:nvGrpSpPr>
          <p:cNvPr id="3" name="Group 2"/>
          <p:cNvGrpSpPr/>
          <p:nvPr/>
        </p:nvGrpSpPr>
        <p:grpSpPr>
          <a:xfrm>
            <a:off x="1482552" y="1954560"/>
            <a:ext cx="12253292" cy="2057400"/>
            <a:chOff x="1482552" y="1954560"/>
            <a:chExt cx="12253292" cy="2057400"/>
          </a:xfrm>
        </p:grpSpPr>
        <p:grpSp>
          <p:nvGrpSpPr>
            <p:cNvPr id="22" name="Group 21"/>
            <p:cNvGrpSpPr/>
            <p:nvPr/>
          </p:nvGrpSpPr>
          <p:grpSpPr>
            <a:xfrm>
              <a:off x="5010944" y="1954560"/>
              <a:ext cx="8724900" cy="2057400"/>
              <a:chOff x="3006090" y="940308"/>
              <a:chExt cx="8724900" cy="2057400"/>
            </a:xfrm>
          </p:grpSpPr>
          <p:pic>
            <p:nvPicPr>
              <p:cNvPr id="23" name="Picture 22">
                <a:extLst>
                  <a:ext uri="{FF2B5EF4-FFF2-40B4-BE49-F238E27FC236}">
                    <a16:creationId xmlns:a16="http://schemas.microsoft.com/office/drawing/2014/main" id="{35994CDB-4BDD-C74D-98B9-F87AF485C9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6090" y="940308"/>
                <a:ext cx="2057400" cy="2057400"/>
              </a:xfrm>
              <a:prstGeom prst="rect">
                <a:avLst/>
              </a:prstGeom>
              <a:ln w="25400">
                <a:solidFill>
                  <a:srgbClr val="000000"/>
                </a:solidFill>
                <a:miter lim="400000"/>
              </a:ln>
            </p:spPr>
          </p:pic>
          <p:pic>
            <p:nvPicPr>
              <p:cNvPr id="24" name="Picture 23">
                <a:extLst>
                  <a:ext uri="{FF2B5EF4-FFF2-40B4-BE49-F238E27FC236}">
                    <a16:creationId xmlns:a16="http://schemas.microsoft.com/office/drawing/2014/main" id="{D05C31D4-B68D-F348-81D1-B5440D551C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28590" y="940308"/>
                <a:ext cx="2057400" cy="2057400"/>
              </a:xfrm>
              <a:prstGeom prst="rect">
                <a:avLst/>
              </a:prstGeom>
              <a:ln w="25400">
                <a:solidFill>
                  <a:srgbClr val="000000"/>
                </a:solidFill>
                <a:miter lim="400000"/>
              </a:ln>
            </p:spPr>
          </p:pic>
          <p:pic>
            <p:nvPicPr>
              <p:cNvPr id="25" name="Picture 24">
                <a:extLst>
                  <a:ext uri="{FF2B5EF4-FFF2-40B4-BE49-F238E27FC236}">
                    <a16:creationId xmlns:a16="http://schemas.microsoft.com/office/drawing/2014/main" id="{E4546296-A264-9047-8A04-98649884EE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51090" y="940308"/>
                <a:ext cx="2057400" cy="2057400"/>
              </a:xfrm>
              <a:prstGeom prst="rect">
                <a:avLst/>
              </a:prstGeom>
              <a:ln w="25400">
                <a:solidFill>
                  <a:srgbClr val="000000"/>
                </a:solidFill>
                <a:miter lim="400000"/>
              </a:ln>
            </p:spPr>
          </p:pic>
          <p:pic>
            <p:nvPicPr>
              <p:cNvPr id="26" name="Picture 25">
                <a:extLst>
                  <a:ext uri="{FF2B5EF4-FFF2-40B4-BE49-F238E27FC236}">
                    <a16:creationId xmlns:a16="http://schemas.microsoft.com/office/drawing/2014/main" id="{486DFF6C-FDA9-814B-90E9-0338B5A856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73590" y="940308"/>
                <a:ext cx="2057400" cy="2057400"/>
              </a:xfrm>
              <a:prstGeom prst="rect">
                <a:avLst/>
              </a:prstGeom>
              <a:ln w="25400">
                <a:solidFill>
                  <a:srgbClr val="000000"/>
                </a:solidFill>
                <a:miter lim="400000"/>
              </a:ln>
            </p:spPr>
          </p:pic>
        </p:grpSp>
        <p:sp>
          <p:nvSpPr>
            <p:cNvPr id="27" name="TextBox 26"/>
            <p:cNvSpPr txBox="1"/>
            <p:nvPr/>
          </p:nvSpPr>
          <p:spPr>
            <a:xfrm>
              <a:off x="1482552" y="2713956"/>
              <a:ext cx="3359061" cy="538609"/>
            </a:xfrm>
            <a:prstGeom prst="rect">
              <a:avLst/>
            </a:prstGeom>
            <a:noFill/>
          </p:spPr>
          <p:txBody>
            <a:bodyPr wrap="none" rtlCol="0">
              <a:spAutoFit/>
            </a:bodyPr>
            <a:lstStyle/>
            <a:p>
              <a:pPr algn="ctr"/>
              <a:r>
                <a:rPr lang="en-US" altLang="zh-CN" dirty="0"/>
                <a:t>Dining</a:t>
              </a:r>
              <a:r>
                <a:rPr lang="zh-CN" altLang="en-US" dirty="0"/>
                <a:t> </a:t>
              </a:r>
              <a:r>
                <a:rPr lang="en-US" altLang="zh-CN" dirty="0"/>
                <a:t>room</a:t>
              </a:r>
              <a:r>
                <a:rPr lang="zh-CN" altLang="en-US" dirty="0"/>
                <a:t> </a:t>
              </a:r>
              <a:r>
                <a:rPr lang="en-US" altLang="zh-CN" dirty="0"/>
                <a:t>samples</a:t>
              </a:r>
              <a:endParaRPr lang="en-US" dirty="0"/>
            </a:p>
          </p:txBody>
        </p:sp>
      </p:grpSp>
    </p:spTree>
    <p:extLst>
      <p:ext uri="{BB962C8B-B14F-4D97-AF65-F5344CB8AC3E}">
        <p14:creationId xmlns:p14="http://schemas.microsoft.com/office/powerpoint/2010/main" val="53321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180D3-D3CA-004F-9BD4-852E5DC03B59}"/>
              </a:ext>
            </a:extLst>
          </p:cNvPr>
          <p:cNvSpPr>
            <a:spLocks noGrp="1"/>
          </p:cNvSpPr>
          <p:nvPr>
            <p:ph type="title"/>
          </p:nvPr>
        </p:nvSpPr>
        <p:spPr>
          <a:xfrm>
            <a:off x="690464" y="730424"/>
            <a:ext cx="13167360" cy="1371600"/>
          </a:xfrm>
        </p:spPr>
        <p:txBody>
          <a:bodyPr>
            <a:normAutofit fontScale="90000"/>
          </a:bodyPr>
          <a:lstStyle/>
          <a:p>
            <a:r>
              <a:rPr lang="en-US" sz="7200" dirty="0"/>
              <a:t>Which units </a:t>
            </a:r>
            <a:r>
              <a:rPr lang="en-US" altLang="zh-CN" sz="7200" b="1" dirty="0"/>
              <a:t>cause</a:t>
            </a:r>
            <a:r>
              <a:rPr lang="zh-CN" altLang="en-US" sz="7200" dirty="0"/>
              <a:t> </a:t>
            </a:r>
            <a:r>
              <a:rPr lang="en-US" sz="7200" dirty="0"/>
              <a:t>an object class?</a:t>
            </a:r>
            <a:br>
              <a:rPr lang="en-US" sz="7200" dirty="0"/>
            </a:b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2" y="2135080"/>
            <a:ext cx="14621956" cy="5148072"/>
          </a:xfrm>
          <a:prstGeom prst="rect">
            <a:avLst/>
          </a:prstGeom>
        </p:spPr>
      </p:pic>
    </p:spTree>
    <p:extLst>
      <p:ext uri="{BB962C8B-B14F-4D97-AF65-F5344CB8AC3E}">
        <p14:creationId xmlns:p14="http://schemas.microsoft.com/office/powerpoint/2010/main" val="8225439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180D3-D3CA-004F-9BD4-852E5DC03B59}"/>
              </a:ext>
            </a:extLst>
          </p:cNvPr>
          <p:cNvSpPr>
            <a:spLocks noGrp="1"/>
          </p:cNvSpPr>
          <p:nvPr>
            <p:ph type="title"/>
          </p:nvPr>
        </p:nvSpPr>
        <p:spPr>
          <a:xfrm>
            <a:off x="690464" y="730424"/>
            <a:ext cx="13167360" cy="1371600"/>
          </a:xfrm>
        </p:spPr>
        <p:txBody>
          <a:bodyPr>
            <a:normAutofit fontScale="90000"/>
          </a:bodyPr>
          <a:lstStyle/>
          <a:p>
            <a:r>
              <a:rPr lang="en-US" sz="7200" dirty="0"/>
              <a:t>Which units </a:t>
            </a:r>
            <a:r>
              <a:rPr lang="en-US" altLang="zh-CN" sz="7200" b="1" dirty="0"/>
              <a:t>cause</a:t>
            </a:r>
            <a:r>
              <a:rPr lang="zh-CN" altLang="en-US" sz="7200" dirty="0"/>
              <a:t> </a:t>
            </a:r>
            <a:r>
              <a:rPr lang="en-US" sz="7200" dirty="0"/>
              <a:t>an object class?</a:t>
            </a:r>
            <a:br>
              <a:rPr lang="en-US" sz="7200" dirty="0"/>
            </a:b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3" y="2135080"/>
            <a:ext cx="14621954" cy="5148072"/>
          </a:xfrm>
          <a:prstGeom prst="rect">
            <a:avLst/>
          </a:prstGeom>
        </p:spPr>
      </p:pic>
    </p:spTree>
    <p:extLst>
      <p:ext uri="{BB962C8B-B14F-4D97-AF65-F5344CB8AC3E}">
        <p14:creationId xmlns:p14="http://schemas.microsoft.com/office/powerpoint/2010/main" val="1246331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180D3-D3CA-004F-9BD4-852E5DC03B59}"/>
              </a:ext>
            </a:extLst>
          </p:cNvPr>
          <p:cNvSpPr>
            <a:spLocks noGrp="1"/>
          </p:cNvSpPr>
          <p:nvPr>
            <p:ph type="title"/>
          </p:nvPr>
        </p:nvSpPr>
        <p:spPr>
          <a:xfrm>
            <a:off x="690464" y="730424"/>
            <a:ext cx="13167360" cy="1371600"/>
          </a:xfrm>
        </p:spPr>
        <p:txBody>
          <a:bodyPr>
            <a:normAutofit fontScale="90000"/>
          </a:bodyPr>
          <a:lstStyle/>
          <a:p>
            <a:r>
              <a:rPr lang="en-US" sz="7200" dirty="0"/>
              <a:t>Which units </a:t>
            </a:r>
            <a:r>
              <a:rPr lang="en-US" altLang="zh-CN" sz="7200" b="1" dirty="0"/>
              <a:t>cause</a:t>
            </a:r>
            <a:r>
              <a:rPr lang="zh-CN" altLang="en-US" sz="7200" dirty="0"/>
              <a:t> </a:t>
            </a:r>
            <a:r>
              <a:rPr lang="en-US" sz="7200" dirty="0"/>
              <a:t>an object class?</a:t>
            </a:r>
            <a:br>
              <a:rPr lang="en-US" sz="7200" dirty="0"/>
            </a:b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3" y="2135080"/>
            <a:ext cx="14621954" cy="5148071"/>
          </a:xfrm>
          <a:prstGeom prst="rect">
            <a:avLst/>
          </a:prstGeom>
        </p:spPr>
      </p:pic>
    </p:spTree>
    <p:extLst>
      <p:ext uri="{BB962C8B-B14F-4D97-AF65-F5344CB8AC3E}">
        <p14:creationId xmlns:p14="http://schemas.microsoft.com/office/powerpoint/2010/main" val="1108967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180D3-D3CA-004F-9BD4-852E5DC03B59}"/>
              </a:ext>
            </a:extLst>
          </p:cNvPr>
          <p:cNvSpPr>
            <a:spLocks noGrp="1"/>
          </p:cNvSpPr>
          <p:nvPr>
            <p:ph type="title"/>
          </p:nvPr>
        </p:nvSpPr>
        <p:spPr>
          <a:xfrm>
            <a:off x="690464" y="730424"/>
            <a:ext cx="13167360" cy="1371600"/>
          </a:xfrm>
        </p:spPr>
        <p:txBody>
          <a:bodyPr>
            <a:normAutofit fontScale="90000"/>
          </a:bodyPr>
          <a:lstStyle/>
          <a:p>
            <a:r>
              <a:rPr lang="en-US" sz="7200" dirty="0"/>
              <a:t>Which units </a:t>
            </a:r>
            <a:r>
              <a:rPr lang="en-US" altLang="zh-CN" sz="7200" b="1" dirty="0"/>
              <a:t>cause</a:t>
            </a:r>
            <a:r>
              <a:rPr lang="zh-CN" altLang="en-US" sz="7200" dirty="0"/>
              <a:t> </a:t>
            </a:r>
            <a:r>
              <a:rPr lang="en-US" sz="7200" dirty="0"/>
              <a:t>an object class?</a:t>
            </a:r>
            <a:br>
              <a:rPr lang="en-US" sz="7200" dirty="0"/>
            </a:b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4" y="2135080"/>
            <a:ext cx="14621951" cy="5148071"/>
          </a:xfrm>
          <a:prstGeom prst="rect">
            <a:avLst/>
          </a:prstGeom>
        </p:spPr>
      </p:pic>
    </p:spTree>
    <p:extLst>
      <p:ext uri="{BB962C8B-B14F-4D97-AF65-F5344CB8AC3E}">
        <p14:creationId xmlns:p14="http://schemas.microsoft.com/office/powerpoint/2010/main" val="1993576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180D3-D3CA-004F-9BD4-852E5DC03B59}"/>
              </a:ext>
            </a:extLst>
          </p:cNvPr>
          <p:cNvSpPr>
            <a:spLocks noGrp="1"/>
          </p:cNvSpPr>
          <p:nvPr>
            <p:ph type="title"/>
          </p:nvPr>
        </p:nvSpPr>
        <p:spPr>
          <a:xfrm>
            <a:off x="690464" y="730424"/>
            <a:ext cx="13167360" cy="1371600"/>
          </a:xfrm>
        </p:spPr>
        <p:txBody>
          <a:bodyPr>
            <a:normAutofit fontScale="90000"/>
          </a:bodyPr>
          <a:lstStyle/>
          <a:p>
            <a:r>
              <a:rPr lang="en-US" sz="7200" dirty="0"/>
              <a:t>Which units </a:t>
            </a:r>
            <a:r>
              <a:rPr lang="en-US" altLang="zh-CN" sz="7200" b="1" dirty="0"/>
              <a:t>cause</a:t>
            </a:r>
            <a:r>
              <a:rPr lang="zh-CN" altLang="en-US" sz="7200" dirty="0"/>
              <a:t> </a:t>
            </a:r>
            <a:r>
              <a:rPr lang="en-US" sz="7200" dirty="0"/>
              <a:t>an object class?</a:t>
            </a:r>
            <a:br>
              <a:rPr lang="en-US" sz="7200" dirty="0"/>
            </a:b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4" y="2135080"/>
            <a:ext cx="14621951" cy="5148070"/>
          </a:xfrm>
          <a:prstGeom prst="rect">
            <a:avLst/>
          </a:prstGeom>
        </p:spPr>
      </p:pic>
    </p:spTree>
    <p:extLst>
      <p:ext uri="{BB962C8B-B14F-4D97-AF65-F5344CB8AC3E}">
        <p14:creationId xmlns:p14="http://schemas.microsoft.com/office/powerpoint/2010/main" val="1546137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180D3-D3CA-004F-9BD4-852E5DC03B59}"/>
              </a:ext>
            </a:extLst>
          </p:cNvPr>
          <p:cNvSpPr>
            <a:spLocks noGrp="1"/>
          </p:cNvSpPr>
          <p:nvPr>
            <p:ph type="title"/>
          </p:nvPr>
        </p:nvSpPr>
        <p:spPr>
          <a:xfrm>
            <a:off x="690464" y="730424"/>
            <a:ext cx="13167360" cy="1371600"/>
          </a:xfrm>
        </p:spPr>
        <p:txBody>
          <a:bodyPr>
            <a:normAutofit fontScale="90000"/>
          </a:bodyPr>
          <a:lstStyle/>
          <a:p>
            <a:r>
              <a:rPr lang="en-US" sz="7200" dirty="0"/>
              <a:t>Which units </a:t>
            </a:r>
            <a:r>
              <a:rPr lang="en-US" altLang="zh-CN" sz="7200" b="1" dirty="0"/>
              <a:t>cause</a:t>
            </a:r>
            <a:r>
              <a:rPr lang="zh-CN" altLang="en-US" sz="7200" dirty="0"/>
              <a:t> </a:t>
            </a:r>
            <a:r>
              <a:rPr lang="en-US" sz="7200" dirty="0"/>
              <a:t>an object class?</a:t>
            </a:r>
            <a:br>
              <a:rPr lang="en-US" sz="7200" dirty="0"/>
            </a:b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5" y="2135080"/>
            <a:ext cx="14621948" cy="5148070"/>
          </a:xfrm>
          <a:prstGeom prst="rect">
            <a:avLst/>
          </a:prstGeom>
        </p:spPr>
      </p:pic>
    </p:spTree>
    <p:extLst>
      <p:ext uri="{BB962C8B-B14F-4D97-AF65-F5344CB8AC3E}">
        <p14:creationId xmlns:p14="http://schemas.microsoft.com/office/powerpoint/2010/main" val="1251788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28B54-AEAA-924C-AE6A-1FF2200C9E2F}"/>
              </a:ext>
            </a:extLst>
          </p:cNvPr>
          <p:cNvSpPr>
            <a:spLocks noGrp="1"/>
          </p:cNvSpPr>
          <p:nvPr>
            <p:ph type="ctrTitle"/>
          </p:nvPr>
        </p:nvSpPr>
        <p:spPr>
          <a:xfrm>
            <a:off x="0" y="3682752"/>
            <a:ext cx="14630400" cy="1764030"/>
          </a:xfrm>
        </p:spPr>
        <p:txBody>
          <a:bodyPr>
            <a:noAutofit/>
          </a:bodyPr>
          <a:lstStyle/>
          <a:p>
            <a:r>
              <a:rPr lang="en-US" sz="8000" dirty="0">
                <a:solidFill>
                  <a:schemeClr val="bg1">
                    <a:lumMod val="50000"/>
                  </a:schemeClr>
                </a:solidFill>
              </a:rPr>
              <a:t>To render a beautiful scene</a:t>
            </a:r>
            <a:r>
              <a:rPr lang="en-US" altLang="zh-CN" sz="8000" dirty="0">
                <a:solidFill>
                  <a:schemeClr val="bg1">
                    <a:lumMod val="50000"/>
                  </a:schemeClr>
                </a:solidFill>
              </a:rPr>
              <a:t>,</a:t>
            </a:r>
            <a:r>
              <a:rPr lang="zh-CN" altLang="en-US" sz="8000" dirty="0">
                <a:solidFill>
                  <a:schemeClr val="bg1">
                    <a:lumMod val="50000"/>
                  </a:schemeClr>
                </a:solidFill>
              </a:rPr>
              <a:t> </a:t>
            </a:r>
            <a:br>
              <a:rPr lang="en-US" altLang="zh-CN" sz="8000" dirty="0">
                <a:solidFill>
                  <a:schemeClr val="bg1">
                    <a:lumMod val="50000"/>
                  </a:schemeClr>
                </a:solidFill>
              </a:rPr>
            </a:br>
            <a:r>
              <a:rPr lang="en-US" altLang="zh-CN" sz="8000" dirty="0"/>
              <a:t>W</a:t>
            </a:r>
            <a:r>
              <a:rPr lang="en-US" sz="8000" dirty="0"/>
              <a:t>hat does a GAN need to know?</a:t>
            </a:r>
          </a:p>
        </p:txBody>
      </p:sp>
      <p:grpSp>
        <p:nvGrpSpPr>
          <p:cNvPr id="4" name="Group 3"/>
          <p:cNvGrpSpPr/>
          <p:nvPr/>
        </p:nvGrpSpPr>
        <p:grpSpPr>
          <a:xfrm>
            <a:off x="3006090" y="802432"/>
            <a:ext cx="8724900" cy="2057400"/>
            <a:chOff x="3006090" y="940308"/>
            <a:chExt cx="8724900" cy="2057400"/>
          </a:xfrm>
        </p:grpSpPr>
        <p:pic>
          <p:nvPicPr>
            <p:cNvPr id="5" name="Picture 4">
              <a:extLst>
                <a:ext uri="{FF2B5EF4-FFF2-40B4-BE49-F238E27FC236}">
                  <a16:creationId xmlns:a16="http://schemas.microsoft.com/office/drawing/2014/main" id="{35994CDB-4BDD-C74D-98B9-F87AF485C92A}"/>
                </a:ext>
              </a:extLst>
            </p:cNvPr>
            <p:cNvPicPr>
              <a:picLocks noChangeAspect="1"/>
            </p:cNvPicPr>
            <p:nvPr/>
          </p:nvPicPr>
          <p:blipFill>
            <a:blip r:embed="rId3"/>
            <a:stretch>
              <a:fillRect/>
            </a:stretch>
          </p:blipFill>
          <p:spPr>
            <a:xfrm>
              <a:off x="3006090" y="940308"/>
              <a:ext cx="2057400" cy="2057400"/>
            </a:xfrm>
            <a:prstGeom prst="rect">
              <a:avLst/>
            </a:prstGeom>
            <a:ln w="25400">
              <a:solidFill>
                <a:srgbClr val="000000"/>
              </a:solidFill>
              <a:miter lim="400000"/>
            </a:ln>
          </p:spPr>
        </p:pic>
        <p:pic>
          <p:nvPicPr>
            <p:cNvPr id="6" name="Picture 5">
              <a:extLst>
                <a:ext uri="{FF2B5EF4-FFF2-40B4-BE49-F238E27FC236}">
                  <a16:creationId xmlns:a16="http://schemas.microsoft.com/office/drawing/2014/main" id="{D05C31D4-B68D-F348-81D1-B5440D551C60}"/>
                </a:ext>
              </a:extLst>
            </p:cNvPr>
            <p:cNvPicPr>
              <a:picLocks noChangeAspect="1"/>
            </p:cNvPicPr>
            <p:nvPr/>
          </p:nvPicPr>
          <p:blipFill>
            <a:blip r:embed="rId4"/>
            <a:stretch>
              <a:fillRect/>
            </a:stretch>
          </p:blipFill>
          <p:spPr>
            <a:xfrm>
              <a:off x="5228590" y="940308"/>
              <a:ext cx="2057400" cy="2057400"/>
            </a:xfrm>
            <a:prstGeom prst="rect">
              <a:avLst/>
            </a:prstGeom>
            <a:ln w="25400">
              <a:solidFill>
                <a:srgbClr val="000000"/>
              </a:solidFill>
              <a:miter lim="400000"/>
            </a:ln>
          </p:spPr>
        </p:pic>
        <p:pic>
          <p:nvPicPr>
            <p:cNvPr id="7" name="Picture 6">
              <a:extLst>
                <a:ext uri="{FF2B5EF4-FFF2-40B4-BE49-F238E27FC236}">
                  <a16:creationId xmlns:a16="http://schemas.microsoft.com/office/drawing/2014/main" id="{E4546296-A264-9047-8A04-98649884EE0D}"/>
                </a:ext>
              </a:extLst>
            </p:cNvPr>
            <p:cNvPicPr>
              <a:picLocks noChangeAspect="1"/>
            </p:cNvPicPr>
            <p:nvPr/>
          </p:nvPicPr>
          <p:blipFill>
            <a:blip r:embed="rId5"/>
            <a:stretch>
              <a:fillRect/>
            </a:stretch>
          </p:blipFill>
          <p:spPr>
            <a:xfrm>
              <a:off x="7451090" y="940308"/>
              <a:ext cx="2057400" cy="2057400"/>
            </a:xfrm>
            <a:prstGeom prst="rect">
              <a:avLst/>
            </a:prstGeom>
            <a:ln w="25400">
              <a:solidFill>
                <a:srgbClr val="000000"/>
              </a:solidFill>
              <a:miter lim="400000"/>
            </a:ln>
          </p:spPr>
        </p:pic>
        <p:pic>
          <p:nvPicPr>
            <p:cNvPr id="8" name="Picture 7">
              <a:extLst>
                <a:ext uri="{FF2B5EF4-FFF2-40B4-BE49-F238E27FC236}">
                  <a16:creationId xmlns:a16="http://schemas.microsoft.com/office/drawing/2014/main" id="{486DFF6C-FDA9-814B-90E9-0338B5A856D3}"/>
                </a:ext>
              </a:extLst>
            </p:cNvPr>
            <p:cNvPicPr>
              <a:picLocks noChangeAspect="1"/>
            </p:cNvPicPr>
            <p:nvPr/>
          </p:nvPicPr>
          <p:blipFill>
            <a:blip r:embed="rId6"/>
            <a:stretch>
              <a:fillRect/>
            </a:stretch>
          </p:blipFill>
          <p:spPr>
            <a:xfrm>
              <a:off x="9673590" y="940308"/>
              <a:ext cx="2057400" cy="2057400"/>
            </a:xfrm>
            <a:prstGeom prst="rect">
              <a:avLst/>
            </a:prstGeom>
            <a:ln w="25400">
              <a:solidFill>
                <a:srgbClr val="000000"/>
              </a:solidFill>
              <a:miter lim="400000"/>
            </a:ln>
          </p:spPr>
        </p:pic>
      </p:grpSp>
      <p:sp>
        <p:nvSpPr>
          <p:cNvPr id="9" name="TextBox 8"/>
          <p:cNvSpPr txBox="1"/>
          <p:nvPr/>
        </p:nvSpPr>
        <p:spPr>
          <a:xfrm>
            <a:off x="1118500" y="1561828"/>
            <a:ext cx="1251881" cy="538609"/>
          </a:xfrm>
          <a:prstGeom prst="rect">
            <a:avLst/>
          </a:prstGeom>
          <a:noFill/>
        </p:spPr>
        <p:txBody>
          <a:bodyPr wrap="none" rtlCol="0">
            <a:spAutoFit/>
          </a:bodyPr>
          <a:lstStyle/>
          <a:p>
            <a:pPr algn="ctr"/>
            <a:r>
              <a:rPr lang="en-US" altLang="zh-CN" dirty="0"/>
              <a:t>Church</a:t>
            </a:r>
            <a:endParaRPr lang="en-US" dirty="0"/>
          </a:p>
        </p:txBody>
      </p:sp>
    </p:spTree>
    <p:extLst>
      <p:ext uri="{BB962C8B-B14F-4D97-AF65-F5344CB8AC3E}">
        <p14:creationId xmlns:p14="http://schemas.microsoft.com/office/powerpoint/2010/main" val="1554257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180D3-D3CA-004F-9BD4-852E5DC03B59}"/>
              </a:ext>
            </a:extLst>
          </p:cNvPr>
          <p:cNvSpPr>
            <a:spLocks noGrp="1"/>
          </p:cNvSpPr>
          <p:nvPr>
            <p:ph type="title"/>
          </p:nvPr>
        </p:nvSpPr>
        <p:spPr>
          <a:xfrm>
            <a:off x="690464" y="730424"/>
            <a:ext cx="13167360" cy="1371600"/>
          </a:xfrm>
        </p:spPr>
        <p:txBody>
          <a:bodyPr>
            <a:normAutofit fontScale="90000"/>
          </a:bodyPr>
          <a:lstStyle/>
          <a:p>
            <a:r>
              <a:rPr lang="en-US" sz="7200" dirty="0"/>
              <a:t>Which units </a:t>
            </a:r>
            <a:r>
              <a:rPr lang="en-US" altLang="zh-CN" sz="7200" b="1" dirty="0"/>
              <a:t>cause</a:t>
            </a:r>
            <a:r>
              <a:rPr lang="zh-CN" altLang="en-US" sz="7200" dirty="0"/>
              <a:t> </a:t>
            </a:r>
            <a:r>
              <a:rPr lang="en-US" sz="7200" dirty="0"/>
              <a:t>an object class?</a:t>
            </a:r>
            <a:br>
              <a:rPr lang="en-US" sz="7200" dirty="0"/>
            </a:b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5" y="2135080"/>
            <a:ext cx="14621948" cy="5148069"/>
          </a:xfrm>
          <a:prstGeom prst="rect">
            <a:avLst/>
          </a:prstGeom>
        </p:spPr>
      </p:pic>
    </p:spTree>
    <p:extLst>
      <p:ext uri="{BB962C8B-B14F-4D97-AF65-F5344CB8AC3E}">
        <p14:creationId xmlns:p14="http://schemas.microsoft.com/office/powerpoint/2010/main" val="19341556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descr="http://wednesday.csail.mit.edu/davidbau/newdissect/dissect/figure/teaser/7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3938" y="5145492"/>
            <a:ext cx="2743200" cy="274320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pic>
        <p:nvPicPr>
          <p:cNvPr id="38"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357129" y="5145492"/>
            <a:ext cx="2743200" cy="274320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pic>
        <p:nvPicPr>
          <p:cNvPr id="39" name="Picture 6" descr="http://wednesday.csail.mit.edu/davidbau/newdissect/dissect/figure/teaser/76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0320" y="5145492"/>
            <a:ext cx="2743200" cy="274320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pic>
        <p:nvPicPr>
          <p:cNvPr id="40" name="Picture 8"/>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0123512" y="5145492"/>
            <a:ext cx="2743200" cy="274320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ltLang="zh-CN" dirty="0"/>
              <a:t>Removing</a:t>
            </a:r>
            <a:r>
              <a:rPr lang="zh-CN" altLang="en-US" dirty="0"/>
              <a:t> </a:t>
            </a:r>
            <a:r>
              <a:rPr lang="en-US" altLang="zh-CN" dirty="0"/>
              <a:t>or</a:t>
            </a:r>
            <a:r>
              <a:rPr lang="zh-CN" altLang="en-US" dirty="0"/>
              <a:t> </a:t>
            </a:r>
            <a:r>
              <a:rPr lang="en-US" altLang="zh-CN" dirty="0"/>
              <a:t>Adding</a:t>
            </a:r>
            <a:r>
              <a:rPr lang="zh-CN" altLang="en-US" dirty="0"/>
              <a:t> </a:t>
            </a:r>
            <a:r>
              <a:rPr lang="en-US" altLang="zh-CN" dirty="0"/>
              <a:t>Units</a:t>
            </a:r>
            <a:endParaRPr lang="en-US" dirty="0"/>
          </a:p>
        </p:txBody>
      </p:sp>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l="5146" t="3791" r="43547" b="73273"/>
          <a:stretch/>
        </p:blipFill>
        <p:spPr>
          <a:xfrm>
            <a:off x="9710691" y="2026569"/>
            <a:ext cx="3825579" cy="2816848"/>
          </a:xfrm>
          <a:prstGeom prst="rect">
            <a:avLst/>
          </a:prstGeom>
        </p:spPr>
      </p:pic>
      <p:sp>
        <p:nvSpPr>
          <p:cNvPr id="8" name="TextBox 7"/>
          <p:cNvSpPr txBox="1"/>
          <p:nvPr/>
        </p:nvSpPr>
        <p:spPr>
          <a:xfrm>
            <a:off x="3835488" y="4494207"/>
            <a:ext cx="3153161" cy="349210"/>
          </a:xfrm>
          <a:prstGeom prst="rect">
            <a:avLst/>
          </a:prstGeom>
          <a:noFill/>
        </p:spPr>
        <p:txBody>
          <a:bodyPr wrap="none" rtlCol="0">
            <a:spAutoFit/>
          </a:bodyPr>
          <a:lstStyle/>
          <a:p>
            <a:pPr algn="ctr"/>
            <a:r>
              <a:rPr lang="en-US" altLang="zh-CN" sz="2800" dirty="0">
                <a:latin typeface="Helvetica" charset="0"/>
                <a:ea typeface="Helvetica" charset="0"/>
                <a:cs typeface="Helvetica" charset="0"/>
              </a:rPr>
              <a:t>Number</a:t>
            </a:r>
            <a:r>
              <a:rPr lang="zh-CN" altLang="en-US" sz="2800" dirty="0">
                <a:latin typeface="Helvetica" charset="0"/>
                <a:ea typeface="Helvetica" charset="0"/>
                <a:cs typeface="Helvetica" charset="0"/>
              </a:rPr>
              <a:t> </a:t>
            </a:r>
            <a:r>
              <a:rPr lang="en-US" altLang="zh-CN" sz="2800" dirty="0">
                <a:latin typeface="Helvetica" charset="0"/>
                <a:ea typeface="Helvetica" charset="0"/>
                <a:cs typeface="Helvetica" charset="0"/>
              </a:rPr>
              <a:t>of</a:t>
            </a:r>
            <a:r>
              <a:rPr lang="zh-CN" altLang="en-US" sz="2800" dirty="0">
                <a:latin typeface="Helvetica" charset="0"/>
                <a:ea typeface="Helvetica" charset="0"/>
                <a:cs typeface="Helvetica" charset="0"/>
              </a:rPr>
              <a:t> </a:t>
            </a:r>
            <a:r>
              <a:rPr lang="en-US" altLang="zh-CN" sz="2800" dirty="0">
                <a:latin typeface="Helvetica" charset="0"/>
                <a:ea typeface="Helvetica" charset="0"/>
                <a:cs typeface="Helvetica" charset="0"/>
              </a:rPr>
              <a:t>tree</a:t>
            </a:r>
            <a:r>
              <a:rPr lang="zh-CN" altLang="en-US" sz="2800" dirty="0">
                <a:latin typeface="Helvetica" charset="0"/>
                <a:ea typeface="Helvetica" charset="0"/>
                <a:cs typeface="Helvetica" charset="0"/>
              </a:rPr>
              <a:t> </a:t>
            </a:r>
            <a:r>
              <a:rPr lang="en-US" altLang="zh-CN" sz="2800" dirty="0">
                <a:latin typeface="Helvetica" charset="0"/>
                <a:ea typeface="Helvetica" charset="0"/>
                <a:cs typeface="Helvetica" charset="0"/>
              </a:rPr>
              <a:t>units</a:t>
            </a:r>
            <a:r>
              <a:rPr lang="zh-CN" altLang="en-US" sz="2800" dirty="0">
                <a:latin typeface="Helvetica" charset="0"/>
                <a:ea typeface="Helvetica" charset="0"/>
                <a:cs typeface="Helvetica" charset="0"/>
              </a:rPr>
              <a:t> </a:t>
            </a:r>
            <a:r>
              <a:rPr lang="en-US" altLang="zh-CN" sz="2800" dirty="0">
                <a:latin typeface="Helvetica" charset="0"/>
                <a:ea typeface="Helvetica" charset="0"/>
                <a:cs typeface="Helvetica" charset="0"/>
              </a:rPr>
              <a:t>ablated</a:t>
            </a:r>
            <a:endParaRPr lang="en-US" sz="2800" dirty="0">
              <a:latin typeface="Helvetica" charset="0"/>
              <a:ea typeface="Helvetica" charset="0"/>
              <a:cs typeface="Helvetica" charset="0"/>
            </a:endParaRPr>
          </a:p>
        </p:txBody>
      </p:sp>
      <p:cxnSp>
        <p:nvCxnSpPr>
          <p:cNvPr id="9" name="Straight Arrow Connector 8"/>
          <p:cNvCxnSpPr/>
          <p:nvPr/>
        </p:nvCxnSpPr>
        <p:spPr>
          <a:xfrm>
            <a:off x="1094130" y="4255038"/>
            <a:ext cx="8635874" cy="3404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1142309" y="2044962"/>
            <a:ext cx="2034228" cy="2538410"/>
            <a:chOff x="1142309" y="2044962"/>
            <a:chExt cx="2034228" cy="2538410"/>
          </a:xfrm>
        </p:grpSpPr>
        <p:pic>
          <p:nvPicPr>
            <p:cNvPr id="21" name="Picture 2" descr="http://wednesday.csail.mit.edu/davidbau/newdissect/dissect/figure/tree_ablation/church-tree-422-ablate-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2309" y="2044962"/>
              <a:ext cx="2034228" cy="2034228"/>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a:off x="2159423" y="4148721"/>
              <a:ext cx="0" cy="12406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030930" y="4234162"/>
              <a:ext cx="256986" cy="349210"/>
            </a:xfrm>
            <a:prstGeom prst="rect">
              <a:avLst/>
            </a:prstGeom>
            <a:noFill/>
          </p:spPr>
          <p:txBody>
            <a:bodyPr wrap="none" rtlCol="0">
              <a:spAutoFit/>
            </a:bodyPr>
            <a:lstStyle/>
            <a:p>
              <a:pPr algn="ctr"/>
              <a:r>
                <a:rPr lang="en-US" altLang="zh-CN" sz="2800" dirty="0">
                  <a:latin typeface="Helvetica" charset="0"/>
                  <a:ea typeface="Helvetica" charset="0"/>
                  <a:cs typeface="Helvetica" charset="0"/>
                </a:rPr>
                <a:t>0</a:t>
              </a:r>
              <a:endParaRPr lang="en-US" sz="2800" dirty="0">
                <a:latin typeface="Helvetica" charset="0"/>
                <a:ea typeface="Helvetica" charset="0"/>
                <a:cs typeface="Helvetica" charset="0"/>
              </a:endParaRPr>
            </a:p>
          </p:txBody>
        </p:sp>
      </p:grpSp>
      <p:grpSp>
        <p:nvGrpSpPr>
          <p:cNvPr id="25" name="Group 24"/>
          <p:cNvGrpSpPr/>
          <p:nvPr/>
        </p:nvGrpSpPr>
        <p:grpSpPr>
          <a:xfrm>
            <a:off x="3281433" y="2044962"/>
            <a:ext cx="2034228" cy="2538410"/>
            <a:chOff x="3281433" y="2044962"/>
            <a:chExt cx="2034228" cy="2538410"/>
          </a:xfrm>
        </p:grpSpPr>
        <p:pic>
          <p:nvPicPr>
            <p:cNvPr id="22" name="Picture 4" descr="http://wednesday.csail.mit.edu/davidbau/newdissect/dissect/figure/tree_ablation/church-tree-422-ablate-5.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81433" y="2044962"/>
              <a:ext cx="2034228" cy="2034228"/>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a:xfrm>
              <a:off x="4298547" y="4148721"/>
              <a:ext cx="0" cy="12406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170054" y="4234162"/>
              <a:ext cx="256986" cy="349210"/>
            </a:xfrm>
            <a:prstGeom prst="rect">
              <a:avLst/>
            </a:prstGeom>
            <a:noFill/>
          </p:spPr>
          <p:txBody>
            <a:bodyPr wrap="none" rtlCol="0">
              <a:spAutoFit/>
            </a:bodyPr>
            <a:lstStyle/>
            <a:p>
              <a:pPr algn="ctr"/>
              <a:r>
                <a:rPr lang="en-US" altLang="zh-CN" sz="2800">
                  <a:latin typeface="Helvetica" charset="0"/>
                  <a:ea typeface="Helvetica" charset="0"/>
                  <a:cs typeface="Helvetica" charset="0"/>
                </a:rPr>
                <a:t>5</a:t>
              </a:r>
              <a:endParaRPr lang="en-US" sz="2800" dirty="0">
                <a:latin typeface="Helvetica" charset="0"/>
                <a:ea typeface="Helvetica" charset="0"/>
                <a:cs typeface="Helvetica" charset="0"/>
              </a:endParaRPr>
            </a:p>
          </p:txBody>
        </p:sp>
      </p:grpSp>
      <p:grpSp>
        <p:nvGrpSpPr>
          <p:cNvPr id="26" name="Group 25"/>
          <p:cNvGrpSpPr/>
          <p:nvPr/>
        </p:nvGrpSpPr>
        <p:grpSpPr>
          <a:xfrm>
            <a:off x="5420558" y="2044962"/>
            <a:ext cx="2034228" cy="2538410"/>
            <a:chOff x="5420558" y="2044962"/>
            <a:chExt cx="2034228" cy="2538410"/>
          </a:xfrm>
        </p:grpSpPr>
        <p:pic>
          <p:nvPicPr>
            <p:cNvPr id="23" name="Picture 6" descr="http://wednesday.csail.mit.edu/davidbau/newdissect/dissect/figure/tree_ablation/church-tree-422-ablate-1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20558" y="2044962"/>
              <a:ext cx="2034228" cy="2034228"/>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6437672" y="4148721"/>
              <a:ext cx="0" cy="12406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242311" y="4234162"/>
              <a:ext cx="390722" cy="349210"/>
            </a:xfrm>
            <a:prstGeom prst="rect">
              <a:avLst/>
            </a:prstGeom>
            <a:noFill/>
          </p:spPr>
          <p:txBody>
            <a:bodyPr wrap="none" rtlCol="0">
              <a:spAutoFit/>
            </a:bodyPr>
            <a:lstStyle/>
            <a:p>
              <a:pPr algn="ctr"/>
              <a:r>
                <a:rPr lang="en-US" altLang="zh-CN" sz="2800">
                  <a:latin typeface="Helvetica" charset="0"/>
                  <a:ea typeface="Helvetica" charset="0"/>
                  <a:cs typeface="Helvetica" charset="0"/>
                </a:rPr>
                <a:t>10</a:t>
              </a:r>
              <a:endParaRPr lang="en-US" sz="2800" dirty="0">
                <a:latin typeface="Helvetica" charset="0"/>
                <a:ea typeface="Helvetica" charset="0"/>
                <a:cs typeface="Helvetica" charset="0"/>
              </a:endParaRPr>
            </a:p>
          </p:txBody>
        </p:sp>
      </p:grpSp>
      <p:grpSp>
        <p:nvGrpSpPr>
          <p:cNvPr id="27" name="Group 26"/>
          <p:cNvGrpSpPr/>
          <p:nvPr/>
        </p:nvGrpSpPr>
        <p:grpSpPr>
          <a:xfrm>
            <a:off x="7559682" y="2026569"/>
            <a:ext cx="2034228" cy="2556803"/>
            <a:chOff x="7559682" y="2026569"/>
            <a:chExt cx="2034228" cy="2556803"/>
          </a:xfrm>
        </p:grpSpPr>
        <p:pic>
          <p:nvPicPr>
            <p:cNvPr id="24" name="Picture 10" descr="http://wednesday.csail.mit.edu/davidbau/newdissect/dissect/figure/tree_ablation/church-tree-422-ablate-20.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59682" y="2026569"/>
              <a:ext cx="2034228" cy="2034228"/>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cxnSp>
          <p:nvCxnSpPr>
            <p:cNvPr id="13" name="Straight Connector 12"/>
            <p:cNvCxnSpPr/>
            <p:nvPr/>
          </p:nvCxnSpPr>
          <p:spPr>
            <a:xfrm>
              <a:off x="8576796" y="4148721"/>
              <a:ext cx="0" cy="12406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381435" y="4234162"/>
              <a:ext cx="390722" cy="349210"/>
            </a:xfrm>
            <a:prstGeom prst="rect">
              <a:avLst/>
            </a:prstGeom>
            <a:noFill/>
          </p:spPr>
          <p:txBody>
            <a:bodyPr wrap="none" rtlCol="0">
              <a:spAutoFit/>
            </a:bodyPr>
            <a:lstStyle/>
            <a:p>
              <a:pPr algn="ctr"/>
              <a:r>
                <a:rPr lang="en-US" altLang="zh-CN" sz="2800" dirty="0">
                  <a:latin typeface="Helvetica" charset="0"/>
                  <a:ea typeface="Helvetica" charset="0"/>
                  <a:cs typeface="Helvetica" charset="0"/>
                </a:rPr>
                <a:t>20</a:t>
              </a:r>
              <a:endParaRPr lang="en-US" sz="2800" dirty="0">
                <a:latin typeface="Helvetica" charset="0"/>
                <a:ea typeface="Helvetica" charset="0"/>
                <a:cs typeface="Helvetica" charset="0"/>
              </a:endParaRPr>
            </a:p>
          </p:txBody>
        </p:sp>
      </p:grpSp>
      <p:grpSp>
        <p:nvGrpSpPr>
          <p:cNvPr id="18" name="Group 17"/>
          <p:cNvGrpSpPr/>
          <p:nvPr/>
        </p:nvGrpSpPr>
        <p:grpSpPr>
          <a:xfrm>
            <a:off x="7394091" y="4188523"/>
            <a:ext cx="183088" cy="183088"/>
            <a:chOff x="9501809" y="6357227"/>
            <a:chExt cx="402363" cy="365760"/>
          </a:xfrm>
        </p:grpSpPr>
        <p:cxnSp>
          <p:nvCxnSpPr>
            <p:cNvPr id="19" name="Straight Connector 18"/>
            <p:cNvCxnSpPr/>
            <p:nvPr/>
          </p:nvCxnSpPr>
          <p:spPr>
            <a:xfrm flipH="1">
              <a:off x="9501809" y="6357227"/>
              <a:ext cx="230085" cy="3657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9674087" y="6357227"/>
              <a:ext cx="230085" cy="3657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5" name="Picture 16"/>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10123511" y="5145491"/>
            <a:ext cx="2743200" cy="274320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pic>
        <p:nvPicPr>
          <p:cNvPr id="34" name="Picture 14" descr="http://wednesday.csail.mit.edu/davidbau/newdissect/dissect/figure/teaser/767-unit.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40320" y="5145492"/>
            <a:ext cx="2721769" cy="274320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pic>
        <p:nvPicPr>
          <p:cNvPr id="33" name="Picture 12"/>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4357129" y="5145492"/>
            <a:ext cx="2753916" cy="274320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pic>
        <p:nvPicPr>
          <p:cNvPr id="32" name="Picture 10" descr="http://wednesday.csail.mit.edu/davidbau/newdissect/dissect/figure/teaser/726-unit.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73938" y="5145492"/>
            <a:ext cx="2721769" cy="274320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94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descr="http://wednesday.csail.mit.edu/davidbau/newdissect/dissect/figure/teaser/7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3938" y="5145492"/>
            <a:ext cx="2743200" cy="274320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pic>
        <p:nvPicPr>
          <p:cNvPr id="38"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357129" y="5145492"/>
            <a:ext cx="2743200" cy="274320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pic>
        <p:nvPicPr>
          <p:cNvPr id="39" name="Picture 6" descr="http://wednesday.csail.mit.edu/davidbau/newdissect/dissect/figure/teaser/76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0320" y="5145492"/>
            <a:ext cx="2743200" cy="274320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pic>
        <p:nvPicPr>
          <p:cNvPr id="40" name="Picture 8"/>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0123512" y="5145492"/>
            <a:ext cx="2743200" cy="274320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ltLang="zh-CN" dirty="0"/>
              <a:t>Removing</a:t>
            </a:r>
            <a:r>
              <a:rPr lang="zh-CN" altLang="en-US" dirty="0"/>
              <a:t> </a:t>
            </a:r>
            <a:r>
              <a:rPr lang="en-US" altLang="zh-CN" dirty="0"/>
              <a:t>or</a:t>
            </a:r>
            <a:r>
              <a:rPr lang="zh-CN" altLang="en-US" dirty="0"/>
              <a:t> </a:t>
            </a:r>
            <a:r>
              <a:rPr lang="en-US" altLang="zh-CN" dirty="0"/>
              <a:t>Adding</a:t>
            </a:r>
            <a:r>
              <a:rPr lang="zh-CN" altLang="en-US" dirty="0"/>
              <a:t> </a:t>
            </a:r>
            <a:r>
              <a:rPr lang="en-US" altLang="zh-CN" dirty="0"/>
              <a:t>Units</a:t>
            </a:r>
            <a:endParaRPr lang="en-US" dirty="0"/>
          </a:p>
        </p:txBody>
      </p:sp>
      <p:grpSp>
        <p:nvGrpSpPr>
          <p:cNvPr id="4" name="Group 3"/>
          <p:cNvGrpSpPr/>
          <p:nvPr/>
        </p:nvGrpSpPr>
        <p:grpSpPr>
          <a:xfrm>
            <a:off x="1094130" y="2026569"/>
            <a:ext cx="12442140" cy="2816848"/>
            <a:chOff x="1094130" y="2026569"/>
            <a:chExt cx="12442140" cy="2816848"/>
          </a:xfrm>
        </p:grpSpPr>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l="5146" t="3791" r="43547" b="73273"/>
            <a:stretch/>
          </p:blipFill>
          <p:spPr>
            <a:xfrm>
              <a:off x="9710691" y="2026569"/>
              <a:ext cx="3825579" cy="2816848"/>
            </a:xfrm>
            <a:prstGeom prst="rect">
              <a:avLst/>
            </a:prstGeom>
          </p:spPr>
        </p:pic>
        <p:sp>
          <p:nvSpPr>
            <p:cNvPr id="8" name="TextBox 7"/>
            <p:cNvSpPr txBox="1"/>
            <p:nvPr/>
          </p:nvSpPr>
          <p:spPr>
            <a:xfrm>
              <a:off x="3835488" y="4494207"/>
              <a:ext cx="3153161" cy="349210"/>
            </a:xfrm>
            <a:prstGeom prst="rect">
              <a:avLst/>
            </a:prstGeom>
            <a:noFill/>
          </p:spPr>
          <p:txBody>
            <a:bodyPr wrap="none" rtlCol="0">
              <a:spAutoFit/>
            </a:bodyPr>
            <a:lstStyle/>
            <a:p>
              <a:pPr algn="ctr"/>
              <a:r>
                <a:rPr lang="en-US" altLang="zh-CN" sz="2800" dirty="0">
                  <a:latin typeface="Helvetica" charset="0"/>
                  <a:ea typeface="Helvetica" charset="0"/>
                  <a:cs typeface="Helvetica" charset="0"/>
                </a:rPr>
                <a:t>Number</a:t>
              </a:r>
              <a:r>
                <a:rPr lang="zh-CN" altLang="en-US" sz="2800" dirty="0">
                  <a:latin typeface="Helvetica" charset="0"/>
                  <a:ea typeface="Helvetica" charset="0"/>
                  <a:cs typeface="Helvetica" charset="0"/>
                </a:rPr>
                <a:t> </a:t>
              </a:r>
              <a:r>
                <a:rPr lang="en-US" altLang="zh-CN" sz="2800" dirty="0">
                  <a:latin typeface="Helvetica" charset="0"/>
                  <a:ea typeface="Helvetica" charset="0"/>
                  <a:cs typeface="Helvetica" charset="0"/>
                </a:rPr>
                <a:t>of</a:t>
              </a:r>
              <a:r>
                <a:rPr lang="zh-CN" altLang="en-US" sz="2800" dirty="0">
                  <a:latin typeface="Helvetica" charset="0"/>
                  <a:ea typeface="Helvetica" charset="0"/>
                  <a:cs typeface="Helvetica" charset="0"/>
                </a:rPr>
                <a:t> </a:t>
              </a:r>
              <a:r>
                <a:rPr lang="en-US" altLang="zh-CN" sz="2800" dirty="0">
                  <a:latin typeface="Helvetica" charset="0"/>
                  <a:ea typeface="Helvetica" charset="0"/>
                  <a:cs typeface="Helvetica" charset="0"/>
                </a:rPr>
                <a:t>tree</a:t>
              </a:r>
              <a:r>
                <a:rPr lang="zh-CN" altLang="en-US" sz="2800" dirty="0">
                  <a:latin typeface="Helvetica" charset="0"/>
                  <a:ea typeface="Helvetica" charset="0"/>
                  <a:cs typeface="Helvetica" charset="0"/>
                </a:rPr>
                <a:t> </a:t>
              </a:r>
              <a:r>
                <a:rPr lang="en-US" altLang="zh-CN" sz="2800" dirty="0">
                  <a:latin typeface="Helvetica" charset="0"/>
                  <a:ea typeface="Helvetica" charset="0"/>
                  <a:cs typeface="Helvetica" charset="0"/>
                </a:rPr>
                <a:t>units</a:t>
              </a:r>
              <a:r>
                <a:rPr lang="zh-CN" altLang="en-US" sz="2800" dirty="0">
                  <a:latin typeface="Helvetica" charset="0"/>
                  <a:ea typeface="Helvetica" charset="0"/>
                  <a:cs typeface="Helvetica" charset="0"/>
                </a:rPr>
                <a:t> </a:t>
              </a:r>
              <a:r>
                <a:rPr lang="en-US" altLang="zh-CN" sz="2800" dirty="0">
                  <a:latin typeface="Helvetica" charset="0"/>
                  <a:ea typeface="Helvetica" charset="0"/>
                  <a:cs typeface="Helvetica" charset="0"/>
                </a:rPr>
                <a:t>ablated</a:t>
              </a:r>
              <a:endParaRPr lang="en-US" sz="2800" dirty="0">
                <a:latin typeface="Helvetica" charset="0"/>
                <a:ea typeface="Helvetica" charset="0"/>
                <a:cs typeface="Helvetica" charset="0"/>
              </a:endParaRPr>
            </a:p>
          </p:txBody>
        </p:sp>
        <p:cxnSp>
          <p:nvCxnSpPr>
            <p:cNvPr id="9" name="Straight Arrow Connector 8"/>
            <p:cNvCxnSpPr/>
            <p:nvPr/>
          </p:nvCxnSpPr>
          <p:spPr>
            <a:xfrm>
              <a:off x="1094130" y="4255038"/>
              <a:ext cx="8635874" cy="3404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1142309" y="2044962"/>
              <a:ext cx="2034228" cy="2538410"/>
              <a:chOff x="1142309" y="2044962"/>
              <a:chExt cx="2034228" cy="2538410"/>
            </a:xfrm>
          </p:grpSpPr>
          <p:pic>
            <p:nvPicPr>
              <p:cNvPr id="21" name="Picture 2" descr="http://wednesday.csail.mit.edu/davidbau/newdissect/dissect/figure/tree_ablation/church-tree-422-ablate-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2309" y="2044962"/>
                <a:ext cx="2034228" cy="2034228"/>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a:off x="2159423" y="4148721"/>
                <a:ext cx="0" cy="12406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030930" y="4234162"/>
                <a:ext cx="256986" cy="349210"/>
              </a:xfrm>
              <a:prstGeom prst="rect">
                <a:avLst/>
              </a:prstGeom>
              <a:noFill/>
            </p:spPr>
            <p:txBody>
              <a:bodyPr wrap="none" rtlCol="0">
                <a:spAutoFit/>
              </a:bodyPr>
              <a:lstStyle/>
              <a:p>
                <a:pPr algn="ctr"/>
                <a:r>
                  <a:rPr lang="en-US" altLang="zh-CN" sz="2800" dirty="0">
                    <a:latin typeface="Helvetica" charset="0"/>
                    <a:ea typeface="Helvetica" charset="0"/>
                    <a:cs typeface="Helvetica" charset="0"/>
                  </a:rPr>
                  <a:t>0</a:t>
                </a:r>
                <a:endParaRPr lang="en-US" sz="2800" dirty="0">
                  <a:latin typeface="Helvetica" charset="0"/>
                  <a:ea typeface="Helvetica" charset="0"/>
                  <a:cs typeface="Helvetica" charset="0"/>
                </a:endParaRPr>
              </a:p>
            </p:txBody>
          </p:sp>
        </p:grpSp>
        <p:grpSp>
          <p:nvGrpSpPr>
            <p:cNvPr id="25" name="Group 24"/>
            <p:cNvGrpSpPr/>
            <p:nvPr/>
          </p:nvGrpSpPr>
          <p:grpSpPr>
            <a:xfrm>
              <a:off x="3281433" y="2044962"/>
              <a:ext cx="2034228" cy="2538410"/>
              <a:chOff x="3281433" y="2044962"/>
              <a:chExt cx="2034228" cy="2538410"/>
            </a:xfrm>
          </p:grpSpPr>
          <p:pic>
            <p:nvPicPr>
              <p:cNvPr id="22" name="Picture 4" descr="http://wednesday.csail.mit.edu/davidbau/newdissect/dissect/figure/tree_ablation/church-tree-422-ablate-5.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81433" y="2044962"/>
                <a:ext cx="2034228" cy="2034228"/>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a:xfrm>
                <a:off x="4298547" y="4148721"/>
                <a:ext cx="0" cy="12406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170054" y="4234162"/>
                <a:ext cx="256986" cy="349210"/>
              </a:xfrm>
              <a:prstGeom prst="rect">
                <a:avLst/>
              </a:prstGeom>
              <a:noFill/>
            </p:spPr>
            <p:txBody>
              <a:bodyPr wrap="none" rtlCol="0">
                <a:spAutoFit/>
              </a:bodyPr>
              <a:lstStyle/>
              <a:p>
                <a:pPr algn="ctr"/>
                <a:r>
                  <a:rPr lang="en-US" altLang="zh-CN" sz="2800">
                    <a:latin typeface="Helvetica" charset="0"/>
                    <a:ea typeface="Helvetica" charset="0"/>
                    <a:cs typeface="Helvetica" charset="0"/>
                  </a:rPr>
                  <a:t>5</a:t>
                </a:r>
                <a:endParaRPr lang="en-US" sz="2800" dirty="0">
                  <a:latin typeface="Helvetica" charset="0"/>
                  <a:ea typeface="Helvetica" charset="0"/>
                  <a:cs typeface="Helvetica" charset="0"/>
                </a:endParaRPr>
              </a:p>
            </p:txBody>
          </p:sp>
        </p:grpSp>
        <p:grpSp>
          <p:nvGrpSpPr>
            <p:cNvPr id="26" name="Group 25"/>
            <p:cNvGrpSpPr/>
            <p:nvPr/>
          </p:nvGrpSpPr>
          <p:grpSpPr>
            <a:xfrm>
              <a:off x="5420558" y="2044962"/>
              <a:ext cx="2034228" cy="2538410"/>
              <a:chOff x="5420558" y="2044962"/>
              <a:chExt cx="2034228" cy="2538410"/>
            </a:xfrm>
          </p:grpSpPr>
          <p:pic>
            <p:nvPicPr>
              <p:cNvPr id="23" name="Picture 6" descr="http://wednesday.csail.mit.edu/davidbau/newdissect/dissect/figure/tree_ablation/church-tree-422-ablate-1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20558" y="2044962"/>
                <a:ext cx="2034228" cy="2034228"/>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6437672" y="4148721"/>
                <a:ext cx="0" cy="12406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242311" y="4234162"/>
                <a:ext cx="390722" cy="349210"/>
              </a:xfrm>
              <a:prstGeom prst="rect">
                <a:avLst/>
              </a:prstGeom>
              <a:noFill/>
            </p:spPr>
            <p:txBody>
              <a:bodyPr wrap="none" rtlCol="0">
                <a:spAutoFit/>
              </a:bodyPr>
              <a:lstStyle/>
              <a:p>
                <a:pPr algn="ctr"/>
                <a:r>
                  <a:rPr lang="en-US" altLang="zh-CN" sz="2800">
                    <a:latin typeface="Helvetica" charset="0"/>
                    <a:ea typeface="Helvetica" charset="0"/>
                    <a:cs typeface="Helvetica" charset="0"/>
                  </a:rPr>
                  <a:t>10</a:t>
                </a:r>
                <a:endParaRPr lang="en-US" sz="2800" dirty="0">
                  <a:latin typeface="Helvetica" charset="0"/>
                  <a:ea typeface="Helvetica" charset="0"/>
                  <a:cs typeface="Helvetica" charset="0"/>
                </a:endParaRPr>
              </a:p>
            </p:txBody>
          </p:sp>
        </p:grpSp>
        <p:grpSp>
          <p:nvGrpSpPr>
            <p:cNvPr id="27" name="Group 26"/>
            <p:cNvGrpSpPr/>
            <p:nvPr/>
          </p:nvGrpSpPr>
          <p:grpSpPr>
            <a:xfrm>
              <a:off x="7559682" y="2026569"/>
              <a:ext cx="2034228" cy="2556803"/>
              <a:chOff x="7559682" y="2026569"/>
              <a:chExt cx="2034228" cy="2556803"/>
            </a:xfrm>
          </p:grpSpPr>
          <p:pic>
            <p:nvPicPr>
              <p:cNvPr id="24" name="Picture 10" descr="http://wednesday.csail.mit.edu/davidbau/newdissect/dissect/figure/tree_ablation/church-tree-422-ablate-20.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59682" y="2026569"/>
                <a:ext cx="2034228" cy="2034228"/>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cxnSp>
            <p:nvCxnSpPr>
              <p:cNvPr id="13" name="Straight Connector 12"/>
              <p:cNvCxnSpPr/>
              <p:nvPr/>
            </p:nvCxnSpPr>
            <p:spPr>
              <a:xfrm>
                <a:off x="8576796" y="4148721"/>
                <a:ext cx="0" cy="12406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381435" y="4234162"/>
                <a:ext cx="390722" cy="349210"/>
              </a:xfrm>
              <a:prstGeom prst="rect">
                <a:avLst/>
              </a:prstGeom>
              <a:noFill/>
            </p:spPr>
            <p:txBody>
              <a:bodyPr wrap="none" rtlCol="0">
                <a:spAutoFit/>
              </a:bodyPr>
              <a:lstStyle/>
              <a:p>
                <a:pPr algn="ctr"/>
                <a:r>
                  <a:rPr lang="en-US" altLang="zh-CN" sz="2800" dirty="0">
                    <a:latin typeface="Helvetica" charset="0"/>
                    <a:ea typeface="Helvetica" charset="0"/>
                    <a:cs typeface="Helvetica" charset="0"/>
                  </a:rPr>
                  <a:t>20</a:t>
                </a:r>
                <a:endParaRPr lang="en-US" sz="2800" dirty="0">
                  <a:latin typeface="Helvetica" charset="0"/>
                  <a:ea typeface="Helvetica" charset="0"/>
                  <a:cs typeface="Helvetica" charset="0"/>
                </a:endParaRPr>
              </a:p>
            </p:txBody>
          </p:sp>
        </p:grpSp>
        <p:grpSp>
          <p:nvGrpSpPr>
            <p:cNvPr id="18" name="Group 17"/>
            <p:cNvGrpSpPr/>
            <p:nvPr/>
          </p:nvGrpSpPr>
          <p:grpSpPr>
            <a:xfrm>
              <a:off x="7394091" y="4188523"/>
              <a:ext cx="183088" cy="183088"/>
              <a:chOff x="9501809" y="6357227"/>
              <a:chExt cx="402363" cy="365760"/>
            </a:xfrm>
          </p:grpSpPr>
          <p:cxnSp>
            <p:nvCxnSpPr>
              <p:cNvPr id="19" name="Straight Connector 18"/>
              <p:cNvCxnSpPr/>
              <p:nvPr/>
            </p:nvCxnSpPr>
            <p:spPr>
              <a:xfrm flipH="1">
                <a:off x="9501809" y="6357227"/>
                <a:ext cx="230085" cy="3657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9674087" y="6357227"/>
                <a:ext cx="230085" cy="3657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36" name="Picture 18"/>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1473938" y="5145492"/>
            <a:ext cx="2743200" cy="274320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pic>
        <p:nvPicPr>
          <p:cNvPr id="41" name="Picture 20"/>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4357129" y="5145492"/>
            <a:ext cx="2743200" cy="274320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pic>
        <p:nvPicPr>
          <p:cNvPr id="42" name="Picture 22"/>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7240320" y="5145492"/>
            <a:ext cx="2743200" cy="274320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pic>
        <p:nvPicPr>
          <p:cNvPr id="43" name="Picture 24"/>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10123512" y="5145492"/>
            <a:ext cx="2743200" cy="274320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846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4"/>
                                        </p:tgtEl>
                                        <p:attrNameLst>
                                          <p:attrName>style.opacity</p:attrName>
                                        </p:attrNameLst>
                                      </p:cBhvr>
                                      <p:to>
                                        <p:strVal val="0.25"/>
                                      </p:to>
                                    </p:set>
                                    <p:animEffect filter="image" prLst="opacity: 0.25">
                                      <p:cBhvr rctx="IE">
                                        <p:cTn id="7" dur="indefinite"/>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41"/>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18"/>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73938" y="5145492"/>
            <a:ext cx="2743200" cy="274320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pic>
        <p:nvPicPr>
          <p:cNvPr id="48" name="Picture 20"/>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357129" y="5145492"/>
            <a:ext cx="2743200" cy="274320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pic>
        <p:nvPicPr>
          <p:cNvPr id="49" name="Picture 2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240320" y="5145492"/>
            <a:ext cx="2743200" cy="274320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pic>
        <p:nvPicPr>
          <p:cNvPr id="50" name="Picture 2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0123512" y="5145492"/>
            <a:ext cx="2743200" cy="274320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ltLang="zh-CN" dirty="0"/>
              <a:t>Removing</a:t>
            </a:r>
            <a:r>
              <a:rPr lang="zh-CN" altLang="en-US" dirty="0"/>
              <a:t> </a:t>
            </a:r>
            <a:r>
              <a:rPr lang="en-US" altLang="zh-CN" dirty="0"/>
              <a:t>or</a:t>
            </a:r>
            <a:r>
              <a:rPr lang="zh-CN" altLang="en-US" dirty="0"/>
              <a:t> </a:t>
            </a:r>
            <a:r>
              <a:rPr lang="en-US" altLang="zh-CN" dirty="0"/>
              <a:t>Adding</a:t>
            </a:r>
            <a:r>
              <a:rPr lang="zh-CN" altLang="en-US" dirty="0"/>
              <a:t> </a:t>
            </a:r>
            <a:r>
              <a:rPr lang="en-US" altLang="zh-CN" dirty="0"/>
              <a:t>Units</a:t>
            </a:r>
            <a:endParaRPr lang="en-US" dirty="0"/>
          </a:p>
        </p:txBody>
      </p:sp>
      <p:grpSp>
        <p:nvGrpSpPr>
          <p:cNvPr id="4" name="Group 3"/>
          <p:cNvGrpSpPr/>
          <p:nvPr/>
        </p:nvGrpSpPr>
        <p:grpSpPr>
          <a:xfrm>
            <a:off x="1094130" y="2026569"/>
            <a:ext cx="12442140" cy="2816848"/>
            <a:chOff x="1094130" y="2026569"/>
            <a:chExt cx="12442140" cy="2816848"/>
          </a:xfrm>
        </p:grpSpPr>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l="5146" t="3791" r="43547" b="73273"/>
            <a:stretch/>
          </p:blipFill>
          <p:spPr>
            <a:xfrm>
              <a:off x="9710691" y="2026569"/>
              <a:ext cx="3825579" cy="2816848"/>
            </a:xfrm>
            <a:prstGeom prst="rect">
              <a:avLst/>
            </a:prstGeom>
          </p:spPr>
        </p:pic>
        <p:sp>
          <p:nvSpPr>
            <p:cNvPr id="8" name="TextBox 7"/>
            <p:cNvSpPr txBox="1"/>
            <p:nvPr/>
          </p:nvSpPr>
          <p:spPr>
            <a:xfrm>
              <a:off x="3835488" y="4494207"/>
              <a:ext cx="3153161" cy="349210"/>
            </a:xfrm>
            <a:prstGeom prst="rect">
              <a:avLst/>
            </a:prstGeom>
            <a:noFill/>
          </p:spPr>
          <p:txBody>
            <a:bodyPr wrap="none" rtlCol="0">
              <a:spAutoFit/>
            </a:bodyPr>
            <a:lstStyle/>
            <a:p>
              <a:pPr algn="ctr"/>
              <a:r>
                <a:rPr lang="en-US" altLang="zh-CN" sz="2800" dirty="0">
                  <a:latin typeface="Helvetica" charset="0"/>
                  <a:ea typeface="Helvetica" charset="0"/>
                  <a:cs typeface="Helvetica" charset="0"/>
                </a:rPr>
                <a:t>Number</a:t>
              </a:r>
              <a:r>
                <a:rPr lang="zh-CN" altLang="en-US" sz="2800" dirty="0">
                  <a:latin typeface="Helvetica" charset="0"/>
                  <a:ea typeface="Helvetica" charset="0"/>
                  <a:cs typeface="Helvetica" charset="0"/>
                </a:rPr>
                <a:t> </a:t>
              </a:r>
              <a:r>
                <a:rPr lang="en-US" altLang="zh-CN" sz="2800" dirty="0">
                  <a:latin typeface="Helvetica" charset="0"/>
                  <a:ea typeface="Helvetica" charset="0"/>
                  <a:cs typeface="Helvetica" charset="0"/>
                </a:rPr>
                <a:t>of</a:t>
              </a:r>
              <a:r>
                <a:rPr lang="zh-CN" altLang="en-US" sz="2800" dirty="0">
                  <a:latin typeface="Helvetica" charset="0"/>
                  <a:ea typeface="Helvetica" charset="0"/>
                  <a:cs typeface="Helvetica" charset="0"/>
                </a:rPr>
                <a:t> </a:t>
              </a:r>
              <a:r>
                <a:rPr lang="en-US" altLang="zh-CN" sz="2800" dirty="0">
                  <a:latin typeface="Helvetica" charset="0"/>
                  <a:ea typeface="Helvetica" charset="0"/>
                  <a:cs typeface="Helvetica" charset="0"/>
                </a:rPr>
                <a:t>tree</a:t>
              </a:r>
              <a:r>
                <a:rPr lang="zh-CN" altLang="en-US" sz="2800" dirty="0">
                  <a:latin typeface="Helvetica" charset="0"/>
                  <a:ea typeface="Helvetica" charset="0"/>
                  <a:cs typeface="Helvetica" charset="0"/>
                </a:rPr>
                <a:t> </a:t>
              </a:r>
              <a:r>
                <a:rPr lang="en-US" altLang="zh-CN" sz="2800" dirty="0">
                  <a:latin typeface="Helvetica" charset="0"/>
                  <a:ea typeface="Helvetica" charset="0"/>
                  <a:cs typeface="Helvetica" charset="0"/>
                </a:rPr>
                <a:t>units</a:t>
              </a:r>
              <a:r>
                <a:rPr lang="zh-CN" altLang="en-US" sz="2800" dirty="0">
                  <a:latin typeface="Helvetica" charset="0"/>
                  <a:ea typeface="Helvetica" charset="0"/>
                  <a:cs typeface="Helvetica" charset="0"/>
                </a:rPr>
                <a:t> </a:t>
              </a:r>
              <a:r>
                <a:rPr lang="en-US" altLang="zh-CN" sz="2800" dirty="0">
                  <a:latin typeface="Helvetica" charset="0"/>
                  <a:ea typeface="Helvetica" charset="0"/>
                  <a:cs typeface="Helvetica" charset="0"/>
                </a:rPr>
                <a:t>ablated</a:t>
              </a:r>
              <a:endParaRPr lang="en-US" sz="2800" dirty="0">
                <a:latin typeface="Helvetica" charset="0"/>
                <a:ea typeface="Helvetica" charset="0"/>
                <a:cs typeface="Helvetica" charset="0"/>
              </a:endParaRPr>
            </a:p>
          </p:txBody>
        </p:sp>
        <p:cxnSp>
          <p:nvCxnSpPr>
            <p:cNvPr id="9" name="Straight Arrow Connector 8"/>
            <p:cNvCxnSpPr/>
            <p:nvPr/>
          </p:nvCxnSpPr>
          <p:spPr>
            <a:xfrm>
              <a:off x="1094130" y="4255038"/>
              <a:ext cx="8635874" cy="3404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1142309" y="2044962"/>
              <a:ext cx="2034228" cy="2538410"/>
              <a:chOff x="1142309" y="2044962"/>
              <a:chExt cx="2034228" cy="2538410"/>
            </a:xfrm>
          </p:grpSpPr>
          <p:pic>
            <p:nvPicPr>
              <p:cNvPr id="21" name="Picture 2" descr="http://wednesday.csail.mit.edu/davidbau/newdissect/dissect/figure/tree_ablation/church-tree-422-ablate-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2309" y="2044962"/>
                <a:ext cx="2034228" cy="2034228"/>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a:off x="2159423" y="4148721"/>
                <a:ext cx="0" cy="12406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030930" y="4234162"/>
                <a:ext cx="256986" cy="349210"/>
              </a:xfrm>
              <a:prstGeom prst="rect">
                <a:avLst/>
              </a:prstGeom>
              <a:noFill/>
            </p:spPr>
            <p:txBody>
              <a:bodyPr wrap="none" rtlCol="0">
                <a:spAutoFit/>
              </a:bodyPr>
              <a:lstStyle/>
              <a:p>
                <a:pPr algn="ctr"/>
                <a:r>
                  <a:rPr lang="en-US" altLang="zh-CN" sz="2800" dirty="0">
                    <a:latin typeface="Helvetica" charset="0"/>
                    <a:ea typeface="Helvetica" charset="0"/>
                    <a:cs typeface="Helvetica" charset="0"/>
                  </a:rPr>
                  <a:t>0</a:t>
                </a:r>
                <a:endParaRPr lang="en-US" sz="2800" dirty="0">
                  <a:latin typeface="Helvetica" charset="0"/>
                  <a:ea typeface="Helvetica" charset="0"/>
                  <a:cs typeface="Helvetica" charset="0"/>
                </a:endParaRPr>
              </a:p>
            </p:txBody>
          </p:sp>
        </p:grpSp>
        <p:grpSp>
          <p:nvGrpSpPr>
            <p:cNvPr id="25" name="Group 24"/>
            <p:cNvGrpSpPr/>
            <p:nvPr/>
          </p:nvGrpSpPr>
          <p:grpSpPr>
            <a:xfrm>
              <a:off x="3281433" y="2044962"/>
              <a:ext cx="2034228" cy="2538410"/>
              <a:chOff x="3281433" y="2044962"/>
              <a:chExt cx="2034228" cy="2538410"/>
            </a:xfrm>
          </p:grpSpPr>
          <p:pic>
            <p:nvPicPr>
              <p:cNvPr id="22" name="Picture 4" descr="http://wednesday.csail.mit.edu/davidbau/newdissect/dissect/figure/tree_ablation/church-tree-422-ablate-5.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81433" y="2044962"/>
                <a:ext cx="2034228" cy="2034228"/>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a:xfrm>
                <a:off x="4298547" y="4148721"/>
                <a:ext cx="0" cy="12406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170054" y="4234162"/>
                <a:ext cx="256986" cy="349210"/>
              </a:xfrm>
              <a:prstGeom prst="rect">
                <a:avLst/>
              </a:prstGeom>
              <a:noFill/>
            </p:spPr>
            <p:txBody>
              <a:bodyPr wrap="none" rtlCol="0">
                <a:spAutoFit/>
              </a:bodyPr>
              <a:lstStyle/>
              <a:p>
                <a:pPr algn="ctr"/>
                <a:r>
                  <a:rPr lang="en-US" altLang="zh-CN" sz="2800">
                    <a:latin typeface="Helvetica" charset="0"/>
                    <a:ea typeface="Helvetica" charset="0"/>
                    <a:cs typeface="Helvetica" charset="0"/>
                  </a:rPr>
                  <a:t>5</a:t>
                </a:r>
                <a:endParaRPr lang="en-US" sz="2800" dirty="0">
                  <a:latin typeface="Helvetica" charset="0"/>
                  <a:ea typeface="Helvetica" charset="0"/>
                  <a:cs typeface="Helvetica" charset="0"/>
                </a:endParaRPr>
              </a:p>
            </p:txBody>
          </p:sp>
        </p:grpSp>
        <p:grpSp>
          <p:nvGrpSpPr>
            <p:cNvPr id="26" name="Group 25"/>
            <p:cNvGrpSpPr/>
            <p:nvPr/>
          </p:nvGrpSpPr>
          <p:grpSpPr>
            <a:xfrm>
              <a:off x="5420558" y="2044962"/>
              <a:ext cx="2034228" cy="2538410"/>
              <a:chOff x="5420558" y="2044962"/>
              <a:chExt cx="2034228" cy="2538410"/>
            </a:xfrm>
          </p:grpSpPr>
          <p:pic>
            <p:nvPicPr>
              <p:cNvPr id="23" name="Picture 6" descr="http://wednesday.csail.mit.edu/davidbau/newdissect/dissect/figure/tree_ablation/church-tree-422-ablate-1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20558" y="2044962"/>
                <a:ext cx="2034228" cy="2034228"/>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6437672" y="4148721"/>
                <a:ext cx="0" cy="12406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242311" y="4234162"/>
                <a:ext cx="390722" cy="349210"/>
              </a:xfrm>
              <a:prstGeom prst="rect">
                <a:avLst/>
              </a:prstGeom>
              <a:noFill/>
            </p:spPr>
            <p:txBody>
              <a:bodyPr wrap="none" rtlCol="0">
                <a:spAutoFit/>
              </a:bodyPr>
              <a:lstStyle/>
              <a:p>
                <a:pPr algn="ctr"/>
                <a:r>
                  <a:rPr lang="en-US" altLang="zh-CN" sz="2800">
                    <a:latin typeface="Helvetica" charset="0"/>
                    <a:ea typeface="Helvetica" charset="0"/>
                    <a:cs typeface="Helvetica" charset="0"/>
                  </a:rPr>
                  <a:t>10</a:t>
                </a:r>
                <a:endParaRPr lang="en-US" sz="2800" dirty="0">
                  <a:latin typeface="Helvetica" charset="0"/>
                  <a:ea typeface="Helvetica" charset="0"/>
                  <a:cs typeface="Helvetica" charset="0"/>
                </a:endParaRPr>
              </a:p>
            </p:txBody>
          </p:sp>
        </p:grpSp>
        <p:grpSp>
          <p:nvGrpSpPr>
            <p:cNvPr id="27" name="Group 26"/>
            <p:cNvGrpSpPr/>
            <p:nvPr/>
          </p:nvGrpSpPr>
          <p:grpSpPr>
            <a:xfrm>
              <a:off x="7559682" y="2026569"/>
              <a:ext cx="2034228" cy="2556803"/>
              <a:chOff x="7559682" y="2026569"/>
              <a:chExt cx="2034228" cy="2556803"/>
            </a:xfrm>
          </p:grpSpPr>
          <p:pic>
            <p:nvPicPr>
              <p:cNvPr id="24" name="Picture 10" descr="http://wednesday.csail.mit.edu/davidbau/newdissect/dissect/figure/tree_ablation/church-tree-422-ablate-20.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59682" y="2026569"/>
                <a:ext cx="2034228" cy="2034228"/>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cxnSp>
            <p:nvCxnSpPr>
              <p:cNvPr id="13" name="Straight Connector 12"/>
              <p:cNvCxnSpPr/>
              <p:nvPr/>
            </p:nvCxnSpPr>
            <p:spPr>
              <a:xfrm>
                <a:off x="8576796" y="4148721"/>
                <a:ext cx="0" cy="12406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381435" y="4234162"/>
                <a:ext cx="390722" cy="349210"/>
              </a:xfrm>
              <a:prstGeom prst="rect">
                <a:avLst/>
              </a:prstGeom>
              <a:noFill/>
            </p:spPr>
            <p:txBody>
              <a:bodyPr wrap="none" rtlCol="0">
                <a:spAutoFit/>
              </a:bodyPr>
              <a:lstStyle/>
              <a:p>
                <a:pPr algn="ctr"/>
                <a:r>
                  <a:rPr lang="en-US" altLang="zh-CN" sz="2800" dirty="0">
                    <a:latin typeface="Helvetica" charset="0"/>
                    <a:ea typeface="Helvetica" charset="0"/>
                    <a:cs typeface="Helvetica" charset="0"/>
                  </a:rPr>
                  <a:t>20</a:t>
                </a:r>
                <a:endParaRPr lang="en-US" sz="2800" dirty="0">
                  <a:latin typeface="Helvetica" charset="0"/>
                  <a:ea typeface="Helvetica" charset="0"/>
                  <a:cs typeface="Helvetica" charset="0"/>
                </a:endParaRPr>
              </a:p>
            </p:txBody>
          </p:sp>
        </p:grpSp>
        <p:grpSp>
          <p:nvGrpSpPr>
            <p:cNvPr id="18" name="Group 17"/>
            <p:cNvGrpSpPr/>
            <p:nvPr/>
          </p:nvGrpSpPr>
          <p:grpSpPr>
            <a:xfrm>
              <a:off x="7394091" y="4188523"/>
              <a:ext cx="183088" cy="183088"/>
              <a:chOff x="9501809" y="6357227"/>
              <a:chExt cx="402363" cy="365760"/>
            </a:xfrm>
          </p:grpSpPr>
          <p:cxnSp>
            <p:nvCxnSpPr>
              <p:cNvPr id="19" name="Straight Connector 18"/>
              <p:cNvCxnSpPr/>
              <p:nvPr/>
            </p:nvCxnSpPr>
            <p:spPr>
              <a:xfrm flipH="1">
                <a:off x="9501809" y="6357227"/>
                <a:ext cx="230085" cy="3657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9674087" y="6357227"/>
                <a:ext cx="230085" cy="3657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35" name="Picture 26"/>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1473938" y="5145492"/>
            <a:ext cx="2743200" cy="274320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pic>
        <p:nvPicPr>
          <p:cNvPr id="44" name="Picture 28"/>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4357129" y="5145492"/>
            <a:ext cx="2743200" cy="274320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pic>
        <p:nvPicPr>
          <p:cNvPr id="45" name="Picture 30"/>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7240320" y="5145492"/>
            <a:ext cx="2743200" cy="274320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pic>
        <p:nvPicPr>
          <p:cNvPr id="46" name="Picture 32"/>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10123512" y="5145492"/>
            <a:ext cx="2743200" cy="274320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20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4"/>
                                        </p:tgtEl>
                                        <p:attrNameLst>
                                          <p:attrName>style.opacity</p:attrName>
                                        </p:attrNameLst>
                                      </p:cBhvr>
                                      <p:to>
                                        <p:strVal val="0.25"/>
                                      </p:to>
                                    </p:set>
                                    <p:animEffect filter="image" prLst="opacity: 0.25">
                                      <p:cBhvr rctx="IE">
                                        <p:cTn id="7" dur="indefinite"/>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4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329566"/>
            <a:ext cx="14630400" cy="1371600"/>
          </a:xfrm>
          <a:prstGeom prst="rect">
            <a:avLst/>
          </a:prstGeom>
        </p:spPr>
        <p:txBody>
          <a:bodyPr vert="horz" lIns="146304" tIns="73152" rIns="146304" bIns="73152" rtlCol="0" anchor="ctr">
            <a:norm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altLang="zh-CN" dirty="0"/>
              <a:t>GAN</a:t>
            </a:r>
            <a:r>
              <a:rPr lang="zh-CN" altLang="en-US" dirty="0"/>
              <a:t> </a:t>
            </a:r>
            <a:r>
              <a:rPr lang="en-US" altLang="zh-CN" dirty="0"/>
              <a:t>Dissection:</a:t>
            </a:r>
            <a:r>
              <a:rPr lang="zh-CN" altLang="en-US" dirty="0"/>
              <a:t> </a:t>
            </a:r>
            <a:r>
              <a:rPr lang="en-US" altLang="zh-CN" dirty="0"/>
              <a:t>Comparing</a:t>
            </a:r>
            <a:r>
              <a:rPr lang="zh-CN" altLang="en-US" dirty="0"/>
              <a:t> </a:t>
            </a:r>
            <a:r>
              <a:rPr lang="en-US" altLang="zh-CN" dirty="0"/>
              <a:t>Datasets</a:t>
            </a:r>
            <a:endParaRPr lang="en-US" dirty="0"/>
          </a:p>
        </p:txBody>
      </p:sp>
      <p:pic>
        <p:nvPicPr>
          <p:cNvPr id="9" name="Content Placeholder 8">
            <a:extLst>
              <a:ext uri="{FF2B5EF4-FFF2-40B4-BE49-F238E27FC236}">
                <a16:creationId xmlns:a16="http://schemas.microsoft.com/office/drawing/2014/main" id="{F3EF6FA3-10A5-0549-B4F1-9354C4B592B0}"/>
              </a:ext>
            </a:extLst>
          </p:cNvPr>
          <p:cNvPicPr>
            <a:picLocks noGrp="1" noChangeAspect="1"/>
          </p:cNvPicPr>
          <p:nvPr>
            <p:ph idx="1"/>
          </p:nvPr>
        </p:nvPicPr>
        <p:blipFill rotWithShape="1">
          <a:blip r:embed="rId3"/>
          <a:srcRect b="67441"/>
          <a:stretch/>
        </p:blipFill>
        <p:spPr>
          <a:xfrm>
            <a:off x="497895" y="1701166"/>
            <a:ext cx="13634610" cy="2125602"/>
          </a:xfrm>
        </p:spPr>
      </p:pic>
      <p:sp>
        <p:nvSpPr>
          <p:cNvPr id="3" name="Oval 2"/>
          <p:cNvSpPr/>
          <p:nvPr/>
        </p:nvSpPr>
        <p:spPr>
          <a:xfrm>
            <a:off x="7963272" y="3106688"/>
            <a:ext cx="1512168" cy="864096"/>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 name="TextBox 3"/>
          <p:cNvSpPr txBox="1"/>
          <p:nvPr/>
        </p:nvSpPr>
        <p:spPr>
          <a:xfrm>
            <a:off x="2822081" y="6419056"/>
            <a:ext cx="8986243" cy="1384995"/>
          </a:xfrm>
          <a:prstGeom prst="rect">
            <a:avLst/>
          </a:prstGeom>
          <a:noFill/>
        </p:spPr>
        <p:txBody>
          <a:bodyPr wrap="none" rtlCol="0">
            <a:spAutoFit/>
          </a:bodyPr>
          <a:lstStyle/>
          <a:p>
            <a:pPr algn="ctr"/>
            <a:r>
              <a:rPr lang="en-US" altLang="zh-CN" sz="4200" dirty="0"/>
              <a:t>Top</a:t>
            </a:r>
            <a:r>
              <a:rPr lang="zh-CN" altLang="en-US" sz="4200" dirty="0"/>
              <a:t> </a:t>
            </a:r>
            <a:r>
              <a:rPr lang="en-US" altLang="zh-CN" sz="4200" dirty="0"/>
              <a:t>objects:</a:t>
            </a:r>
            <a:r>
              <a:rPr lang="zh-CN" altLang="en-US" sz="4200" dirty="0"/>
              <a:t> </a:t>
            </a:r>
            <a:r>
              <a:rPr lang="en-US" altLang="zh-CN" sz="4200" dirty="0"/>
              <a:t>ceiling,</a:t>
            </a:r>
            <a:r>
              <a:rPr lang="zh-CN" altLang="en-US" sz="4200" dirty="0"/>
              <a:t> </a:t>
            </a:r>
            <a:r>
              <a:rPr lang="en-US" altLang="zh-CN" sz="4200" dirty="0"/>
              <a:t>wall,</a:t>
            </a:r>
            <a:r>
              <a:rPr lang="zh-CN" altLang="en-US" sz="4200" dirty="0"/>
              <a:t> </a:t>
            </a:r>
            <a:r>
              <a:rPr lang="en-US" altLang="zh-CN" sz="4200" dirty="0"/>
              <a:t>person,</a:t>
            </a:r>
            <a:r>
              <a:rPr lang="zh-CN" altLang="en-US" sz="4200" dirty="0"/>
              <a:t> </a:t>
            </a:r>
            <a:r>
              <a:rPr lang="en-US" altLang="zh-CN" sz="4200" dirty="0"/>
              <a:t>table</a:t>
            </a:r>
            <a:r>
              <a:rPr lang="mr-IN" altLang="zh-CN" sz="4200" dirty="0"/>
              <a:t>…</a:t>
            </a:r>
            <a:endParaRPr lang="en-US" altLang="zh-CN" sz="4200" dirty="0"/>
          </a:p>
          <a:p>
            <a:pPr algn="ctr"/>
            <a:r>
              <a:rPr lang="en-US" altLang="zh-CN" sz="4200" dirty="0">
                <a:solidFill>
                  <a:schemeClr val="bg1">
                    <a:lumMod val="50000"/>
                  </a:schemeClr>
                </a:solidFill>
              </a:rPr>
              <a:t>Scene:</a:t>
            </a:r>
            <a:r>
              <a:rPr lang="zh-CN" altLang="en-US" sz="4200" dirty="0">
                <a:solidFill>
                  <a:schemeClr val="bg1">
                    <a:lumMod val="50000"/>
                  </a:schemeClr>
                </a:solidFill>
              </a:rPr>
              <a:t> </a:t>
            </a:r>
            <a:r>
              <a:rPr lang="en-US" altLang="zh-CN" sz="4200" dirty="0">
                <a:solidFill>
                  <a:schemeClr val="bg1">
                    <a:lumMod val="50000"/>
                  </a:schemeClr>
                </a:solidFill>
              </a:rPr>
              <a:t>conference</a:t>
            </a:r>
            <a:r>
              <a:rPr lang="zh-CN" altLang="en-US" sz="4200" dirty="0">
                <a:solidFill>
                  <a:schemeClr val="bg1">
                    <a:lumMod val="50000"/>
                  </a:schemeClr>
                </a:solidFill>
              </a:rPr>
              <a:t> </a:t>
            </a:r>
            <a:r>
              <a:rPr lang="en-US" altLang="zh-CN" sz="4200" dirty="0">
                <a:solidFill>
                  <a:schemeClr val="bg1">
                    <a:lumMod val="50000"/>
                  </a:schemeClr>
                </a:solidFill>
              </a:rPr>
              <a:t>room</a:t>
            </a:r>
            <a:r>
              <a:rPr lang="zh-CN" altLang="en-US" sz="4200" dirty="0">
                <a:solidFill>
                  <a:schemeClr val="bg1">
                    <a:lumMod val="50000"/>
                  </a:schemeClr>
                </a:solidFill>
              </a:rPr>
              <a:t> </a:t>
            </a:r>
            <a:endParaRPr lang="en-US" altLang="zh-CN" sz="4200" dirty="0">
              <a:solidFill>
                <a:schemeClr val="bg1">
                  <a:lumMod val="50000"/>
                </a:schemeClr>
              </a:solidFill>
            </a:endParaRPr>
          </a:p>
        </p:txBody>
      </p:sp>
      <p:sp>
        <p:nvSpPr>
          <p:cNvPr id="2" name="Rectangle 1"/>
          <p:cNvSpPr/>
          <p:nvPr/>
        </p:nvSpPr>
        <p:spPr>
          <a:xfrm>
            <a:off x="834480" y="3538736"/>
            <a:ext cx="7056784"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536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F3EF6FA3-10A5-0549-B4F1-9354C4B592B0}"/>
              </a:ext>
            </a:extLst>
          </p:cNvPr>
          <p:cNvPicPr>
            <a:picLocks noGrp="1" noChangeAspect="1"/>
          </p:cNvPicPr>
          <p:nvPr>
            <p:ph idx="1"/>
          </p:nvPr>
        </p:nvPicPr>
        <p:blipFill rotWithShape="1">
          <a:blip r:embed="rId3"/>
          <a:srcRect b="44278"/>
          <a:stretch/>
        </p:blipFill>
        <p:spPr>
          <a:xfrm>
            <a:off x="497895" y="1701166"/>
            <a:ext cx="13634610" cy="3637770"/>
          </a:xfrm>
        </p:spPr>
      </p:pic>
      <p:sp>
        <p:nvSpPr>
          <p:cNvPr id="6" name="Title 1"/>
          <p:cNvSpPr txBox="1">
            <a:spLocks/>
          </p:cNvSpPr>
          <p:nvPr/>
        </p:nvSpPr>
        <p:spPr>
          <a:xfrm>
            <a:off x="0" y="329566"/>
            <a:ext cx="14630400" cy="1371600"/>
          </a:xfrm>
          <a:prstGeom prst="rect">
            <a:avLst/>
          </a:prstGeom>
        </p:spPr>
        <p:txBody>
          <a:bodyPr vert="horz" lIns="146304" tIns="73152" rIns="146304" bIns="73152" rtlCol="0" anchor="ctr">
            <a:norm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altLang="zh-CN" dirty="0"/>
              <a:t>GAN</a:t>
            </a:r>
            <a:r>
              <a:rPr lang="zh-CN" altLang="en-US" dirty="0"/>
              <a:t> </a:t>
            </a:r>
            <a:r>
              <a:rPr lang="en-US" altLang="zh-CN" dirty="0"/>
              <a:t>Dissection:</a:t>
            </a:r>
            <a:r>
              <a:rPr lang="zh-CN" altLang="en-US" dirty="0"/>
              <a:t> </a:t>
            </a:r>
            <a:r>
              <a:rPr lang="en-US" altLang="zh-CN" dirty="0"/>
              <a:t>Comparing</a:t>
            </a:r>
            <a:r>
              <a:rPr lang="zh-CN" altLang="en-US" dirty="0"/>
              <a:t> </a:t>
            </a:r>
            <a:r>
              <a:rPr lang="en-US" altLang="zh-CN" dirty="0"/>
              <a:t>Datasets</a:t>
            </a:r>
            <a:endParaRPr lang="en-US" dirty="0"/>
          </a:p>
        </p:txBody>
      </p:sp>
      <p:sp>
        <p:nvSpPr>
          <p:cNvPr id="4" name="Rectangle 3"/>
          <p:cNvSpPr/>
          <p:nvPr/>
        </p:nvSpPr>
        <p:spPr>
          <a:xfrm>
            <a:off x="762472" y="5014900"/>
            <a:ext cx="7056784"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891264" y="4591236"/>
            <a:ext cx="1512168" cy="864096"/>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8" name="TextBox 7"/>
          <p:cNvSpPr txBox="1"/>
          <p:nvPr/>
        </p:nvSpPr>
        <p:spPr>
          <a:xfrm>
            <a:off x="2651939" y="6419056"/>
            <a:ext cx="9326529" cy="1384995"/>
          </a:xfrm>
          <a:prstGeom prst="rect">
            <a:avLst/>
          </a:prstGeom>
          <a:noFill/>
        </p:spPr>
        <p:txBody>
          <a:bodyPr wrap="none" rtlCol="0">
            <a:spAutoFit/>
          </a:bodyPr>
          <a:lstStyle/>
          <a:p>
            <a:pPr algn="ctr"/>
            <a:r>
              <a:rPr lang="en-US" altLang="zh-CN" sz="4200" dirty="0"/>
              <a:t>Top</a:t>
            </a:r>
            <a:r>
              <a:rPr lang="zh-CN" altLang="en-US" sz="4200" dirty="0"/>
              <a:t> </a:t>
            </a:r>
            <a:r>
              <a:rPr lang="en-US" altLang="zh-CN" sz="4200" dirty="0"/>
              <a:t>objects:</a:t>
            </a:r>
            <a:r>
              <a:rPr lang="zh-CN" altLang="en-US" sz="4200" dirty="0"/>
              <a:t> </a:t>
            </a:r>
            <a:r>
              <a:rPr lang="en-US" altLang="zh-CN" sz="4200" dirty="0"/>
              <a:t>ceiling,</a:t>
            </a:r>
            <a:r>
              <a:rPr lang="zh-CN" altLang="en-US" sz="4200" dirty="0"/>
              <a:t> </a:t>
            </a:r>
            <a:r>
              <a:rPr lang="en-US" altLang="zh-CN" sz="4200" dirty="0"/>
              <a:t>window,</a:t>
            </a:r>
            <a:r>
              <a:rPr lang="zh-CN" altLang="en-US" sz="4200" dirty="0"/>
              <a:t> </a:t>
            </a:r>
            <a:r>
              <a:rPr lang="en-US" altLang="zh-CN" sz="4200" dirty="0"/>
              <a:t>chair,</a:t>
            </a:r>
            <a:r>
              <a:rPr lang="zh-CN" altLang="en-US" sz="4200" dirty="0"/>
              <a:t> </a:t>
            </a:r>
            <a:r>
              <a:rPr lang="en-US" altLang="zh-CN" sz="4200" dirty="0"/>
              <a:t>table</a:t>
            </a:r>
            <a:r>
              <a:rPr lang="mr-IN" altLang="zh-CN" sz="4200" dirty="0"/>
              <a:t>…</a:t>
            </a:r>
            <a:endParaRPr lang="en-US" altLang="zh-CN" sz="4200" dirty="0"/>
          </a:p>
          <a:p>
            <a:pPr algn="ctr"/>
            <a:r>
              <a:rPr lang="en-US" altLang="zh-CN" sz="4200" dirty="0">
                <a:solidFill>
                  <a:schemeClr val="bg1">
                    <a:lumMod val="50000"/>
                  </a:schemeClr>
                </a:solidFill>
              </a:rPr>
              <a:t>Scene:</a:t>
            </a:r>
            <a:r>
              <a:rPr lang="zh-CN" altLang="en-US" sz="4200" dirty="0">
                <a:solidFill>
                  <a:schemeClr val="bg1">
                    <a:lumMod val="50000"/>
                  </a:schemeClr>
                </a:solidFill>
              </a:rPr>
              <a:t> </a:t>
            </a:r>
            <a:r>
              <a:rPr lang="en-US" altLang="zh-CN" sz="4200" dirty="0">
                <a:solidFill>
                  <a:schemeClr val="bg1">
                    <a:lumMod val="50000"/>
                  </a:schemeClr>
                </a:solidFill>
              </a:rPr>
              <a:t>dining</a:t>
            </a:r>
            <a:r>
              <a:rPr lang="zh-CN" altLang="en-US" sz="4200" dirty="0">
                <a:solidFill>
                  <a:schemeClr val="bg1">
                    <a:lumMod val="50000"/>
                  </a:schemeClr>
                </a:solidFill>
              </a:rPr>
              <a:t> </a:t>
            </a:r>
            <a:r>
              <a:rPr lang="en-US" altLang="zh-CN" sz="4200" dirty="0">
                <a:solidFill>
                  <a:schemeClr val="bg1">
                    <a:lumMod val="50000"/>
                  </a:schemeClr>
                </a:solidFill>
              </a:rPr>
              <a:t>room</a:t>
            </a:r>
            <a:r>
              <a:rPr lang="zh-CN" altLang="en-US" sz="4200" dirty="0">
                <a:solidFill>
                  <a:schemeClr val="bg1">
                    <a:lumMod val="50000"/>
                  </a:schemeClr>
                </a:solidFill>
              </a:rPr>
              <a:t> </a:t>
            </a:r>
            <a:endParaRPr lang="en-US" altLang="zh-CN" sz="4200" dirty="0">
              <a:solidFill>
                <a:schemeClr val="bg1">
                  <a:lumMod val="50000"/>
                </a:schemeClr>
              </a:solidFill>
            </a:endParaRPr>
          </a:p>
        </p:txBody>
      </p:sp>
    </p:spTree>
    <p:extLst>
      <p:ext uri="{BB962C8B-B14F-4D97-AF65-F5344CB8AC3E}">
        <p14:creationId xmlns:p14="http://schemas.microsoft.com/office/powerpoint/2010/main" val="930600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F3EF6FA3-10A5-0549-B4F1-9354C4B592B0}"/>
              </a:ext>
            </a:extLst>
          </p:cNvPr>
          <p:cNvPicPr>
            <a:picLocks noGrp="1" noChangeAspect="1"/>
          </p:cNvPicPr>
          <p:nvPr>
            <p:ph idx="1"/>
          </p:nvPr>
        </p:nvPicPr>
        <p:blipFill>
          <a:blip r:embed="rId3"/>
          <a:stretch>
            <a:fillRect/>
          </a:stretch>
        </p:blipFill>
        <p:spPr>
          <a:xfrm>
            <a:off x="497895" y="1701166"/>
            <a:ext cx="13634610" cy="6528434"/>
          </a:xfrm>
        </p:spPr>
      </p:pic>
      <p:sp>
        <p:nvSpPr>
          <p:cNvPr id="6" name="Title 1"/>
          <p:cNvSpPr txBox="1">
            <a:spLocks/>
          </p:cNvSpPr>
          <p:nvPr/>
        </p:nvSpPr>
        <p:spPr>
          <a:xfrm>
            <a:off x="0" y="329566"/>
            <a:ext cx="14630400" cy="1371600"/>
          </a:xfrm>
          <a:prstGeom prst="rect">
            <a:avLst/>
          </a:prstGeom>
        </p:spPr>
        <p:txBody>
          <a:bodyPr vert="horz" lIns="146304" tIns="73152" rIns="146304" bIns="73152" rtlCol="0" anchor="ctr">
            <a:norm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altLang="zh-CN" dirty="0"/>
              <a:t>GAN</a:t>
            </a:r>
            <a:r>
              <a:rPr lang="zh-CN" altLang="en-US" dirty="0"/>
              <a:t> </a:t>
            </a:r>
            <a:r>
              <a:rPr lang="en-US" altLang="zh-CN" dirty="0"/>
              <a:t>Dissection:</a:t>
            </a:r>
            <a:r>
              <a:rPr lang="zh-CN" altLang="en-US" dirty="0"/>
              <a:t> </a:t>
            </a:r>
            <a:r>
              <a:rPr lang="en-US" altLang="zh-CN" dirty="0"/>
              <a:t>Comparing</a:t>
            </a:r>
            <a:r>
              <a:rPr lang="zh-CN" altLang="en-US" dirty="0"/>
              <a:t> </a:t>
            </a:r>
            <a:r>
              <a:rPr lang="en-US" altLang="zh-CN" dirty="0"/>
              <a:t>Datasets</a:t>
            </a:r>
            <a:endParaRPr lang="en-US" dirty="0"/>
          </a:p>
        </p:txBody>
      </p:sp>
    </p:spTree>
    <p:extLst>
      <p:ext uri="{BB962C8B-B14F-4D97-AF65-F5344CB8AC3E}">
        <p14:creationId xmlns:p14="http://schemas.microsoft.com/office/powerpoint/2010/main" val="11444025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prstGeom prst="rect">
            <a:avLst/>
          </a:prstGeom>
        </p:spPr>
        <p:txBody>
          <a:bodyPr vert="horz" lIns="146304" tIns="73152" rIns="146304" bIns="73152" rtlCol="0" anchor="ctr">
            <a:norm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altLang="zh-CN" dirty="0"/>
              <a:t>GAN</a:t>
            </a:r>
            <a:r>
              <a:rPr lang="zh-CN" altLang="en-US" dirty="0"/>
              <a:t> </a:t>
            </a:r>
            <a:r>
              <a:rPr lang="en-US" altLang="zh-CN" dirty="0"/>
              <a:t>Dissection:</a:t>
            </a:r>
            <a:r>
              <a:rPr lang="zh-CN" altLang="en-US" dirty="0"/>
              <a:t> </a:t>
            </a:r>
            <a:r>
              <a:rPr lang="en-US" altLang="zh-CN" dirty="0"/>
              <a:t>Comparing</a:t>
            </a:r>
            <a:r>
              <a:rPr lang="zh-CN" altLang="en-US" dirty="0"/>
              <a:t> </a:t>
            </a:r>
            <a:r>
              <a:rPr lang="en-US" altLang="zh-CN" dirty="0"/>
              <a:t>Models</a:t>
            </a:r>
            <a:endParaRPr lang="en-US" dirty="0"/>
          </a:p>
        </p:txBody>
      </p:sp>
      <p:pic>
        <p:nvPicPr>
          <p:cNvPr id="5" name="Picture 4">
            <a:extLst>
              <a:ext uri="{FF2B5EF4-FFF2-40B4-BE49-F238E27FC236}">
                <a16:creationId xmlns:a16="http://schemas.microsoft.com/office/drawing/2014/main" id="{85BFB773-6CE3-AA4E-B1A0-7CCFF5AD3E49}"/>
              </a:ext>
            </a:extLst>
          </p:cNvPr>
          <p:cNvPicPr>
            <a:picLocks noChangeAspect="1"/>
          </p:cNvPicPr>
          <p:nvPr/>
        </p:nvPicPr>
        <p:blipFill rotWithShape="1">
          <a:blip r:embed="rId3"/>
          <a:srcRect b="62180"/>
          <a:stretch/>
        </p:blipFill>
        <p:spPr>
          <a:xfrm>
            <a:off x="185777" y="1912266"/>
            <a:ext cx="14258846" cy="2058518"/>
          </a:xfrm>
          <a:prstGeom prst="rect">
            <a:avLst/>
          </a:prstGeom>
        </p:spPr>
      </p:pic>
      <p:sp>
        <p:nvSpPr>
          <p:cNvPr id="9" name="TextBox 8"/>
          <p:cNvSpPr txBox="1"/>
          <p:nvPr/>
        </p:nvSpPr>
        <p:spPr>
          <a:xfrm>
            <a:off x="913928" y="7644825"/>
            <a:ext cx="12802544" cy="584775"/>
          </a:xfrm>
          <a:prstGeom prst="rect">
            <a:avLst/>
          </a:prstGeom>
          <a:noFill/>
        </p:spPr>
        <p:txBody>
          <a:bodyPr wrap="none" rtlCol="0">
            <a:spAutoFit/>
          </a:bodyPr>
          <a:lstStyle/>
          <a:p>
            <a:r>
              <a:rPr lang="en-US" altLang="zh-CN" sz="3200" dirty="0"/>
              <a:t>SWD</a:t>
            </a:r>
            <a:r>
              <a:rPr lang="zh-CN" altLang="en-US" sz="3200" dirty="0"/>
              <a:t> </a:t>
            </a:r>
            <a:r>
              <a:rPr lang="en-US" altLang="zh-CN" sz="3200" dirty="0"/>
              <a:t>(Sliced Wasserstein Distance)</a:t>
            </a:r>
            <a:r>
              <a:rPr lang="zh-CN" altLang="en-US" sz="3200" dirty="0"/>
              <a:t> </a:t>
            </a:r>
            <a:r>
              <a:rPr lang="en-US" altLang="zh-CN" sz="3200" dirty="0"/>
              <a:t>[</a:t>
            </a:r>
            <a:r>
              <a:rPr lang="en-US" sz="3200" dirty="0" err="1"/>
              <a:t>Karras</a:t>
            </a:r>
            <a:r>
              <a:rPr lang="en-US" sz="3200" dirty="0"/>
              <a:t>, et al 2017</a:t>
            </a:r>
            <a:r>
              <a:rPr lang="en-US" altLang="zh-CN" sz="3200" dirty="0"/>
              <a:t>]:</a:t>
            </a:r>
            <a:r>
              <a:rPr lang="zh-CN" altLang="en-US" sz="3200" dirty="0"/>
              <a:t> </a:t>
            </a:r>
            <a:r>
              <a:rPr lang="en-US" altLang="zh-CN" sz="3200" dirty="0"/>
              <a:t>the</a:t>
            </a:r>
            <a:r>
              <a:rPr lang="zh-CN" altLang="en-US" sz="3200" dirty="0"/>
              <a:t> </a:t>
            </a:r>
            <a:r>
              <a:rPr lang="en-US" altLang="zh-CN" sz="3200" b="1" dirty="0"/>
              <a:t>lower</a:t>
            </a:r>
            <a:r>
              <a:rPr lang="en-US" altLang="zh-CN" sz="3200" dirty="0"/>
              <a:t>,</a:t>
            </a:r>
            <a:r>
              <a:rPr lang="zh-CN" altLang="en-US" sz="3200" dirty="0"/>
              <a:t> </a:t>
            </a:r>
            <a:r>
              <a:rPr lang="en-US" altLang="zh-CN" sz="3200" dirty="0"/>
              <a:t>the</a:t>
            </a:r>
            <a:r>
              <a:rPr lang="zh-CN" altLang="en-US" sz="3200" dirty="0"/>
              <a:t> </a:t>
            </a:r>
            <a:r>
              <a:rPr lang="en-US" altLang="zh-CN" sz="3200" dirty="0"/>
              <a:t>better</a:t>
            </a:r>
            <a:endParaRPr lang="en-US" sz="3200" dirty="0"/>
          </a:p>
        </p:txBody>
      </p:sp>
    </p:spTree>
    <p:extLst>
      <p:ext uri="{BB962C8B-B14F-4D97-AF65-F5344CB8AC3E}">
        <p14:creationId xmlns:p14="http://schemas.microsoft.com/office/powerpoint/2010/main" val="17264697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prstGeom prst="rect">
            <a:avLst/>
          </a:prstGeom>
        </p:spPr>
        <p:txBody>
          <a:bodyPr vert="horz" lIns="146304" tIns="73152" rIns="146304" bIns="73152" rtlCol="0" anchor="ctr">
            <a:norm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altLang="zh-CN" dirty="0"/>
              <a:t>GAN</a:t>
            </a:r>
            <a:r>
              <a:rPr lang="zh-CN" altLang="en-US" dirty="0"/>
              <a:t> </a:t>
            </a:r>
            <a:r>
              <a:rPr lang="en-US" altLang="zh-CN" dirty="0"/>
              <a:t>Dissection:</a:t>
            </a:r>
            <a:r>
              <a:rPr lang="zh-CN" altLang="en-US" dirty="0"/>
              <a:t> </a:t>
            </a:r>
            <a:r>
              <a:rPr lang="en-US" altLang="zh-CN" dirty="0"/>
              <a:t>Comparing</a:t>
            </a:r>
            <a:r>
              <a:rPr lang="zh-CN" altLang="en-US" dirty="0"/>
              <a:t> </a:t>
            </a:r>
            <a:r>
              <a:rPr lang="en-US" altLang="zh-CN" dirty="0"/>
              <a:t>Models</a:t>
            </a:r>
            <a:endParaRPr lang="en-US" dirty="0"/>
          </a:p>
        </p:txBody>
      </p:sp>
      <p:pic>
        <p:nvPicPr>
          <p:cNvPr id="5" name="Picture 4">
            <a:extLst>
              <a:ext uri="{FF2B5EF4-FFF2-40B4-BE49-F238E27FC236}">
                <a16:creationId xmlns:a16="http://schemas.microsoft.com/office/drawing/2014/main" id="{85BFB773-6CE3-AA4E-B1A0-7CCFF5AD3E49}"/>
              </a:ext>
            </a:extLst>
          </p:cNvPr>
          <p:cNvPicPr>
            <a:picLocks noChangeAspect="1"/>
          </p:cNvPicPr>
          <p:nvPr/>
        </p:nvPicPr>
        <p:blipFill rotWithShape="1">
          <a:blip r:embed="rId3"/>
          <a:srcRect b="31752"/>
          <a:stretch/>
        </p:blipFill>
        <p:spPr>
          <a:xfrm>
            <a:off x="185777" y="1912266"/>
            <a:ext cx="14258846" cy="3714702"/>
          </a:xfrm>
          <a:prstGeom prst="rect">
            <a:avLst/>
          </a:prstGeom>
        </p:spPr>
      </p:pic>
      <p:sp>
        <p:nvSpPr>
          <p:cNvPr id="9" name="TextBox 8"/>
          <p:cNvSpPr txBox="1"/>
          <p:nvPr/>
        </p:nvSpPr>
        <p:spPr>
          <a:xfrm>
            <a:off x="913928" y="7644825"/>
            <a:ext cx="12802544" cy="584775"/>
          </a:xfrm>
          <a:prstGeom prst="rect">
            <a:avLst/>
          </a:prstGeom>
          <a:noFill/>
        </p:spPr>
        <p:txBody>
          <a:bodyPr wrap="none" rtlCol="0">
            <a:spAutoFit/>
          </a:bodyPr>
          <a:lstStyle/>
          <a:p>
            <a:r>
              <a:rPr lang="en-US" altLang="zh-CN" sz="3200" dirty="0"/>
              <a:t>SWD</a:t>
            </a:r>
            <a:r>
              <a:rPr lang="zh-CN" altLang="en-US" sz="3200" dirty="0"/>
              <a:t> </a:t>
            </a:r>
            <a:r>
              <a:rPr lang="en-US" altLang="zh-CN" sz="3200" dirty="0"/>
              <a:t>(Sliced Wasserstein Distance)</a:t>
            </a:r>
            <a:r>
              <a:rPr lang="zh-CN" altLang="en-US" sz="3200" dirty="0"/>
              <a:t> </a:t>
            </a:r>
            <a:r>
              <a:rPr lang="en-US" altLang="zh-CN" sz="3200" dirty="0"/>
              <a:t>[</a:t>
            </a:r>
            <a:r>
              <a:rPr lang="en-US" sz="3200" dirty="0" err="1"/>
              <a:t>Karras</a:t>
            </a:r>
            <a:r>
              <a:rPr lang="en-US" sz="3200" dirty="0"/>
              <a:t>, et al 2017</a:t>
            </a:r>
            <a:r>
              <a:rPr lang="en-US" altLang="zh-CN" sz="3200" dirty="0"/>
              <a:t>]:</a:t>
            </a:r>
            <a:r>
              <a:rPr lang="zh-CN" altLang="en-US" sz="3200" dirty="0"/>
              <a:t> </a:t>
            </a:r>
            <a:r>
              <a:rPr lang="en-US" altLang="zh-CN" sz="3200" dirty="0"/>
              <a:t>the</a:t>
            </a:r>
            <a:r>
              <a:rPr lang="zh-CN" altLang="en-US" sz="3200" dirty="0"/>
              <a:t> </a:t>
            </a:r>
            <a:r>
              <a:rPr lang="en-US" altLang="zh-CN" sz="3200" b="1" dirty="0"/>
              <a:t>lower</a:t>
            </a:r>
            <a:r>
              <a:rPr lang="en-US" altLang="zh-CN" sz="3200" dirty="0"/>
              <a:t>,</a:t>
            </a:r>
            <a:r>
              <a:rPr lang="zh-CN" altLang="en-US" sz="3200" dirty="0"/>
              <a:t> </a:t>
            </a:r>
            <a:r>
              <a:rPr lang="en-US" altLang="zh-CN" sz="3200" dirty="0"/>
              <a:t>the</a:t>
            </a:r>
            <a:r>
              <a:rPr lang="zh-CN" altLang="en-US" sz="3200" dirty="0"/>
              <a:t> </a:t>
            </a:r>
            <a:r>
              <a:rPr lang="en-US" altLang="zh-CN" sz="3200" dirty="0"/>
              <a:t>better</a:t>
            </a:r>
            <a:endParaRPr lang="en-US" sz="3200" dirty="0"/>
          </a:p>
        </p:txBody>
      </p:sp>
    </p:spTree>
    <p:extLst>
      <p:ext uri="{BB962C8B-B14F-4D97-AF65-F5344CB8AC3E}">
        <p14:creationId xmlns:p14="http://schemas.microsoft.com/office/powerpoint/2010/main" val="1384810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prstGeom prst="rect">
            <a:avLst/>
          </a:prstGeom>
        </p:spPr>
        <p:txBody>
          <a:bodyPr vert="horz" lIns="146304" tIns="73152" rIns="146304" bIns="73152" rtlCol="0" anchor="ctr">
            <a:norm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altLang="zh-CN" dirty="0"/>
              <a:t>GAN</a:t>
            </a:r>
            <a:r>
              <a:rPr lang="zh-CN" altLang="en-US" dirty="0"/>
              <a:t> </a:t>
            </a:r>
            <a:r>
              <a:rPr lang="en-US" altLang="zh-CN" dirty="0"/>
              <a:t>Dissection:</a:t>
            </a:r>
            <a:r>
              <a:rPr lang="zh-CN" altLang="en-US" dirty="0"/>
              <a:t> </a:t>
            </a:r>
            <a:r>
              <a:rPr lang="en-US" altLang="zh-CN" dirty="0"/>
              <a:t>Comparing</a:t>
            </a:r>
            <a:r>
              <a:rPr lang="zh-CN" altLang="en-US" dirty="0"/>
              <a:t> </a:t>
            </a:r>
            <a:r>
              <a:rPr lang="en-US" altLang="zh-CN" dirty="0"/>
              <a:t>Models</a:t>
            </a:r>
            <a:endParaRPr lang="en-US" dirty="0"/>
          </a:p>
        </p:txBody>
      </p:sp>
      <p:pic>
        <p:nvPicPr>
          <p:cNvPr id="5" name="Picture 4">
            <a:extLst>
              <a:ext uri="{FF2B5EF4-FFF2-40B4-BE49-F238E27FC236}">
                <a16:creationId xmlns:a16="http://schemas.microsoft.com/office/drawing/2014/main" id="{85BFB773-6CE3-AA4E-B1A0-7CCFF5AD3E49}"/>
              </a:ext>
            </a:extLst>
          </p:cNvPr>
          <p:cNvPicPr>
            <a:picLocks noChangeAspect="1"/>
          </p:cNvPicPr>
          <p:nvPr/>
        </p:nvPicPr>
        <p:blipFill>
          <a:blip r:embed="rId3"/>
          <a:stretch>
            <a:fillRect/>
          </a:stretch>
        </p:blipFill>
        <p:spPr>
          <a:xfrm>
            <a:off x="185777" y="1912266"/>
            <a:ext cx="14258846" cy="5442894"/>
          </a:xfrm>
          <a:prstGeom prst="rect">
            <a:avLst/>
          </a:prstGeom>
        </p:spPr>
      </p:pic>
      <p:sp>
        <p:nvSpPr>
          <p:cNvPr id="6" name="Oval 5"/>
          <p:cNvSpPr/>
          <p:nvPr/>
        </p:nvSpPr>
        <p:spPr>
          <a:xfrm>
            <a:off x="1554560" y="2602632"/>
            <a:ext cx="2160240" cy="936104"/>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554560" y="4165661"/>
            <a:ext cx="2160240" cy="936104"/>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554560" y="5915000"/>
            <a:ext cx="2160240" cy="936104"/>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913928" y="7644825"/>
            <a:ext cx="12802544" cy="584775"/>
          </a:xfrm>
          <a:prstGeom prst="rect">
            <a:avLst/>
          </a:prstGeom>
          <a:noFill/>
        </p:spPr>
        <p:txBody>
          <a:bodyPr wrap="none" rtlCol="0">
            <a:spAutoFit/>
          </a:bodyPr>
          <a:lstStyle/>
          <a:p>
            <a:r>
              <a:rPr lang="en-US" altLang="zh-CN" sz="3200" dirty="0"/>
              <a:t>SWD</a:t>
            </a:r>
            <a:r>
              <a:rPr lang="zh-CN" altLang="en-US" sz="3200" dirty="0"/>
              <a:t> </a:t>
            </a:r>
            <a:r>
              <a:rPr lang="en-US" altLang="zh-CN" sz="3200" dirty="0"/>
              <a:t>(Sliced Wasserstein Distance)</a:t>
            </a:r>
            <a:r>
              <a:rPr lang="zh-CN" altLang="en-US" sz="3200" dirty="0"/>
              <a:t> </a:t>
            </a:r>
            <a:r>
              <a:rPr lang="en-US" altLang="zh-CN" sz="3200" dirty="0"/>
              <a:t>[</a:t>
            </a:r>
            <a:r>
              <a:rPr lang="en-US" sz="3200" dirty="0" err="1"/>
              <a:t>Karras</a:t>
            </a:r>
            <a:r>
              <a:rPr lang="en-US" sz="3200" dirty="0"/>
              <a:t>, et al 2017</a:t>
            </a:r>
            <a:r>
              <a:rPr lang="en-US" altLang="zh-CN" sz="3200" dirty="0"/>
              <a:t>]:</a:t>
            </a:r>
            <a:r>
              <a:rPr lang="zh-CN" altLang="en-US" sz="3200" dirty="0"/>
              <a:t> </a:t>
            </a:r>
            <a:r>
              <a:rPr lang="en-US" altLang="zh-CN" sz="3200" dirty="0"/>
              <a:t>the</a:t>
            </a:r>
            <a:r>
              <a:rPr lang="zh-CN" altLang="en-US" sz="3200" dirty="0"/>
              <a:t> </a:t>
            </a:r>
            <a:r>
              <a:rPr lang="en-US" altLang="zh-CN" sz="3200" b="1" dirty="0"/>
              <a:t>lower</a:t>
            </a:r>
            <a:r>
              <a:rPr lang="en-US" altLang="zh-CN" sz="3200" dirty="0"/>
              <a:t>,</a:t>
            </a:r>
            <a:r>
              <a:rPr lang="zh-CN" altLang="en-US" sz="3200" dirty="0"/>
              <a:t> </a:t>
            </a:r>
            <a:r>
              <a:rPr lang="en-US" altLang="zh-CN" sz="3200" dirty="0"/>
              <a:t>the</a:t>
            </a:r>
            <a:r>
              <a:rPr lang="zh-CN" altLang="en-US" sz="3200" dirty="0"/>
              <a:t> </a:t>
            </a:r>
            <a:r>
              <a:rPr lang="en-US" altLang="zh-CN" sz="3200" dirty="0"/>
              <a:t>better</a:t>
            </a:r>
            <a:endParaRPr lang="en-US" sz="3200" dirty="0"/>
          </a:p>
        </p:txBody>
      </p:sp>
    </p:spTree>
    <p:extLst>
      <p:ext uri="{BB962C8B-B14F-4D97-AF65-F5344CB8AC3E}">
        <p14:creationId xmlns:p14="http://schemas.microsoft.com/office/powerpoint/2010/main" val="93103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28B54-AEAA-924C-AE6A-1FF2200C9E2F}"/>
              </a:ext>
            </a:extLst>
          </p:cNvPr>
          <p:cNvSpPr>
            <a:spLocks noGrp="1"/>
          </p:cNvSpPr>
          <p:nvPr>
            <p:ph type="ctrTitle"/>
          </p:nvPr>
        </p:nvSpPr>
        <p:spPr>
          <a:xfrm>
            <a:off x="0" y="3682752"/>
            <a:ext cx="14630400" cy="1764030"/>
          </a:xfrm>
        </p:spPr>
        <p:txBody>
          <a:bodyPr>
            <a:noAutofit/>
          </a:bodyPr>
          <a:lstStyle/>
          <a:p>
            <a:r>
              <a:rPr lang="en-US" altLang="zh-CN" sz="8000" dirty="0"/>
              <a:t>W</a:t>
            </a:r>
            <a:r>
              <a:rPr lang="en-US" sz="8000" dirty="0"/>
              <a:t>hat causes the mistakes? </a:t>
            </a:r>
          </a:p>
        </p:txBody>
      </p:sp>
      <p:pic>
        <p:nvPicPr>
          <p:cNvPr id="5" name="Picture 4">
            <a:extLst>
              <a:ext uri="{FF2B5EF4-FFF2-40B4-BE49-F238E27FC236}">
                <a16:creationId xmlns:a16="http://schemas.microsoft.com/office/drawing/2014/main" id="{35994CDB-4BDD-C74D-98B9-F87AF485C9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6090" y="802432"/>
            <a:ext cx="2057400" cy="2057400"/>
          </a:xfrm>
          <a:prstGeom prst="rect">
            <a:avLst/>
          </a:prstGeom>
          <a:ln w="25400">
            <a:solidFill>
              <a:srgbClr val="000000"/>
            </a:solidFill>
            <a:miter lim="400000"/>
          </a:ln>
        </p:spPr>
      </p:pic>
      <p:pic>
        <p:nvPicPr>
          <p:cNvPr id="6" name="Picture 5">
            <a:extLst>
              <a:ext uri="{FF2B5EF4-FFF2-40B4-BE49-F238E27FC236}">
                <a16:creationId xmlns:a16="http://schemas.microsoft.com/office/drawing/2014/main" id="{D05C31D4-B68D-F348-81D1-B5440D551C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8590" y="802432"/>
            <a:ext cx="2057400" cy="2057400"/>
          </a:xfrm>
          <a:prstGeom prst="rect">
            <a:avLst/>
          </a:prstGeom>
          <a:ln w="25400">
            <a:solidFill>
              <a:srgbClr val="000000"/>
            </a:solidFill>
            <a:miter lim="400000"/>
          </a:ln>
        </p:spPr>
      </p:pic>
      <p:pic>
        <p:nvPicPr>
          <p:cNvPr id="7" name="Picture 6">
            <a:extLst>
              <a:ext uri="{FF2B5EF4-FFF2-40B4-BE49-F238E27FC236}">
                <a16:creationId xmlns:a16="http://schemas.microsoft.com/office/drawing/2014/main" id="{E4546296-A264-9047-8A04-98649884EE0D}"/>
              </a:ext>
            </a:extLst>
          </p:cNvPr>
          <p:cNvPicPr>
            <a:picLocks noChangeAspect="1"/>
          </p:cNvPicPr>
          <p:nvPr/>
        </p:nvPicPr>
        <p:blipFill>
          <a:blip r:embed="rId5"/>
          <a:stretch>
            <a:fillRect/>
          </a:stretch>
        </p:blipFill>
        <p:spPr>
          <a:xfrm>
            <a:off x="7451090" y="802432"/>
            <a:ext cx="2057400" cy="2057400"/>
          </a:xfrm>
          <a:prstGeom prst="rect">
            <a:avLst/>
          </a:prstGeom>
          <a:ln w="25400">
            <a:solidFill>
              <a:srgbClr val="000000"/>
            </a:solidFill>
            <a:miter lim="400000"/>
          </a:ln>
        </p:spPr>
      </p:pic>
      <p:pic>
        <p:nvPicPr>
          <p:cNvPr id="8" name="Picture 7">
            <a:extLst>
              <a:ext uri="{FF2B5EF4-FFF2-40B4-BE49-F238E27FC236}">
                <a16:creationId xmlns:a16="http://schemas.microsoft.com/office/drawing/2014/main" id="{486DFF6C-FDA9-814B-90E9-0338B5A856D3}"/>
              </a:ext>
            </a:extLst>
          </p:cNvPr>
          <p:cNvPicPr>
            <a:picLocks noChangeAspect="1"/>
          </p:cNvPicPr>
          <p:nvPr/>
        </p:nvPicPr>
        <p:blipFill>
          <a:blip r:embed="rId6"/>
          <a:stretch>
            <a:fillRect/>
          </a:stretch>
        </p:blipFill>
        <p:spPr>
          <a:xfrm>
            <a:off x="9673590" y="802432"/>
            <a:ext cx="2057400" cy="2057400"/>
          </a:xfrm>
          <a:prstGeom prst="rect">
            <a:avLst/>
          </a:prstGeom>
          <a:ln w="25400">
            <a:solidFill>
              <a:srgbClr val="000000"/>
            </a:solidFill>
            <a:miter lim="400000"/>
          </a:ln>
        </p:spPr>
      </p:pic>
      <p:sp>
        <p:nvSpPr>
          <p:cNvPr id="9" name="TextBox 8"/>
          <p:cNvSpPr txBox="1"/>
          <p:nvPr/>
        </p:nvSpPr>
        <p:spPr>
          <a:xfrm>
            <a:off x="955379" y="1561828"/>
            <a:ext cx="1578124" cy="538609"/>
          </a:xfrm>
          <a:prstGeom prst="rect">
            <a:avLst/>
          </a:prstGeom>
          <a:noFill/>
        </p:spPr>
        <p:txBody>
          <a:bodyPr wrap="none" rtlCol="0">
            <a:spAutoFit/>
          </a:bodyPr>
          <a:lstStyle/>
          <a:p>
            <a:pPr algn="ctr"/>
            <a:r>
              <a:rPr lang="en-US" altLang="zh-CN" dirty="0"/>
              <a:t>Bedroom</a:t>
            </a:r>
            <a:endParaRPr lang="en-US" dirty="0"/>
          </a:p>
        </p:txBody>
      </p:sp>
      <p:pic>
        <p:nvPicPr>
          <p:cNvPr id="10" name="Picture 6" descr="http://wednesday.csail.mit.edu/davidbau/newdissect/dissect/figure/artifact/image_6478_1.jpg"/>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6090" y="802432"/>
            <a:ext cx="2057400" cy="205740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pic>
        <p:nvPicPr>
          <p:cNvPr id="11" name="Picture 10" descr="http://wednesday.csail.mit.edu/davidbau/newdissect/dissect/figure/artifact/image_4972_1.jpg"/>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28590" y="802432"/>
            <a:ext cx="2057400" cy="205740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pic>
        <p:nvPicPr>
          <p:cNvPr id="12" name="Picture 14" descr="http://wednesday.csail.mit.edu/davidbau/newdissect/dissect/figure/artifact/image_10616_1.jpg"/>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1090" y="802432"/>
            <a:ext cx="2057400" cy="205740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63BBA6A-3238-104B-8A16-8B282AEDE1F0}"/>
              </a:ext>
            </a:extLst>
          </p:cNvPr>
          <p:cNvPicPr>
            <a:picLocks noChangeAspect="1"/>
          </p:cNvPicPr>
          <p:nvPr/>
        </p:nvPicPr>
        <p:blipFill>
          <a:blip r:embed="rId10"/>
          <a:stretch>
            <a:fillRect/>
          </a:stretch>
        </p:blipFill>
        <p:spPr>
          <a:xfrm>
            <a:off x="9673590" y="802432"/>
            <a:ext cx="2057400" cy="2057400"/>
          </a:xfrm>
          <a:prstGeom prst="rect">
            <a:avLst/>
          </a:prstGeom>
        </p:spPr>
      </p:pic>
    </p:spTree>
    <p:extLst>
      <p:ext uri="{BB962C8B-B14F-4D97-AF65-F5344CB8AC3E}">
        <p14:creationId xmlns:p14="http://schemas.microsoft.com/office/powerpoint/2010/main" val="816051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noGrp="1"/>
          </p:cNvSpPr>
          <p:nvPr>
            <p:ph type="title"/>
          </p:nvPr>
        </p:nvSpPr>
        <p:spPr>
          <a:xfrm>
            <a:off x="731520" y="329566"/>
            <a:ext cx="13167360" cy="1371600"/>
          </a:xfrm>
          <a:prstGeom prst="rect">
            <a:avLst/>
          </a:prstGeom>
        </p:spPr>
        <p:txBody>
          <a:bodyPr vert="horz" lIns="146304" tIns="73152" rIns="146304" bIns="73152" rtlCol="0" anchor="ctr">
            <a:norm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altLang="zh-CN" dirty="0"/>
              <a:t>GAN</a:t>
            </a:r>
            <a:r>
              <a:rPr lang="zh-CN" altLang="en-US" dirty="0"/>
              <a:t> </a:t>
            </a:r>
            <a:r>
              <a:rPr lang="en-US" altLang="zh-CN" dirty="0"/>
              <a:t>Dissection:</a:t>
            </a:r>
            <a:r>
              <a:rPr lang="zh-CN" altLang="en-US" dirty="0"/>
              <a:t> </a:t>
            </a:r>
            <a:r>
              <a:rPr lang="en-US" altLang="zh-CN" dirty="0"/>
              <a:t>Comparing</a:t>
            </a:r>
            <a:r>
              <a:rPr lang="zh-CN" altLang="en-US" dirty="0"/>
              <a:t> </a:t>
            </a:r>
            <a:r>
              <a:rPr lang="en-US" altLang="zh-CN" dirty="0"/>
              <a:t>Layers</a:t>
            </a:r>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70750"/>
          <a:stretch/>
        </p:blipFill>
        <p:spPr>
          <a:xfrm>
            <a:off x="1291632" y="1701166"/>
            <a:ext cx="12047137" cy="1909578"/>
          </a:xfrm>
          <a:prstGeom prst="rect">
            <a:avLst/>
          </a:prstGeom>
        </p:spPr>
      </p:pic>
      <p:sp>
        <p:nvSpPr>
          <p:cNvPr id="3" name="Rectangle 2"/>
          <p:cNvSpPr/>
          <p:nvPr/>
        </p:nvSpPr>
        <p:spPr>
          <a:xfrm>
            <a:off x="2202632" y="3466728"/>
            <a:ext cx="5328592"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802042" y="7213937"/>
            <a:ext cx="9026317" cy="1015663"/>
          </a:xfrm>
          <a:prstGeom prst="rect">
            <a:avLst/>
          </a:prstGeom>
          <a:noFill/>
        </p:spPr>
        <p:txBody>
          <a:bodyPr wrap="none" rtlCol="0">
            <a:spAutoFit/>
          </a:bodyPr>
          <a:lstStyle/>
          <a:p>
            <a:r>
              <a:rPr lang="en-US" altLang="zh-CN" sz="6000" dirty="0">
                <a:latin typeface="Calibri" charset="0"/>
                <a:ea typeface="Calibri" charset="0"/>
                <a:cs typeface="Calibri" charset="0"/>
              </a:rPr>
              <a:t>Hard</a:t>
            </a:r>
            <a:r>
              <a:rPr lang="zh-CN" altLang="en-US" sz="6000" dirty="0">
                <a:latin typeface="Calibri" charset="0"/>
                <a:ea typeface="Calibri" charset="0"/>
                <a:cs typeface="Calibri" charset="0"/>
              </a:rPr>
              <a:t> </a:t>
            </a:r>
            <a:r>
              <a:rPr lang="en-US" altLang="zh-CN" sz="6000" dirty="0">
                <a:latin typeface="Calibri" charset="0"/>
                <a:ea typeface="Calibri" charset="0"/>
                <a:cs typeface="Calibri" charset="0"/>
              </a:rPr>
              <a:t>to</a:t>
            </a:r>
            <a:r>
              <a:rPr lang="zh-CN" altLang="en-US" sz="6000" dirty="0">
                <a:latin typeface="Calibri" charset="0"/>
                <a:ea typeface="Calibri" charset="0"/>
                <a:cs typeface="Calibri" charset="0"/>
              </a:rPr>
              <a:t> </a:t>
            </a:r>
            <a:r>
              <a:rPr lang="en-US" altLang="zh-CN" sz="6000" dirty="0">
                <a:latin typeface="Calibri" charset="0"/>
                <a:ea typeface="Calibri" charset="0"/>
                <a:cs typeface="Calibri" charset="0"/>
              </a:rPr>
              <a:t>find</a:t>
            </a:r>
            <a:r>
              <a:rPr lang="zh-CN" altLang="en-US" sz="6000" dirty="0">
                <a:latin typeface="Calibri" charset="0"/>
                <a:ea typeface="Calibri" charset="0"/>
                <a:cs typeface="Calibri" charset="0"/>
              </a:rPr>
              <a:t> </a:t>
            </a:r>
            <a:r>
              <a:rPr lang="en-US" altLang="zh-CN" sz="6000" dirty="0">
                <a:latin typeface="Calibri" charset="0"/>
                <a:ea typeface="Calibri" charset="0"/>
                <a:cs typeface="Calibri" charset="0"/>
              </a:rPr>
              <a:t>object</a:t>
            </a:r>
            <a:r>
              <a:rPr lang="zh-CN" altLang="en-US" sz="6000" dirty="0">
                <a:latin typeface="Calibri" charset="0"/>
                <a:ea typeface="Calibri" charset="0"/>
                <a:cs typeface="Calibri" charset="0"/>
              </a:rPr>
              <a:t> </a:t>
            </a:r>
            <a:r>
              <a:rPr lang="en-US" altLang="zh-CN" sz="6000" dirty="0">
                <a:latin typeface="Calibri" charset="0"/>
                <a:ea typeface="Calibri" charset="0"/>
                <a:cs typeface="Calibri" charset="0"/>
              </a:rPr>
              <a:t>concepts</a:t>
            </a:r>
            <a:endParaRPr lang="en-US" sz="6000" dirty="0">
              <a:latin typeface="Calibri" charset="0"/>
              <a:ea typeface="Calibri" charset="0"/>
              <a:cs typeface="Calibri" charset="0"/>
            </a:endParaRPr>
          </a:p>
        </p:txBody>
      </p:sp>
    </p:spTree>
    <p:extLst>
      <p:ext uri="{BB962C8B-B14F-4D97-AF65-F5344CB8AC3E}">
        <p14:creationId xmlns:p14="http://schemas.microsoft.com/office/powerpoint/2010/main" val="11063708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noGrp="1"/>
          </p:cNvSpPr>
          <p:nvPr>
            <p:ph type="title"/>
          </p:nvPr>
        </p:nvSpPr>
        <p:spPr>
          <a:xfrm>
            <a:off x="731520" y="329566"/>
            <a:ext cx="13167360" cy="1371600"/>
          </a:xfrm>
          <a:prstGeom prst="rect">
            <a:avLst/>
          </a:prstGeom>
        </p:spPr>
        <p:txBody>
          <a:bodyPr vert="horz" lIns="146304" tIns="73152" rIns="146304" bIns="73152" rtlCol="0" anchor="ctr">
            <a:norm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altLang="zh-CN" dirty="0"/>
              <a:t>GAN</a:t>
            </a:r>
            <a:r>
              <a:rPr lang="zh-CN" altLang="en-US" dirty="0"/>
              <a:t> </a:t>
            </a:r>
            <a:r>
              <a:rPr lang="en-US" altLang="zh-CN" dirty="0"/>
              <a:t>Dissection:</a:t>
            </a:r>
            <a:r>
              <a:rPr lang="zh-CN" altLang="en-US" dirty="0"/>
              <a:t> </a:t>
            </a:r>
            <a:r>
              <a:rPr lang="en-US" altLang="zh-CN" dirty="0"/>
              <a:t>Comparing</a:t>
            </a:r>
            <a:r>
              <a:rPr lang="zh-CN" altLang="en-US" dirty="0"/>
              <a:t> </a:t>
            </a:r>
            <a:r>
              <a:rPr lang="en-US" altLang="zh-CN" dirty="0"/>
              <a:t>Layers</a:t>
            </a:r>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21116"/>
          <a:stretch/>
        </p:blipFill>
        <p:spPr>
          <a:xfrm>
            <a:off x="1291632" y="1701166"/>
            <a:ext cx="12047137" cy="5149938"/>
          </a:xfrm>
          <a:prstGeom prst="rect">
            <a:avLst/>
          </a:prstGeom>
        </p:spPr>
      </p:pic>
      <p:sp>
        <p:nvSpPr>
          <p:cNvPr id="4" name="Rectangle 3"/>
          <p:cNvSpPr/>
          <p:nvPr/>
        </p:nvSpPr>
        <p:spPr>
          <a:xfrm>
            <a:off x="1291632" y="6527068"/>
            <a:ext cx="6311600"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409323" y="7213937"/>
            <a:ext cx="7811754" cy="1015663"/>
          </a:xfrm>
          <a:prstGeom prst="rect">
            <a:avLst/>
          </a:prstGeom>
          <a:noFill/>
        </p:spPr>
        <p:txBody>
          <a:bodyPr wrap="none" rtlCol="0">
            <a:spAutoFit/>
          </a:bodyPr>
          <a:lstStyle/>
          <a:p>
            <a:r>
              <a:rPr lang="en-US" altLang="zh-CN" sz="6000" dirty="0"/>
              <a:t>Objects</a:t>
            </a:r>
            <a:r>
              <a:rPr lang="zh-CN" altLang="en-US" sz="6000" dirty="0"/>
              <a:t> </a:t>
            </a:r>
            <a:r>
              <a:rPr lang="en-US" altLang="zh-CN" sz="6000" dirty="0"/>
              <a:t>and</a:t>
            </a:r>
            <a:r>
              <a:rPr lang="zh-CN" altLang="en-US" sz="6000" dirty="0"/>
              <a:t> </a:t>
            </a:r>
            <a:r>
              <a:rPr lang="en-US" altLang="zh-CN" sz="6000" dirty="0"/>
              <a:t>object</a:t>
            </a:r>
            <a:r>
              <a:rPr lang="zh-CN" altLang="en-US" sz="6000" dirty="0"/>
              <a:t> </a:t>
            </a:r>
            <a:r>
              <a:rPr lang="en-US" altLang="zh-CN" sz="6000" dirty="0"/>
              <a:t>parts</a:t>
            </a:r>
            <a:endParaRPr lang="en-US" sz="6000" dirty="0"/>
          </a:p>
        </p:txBody>
      </p:sp>
    </p:spTree>
    <p:extLst>
      <p:ext uri="{BB962C8B-B14F-4D97-AF65-F5344CB8AC3E}">
        <p14:creationId xmlns:p14="http://schemas.microsoft.com/office/powerpoint/2010/main" val="18613929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noGrp="1"/>
          </p:cNvSpPr>
          <p:nvPr>
            <p:ph type="title"/>
          </p:nvPr>
        </p:nvSpPr>
        <p:spPr>
          <a:xfrm>
            <a:off x="731520" y="329566"/>
            <a:ext cx="13167360" cy="1371600"/>
          </a:xfrm>
          <a:prstGeom prst="rect">
            <a:avLst/>
          </a:prstGeom>
        </p:spPr>
        <p:txBody>
          <a:bodyPr vert="horz" lIns="146304" tIns="73152" rIns="146304" bIns="73152" rtlCol="0" anchor="ctr">
            <a:norm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altLang="zh-CN" dirty="0"/>
              <a:t>GAN</a:t>
            </a:r>
            <a:r>
              <a:rPr lang="zh-CN" altLang="en-US" dirty="0"/>
              <a:t> </a:t>
            </a:r>
            <a:r>
              <a:rPr lang="en-US" altLang="zh-CN" dirty="0"/>
              <a:t>Dissection:</a:t>
            </a:r>
            <a:r>
              <a:rPr lang="zh-CN" altLang="en-US" dirty="0"/>
              <a:t> </a:t>
            </a:r>
            <a:r>
              <a:rPr lang="en-US" altLang="zh-CN" dirty="0"/>
              <a:t>Comparing</a:t>
            </a:r>
            <a:r>
              <a:rPr lang="zh-CN" altLang="en-US" dirty="0"/>
              <a:t> </a:t>
            </a:r>
            <a:r>
              <a:rPr lang="en-US" altLang="zh-CN" dirty="0"/>
              <a:t>Layers</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1632" y="1701166"/>
            <a:ext cx="12047137" cy="6528434"/>
          </a:xfrm>
          <a:prstGeom prst="rect">
            <a:avLst/>
          </a:prstGeom>
        </p:spPr>
      </p:pic>
      <p:sp>
        <p:nvSpPr>
          <p:cNvPr id="6" name="TextBox 5"/>
          <p:cNvSpPr txBox="1"/>
          <p:nvPr/>
        </p:nvSpPr>
        <p:spPr>
          <a:xfrm>
            <a:off x="9859536" y="7067128"/>
            <a:ext cx="4872488" cy="769441"/>
          </a:xfrm>
          <a:prstGeom prst="rect">
            <a:avLst/>
          </a:prstGeom>
          <a:noFill/>
        </p:spPr>
        <p:txBody>
          <a:bodyPr wrap="none" rtlCol="0">
            <a:spAutoFit/>
          </a:bodyPr>
          <a:lstStyle/>
          <a:p>
            <a:r>
              <a:rPr lang="en-US" altLang="zh-CN" sz="4400" dirty="0"/>
              <a:t>Texture,</a:t>
            </a:r>
            <a:r>
              <a:rPr lang="zh-CN" altLang="en-US" sz="4400" dirty="0"/>
              <a:t> </a:t>
            </a:r>
            <a:r>
              <a:rPr lang="en-US" altLang="zh-CN" sz="4400" dirty="0"/>
              <a:t>color,</a:t>
            </a:r>
            <a:r>
              <a:rPr lang="zh-CN" altLang="en-US" sz="4400" dirty="0"/>
              <a:t> </a:t>
            </a:r>
            <a:r>
              <a:rPr lang="en-US" altLang="zh-CN" sz="4400" dirty="0"/>
              <a:t>edges</a:t>
            </a:r>
            <a:endParaRPr lang="en-US" sz="4400" dirty="0"/>
          </a:p>
        </p:txBody>
      </p:sp>
    </p:spTree>
    <p:extLst>
      <p:ext uri="{BB962C8B-B14F-4D97-AF65-F5344CB8AC3E}">
        <p14:creationId xmlns:p14="http://schemas.microsoft.com/office/powerpoint/2010/main" val="11093926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558067" y="2314600"/>
            <a:ext cx="5873548" cy="1956500"/>
            <a:chOff x="8558067" y="2890664"/>
            <a:chExt cx="5873548" cy="1956500"/>
          </a:xfrm>
        </p:grpSpPr>
        <p:pic>
          <p:nvPicPr>
            <p:cNvPr id="29" name="Picture 6" descr="http://wednesday.csail.mit.edu/davidbau/newdissect/dissect/figure/artifact/image_6478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8067" y="2890664"/>
              <a:ext cx="1871399" cy="195650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pic>
          <p:nvPicPr>
            <p:cNvPr id="30" name="Picture 10" descr="http://wednesday.csail.mit.edu/davidbau/newdissect/dissect/figure/artifact/image_4972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9142" y="2890664"/>
              <a:ext cx="1871399" cy="195650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pic>
          <p:nvPicPr>
            <p:cNvPr id="31" name="Picture 14" descr="http://wednesday.csail.mit.edu/davidbau/newdissect/dissect/figure/artifact/image_10616_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60216" y="2890664"/>
              <a:ext cx="1871399" cy="195650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grpSp>
      <p:grpSp>
        <p:nvGrpSpPr>
          <p:cNvPr id="40" name="Group 39"/>
          <p:cNvGrpSpPr/>
          <p:nvPr/>
        </p:nvGrpSpPr>
        <p:grpSpPr>
          <a:xfrm>
            <a:off x="8140924" y="4906888"/>
            <a:ext cx="6519092" cy="2503677"/>
            <a:chOff x="8140924" y="5006682"/>
            <a:chExt cx="6519092" cy="2503677"/>
          </a:xfrm>
        </p:grpSpPr>
        <p:pic>
          <p:nvPicPr>
            <p:cNvPr id="32" name="Picture 31" descr="http://wednesday.csail.mit.edu/davidbau/newdissect/dissect/figure/artifact/image_6478_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58067" y="5006682"/>
              <a:ext cx="1871399" cy="195650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pic>
          <p:nvPicPr>
            <p:cNvPr id="33" name="Picture 12" descr="http://wednesday.csail.mit.edu/davidbau/newdissect/dissect/figure/artifact/image_4972_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59142" y="5006682"/>
              <a:ext cx="1871399" cy="195650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pic>
          <p:nvPicPr>
            <p:cNvPr id="34" name="Picture 16" descr="http://wednesday.csail.mit.edu/davidbau/newdissect/dissect/figure/artifact/image_10616_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60216" y="5006682"/>
              <a:ext cx="1871399" cy="195650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8140924" y="6956361"/>
              <a:ext cx="6519092" cy="553998"/>
            </a:xfrm>
            <a:prstGeom prst="rect">
              <a:avLst/>
            </a:prstGeom>
            <a:noFill/>
          </p:spPr>
          <p:txBody>
            <a:bodyPr wrap="none" rtlCol="0">
              <a:spAutoFit/>
            </a:bodyPr>
            <a:lstStyle/>
            <a:p>
              <a:pPr algn="ctr"/>
              <a:r>
                <a:rPr lang="en-US" altLang="zh-CN" sz="3000">
                  <a:latin typeface="Calibri" charset="0"/>
                  <a:ea typeface="Calibri" charset="0"/>
                  <a:cs typeface="Calibri" charset="0"/>
                </a:rPr>
                <a:t>Ablating</a:t>
              </a:r>
              <a:r>
                <a:rPr lang="zh-CN" altLang="en-US" sz="3000" dirty="0">
                  <a:latin typeface="Calibri" charset="0"/>
                  <a:ea typeface="Calibri" charset="0"/>
                  <a:cs typeface="Calibri" charset="0"/>
                </a:rPr>
                <a:t> </a:t>
              </a:r>
              <a:r>
                <a:rPr lang="en-US" altLang="zh-CN" sz="3000" dirty="0">
                  <a:latin typeface="Calibri" charset="0"/>
                  <a:ea typeface="Calibri" charset="0"/>
                  <a:cs typeface="Calibri" charset="0"/>
                </a:rPr>
                <a:t>“artifact”</a:t>
              </a:r>
              <a:r>
                <a:rPr lang="zh-CN" altLang="en-US" sz="3000" dirty="0">
                  <a:latin typeface="Calibri" charset="0"/>
                  <a:ea typeface="Calibri" charset="0"/>
                  <a:cs typeface="Calibri" charset="0"/>
                </a:rPr>
                <a:t> </a:t>
              </a:r>
              <a:r>
                <a:rPr lang="en-US" altLang="zh-CN" sz="3000" dirty="0">
                  <a:latin typeface="Calibri" charset="0"/>
                  <a:ea typeface="Calibri" charset="0"/>
                  <a:cs typeface="Calibri" charset="0"/>
                </a:rPr>
                <a:t>units</a:t>
              </a:r>
              <a:r>
                <a:rPr lang="zh-CN" altLang="en-US" sz="3000" dirty="0">
                  <a:latin typeface="Calibri" charset="0"/>
                  <a:ea typeface="Calibri" charset="0"/>
                  <a:cs typeface="Calibri" charset="0"/>
                </a:rPr>
                <a:t> </a:t>
              </a:r>
              <a:r>
                <a:rPr lang="en-US" altLang="zh-CN" sz="3000" dirty="0">
                  <a:latin typeface="Calibri" charset="0"/>
                  <a:ea typeface="Calibri" charset="0"/>
                  <a:cs typeface="Calibri" charset="0"/>
                </a:rPr>
                <a:t>improves</a:t>
              </a:r>
              <a:r>
                <a:rPr lang="zh-CN" altLang="en-US" sz="3000" dirty="0">
                  <a:latin typeface="Calibri" charset="0"/>
                  <a:ea typeface="Calibri" charset="0"/>
                  <a:cs typeface="Calibri" charset="0"/>
                </a:rPr>
                <a:t> </a:t>
              </a:r>
              <a:r>
                <a:rPr lang="en-US" altLang="zh-CN" sz="3000" dirty="0">
                  <a:latin typeface="Calibri" charset="0"/>
                  <a:ea typeface="Calibri" charset="0"/>
                  <a:cs typeface="Calibri" charset="0"/>
                </a:rPr>
                <a:t>results</a:t>
              </a:r>
              <a:endParaRPr lang="en-US" sz="3000" dirty="0">
                <a:latin typeface="Calibri" charset="0"/>
                <a:ea typeface="Calibri" charset="0"/>
                <a:cs typeface="Calibri" charset="0"/>
              </a:endParaRPr>
            </a:p>
          </p:txBody>
        </p:sp>
      </p:grpSp>
      <p:sp>
        <p:nvSpPr>
          <p:cNvPr id="36" name="TextBox 35"/>
          <p:cNvSpPr txBox="1"/>
          <p:nvPr/>
        </p:nvSpPr>
        <p:spPr>
          <a:xfrm>
            <a:off x="9017496" y="4186808"/>
            <a:ext cx="4954690" cy="553998"/>
          </a:xfrm>
          <a:prstGeom prst="rect">
            <a:avLst/>
          </a:prstGeom>
          <a:noFill/>
        </p:spPr>
        <p:txBody>
          <a:bodyPr wrap="none" rtlCol="0">
            <a:spAutoFit/>
          </a:bodyPr>
          <a:lstStyle/>
          <a:p>
            <a:pPr algn="ctr"/>
            <a:r>
              <a:rPr lang="en-US" altLang="zh-CN" sz="3000" dirty="0">
                <a:latin typeface="Calibri" charset="0"/>
                <a:ea typeface="Calibri" charset="0"/>
                <a:cs typeface="Calibri" charset="0"/>
              </a:rPr>
              <a:t>Bedroom</a:t>
            </a:r>
            <a:r>
              <a:rPr lang="zh-CN" altLang="en-US" sz="3000" dirty="0">
                <a:latin typeface="Calibri" charset="0"/>
                <a:ea typeface="Calibri" charset="0"/>
                <a:cs typeface="Calibri" charset="0"/>
              </a:rPr>
              <a:t> </a:t>
            </a:r>
            <a:r>
              <a:rPr lang="en-US" altLang="zh-CN" sz="3000" dirty="0">
                <a:latin typeface="Calibri" charset="0"/>
                <a:ea typeface="Calibri" charset="0"/>
                <a:cs typeface="Calibri" charset="0"/>
              </a:rPr>
              <a:t>images</a:t>
            </a:r>
            <a:r>
              <a:rPr lang="zh-CN" altLang="en-US" sz="3000" dirty="0">
                <a:latin typeface="Calibri" charset="0"/>
                <a:ea typeface="Calibri" charset="0"/>
                <a:cs typeface="Calibri" charset="0"/>
              </a:rPr>
              <a:t> </a:t>
            </a:r>
            <a:r>
              <a:rPr lang="en-US" altLang="zh-CN" sz="3000" dirty="0">
                <a:latin typeface="Calibri" charset="0"/>
                <a:ea typeface="Calibri" charset="0"/>
                <a:cs typeface="Calibri" charset="0"/>
              </a:rPr>
              <a:t>with</a:t>
            </a:r>
            <a:r>
              <a:rPr lang="zh-CN" altLang="en-US" sz="3000" dirty="0">
                <a:latin typeface="Calibri" charset="0"/>
                <a:ea typeface="Calibri" charset="0"/>
                <a:cs typeface="Calibri" charset="0"/>
              </a:rPr>
              <a:t> </a:t>
            </a:r>
            <a:r>
              <a:rPr lang="en-US" altLang="zh-CN" sz="3000" dirty="0">
                <a:latin typeface="Calibri" charset="0"/>
                <a:ea typeface="Calibri" charset="0"/>
                <a:cs typeface="Calibri" charset="0"/>
              </a:rPr>
              <a:t>artifacts</a:t>
            </a:r>
            <a:endParaRPr lang="en-US" sz="3000" dirty="0">
              <a:latin typeface="Calibri" charset="0"/>
              <a:ea typeface="Calibri" charset="0"/>
              <a:cs typeface="Calibri" charset="0"/>
            </a:endParaRPr>
          </a:p>
        </p:txBody>
      </p:sp>
      <p:grpSp>
        <p:nvGrpSpPr>
          <p:cNvPr id="42" name="Group 41"/>
          <p:cNvGrpSpPr/>
          <p:nvPr/>
        </p:nvGrpSpPr>
        <p:grpSpPr>
          <a:xfrm>
            <a:off x="24396" y="2314600"/>
            <a:ext cx="8150959" cy="5095964"/>
            <a:chOff x="24396" y="2314600"/>
            <a:chExt cx="8150959" cy="5095964"/>
          </a:xfrm>
        </p:grpSpPr>
        <p:grpSp>
          <p:nvGrpSpPr>
            <p:cNvPr id="7" name="Group 6"/>
            <p:cNvGrpSpPr/>
            <p:nvPr/>
          </p:nvGrpSpPr>
          <p:grpSpPr>
            <a:xfrm>
              <a:off x="24396" y="4906888"/>
              <a:ext cx="8150959" cy="2503676"/>
              <a:chOff x="24396" y="5006682"/>
              <a:chExt cx="8150959" cy="2503676"/>
            </a:xfrm>
          </p:grpSpPr>
          <p:pic>
            <p:nvPicPr>
              <p:cNvPr id="27" name="Picture 4" descr="http://wednesday.csail.mit.edu/davidbau/newdissect/dissect/figure/artifact/unit-231-top.jpg"/>
              <p:cNvPicPr>
                <a:picLocks noChangeAspect="1" noChangeArrowheads="1"/>
              </p:cNvPicPr>
              <p:nvPr/>
            </p:nvPicPr>
            <p:blipFill rotWithShape="1">
              <a:blip r:embed="rId9">
                <a:extLst>
                  <a:ext uri="{28A0092B-C50C-407E-A947-70E740481C1C}">
                    <a14:useLocalDpi xmlns:a14="http://schemas.microsoft.com/office/drawing/2010/main" val="0"/>
                  </a:ext>
                </a:extLst>
              </a:blip>
              <a:srcRect r="80171"/>
              <a:stretch/>
            </p:blipFill>
            <p:spPr bwMode="auto">
              <a:xfrm>
                <a:off x="615811" y="5006682"/>
                <a:ext cx="7559544" cy="195650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1974888" y="6956360"/>
                <a:ext cx="4841389" cy="553998"/>
              </a:xfrm>
              <a:prstGeom prst="rect">
                <a:avLst/>
              </a:prstGeom>
              <a:noFill/>
            </p:spPr>
            <p:txBody>
              <a:bodyPr wrap="none" rtlCol="0">
                <a:spAutoFit/>
              </a:bodyPr>
              <a:lstStyle/>
              <a:p>
                <a:pPr algn="ctr"/>
                <a:r>
                  <a:rPr lang="en-US" altLang="zh-CN" sz="3000">
                    <a:latin typeface="Calibri" charset="0"/>
                    <a:ea typeface="Calibri" charset="0"/>
                    <a:cs typeface="Calibri" charset="0"/>
                  </a:rPr>
                  <a:t>Example</a:t>
                </a:r>
                <a:r>
                  <a:rPr lang="zh-CN" altLang="en-US" sz="3000" dirty="0">
                    <a:latin typeface="Calibri" charset="0"/>
                    <a:ea typeface="Calibri" charset="0"/>
                    <a:cs typeface="Calibri" charset="0"/>
                  </a:rPr>
                  <a:t> </a:t>
                </a:r>
                <a:r>
                  <a:rPr lang="en-US" altLang="zh-CN" sz="3000" dirty="0">
                    <a:latin typeface="Calibri" charset="0"/>
                    <a:ea typeface="Calibri" charset="0"/>
                    <a:cs typeface="Calibri" charset="0"/>
                  </a:rPr>
                  <a:t>artifact-causing</a:t>
                </a:r>
                <a:r>
                  <a:rPr lang="zh-CN" altLang="en-US" sz="3000" dirty="0">
                    <a:latin typeface="Calibri" charset="0"/>
                    <a:ea typeface="Calibri" charset="0"/>
                    <a:cs typeface="Calibri" charset="0"/>
                  </a:rPr>
                  <a:t> </a:t>
                </a:r>
                <a:r>
                  <a:rPr lang="en-US" altLang="zh-CN" sz="3000" dirty="0">
                    <a:latin typeface="Calibri" charset="0"/>
                    <a:ea typeface="Calibri" charset="0"/>
                    <a:cs typeface="Calibri" charset="0"/>
                  </a:rPr>
                  <a:t>units</a:t>
                </a:r>
                <a:endParaRPr lang="en-US" sz="3000" dirty="0">
                  <a:latin typeface="Calibri" charset="0"/>
                  <a:ea typeface="Calibri" charset="0"/>
                  <a:cs typeface="Calibri" charset="0"/>
                </a:endParaRPr>
              </a:p>
            </p:txBody>
          </p:sp>
          <p:sp>
            <p:nvSpPr>
              <p:cNvPr id="37" name="TextBox 36"/>
              <p:cNvSpPr txBox="1"/>
              <p:nvPr/>
            </p:nvSpPr>
            <p:spPr>
              <a:xfrm>
                <a:off x="24396" y="5272730"/>
                <a:ext cx="646331" cy="1623201"/>
              </a:xfrm>
              <a:prstGeom prst="rect">
                <a:avLst/>
              </a:prstGeom>
              <a:noFill/>
            </p:spPr>
            <p:txBody>
              <a:bodyPr vert="vert" wrap="none" rtlCol="0">
                <a:spAutoFit/>
              </a:bodyPr>
              <a:lstStyle/>
              <a:p>
                <a:r>
                  <a:rPr lang="en-US" altLang="zh-CN" sz="3000" dirty="0">
                    <a:latin typeface="Calibri" charset="0"/>
                    <a:ea typeface="Calibri" charset="0"/>
                    <a:cs typeface="Calibri" charset="0"/>
                  </a:rPr>
                  <a:t>Unit</a:t>
                </a:r>
                <a:r>
                  <a:rPr lang="zh-CN" altLang="en-US" sz="3000" dirty="0">
                    <a:latin typeface="Calibri" charset="0"/>
                    <a:ea typeface="Calibri" charset="0"/>
                    <a:cs typeface="Calibri" charset="0"/>
                  </a:rPr>
                  <a:t> </a:t>
                </a:r>
                <a:r>
                  <a:rPr lang="en-US" altLang="zh-CN" sz="3000" dirty="0">
                    <a:latin typeface="Calibri" charset="0"/>
                    <a:ea typeface="Calibri" charset="0"/>
                    <a:cs typeface="Calibri" charset="0"/>
                  </a:rPr>
                  <a:t>#231</a:t>
                </a:r>
                <a:endParaRPr lang="en-US" sz="3000" dirty="0">
                  <a:latin typeface="Calibri" charset="0"/>
                  <a:ea typeface="Calibri" charset="0"/>
                  <a:cs typeface="Calibri" charset="0"/>
                </a:endParaRPr>
              </a:p>
            </p:txBody>
          </p:sp>
        </p:grpSp>
        <p:grpSp>
          <p:nvGrpSpPr>
            <p:cNvPr id="6" name="Group 5"/>
            <p:cNvGrpSpPr/>
            <p:nvPr/>
          </p:nvGrpSpPr>
          <p:grpSpPr>
            <a:xfrm>
              <a:off x="24396" y="2314600"/>
              <a:ext cx="8150959" cy="1956500"/>
              <a:chOff x="24396" y="2602632"/>
              <a:chExt cx="8150959" cy="1956500"/>
            </a:xfrm>
          </p:grpSpPr>
          <p:pic>
            <p:nvPicPr>
              <p:cNvPr id="26" name="Picture 25" descr="http://wednesday.csail.mit.edu/davidbau/newdissect/dissect/figure/artifact/unit-63-top.jpg"/>
              <p:cNvPicPr>
                <a:picLocks noChangeAspect="1" noChangeArrowheads="1"/>
              </p:cNvPicPr>
              <p:nvPr/>
            </p:nvPicPr>
            <p:blipFill rotWithShape="1">
              <a:blip r:embed="rId10">
                <a:extLst>
                  <a:ext uri="{28A0092B-C50C-407E-A947-70E740481C1C}">
                    <a14:useLocalDpi xmlns:a14="http://schemas.microsoft.com/office/drawing/2010/main" val="0"/>
                  </a:ext>
                </a:extLst>
              </a:blip>
              <a:srcRect r="80171"/>
              <a:stretch/>
            </p:blipFill>
            <p:spPr bwMode="auto">
              <a:xfrm>
                <a:off x="615811" y="2602632"/>
                <a:ext cx="7559544" cy="195650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24396" y="2790386"/>
                <a:ext cx="646331" cy="1684454"/>
              </a:xfrm>
              <a:prstGeom prst="rect">
                <a:avLst/>
              </a:prstGeom>
              <a:noFill/>
            </p:spPr>
            <p:txBody>
              <a:bodyPr vert="vert" wrap="square" rtlCol="0">
                <a:spAutoFit/>
              </a:bodyPr>
              <a:lstStyle/>
              <a:p>
                <a:r>
                  <a:rPr lang="en-US" altLang="zh-CN" sz="3000" dirty="0">
                    <a:latin typeface="Calibri" charset="0"/>
                    <a:ea typeface="Calibri" charset="0"/>
                    <a:cs typeface="Calibri" charset="0"/>
                  </a:rPr>
                  <a:t>Unit</a:t>
                </a:r>
                <a:r>
                  <a:rPr lang="zh-CN" altLang="en-US" sz="3000" dirty="0">
                    <a:latin typeface="Calibri" charset="0"/>
                    <a:ea typeface="Calibri" charset="0"/>
                    <a:cs typeface="Calibri" charset="0"/>
                  </a:rPr>
                  <a:t> </a:t>
                </a:r>
                <a:r>
                  <a:rPr lang="en-US" altLang="zh-CN" sz="3000" dirty="0">
                    <a:latin typeface="Calibri" charset="0"/>
                    <a:ea typeface="Calibri" charset="0"/>
                    <a:cs typeface="Calibri" charset="0"/>
                  </a:rPr>
                  <a:t>#63</a:t>
                </a:r>
                <a:endParaRPr lang="en-US" sz="3000" dirty="0">
                  <a:latin typeface="Calibri" charset="0"/>
                  <a:ea typeface="Calibri" charset="0"/>
                  <a:cs typeface="Calibri" charset="0"/>
                </a:endParaRPr>
              </a:p>
            </p:txBody>
          </p:sp>
        </p:grpSp>
      </p:grpSp>
      <p:sp>
        <p:nvSpPr>
          <p:cNvPr id="41" name="Title 1"/>
          <p:cNvSpPr txBox="1">
            <a:spLocks/>
          </p:cNvSpPr>
          <p:nvPr/>
        </p:nvSpPr>
        <p:spPr>
          <a:xfrm>
            <a:off x="883920" y="481966"/>
            <a:ext cx="13167360" cy="1371600"/>
          </a:xfrm>
          <a:prstGeom prst="rect">
            <a:avLst/>
          </a:prstGeom>
        </p:spPr>
        <p:txBody>
          <a:bodyPr vert="horz" lIns="146304" tIns="73152" rIns="146304" bIns="73152" rtlCol="0" anchor="ctr">
            <a:norm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altLang="zh-CN" dirty="0">
                <a:latin typeface="Calibri" charset="0"/>
                <a:ea typeface="Calibri" charset="0"/>
                <a:cs typeface="Calibri" charset="0"/>
              </a:rPr>
              <a:t>Debugging</a:t>
            </a:r>
            <a:r>
              <a:rPr lang="zh-CN" altLang="en-US" dirty="0">
                <a:latin typeface="Calibri" charset="0"/>
                <a:ea typeface="Calibri" charset="0"/>
                <a:cs typeface="Calibri" charset="0"/>
              </a:rPr>
              <a:t> </a:t>
            </a:r>
            <a:r>
              <a:rPr lang="en-US" altLang="zh-CN" dirty="0">
                <a:latin typeface="Calibri" charset="0"/>
                <a:ea typeface="Calibri" charset="0"/>
                <a:cs typeface="Calibri" charset="0"/>
              </a:rPr>
              <a:t>and</a:t>
            </a:r>
            <a:r>
              <a:rPr lang="zh-CN" altLang="en-US" dirty="0">
                <a:latin typeface="Calibri" charset="0"/>
                <a:ea typeface="Calibri" charset="0"/>
                <a:cs typeface="Calibri" charset="0"/>
              </a:rPr>
              <a:t> </a:t>
            </a:r>
            <a:r>
              <a:rPr lang="en-US" altLang="zh-CN" dirty="0">
                <a:latin typeface="Calibri" charset="0"/>
                <a:ea typeface="Calibri" charset="0"/>
                <a:cs typeface="Calibri" charset="0"/>
              </a:rPr>
              <a:t>Improving</a:t>
            </a:r>
            <a:r>
              <a:rPr lang="zh-CN" altLang="en-US" dirty="0">
                <a:latin typeface="Calibri" charset="0"/>
                <a:ea typeface="Calibri" charset="0"/>
                <a:cs typeface="Calibri" charset="0"/>
              </a:rPr>
              <a:t> </a:t>
            </a:r>
            <a:r>
              <a:rPr lang="en-US" altLang="zh-CN" dirty="0">
                <a:latin typeface="Calibri" charset="0"/>
                <a:ea typeface="Calibri" charset="0"/>
                <a:cs typeface="Calibri" charset="0"/>
              </a:rPr>
              <a:t>GANs</a:t>
            </a:r>
            <a:endParaRPr lang="en-US" dirty="0">
              <a:latin typeface="Calibri" charset="0"/>
              <a:ea typeface="Calibri" charset="0"/>
              <a:cs typeface="Calibri" charset="0"/>
            </a:endParaRPr>
          </a:p>
        </p:txBody>
      </p:sp>
    </p:spTree>
    <p:extLst>
      <p:ext uri="{BB962C8B-B14F-4D97-AF65-F5344CB8AC3E}">
        <p14:creationId xmlns:p14="http://schemas.microsoft.com/office/powerpoint/2010/main" val="4840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883920" y="481966"/>
            <a:ext cx="13167360" cy="1371600"/>
          </a:xfrm>
          <a:prstGeom prst="rect">
            <a:avLst/>
          </a:prstGeom>
        </p:spPr>
        <p:txBody>
          <a:bodyPr vert="horz" lIns="146304" tIns="73152" rIns="146304" bIns="73152" rtlCol="0" anchor="ctr">
            <a:norm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altLang="zh-CN" dirty="0">
                <a:latin typeface="Calibri" charset="0"/>
                <a:ea typeface="Calibri" charset="0"/>
                <a:cs typeface="Calibri" charset="0"/>
              </a:rPr>
              <a:t>Object-Scene</a:t>
            </a:r>
            <a:r>
              <a:rPr lang="zh-CN" altLang="en-US" dirty="0">
                <a:latin typeface="Calibri" charset="0"/>
                <a:ea typeface="Calibri" charset="0"/>
                <a:cs typeface="Calibri" charset="0"/>
              </a:rPr>
              <a:t> </a:t>
            </a:r>
            <a:r>
              <a:rPr lang="en-US" altLang="zh-CN" dirty="0">
                <a:latin typeface="Calibri" charset="0"/>
                <a:ea typeface="Calibri" charset="0"/>
                <a:cs typeface="Calibri" charset="0"/>
              </a:rPr>
              <a:t>Relationship</a:t>
            </a:r>
            <a:endParaRPr lang="en-US" dirty="0">
              <a:latin typeface="Calibri" charset="0"/>
              <a:ea typeface="Calibri" charset="0"/>
              <a:cs typeface="Calibri" charset="0"/>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r="7825"/>
          <a:stretch/>
        </p:blipFill>
        <p:spPr>
          <a:xfrm>
            <a:off x="9785657" y="2026568"/>
            <a:ext cx="4794323" cy="2889619"/>
          </a:xfrm>
          <a:prstGeom prst="rect">
            <a:avLst/>
          </a:prstGeom>
        </p:spPr>
      </p:pic>
      <p:grpSp>
        <p:nvGrpSpPr>
          <p:cNvPr id="6" name="Group 5"/>
          <p:cNvGrpSpPr/>
          <p:nvPr/>
        </p:nvGrpSpPr>
        <p:grpSpPr>
          <a:xfrm>
            <a:off x="42392" y="2180951"/>
            <a:ext cx="4616066" cy="2752836"/>
            <a:chOff x="0" y="2180951"/>
            <a:chExt cx="4705428" cy="2752836"/>
          </a:xfrm>
        </p:grpSpPr>
        <p:grpSp>
          <p:nvGrpSpPr>
            <p:cNvPr id="11" name="Group 10"/>
            <p:cNvGrpSpPr/>
            <p:nvPr/>
          </p:nvGrpSpPr>
          <p:grpSpPr>
            <a:xfrm>
              <a:off x="0" y="2180951"/>
              <a:ext cx="4705428" cy="2311598"/>
              <a:chOff x="611041" y="8020301"/>
              <a:chExt cx="5583986" cy="2743200"/>
            </a:xfrm>
          </p:grpSpPr>
          <p:pic>
            <p:nvPicPr>
              <p:cNvPr id="31" name="Picture 2" descr="http://wednesday.csail.mit.edu/davidbau/newdissect/dissect/figure/confroom_ablation/person-7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041" y="8020301"/>
                <a:ext cx="2743200" cy="274320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pic>
            <p:nvPicPr>
              <p:cNvPr id="32" name="Picture 4" descr="http://wednesday.csail.mit.edu/davidbau/newdissect/dissect/figure/confroom_ablation/person-70-ablate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1827" y="8020301"/>
                <a:ext cx="2743200" cy="274320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grpSp>
        <p:sp>
          <p:nvSpPr>
            <p:cNvPr id="12" name="TextBox 11"/>
            <p:cNvSpPr txBox="1"/>
            <p:nvPr/>
          </p:nvSpPr>
          <p:spPr>
            <a:xfrm>
              <a:off x="813754" y="4410567"/>
              <a:ext cx="3037933" cy="523220"/>
            </a:xfrm>
            <a:prstGeom prst="rect">
              <a:avLst/>
            </a:prstGeom>
            <a:noFill/>
          </p:spPr>
          <p:txBody>
            <a:bodyPr wrap="none" rtlCol="0">
              <a:spAutoFit/>
            </a:bodyPr>
            <a:lstStyle/>
            <a:p>
              <a:pPr algn="ctr"/>
              <a:r>
                <a:rPr lang="en-US" altLang="zh-CN" sz="2800" dirty="0">
                  <a:latin typeface="Calibri" charset="0"/>
                  <a:ea typeface="Calibri" charset="0"/>
                  <a:cs typeface="Calibri" charset="0"/>
                </a:rPr>
                <a:t>ablate</a:t>
              </a:r>
              <a:r>
                <a:rPr lang="zh-CN" altLang="en-US" sz="2800" dirty="0">
                  <a:latin typeface="Calibri" charset="0"/>
                  <a:ea typeface="Calibri" charset="0"/>
                  <a:cs typeface="Calibri" charset="0"/>
                </a:rPr>
                <a:t> </a:t>
              </a:r>
              <a:r>
                <a:rPr lang="en-US" altLang="zh-CN" sz="2800" dirty="0">
                  <a:latin typeface="Calibri" charset="0"/>
                  <a:ea typeface="Calibri" charset="0"/>
                  <a:cs typeface="Calibri" charset="0"/>
                </a:rPr>
                <a:t>person</a:t>
              </a:r>
              <a:r>
                <a:rPr lang="zh-CN" altLang="en-US" sz="2800" dirty="0">
                  <a:latin typeface="Calibri" charset="0"/>
                  <a:ea typeface="Calibri" charset="0"/>
                  <a:cs typeface="Calibri" charset="0"/>
                </a:rPr>
                <a:t> </a:t>
              </a:r>
              <a:r>
                <a:rPr lang="en-US" altLang="zh-CN" sz="2800" dirty="0">
                  <a:latin typeface="Calibri" charset="0"/>
                  <a:ea typeface="Calibri" charset="0"/>
                  <a:cs typeface="Calibri" charset="0"/>
                </a:rPr>
                <a:t>units</a:t>
              </a:r>
              <a:endParaRPr lang="en-US" sz="2800" dirty="0">
                <a:latin typeface="Calibri" charset="0"/>
                <a:ea typeface="Calibri" charset="0"/>
                <a:cs typeface="Calibri" charset="0"/>
              </a:endParaRPr>
            </a:p>
          </p:txBody>
        </p:sp>
      </p:grpSp>
      <p:grpSp>
        <p:nvGrpSpPr>
          <p:cNvPr id="34" name="Group 33"/>
          <p:cNvGrpSpPr/>
          <p:nvPr/>
        </p:nvGrpSpPr>
        <p:grpSpPr>
          <a:xfrm>
            <a:off x="42392" y="4972127"/>
            <a:ext cx="4616066" cy="2818067"/>
            <a:chOff x="0" y="4972127"/>
            <a:chExt cx="4705428" cy="2818067"/>
          </a:xfrm>
        </p:grpSpPr>
        <p:grpSp>
          <p:nvGrpSpPr>
            <p:cNvPr id="14" name="Group 13"/>
            <p:cNvGrpSpPr/>
            <p:nvPr/>
          </p:nvGrpSpPr>
          <p:grpSpPr>
            <a:xfrm>
              <a:off x="0" y="4972127"/>
              <a:ext cx="4705428" cy="2311598"/>
              <a:chOff x="611041" y="11233232"/>
              <a:chExt cx="5583986" cy="2743200"/>
            </a:xfrm>
          </p:grpSpPr>
          <p:pic>
            <p:nvPicPr>
              <p:cNvPr id="27" name="Picture 7" descr="http://wednesday.csail.mit.edu/davidbau/newdissect/dissect/figure/confroom_ablation/window-1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041" y="11233232"/>
                <a:ext cx="2743200" cy="274320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pic>
            <p:nvPicPr>
              <p:cNvPr id="28" name="Picture 9" descr="http://wednesday.csail.mit.edu/davidbau/newdissect/dissect/figure/confroom_ablation/window-16-ablate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51827" y="11233232"/>
                <a:ext cx="2743200" cy="274320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grpSp>
        <p:sp>
          <p:nvSpPr>
            <p:cNvPr id="19" name="TextBox 18"/>
            <p:cNvSpPr txBox="1"/>
            <p:nvPr/>
          </p:nvSpPr>
          <p:spPr>
            <a:xfrm>
              <a:off x="754400" y="7266974"/>
              <a:ext cx="3196631" cy="523220"/>
            </a:xfrm>
            <a:prstGeom prst="rect">
              <a:avLst/>
            </a:prstGeom>
            <a:noFill/>
          </p:spPr>
          <p:txBody>
            <a:bodyPr wrap="none" rtlCol="0">
              <a:spAutoFit/>
            </a:bodyPr>
            <a:lstStyle/>
            <a:p>
              <a:pPr algn="ctr"/>
              <a:r>
                <a:rPr lang="en-US" altLang="zh-CN" sz="2800" dirty="0">
                  <a:latin typeface="Calibri" charset="0"/>
                  <a:ea typeface="Calibri" charset="0"/>
                  <a:cs typeface="Calibri" charset="0"/>
                </a:rPr>
                <a:t>ablate</a:t>
              </a:r>
              <a:r>
                <a:rPr lang="zh-CN" altLang="en-US" sz="2800" dirty="0">
                  <a:latin typeface="Calibri" charset="0"/>
                  <a:ea typeface="Calibri" charset="0"/>
                  <a:cs typeface="Calibri" charset="0"/>
                </a:rPr>
                <a:t> </a:t>
              </a:r>
              <a:r>
                <a:rPr lang="en-US" altLang="zh-CN" sz="2800" dirty="0">
                  <a:latin typeface="Calibri" charset="0"/>
                  <a:ea typeface="Calibri" charset="0"/>
                  <a:cs typeface="Calibri" charset="0"/>
                </a:rPr>
                <a:t>window</a:t>
              </a:r>
              <a:r>
                <a:rPr lang="zh-CN" altLang="en-US" sz="2800" dirty="0">
                  <a:latin typeface="Calibri" charset="0"/>
                  <a:ea typeface="Calibri" charset="0"/>
                  <a:cs typeface="Calibri" charset="0"/>
                </a:rPr>
                <a:t> </a:t>
              </a:r>
              <a:r>
                <a:rPr lang="en-US" altLang="zh-CN" sz="2800" dirty="0">
                  <a:latin typeface="Calibri" charset="0"/>
                  <a:ea typeface="Calibri" charset="0"/>
                  <a:cs typeface="Calibri" charset="0"/>
                </a:rPr>
                <a:t>units</a:t>
              </a:r>
              <a:endParaRPr lang="en-US" sz="2800" dirty="0">
                <a:latin typeface="Calibri" charset="0"/>
                <a:ea typeface="Calibri" charset="0"/>
                <a:cs typeface="Calibri" charset="0"/>
              </a:endParaRPr>
            </a:p>
          </p:txBody>
        </p:sp>
      </p:grpSp>
      <p:grpSp>
        <p:nvGrpSpPr>
          <p:cNvPr id="36" name="Group 35"/>
          <p:cNvGrpSpPr/>
          <p:nvPr/>
        </p:nvGrpSpPr>
        <p:grpSpPr>
          <a:xfrm>
            <a:off x="9963181" y="4972127"/>
            <a:ext cx="4620171" cy="2818067"/>
            <a:chOff x="9920788" y="4972127"/>
            <a:chExt cx="4709612" cy="2818067"/>
          </a:xfrm>
        </p:grpSpPr>
        <p:grpSp>
          <p:nvGrpSpPr>
            <p:cNvPr id="16" name="Group 15"/>
            <p:cNvGrpSpPr/>
            <p:nvPr/>
          </p:nvGrpSpPr>
          <p:grpSpPr>
            <a:xfrm>
              <a:off x="9920788" y="4972127"/>
              <a:ext cx="4709612" cy="2311598"/>
              <a:chOff x="12384156" y="11233232"/>
              <a:chExt cx="5588951" cy="2743200"/>
            </a:xfrm>
          </p:grpSpPr>
          <p:pic>
            <p:nvPicPr>
              <p:cNvPr id="23" name="Picture 17" descr="http://wednesday.csail.mit.edu/davidbau/newdissect/dissect/figure/confroom_ablation/chair-12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384156" y="11233232"/>
                <a:ext cx="2743200" cy="274320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pic>
            <p:nvPicPr>
              <p:cNvPr id="24" name="Picture 19" descr="http://wednesday.csail.mit.edu/davidbau/newdissect/dissect/figure/confroom_ablation/chair-122-ablated.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29907" y="11233232"/>
                <a:ext cx="2743200" cy="274320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grpSp>
        <p:sp>
          <p:nvSpPr>
            <p:cNvPr id="20" name="TextBox 19"/>
            <p:cNvSpPr txBox="1"/>
            <p:nvPr/>
          </p:nvSpPr>
          <p:spPr>
            <a:xfrm>
              <a:off x="10902219" y="7266974"/>
              <a:ext cx="2746748" cy="523220"/>
            </a:xfrm>
            <a:prstGeom prst="rect">
              <a:avLst/>
            </a:prstGeom>
            <a:noFill/>
          </p:spPr>
          <p:txBody>
            <a:bodyPr wrap="none" rtlCol="0">
              <a:spAutoFit/>
            </a:bodyPr>
            <a:lstStyle/>
            <a:p>
              <a:pPr algn="ctr"/>
              <a:r>
                <a:rPr lang="en-US" altLang="zh-CN" sz="2800" dirty="0">
                  <a:latin typeface="Calibri" charset="0"/>
                  <a:ea typeface="Calibri" charset="0"/>
                  <a:cs typeface="Calibri" charset="0"/>
                </a:rPr>
                <a:t>ablate</a:t>
              </a:r>
              <a:r>
                <a:rPr lang="zh-CN" altLang="en-US" sz="2800" dirty="0">
                  <a:latin typeface="Calibri" charset="0"/>
                  <a:ea typeface="Calibri" charset="0"/>
                  <a:cs typeface="Calibri" charset="0"/>
                </a:rPr>
                <a:t> </a:t>
              </a:r>
              <a:r>
                <a:rPr lang="en-US" altLang="zh-CN" sz="2800" dirty="0">
                  <a:latin typeface="Calibri" charset="0"/>
                  <a:ea typeface="Calibri" charset="0"/>
                  <a:cs typeface="Calibri" charset="0"/>
                </a:rPr>
                <a:t>chair</a:t>
              </a:r>
              <a:r>
                <a:rPr lang="zh-CN" altLang="en-US" sz="2800" dirty="0">
                  <a:latin typeface="Calibri" charset="0"/>
                  <a:ea typeface="Calibri" charset="0"/>
                  <a:cs typeface="Calibri" charset="0"/>
                </a:rPr>
                <a:t> </a:t>
              </a:r>
              <a:r>
                <a:rPr lang="en-US" altLang="zh-CN" sz="2800" dirty="0">
                  <a:latin typeface="Calibri" charset="0"/>
                  <a:ea typeface="Calibri" charset="0"/>
                  <a:cs typeface="Calibri" charset="0"/>
                </a:rPr>
                <a:t>units</a:t>
              </a:r>
              <a:endParaRPr lang="en-US" sz="2800" dirty="0">
                <a:latin typeface="Calibri" charset="0"/>
                <a:ea typeface="Calibri" charset="0"/>
                <a:cs typeface="Calibri" charset="0"/>
              </a:endParaRPr>
            </a:p>
          </p:txBody>
        </p:sp>
      </p:grpSp>
      <p:grpSp>
        <p:nvGrpSpPr>
          <p:cNvPr id="33" name="Group 32"/>
          <p:cNvGrpSpPr/>
          <p:nvPr/>
        </p:nvGrpSpPr>
        <p:grpSpPr>
          <a:xfrm>
            <a:off x="5026092" y="2182666"/>
            <a:ext cx="4620171" cy="2751121"/>
            <a:chOff x="4983699" y="2182666"/>
            <a:chExt cx="4709612" cy="2751121"/>
          </a:xfrm>
        </p:grpSpPr>
        <p:grpSp>
          <p:nvGrpSpPr>
            <p:cNvPr id="13" name="Group 12"/>
            <p:cNvGrpSpPr/>
            <p:nvPr/>
          </p:nvGrpSpPr>
          <p:grpSpPr>
            <a:xfrm>
              <a:off x="4983699" y="2182666"/>
              <a:ext cx="4709612" cy="2311598"/>
              <a:chOff x="6525254" y="8020301"/>
              <a:chExt cx="5588951" cy="2743200"/>
            </a:xfrm>
          </p:grpSpPr>
          <p:pic>
            <p:nvPicPr>
              <p:cNvPr id="29" name="Picture 3" descr="http://wednesday.csail.mit.edu/davidbau/newdissect/dissect/figure/confroom_ablation/curtain-42.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25254" y="8020301"/>
                <a:ext cx="2743200" cy="274320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pic>
            <p:nvPicPr>
              <p:cNvPr id="30" name="Picture 5" descr="http://wednesday.csail.mit.edu/davidbau/newdissect/dissect/figure/confroom_ablation/curtain-42-ablated.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71005" y="8020301"/>
                <a:ext cx="2743200" cy="274320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grpSp>
        <p:sp>
          <p:nvSpPr>
            <p:cNvPr id="17" name="TextBox 16"/>
            <p:cNvSpPr txBox="1"/>
            <p:nvPr/>
          </p:nvSpPr>
          <p:spPr>
            <a:xfrm>
              <a:off x="5809637" y="4410567"/>
              <a:ext cx="3057738" cy="523220"/>
            </a:xfrm>
            <a:prstGeom prst="rect">
              <a:avLst/>
            </a:prstGeom>
            <a:noFill/>
          </p:spPr>
          <p:txBody>
            <a:bodyPr wrap="none" rtlCol="0">
              <a:spAutoFit/>
            </a:bodyPr>
            <a:lstStyle/>
            <a:p>
              <a:pPr algn="ctr"/>
              <a:r>
                <a:rPr lang="en-US" altLang="zh-CN" sz="2800" dirty="0">
                  <a:latin typeface="Calibri" charset="0"/>
                  <a:ea typeface="Calibri" charset="0"/>
                  <a:cs typeface="Calibri" charset="0"/>
                </a:rPr>
                <a:t>ablate</a:t>
              </a:r>
              <a:r>
                <a:rPr lang="zh-CN" altLang="en-US" sz="2800" dirty="0">
                  <a:latin typeface="Calibri" charset="0"/>
                  <a:ea typeface="Calibri" charset="0"/>
                  <a:cs typeface="Calibri" charset="0"/>
                </a:rPr>
                <a:t> </a:t>
              </a:r>
              <a:r>
                <a:rPr lang="en-US" altLang="zh-CN" sz="2800" dirty="0">
                  <a:latin typeface="Calibri" charset="0"/>
                  <a:ea typeface="Calibri" charset="0"/>
                  <a:cs typeface="Calibri" charset="0"/>
                </a:rPr>
                <a:t>curtain</a:t>
              </a:r>
              <a:r>
                <a:rPr lang="zh-CN" altLang="en-US" sz="2800" dirty="0">
                  <a:latin typeface="Calibri" charset="0"/>
                  <a:ea typeface="Calibri" charset="0"/>
                  <a:cs typeface="Calibri" charset="0"/>
                </a:rPr>
                <a:t> </a:t>
              </a:r>
              <a:r>
                <a:rPr lang="en-US" altLang="zh-CN" sz="2800" dirty="0">
                  <a:latin typeface="Calibri" charset="0"/>
                  <a:ea typeface="Calibri" charset="0"/>
                  <a:cs typeface="Calibri" charset="0"/>
                </a:rPr>
                <a:t>units</a:t>
              </a:r>
              <a:endParaRPr lang="en-US" sz="2800" dirty="0">
                <a:latin typeface="Calibri" charset="0"/>
                <a:ea typeface="Calibri" charset="0"/>
                <a:cs typeface="Calibri" charset="0"/>
              </a:endParaRPr>
            </a:p>
          </p:txBody>
        </p:sp>
        <p:cxnSp>
          <p:nvCxnSpPr>
            <p:cNvPr id="21" name="Straight Arrow Connector 20"/>
            <p:cNvCxnSpPr/>
            <p:nvPr/>
          </p:nvCxnSpPr>
          <p:spPr>
            <a:xfrm>
              <a:off x="5992519" y="2354906"/>
              <a:ext cx="410346" cy="26884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5026092" y="4972127"/>
            <a:ext cx="4620171" cy="2818067"/>
            <a:chOff x="4983699" y="4972127"/>
            <a:chExt cx="4709612" cy="2818067"/>
          </a:xfrm>
        </p:grpSpPr>
        <p:grpSp>
          <p:nvGrpSpPr>
            <p:cNvPr id="15" name="Group 14"/>
            <p:cNvGrpSpPr/>
            <p:nvPr/>
          </p:nvGrpSpPr>
          <p:grpSpPr>
            <a:xfrm>
              <a:off x="4983699" y="4972127"/>
              <a:ext cx="4709612" cy="2311598"/>
              <a:chOff x="6525254" y="11233232"/>
              <a:chExt cx="5588951" cy="2743200"/>
            </a:xfrm>
          </p:grpSpPr>
          <p:pic>
            <p:nvPicPr>
              <p:cNvPr id="25" name="Picture 11" descr="http://wednesday.csail.mit.edu/davidbau/newdissect/dissect/figure/confroom_ablation/table-275.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25254" y="11233232"/>
                <a:ext cx="2743200" cy="274320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pic>
            <p:nvPicPr>
              <p:cNvPr id="26" name="Picture 13" descr="http://wednesday.csail.mit.edu/davidbau/newdissect/dissect/figure/confroom_ablation/table-275-ablated.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71005" y="11233232"/>
                <a:ext cx="2743200" cy="274320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grpSp>
        <p:sp>
          <p:nvSpPr>
            <p:cNvPr id="18" name="TextBox 17"/>
            <p:cNvSpPr txBox="1"/>
            <p:nvPr/>
          </p:nvSpPr>
          <p:spPr>
            <a:xfrm>
              <a:off x="5956697" y="7266974"/>
              <a:ext cx="2763612" cy="523220"/>
            </a:xfrm>
            <a:prstGeom prst="rect">
              <a:avLst/>
            </a:prstGeom>
            <a:noFill/>
          </p:spPr>
          <p:txBody>
            <a:bodyPr wrap="none" rtlCol="0">
              <a:spAutoFit/>
            </a:bodyPr>
            <a:lstStyle/>
            <a:p>
              <a:pPr algn="ctr"/>
              <a:r>
                <a:rPr lang="en-US" altLang="zh-CN" sz="2800">
                  <a:latin typeface="Calibri" charset="0"/>
                  <a:ea typeface="Calibri" charset="0"/>
                  <a:cs typeface="Calibri" charset="0"/>
                </a:rPr>
                <a:t>ablate</a:t>
              </a:r>
              <a:r>
                <a:rPr lang="zh-CN" altLang="en-US" sz="2800" dirty="0">
                  <a:latin typeface="Calibri" charset="0"/>
                  <a:ea typeface="Calibri" charset="0"/>
                  <a:cs typeface="Calibri" charset="0"/>
                </a:rPr>
                <a:t> </a:t>
              </a:r>
              <a:r>
                <a:rPr lang="en-US" altLang="zh-CN" sz="2800" dirty="0">
                  <a:latin typeface="Calibri" charset="0"/>
                  <a:ea typeface="Calibri" charset="0"/>
                  <a:cs typeface="Calibri" charset="0"/>
                </a:rPr>
                <a:t>table</a:t>
              </a:r>
              <a:r>
                <a:rPr lang="zh-CN" altLang="en-US" sz="2800" dirty="0">
                  <a:latin typeface="Calibri" charset="0"/>
                  <a:ea typeface="Calibri" charset="0"/>
                  <a:cs typeface="Calibri" charset="0"/>
                </a:rPr>
                <a:t> </a:t>
              </a:r>
              <a:r>
                <a:rPr lang="en-US" altLang="zh-CN" sz="2800" dirty="0">
                  <a:latin typeface="Calibri" charset="0"/>
                  <a:ea typeface="Calibri" charset="0"/>
                  <a:cs typeface="Calibri" charset="0"/>
                </a:rPr>
                <a:t>units</a:t>
              </a:r>
              <a:endParaRPr lang="en-US" sz="2800" dirty="0">
                <a:latin typeface="Calibri" charset="0"/>
                <a:ea typeface="Calibri" charset="0"/>
                <a:cs typeface="Calibri" charset="0"/>
              </a:endParaRPr>
            </a:p>
          </p:txBody>
        </p:sp>
        <p:cxnSp>
          <p:nvCxnSpPr>
            <p:cNvPr id="22" name="Straight Arrow Connector 21"/>
            <p:cNvCxnSpPr/>
            <p:nvPr/>
          </p:nvCxnSpPr>
          <p:spPr>
            <a:xfrm>
              <a:off x="5582172" y="5659447"/>
              <a:ext cx="410346" cy="26884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3747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883920" y="481966"/>
            <a:ext cx="13167360" cy="1371600"/>
          </a:xfrm>
          <a:prstGeom prst="rect">
            <a:avLst/>
          </a:prstGeom>
        </p:spPr>
        <p:txBody>
          <a:bodyPr vert="horz" lIns="146304" tIns="73152" rIns="146304" bIns="73152" rtlCol="0" anchor="ctr">
            <a:norm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altLang="zh-CN" dirty="0">
                <a:latin typeface="Calibri" charset="0"/>
                <a:ea typeface="Calibri" charset="0"/>
                <a:cs typeface="Calibri" charset="0"/>
              </a:rPr>
              <a:t>Object-Scene</a:t>
            </a:r>
            <a:r>
              <a:rPr lang="zh-CN" altLang="en-US" dirty="0">
                <a:latin typeface="Calibri" charset="0"/>
                <a:ea typeface="Calibri" charset="0"/>
                <a:cs typeface="Calibri" charset="0"/>
              </a:rPr>
              <a:t> </a:t>
            </a:r>
            <a:r>
              <a:rPr lang="en-US" altLang="zh-CN" dirty="0">
                <a:latin typeface="Calibri" charset="0"/>
                <a:ea typeface="Calibri" charset="0"/>
                <a:cs typeface="Calibri" charset="0"/>
              </a:rPr>
              <a:t>Relationship</a:t>
            </a:r>
            <a:endParaRPr lang="en-US" dirty="0">
              <a:latin typeface="Calibri" charset="0"/>
              <a:ea typeface="Calibri" charset="0"/>
              <a:cs typeface="Calibri" charset="0"/>
            </a:endParaRPr>
          </a:p>
        </p:txBody>
      </p:sp>
      <p:grpSp>
        <p:nvGrpSpPr>
          <p:cNvPr id="2" name="Group 1"/>
          <p:cNvGrpSpPr/>
          <p:nvPr/>
        </p:nvGrpSpPr>
        <p:grpSpPr>
          <a:xfrm>
            <a:off x="42392" y="2376923"/>
            <a:ext cx="4636568" cy="2751373"/>
            <a:chOff x="42392" y="2376923"/>
            <a:chExt cx="4636568" cy="2751373"/>
          </a:xfrm>
        </p:grpSpPr>
        <p:grpSp>
          <p:nvGrpSpPr>
            <p:cNvPr id="39" name="Group 38"/>
            <p:cNvGrpSpPr/>
            <p:nvPr/>
          </p:nvGrpSpPr>
          <p:grpSpPr>
            <a:xfrm>
              <a:off x="42392" y="2376923"/>
              <a:ext cx="4636568" cy="2277770"/>
              <a:chOff x="81021" y="7842153"/>
              <a:chExt cx="5914664" cy="2905650"/>
            </a:xfrm>
          </p:grpSpPr>
          <p:pic>
            <p:nvPicPr>
              <p:cNvPr id="5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1021" y="7842153"/>
                <a:ext cx="2905650" cy="290565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pic>
            <p:nvPicPr>
              <p:cNvPr id="59"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090035" y="7842153"/>
                <a:ext cx="2905650" cy="290565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grpSp>
        <p:sp>
          <p:nvSpPr>
            <p:cNvPr id="40" name="TextBox 39"/>
            <p:cNvSpPr txBox="1"/>
            <p:nvPr/>
          </p:nvSpPr>
          <p:spPr>
            <a:xfrm>
              <a:off x="1024253" y="4605076"/>
              <a:ext cx="2672848" cy="523220"/>
            </a:xfrm>
            <a:prstGeom prst="rect">
              <a:avLst/>
            </a:prstGeom>
            <a:noFill/>
          </p:spPr>
          <p:txBody>
            <a:bodyPr wrap="none" rtlCol="0">
              <a:spAutoFit/>
            </a:bodyPr>
            <a:lstStyle/>
            <a:p>
              <a:pPr algn="ctr"/>
              <a:r>
                <a:rPr lang="en-US" altLang="zh-CN" sz="2800" dirty="0">
                  <a:latin typeface="Calibri" charset="0"/>
                  <a:ea typeface="Calibri" charset="0"/>
                  <a:cs typeface="Calibri" charset="0"/>
                </a:rPr>
                <a:t>conference</a:t>
              </a:r>
              <a:r>
                <a:rPr lang="zh-CN" altLang="en-US" sz="2800" dirty="0">
                  <a:latin typeface="Calibri" charset="0"/>
                  <a:ea typeface="Calibri" charset="0"/>
                  <a:cs typeface="Calibri" charset="0"/>
                </a:rPr>
                <a:t> </a:t>
              </a:r>
              <a:r>
                <a:rPr lang="en-US" altLang="zh-CN" sz="2800" dirty="0">
                  <a:latin typeface="Calibri" charset="0"/>
                  <a:ea typeface="Calibri" charset="0"/>
                  <a:cs typeface="Calibri" charset="0"/>
                </a:rPr>
                <a:t>room</a:t>
              </a:r>
              <a:endParaRPr lang="en-US" sz="2800" dirty="0">
                <a:latin typeface="Calibri" charset="0"/>
                <a:ea typeface="Calibri" charset="0"/>
                <a:cs typeface="Calibri" charset="0"/>
              </a:endParaRPr>
            </a:p>
          </p:txBody>
        </p:sp>
      </p:grpSp>
      <p:grpSp>
        <p:nvGrpSpPr>
          <p:cNvPr id="5" name="Group 4"/>
          <p:cNvGrpSpPr/>
          <p:nvPr/>
        </p:nvGrpSpPr>
        <p:grpSpPr>
          <a:xfrm>
            <a:off x="4953159" y="5127253"/>
            <a:ext cx="4640691" cy="2784484"/>
            <a:chOff x="4953159" y="5127253"/>
            <a:chExt cx="4640691" cy="2784484"/>
          </a:xfrm>
        </p:grpSpPr>
        <p:grpSp>
          <p:nvGrpSpPr>
            <p:cNvPr id="42" name="Group 41"/>
            <p:cNvGrpSpPr/>
            <p:nvPr/>
          </p:nvGrpSpPr>
          <p:grpSpPr>
            <a:xfrm>
              <a:off x="4953159" y="5127253"/>
              <a:ext cx="4640691" cy="2277770"/>
              <a:chOff x="6345468" y="11350627"/>
              <a:chExt cx="5919923" cy="2905650"/>
            </a:xfrm>
          </p:grpSpPr>
          <p:pic>
            <p:nvPicPr>
              <p:cNvPr id="54" name="Picture 11"/>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345468" y="11350627"/>
                <a:ext cx="2905650" cy="290565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pic>
            <p:nvPicPr>
              <p:cNvPr id="55" name="Picture 1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359741" y="11350627"/>
                <a:ext cx="2905650" cy="290565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grpSp>
        <p:sp>
          <p:nvSpPr>
            <p:cNvPr id="45" name="TextBox 44"/>
            <p:cNvSpPr txBox="1"/>
            <p:nvPr/>
          </p:nvSpPr>
          <p:spPr>
            <a:xfrm>
              <a:off x="6365723" y="7388517"/>
              <a:ext cx="1815562" cy="523220"/>
            </a:xfrm>
            <a:prstGeom prst="rect">
              <a:avLst/>
            </a:prstGeom>
            <a:noFill/>
          </p:spPr>
          <p:txBody>
            <a:bodyPr wrap="none" rtlCol="0">
              <a:spAutoFit/>
            </a:bodyPr>
            <a:lstStyle/>
            <a:p>
              <a:pPr algn="ctr"/>
              <a:r>
                <a:rPr lang="en-US" altLang="zh-CN" sz="2800" dirty="0">
                  <a:latin typeface="Calibri" charset="0"/>
                  <a:ea typeface="Calibri" charset="0"/>
                  <a:cs typeface="Calibri" charset="0"/>
                </a:rPr>
                <a:t>living</a:t>
              </a:r>
              <a:r>
                <a:rPr lang="zh-CN" altLang="en-US" sz="2800" dirty="0">
                  <a:latin typeface="Calibri" charset="0"/>
                  <a:ea typeface="Calibri" charset="0"/>
                  <a:cs typeface="Calibri" charset="0"/>
                </a:rPr>
                <a:t> </a:t>
              </a:r>
              <a:r>
                <a:rPr lang="en-US" altLang="zh-CN" sz="2800" dirty="0">
                  <a:latin typeface="Calibri" charset="0"/>
                  <a:ea typeface="Calibri" charset="0"/>
                  <a:cs typeface="Calibri" charset="0"/>
                </a:rPr>
                <a:t>room</a:t>
              </a:r>
              <a:endParaRPr lang="en-US" sz="2800" dirty="0">
                <a:latin typeface="Calibri" charset="0"/>
                <a:ea typeface="Calibri" charset="0"/>
                <a:cs typeface="Calibri" charset="0"/>
              </a:endParaRPr>
            </a:p>
          </p:txBody>
        </p:sp>
      </p:grpSp>
      <p:grpSp>
        <p:nvGrpSpPr>
          <p:cNvPr id="4" name="Group 3"/>
          <p:cNvGrpSpPr/>
          <p:nvPr/>
        </p:nvGrpSpPr>
        <p:grpSpPr>
          <a:xfrm>
            <a:off x="42392" y="5127253"/>
            <a:ext cx="4636568" cy="2784484"/>
            <a:chOff x="42392" y="5127253"/>
            <a:chExt cx="4636568" cy="2784484"/>
          </a:xfrm>
        </p:grpSpPr>
        <p:grpSp>
          <p:nvGrpSpPr>
            <p:cNvPr id="41" name="Group 40"/>
            <p:cNvGrpSpPr/>
            <p:nvPr/>
          </p:nvGrpSpPr>
          <p:grpSpPr>
            <a:xfrm>
              <a:off x="42392" y="5127253"/>
              <a:ext cx="4636568" cy="2277770"/>
              <a:chOff x="81021" y="11350627"/>
              <a:chExt cx="5914664" cy="2905650"/>
            </a:xfrm>
          </p:grpSpPr>
          <p:pic>
            <p:nvPicPr>
              <p:cNvPr id="56" name="Picture 7"/>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1021" y="11350627"/>
                <a:ext cx="2905650" cy="290565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pic>
            <p:nvPicPr>
              <p:cNvPr id="57" name="Picture 9"/>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090035" y="11350627"/>
                <a:ext cx="2905650" cy="290565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grpSp>
        <p:sp>
          <p:nvSpPr>
            <p:cNvPr id="46" name="TextBox 45"/>
            <p:cNvSpPr txBox="1"/>
            <p:nvPr/>
          </p:nvSpPr>
          <p:spPr>
            <a:xfrm>
              <a:off x="1733486" y="7388517"/>
              <a:ext cx="1254382" cy="523220"/>
            </a:xfrm>
            <a:prstGeom prst="rect">
              <a:avLst/>
            </a:prstGeom>
            <a:noFill/>
          </p:spPr>
          <p:txBody>
            <a:bodyPr wrap="none" rtlCol="0">
              <a:spAutoFit/>
            </a:bodyPr>
            <a:lstStyle/>
            <a:p>
              <a:pPr algn="ctr"/>
              <a:r>
                <a:rPr lang="en-US" altLang="zh-CN" sz="2800" dirty="0">
                  <a:latin typeface="Calibri" charset="0"/>
                  <a:ea typeface="Calibri" charset="0"/>
                  <a:cs typeface="Calibri" charset="0"/>
                </a:rPr>
                <a:t>kitchen</a:t>
              </a:r>
              <a:endParaRPr lang="en-US" sz="2800" dirty="0">
                <a:latin typeface="Calibri" charset="0"/>
                <a:ea typeface="Calibri" charset="0"/>
                <a:cs typeface="Calibri" charset="0"/>
              </a:endParaRPr>
            </a:p>
          </p:txBody>
        </p:sp>
      </p:grpSp>
      <p:grpSp>
        <p:nvGrpSpPr>
          <p:cNvPr id="7" name="Group 6"/>
          <p:cNvGrpSpPr/>
          <p:nvPr/>
        </p:nvGrpSpPr>
        <p:grpSpPr>
          <a:xfrm>
            <a:off x="9817999" y="5127253"/>
            <a:ext cx="4640691" cy="2784484"/>
            <a:chOff x="9817999" y="5127253"/>
            <a:chExt cx="4640691" cy="2784484"/>
          </a:xfrm>
        </p:grpSpPr>
        <p:grpSp>
          <p:nvGrpSpPr>
            <p:cNvPr id="43" name="Group 42"/>
            <p:cNvGrpSpPr/>
            <p:nvPr/>
          </p:nvGrpSpPr>
          <p:grpSpPr>
            <a:xfrm>
              <a:off x="9817999" y="5127253"/>
              <a:ext cx="4640691" cy="2277770"/>
              <a:chOff x="12551328" y="11350627"/>
              <a:chExt cx="5919923" cy="2905650"/>
            </a:xfrm>
          </p:grpSpPr>
          <p:pic>
            <p:nvPicPr>
              <p:cNvPr id="52" name="Picture 17"/>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12551328" y="11350627"/>
                <a:ext cx="2905650" cy="290565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pic>
            <p:nvPicPr>
              <p:cNvPr id="53" name="Picture 19"/>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5565601" y="11350627"/>
                <a:ext cx="2905650" cy="290565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grpSp>
        <p:sp>
          <p:nvSpPr>
            <p:cNvPr id="47" name="TextBox 46"/>
            <p:cNvSpPr txBox="1"/>
            <p:nvPr/>
          </p:nvSpPr>
          <p:spPr>
            <a:xfrm>
              <a:off x="11375635" y="7388517"/>
              <a:ext cx="1525418" cy="523220"/>
            </a:xfrm>
            <a:prstGeom prst="rect">
              <a:avLst/>
            </a:prstGeom>
            <a:noFill/>
          </p:spPr>
          <p:txBody>
            <a:bodyPr wrap="none" rtlCol="0">
              <a:spAutoFit/>
            </a:bodyPr>
            <a:lstStyle/>
            <a:p>
              <a:pPr algn="ctr"/>
              <a:r>
                <a:rPr lang="en-US" altLang="zh-CN" sz="2800" dirty="0">
                  <a:latin typeface="Calibri" charset="0"/>
                  <a:ea typeface="Calibri" charset="0"/>
                  <a:cs typeface="Calibri" charset="0"/>
                </a:rPr>
                <a:t>bedroom</a:t>
              </a:r>
              <a:endParaRPr lang="en-US" sz="2800" dirty="0">
                <a:latin typeface="Calibri" charset="0"/>
                <a:ea typeface="Calibri" charset="0"/>
                <a:cs typeface="Calibri" charset="0"/>
              </a:endParaRPr>
            </a:p>
          </p:txBody>
        </p:sp>
      </p:grpSp>
      <p:grpSp>
        <p:nvGrpSpPr>
          <p:cNvPr id="9" name="Group 8"/>
          <p:cNvGrpSpPr/>
          <p:nvPr/>
        </p:nvGrpSpPr>
        <p:grpSpPr>
          <a:xfrm>
            <a:off x="9430378" y="2170584"/>
            <a:ext cx="5242414" cy="2886858"/>
            <a:chOff x="9430378" y="2170584"/>
            <a:chExt cx="5242414" cy="2886858"/>
          </a:xfrm>
        </p:grpSpPr>
        <p:pic>
          <p:nvPicPr>
            <p:cNvPr id="38" name="Picture 37"/>
            <p:cNvPicPr>
              <a:picLocks noChangeAspect="1"/>
            </p:cNvPicPr>
            <p:nvPr/>
          </p:nvPicPr>
          <p:blipFill rotWithShape="1">
            <a:blip r:embed="rId11">
              <a:extLst>
                <a:ext uri="{28A0092B-C50C-407E-A947-70E740481C1C}">
                  <a14:useLocalDpi xmlns:a14="http://schemas.microsoft.com/office/drawing/2010/main" val="0"/>
                </a:ext>
              </a:extLst>
            </a:blip>
            <a:srcRect t="8955" r="9046"/>
            <a:stretch/>
          </p:blipFill>
          <p:spPr>
            <a:xfrm>
              <a:off x="9669803" y="2459636"/>
              <a:ext cx="4671343" cy="2597806"/>
            </a:xfrm>
            <a:prstGeom prst="rect">
              <a:avLst/>
            </a:prstGeom>
          </p:spPr>
        </p:pic>
        <p:pic>
          <p:nvPicPr>
            <p:cNvPr id="48" name="Picture 47"/>
            <p:cNvPicPr>
              <a:picLocks noChangeAspect="1"/>
            </p:cNvPicPr>
            <p:nvPr/>
          </p:nvPicPr>
          <p:blipFill rotWithShape="1">
            <a:blip r:embed="rId11">
              <a:extLst>
                <a:ext uri="{28A0092B-C50C-407E-A947-70E740481C1C}">
                  <a14:useLocalDpi xmlns:a14="http://schemas.microsoft.com/office/drawing/2010/main" val="0"/>
                </a:ext>
              </a:extLst>
            </a:blip>
            <a:srcRect r="3776" b="89231"/>
            <a:stretch/>
          </p:blipFill>
          <p:spPr>
            <a:xfrm>
              <a:off x="9430378" y="2170584"/>
              <a:ext cx="5242414" cy="325945"/>
            </a:xfrm>
            <a:prstGeom prst="rect">
              <a:avLst/>
            </a:prstGeom>
          </p:spPr>
        </p:pic>
      </p:grpSp>
      <p:grpSp>
        <p:nvGrpSpPr>
          <p:cNvPr id="3" name="Group 2"/>
          <p:cNvGrpSpPr/>
          <p:nvPr/>
        </p:nvGrpSpPr>
        <p:grpSpPr>
          <a:xfrm>
            <a:off x="4953159" y="2378613"/>
            <a:ext cx="4640691" cy="2749683"/>
            <a:chOff x="4953159" y="2378613"/>
            <a:chExt cx="4640691" cy="2749683"/>
          </a:xfrm>
        </p:grpSpPr>
        <p:sp>
          <p:nvSpPr>
            <p:cNvPr id="44" name="TextBox 43"/>
            <p:cNvSpPr txBox="1"/>
            <p:nvPr/>
          </p:nvSpPr>
          <p:spPr>
            <a:xfrm>
              <a:off x="6685138" y="4605076"/>
              <a:ext cx="1176733" cy="523220"/>
            </a:xfrm>
            <a:prstGeom prst="rect">
              <a:avLst/>
            </a:prstGeom>
            <a:noFill/>
          </p:spPr>
          <p:txBody>
            <a:bodyPr wrap="none" rtlCol="0">
              <a:spAutoFit/>
            </a:bodyPr>
            <a:lstStyle/>
            <a:p>
              <a:pPr algn="ctr"/>
              <a:r>
                <a:rPr lang="en-US" altLang="zh-CN" sz="2800" dirty="0">
                  <a:latin typeface="Calibri" charset="0"/>
                  <a:ea typeface="Calibri" charset="0"/>
                  <a:cs typeface="Calibri" charset="0"/>
                </a:rPr>
                <a:t>church</a:t>
              </a:r>
              <a:endParaRPr lang="en-US" sz="2800" dirty="0">
                <a:latin typeface="Calibri" charset="0"/>
                <a:ea typeface="Calibri" charset="0"/>
                <a:cs typeface="Calibri" charset="0"/>
              </a:endParaRPr>
            </a:p>
          </p:txBody>
        </p:sp>
        <p:grpSp>
          <p:nvGrpSpPr>
            <p:cNvPr id="49" name="Group 48"/>
            <p:cNvGrpSpPr/>
            <p:nvPr/>
          </p:nvGrpSpPr>
          <p:grpSpPr>
            <a:xfrm>
              <a:off x="4953159" y="2378613"/>
              <a:ext cx="4640691" cy="2277770"/>
              <a:chOff x="6345468" y="7844309"/>
              <a:chExt cx="5919923" cy="2905650"/>
            </a:xfrm>
          </p:grpSpPr>
          <p:pic>
            <p:nvPicPr>
              <p:cNvPr id="50" name="Picture 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6345468" y="7844309"/>
                <a:ext cx="2905650" cy="290565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pic>
            <p:nvPicPr>
              <p:cNvPr id="51" name="Picture 5"/>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9359741" y="7844309"/>
                <a:ext cx="2905650" cy="290565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0451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883920" y="481966"/>
            <a:ext cx="13167360" cy="1371600"/>
          </a:xfrm>
          <a:prstGeom prst="rect">
            <a:avLst/>
          </a:prstGeom>
        </p:spPr>
        <p:txBody>
          <a:bodyPr vert="horz" lIns="146304" tIns="73152" rIns="146304" bIns="73152" rtlCol="0" anchor="ctr">
            <a:norm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altLang="zh-CN" dirty="0"/>
              <a:t>Object-Scene</a:t>
            </a:r>
            <a:r>
              <a:rPr lang="zh-CN" altLang="en-US" dirty="0"/>
              <a:t> </a:t>
            </a:r>
            <a:r>
              <a:rPr lang="en-US" altLang="zh-CN" dirty="0"/>
              <a:t>Relationship</a:t>
            </a:r>
            <a:endParaRPr lang="en-US" dirty="0"/>
          </a:p>
        </p:txBody>
      </p:sp>
      <p:grpSp>
        <p:nvGrpSpPr>
          <p:cNvPr id="10" name="Group 9"/>
          <p:cNvGrpSpPr/>
          <p:nvPr/>
        </p:nvGrpSpPr>
        <p:grpSpPr>
          <a:xfrm>
            <a:off x="91440" y="2297528"/>
            <a:ext cx="4636587" cy="2277780"/>
            <a:chOff x="91440" y="2513552"/>
            <a:chExt cx="4636587" cy="2277780"/>
          </a:xfrm>
        </p:grpSpPr>
        <p:pic>
          <p:nvPicPr>
            <p:cNvPr id="32" name="Picture 3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1440" y="2513552"/>
              <a:ext cx="2277779" cy="227778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pic>
          <p:nvPicPr>
            <p:cNvPr id="33"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450248" y="2513552"/>
              <a:ext cx="2277779" cy="227778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5002226" y="2299218"/>
            <a:ext cx="4640710" cy="2277780"/>
            <a:chOff x="5002226" y="2515242"/>
            <a:chExt cx="4640710" cy="2277780"/>
          </a:xfrm>
        </p:grpSpPr>
        <p:pic>
          <p:nvPicPr>
            <p:cNvPr id="35"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002226" y="2515242"/>
              <a:ext cx="2277779" cy="227778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pic>
          <p:nvPicPr>
            <p:cNvPr id="36" name="Picture 5"/>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365157" y="2515242"/>
              <a:ext cx="2277779" cy="227778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91440" y="5047869"/>
            <a:ext cx="4636587" cy="2277780"/>
            <a:chOff x="91440" y="5263893"/>
            <a:chExt cx="4636587" cy="2277780"/>
          </a:xfrm>
        </p:grpSpPr>
        <p:pic>
          <p:nvPicPr>
            <p:cNvPr id="37" name="Picture 36"/>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91440" y="5263893"/>
              <a:ext cx="2277779" cy="227778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pic>
          <p:nvPicPr>
            <p:cNvPr id="60" name="Picture 9"/>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2450248" y="5263893"/>
              <a:ext cx="2277779" cy="227778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5002226" y="5047869"/>
            <a:ext cx="4640710" cy="2277780"/>
            <a:chOff x="5002226" y="5263893"/>
            <a:chExt cx="4640710" cy="2277780"/>
          </a:xfrm>
        </p:grpSpPr>
        <p:pic>
          <p:nvPicPr>
            <p:cNvPr id="61" name="Picture 11"/>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5002226" y="5263893"/>
              <a:ext cx="2277779" cy="227778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pic>
          <p:nvPicPr>
            <p:cNvPr id="62" name="Picture 13"/>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7365157" y="5263893"/>
              <a:ext cx="2277779" cy="227778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grpSp>
      <p:grpSp>
        <p:nvGrpSpPr>
          <p:cNvPr id="66" name="Group 65"/>
          <p:cNvGrpSpPr/>
          <p:nvPr/>
        </p:nvGrpSpPr>
        <p:grpSpPr>
          <a:xfrm>
            <a:off x="9867086" y="5047869"/>
            <a:ext cx="4640709" cy="2277780"/>
            <a:chOff x="12551328" y="11350627"/>
            <a:chExt cx="5919923" cy="2905650"/>
          </a:xfrm>
        </p:grpSpPr>
        <p:pic>
          <p:nvPicPr>
            <p:cNvPr id="69" name="Picture 68"/>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2551328" y="11350627"/>
              <a:ext cx="2905650" cy="290565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pic>
          <p:nvPicPr>
            <p:cNvPr id="70" name="Picture 19"/>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15565601" y="11350627"/>
              <a:ext cx="2905650" cy="2905650"/>
            </a:xfrm>
            <a:prstGeom prst="rect">
              <a:avLst/>
            </a:prstGeom>
            <a:ln w="12700">
              <a:solidFill>
                <a:srgbClr val="000000"/>
              </a:solidFill>
              <a:miter lim="400000"/>
            </a:ln>
            <a:extLst>
              <a:ext uri="{909E8E84-426E-40DD-AFC4-6F175D3DCCD1}">
                <a14:hiddenFill xmlns:a14="http://schemas.microsoft.com/office/drawing/2010/main">
                  <a:solidFill>
                    <a:srgbClr val="FFFFFF"/>
                  </a:solidFill>
                </a14:hiddenFill>
              </a:ext>
            </a:extLst>
          </p:spPr>
        </p:pic>
      </p:grpSp>
      <p:pic>
        <p:nvPicPr>
          <p:cNvPr id="68" name="Picture 67"/>
          <p:cNvPicPr>
            <a:picLocks noChangeAspect="1"/>
          </p:cNvPicPr>
          <p:nvPr/>
        </p:nvPicPr>
        <p:blipFill rotWithShape="1">
          <a:blip r:embed="rId13">
            <a:extLst>
              <a:ext uri="{28A0092B-C50C-407E-A947-70E740481C1C}">
                <a14:useLocalDpi xmlns:a14="http://schemas.microsoft.com/office/drawing/2010/main" val="0"/>
              </a:ext>
            </a:extLst>
          </a:blip>
          <a:srcRect l="1023" t="3473" r="6495" b="4848"/>
          <a:stretch/>
        </p:blipFill>
        <p:spPr>
          <a:xfrm>
            <a:off x="9696922" y="2098576"/>
            <a:ext cx="4842038" cy="2879997"/>
          </a:xfrm>
          <a:prstGeom prst="rect">
            <a:avLst/>
          </a:prstGeom>
        </p:spPr>
      </p:pic>
      <p:sp>
        <p:nvSpPr>
          <p:cNvPr id="12" name="TextBox 11"/>
          <p:cNvSpPr txBox="1"/>
          <p:nvPr/>
        </p:nvSpPr>
        <p:spPr>
          <a:xfrm>
            <a:off x="1078845" y="7428801"/>
            <a:ext cx="12472710" cy="584775"/>
          </a:xfrm>
          <a:prstGeom prst="rect">
            <a:avLst/>
          </a:prstGeom>
          <a:noFill/>
        </p:spPr>
        <p:txBody>
          <a:bodyPr wrap="none" rtlCol="0">
            <a:spAutoFit/>
          </a:bodyPr>
          <a:lstStyle/>
          <a:p>
            <a:pPr algn="ctr"/>
            <a:r>
              <a:rPr lang="en-US" altLang="zh-CN" sz="3200" b="1" dirty="0">
                <a:solidFill>
                  <a:schemeClr val="accent4">
                    <a:lumMod val="75000"/>
                  </a:schemeClr>
                </a:solidFill>
              </a:rPr>
              <a:t>Yellow</a:t>
            </a:r>
            <a:r>
              <a:rPr lang="zh-CN" altLang="en-US" sz="3200" dirty="0">
                <a:solidFill>
                  <a:schemeClr val="accent4">
                    <a:lumMod val="75000"/>
                  </a:schemeClr>
                </a:solidFill>
              </a:rPr>
              <a:t> </a:t>
            </a:r>
            <a:r>
              <a:rPr lang="en-US" altLang="zh-CN" sz="3200" dirty="0"/>
              <a:t>bounding</a:t>
            </a:r>
            <a:r>
              <a:rPr lang="zh-CN" altLang="en-US" sz="3200" dirty="0"/>
              <a:t> </a:t>
            </a:r>
            <a:r>
              <a:rPr lang="en-US" altLang="zh-CN" sz="3200" dirty="0"/>
              <a:t>box:</a:t>
            </a:r>
            <a:r>
              <a:rPr lang="zh-CN" altLang="en-US" sz="3200" dirty="0"/>
              <a:t> </a:t>
            </a:r>
            <a:r>
              <a:rPr lang="en-US" sz="3200" dirty="0"/>
              <a:t>highlight every location </a:t>
            </a:r>
            <a:r>
              <a:rPr lang="en-US" altLang="zh-CN" sz="3200" dirty="0"/>
              <a:t>where</a:t>
            </a:r>
            <a:r>
              <a:rPr lang="zh-CN" altLang="en-US" sz="3200" dirty="0"/>
              <a:t> </a:t>
            </a:r>
            <a:r>
              <a:rPr lang="en-US" altLang="zh-CN" sz="3200" dirty="0"/>
              <a:t>we</a:t>
            </a:r>
            <a:r>
              <a:rPr lang="zh-CN" altLang="en-US" sz="3200" dirty="0"/>
              <a:t> </a:t>
            </a:r>
            <a:r>
              <a:rPr lang="en-US" altLang="zh-CN" sz="3200" dirty="0"/>
              <a:t>can</a:t>
            </a:r>
            <a:r>
              <a:rPr lang="zh-CN" altLang="en-US" sz="3200" dirty="0"/>
              <a:t> </a:t>
            </a:r>
            <a:r>
              <a:rPr lang="en-US" altLang="zh-CN" sz="3200" dirty="0"/>
              <a:t>insert</a:t>
            </a:r>
            <a:r>
              <a:rPr lang="zh-CN" altLang="en-US" sz="3200" dirty="0"/>
              <a:t> </a:t>
            </a:r>
            <a:r>
              <a:rPr lang="en-US" altLang="zh-CN" sz="3200" dirty="0"/>
              <a:t>doors.</a:t>
            </a:r>
            <a:r>
              <a:rPr lang="zh-CN" altLang="en-US" sz="3200" dirty="0"/>
              <a:t> </a:t>
            </a:r>
            <a:endParaRPr lang="en-US" sz="3200" dirty="0"/>
          </a:p>
        </p:txBody>
      </p:sp>
    </p:spTree>
    <p:extLst>
      <p:ext uri="{BB962C8B-B14F-4D97-AF65-F5344CB8AC3E}">
        <p14:creationId xmlns:p14="http://schemas.microsoft.com/office/powerpoint/2010/main" val="70398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8021" y="481966"/>
            <a:ext cx="14614358" cy="1371600"/>
          </a:xfrm>
          <a:prstGeom prst="rect">
            <a:avLst/>
          </a:prstGeom>
        </p:spPr>
        <p:txBody>
          <a:bodyPr vert="horz" lIns="146304" tIns="73152" rIns="146304" bIns="73152" rtlCol="0" anchor="ctr">
            <a:norm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altLang="zh-CN" dirty="0"/>
              <a:t>Paint</a:t>
            </a:r>
            <a:r>
              <a:rPr lang="zh-CN" altLang="en-US" dirty="0"/>
              <a:t> </a:t>
            </a:r>
            <a:r>
              <a:rPr lang="en-US" altLang="zh-CN" dirty="0"/>
              <a:t>with</a:t>
            </a:r>
            <a:r>
              <a:rPr lang="zh-CN" altLang="en-US" dirty="0"/>
              <a:t> </a:t>
            </a:r>
            <a:r>
              <a:rPr lang="en-US" altLang="zh-CN" dirty="0"/>
              <a:t>GANs</a:t>
            </a:r>
            <a:endParaRPr lang="en-US" dirty="0"/>
          </a:p>
        </p:txBody>
      </p:sp>
      <p:pic>
        <p:nvPicPr>
          <p:cNvPr id="3" name="ganpaint_v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97689" y="2314600"/>
            <a:ext cx="6339087" cy="5167734"/>
          </a:xfrm>
          <a:prstGeom prst="rect">
            <a:avLst/>
          </a:prstGeom>
        </p:spPr>
      </p:pic>
    </p:spTree>
    <p:extLst>
      <p:ext uri="{BB962C8B-B14F-4D97-AF65-F5344CB8AC3E}">
        <p14:creationId xmlns:p14="http://schemas.microsoft.com/office/powerpoint/2010/main" val="164185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8021" y="481966"/>
            <a:ext cx="14614358" cy="1371600"/>
          </a:xfrm>
          <a:prstGeom prst="rect">
            <a:avLst/>
          </a:prstGeom>
        </p:spPr>
        <p:txBody>
          <a:bodyPr vert="horz" lIns="146304" tIns="73152" rIns="146304" bIns="73152" rtlCol="0" anchor="ctr">
            <a:norm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altLang="zh-CN" dirty="0"/>
              <a:t>Paint</a:t>
            </a:r>
            <a:r>
              <a:rPr lang="zh-CN" altLang="en-US" dirty="0"/>
              <a:t> </a:t>
            </a:r>
            <a:r>
              <a:rPr lang="en-US" altLang="zh-CN" dirty="0"/>
              <a:t>with</a:t>
            </a:r>
            <a:r>
              <a:rPr lang="zh-CN" altLang="en-US" dirty="0"/>
              <a:t> </a:t>
            </a:r>
            <a:r>
              <a:rPr lang="en-US" altLang="zh-CN" dirty="0"/>
              <a:t>GANs</a:t>
            </a:r>
            <a:endParaRPr lang="en-US" dirty="0"/>
          </a:p>
        </p:txBody>
      </p:sp>
      <p:pic>
        <p:nvPicPr>
          <p:cNvPr id="2" name="demo1_slow2.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22442" y="2314600"/>
            <a:ext cx="6314334" cy="5071817"/>
          </a:xfrm>
          <a:prstGeom prst="rect">
            <a:avLst/>
          </a:prstGeom>
        </p:spPr>
      </p:pic>
    </p:spTree>
    <p:extLst>
      <p:ext uri="{BB962C8B-B14F-4D97-AF65-F5344CB8AC3E}">
        <p14:creationId xmlns:p14="http://schemas.microsoft.com/office/powerpoint/2010/main" val="156811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o_effect2_shor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97689" y="2314600"/>
            <a:ext cx="6635022" cy="5154342"/>
          </a:xfrm>
          <a:prstGeom prst="rect">
            <a:avLst/>
          </a:prstGeom>
        </p:spPr>
      </p:pic>
      <p:sp>
        <p:nvSpPr>
          <p:cNvPr id="6" name="Title 1"/>
          <p:cNvSpPr txBox="1">
            <a:spLocks/>
          </p:cNvSpPr>
          <p:nvPr/>
        </p:nvSpPr>
        <p:spPr>
          <a:xfrm>
            <a:off x="8021" y="481966"/>
            <a:ext cx="14614358" cy="1371600"/>
          </a:xfrm>
          <a:prstGeom prst="rect">
            <a:avLst/>
          </a:prstGeom>
        </p:spPr>
        <p:txBody>
          <a:bodyPr vert="horz" lIns="146304" tIns="73152" rIns="146304" bIns="73152" rtlCol="0" anchor="ctr">
            <a:norm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altLang="zh-CN" dirty="0"/>
              <a:t>Paint</a:t>
            </a:r>
            <a:r>
              <a:rPr lang="zh-CN" altLang="en-US" dirty="0"/>
              <a:t> </a:t>
            </a:r>
            <a:r>
              <a:rPr lang="en-US" altLang="zh-CN" dirty="0"/>
              <a:t>with</a:t>
            </a:r>
            <a:r>
              <a:rPr lang="zh-CN" altLang="en-US" dirty="0"/>
              <a:t> </a:t>
            </a:r>
            <a:r>
              <a:rPr lang="en-US" altLang="zh-CN" dirty="0"/>
              <a:t>GANs</a:t>
            </a:r>
            <a:endParaRPr lang="en-US" dirty="0"/>
          </a:p>
        </p:txBody>
      </p:sp>
    </p:spTree>
    <p:extLst>
      <p:ext uri="{BB962C8B-B14F-4D97-AF65-F5344CB8AC3E}">
        <p14:creationId xmlns:p14="http://schemas.microsoft.com/office/powerpoint/2010/main" val="158207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repeatCount="indefinite"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6816" y="2299575"/>
            <a:ext cx="14804032" cy="2247273"/>
          </a:xfrm>
          <a:prstGeom prst="rect">
            <a:avLst/>
          </a:prstGeom>
        </p:spPr>
        <p:txBody>
          <a:bodyPr vert="horz" lIns="146304" tIns="73152" rIns="146304" bIns="73152" rtlCol="0" anchor="ctr">
            <a:no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altLang="zh-CN" sz="6000" dirty="0"/>
              <a:t>GAN</a:t>
            </a:r>
            <a:r>
              <a:rPr lang="zh-CN" altLang="en-US" sz="6000" dirty="0"/>
              <a:t> </a:t>
            </a:r>
            <a:r>
              <a:rPr lang="en-US" altLang="zh-CN" sz="6000" dirty="0"/>
              <a:t>Dissection:</a:t>
            </a:r>
            <a:r>
              <a:rPr lang="zh-CN" altLang="en-US" sz="6000" dirty="0"/>
              <a:t> </a:t>
            </a:r>
            <a:r>
              <a:rPr lang="en-US" sz="6000" dirty="0"/>
              <a:t>Visualizing and Understanding Generative Adversarial Networks</a:t>
            </a:r>
          </a:p>
        </p:txBody>
      </p:sp>
      <p:sp>
        <p:nvSpPr>
          <p:cNvPr id="5" name="Subtitle 2"/>
          <p:cNvSpPr txBox="1">
            <a:spLocks/>
          </p:cNvSpPr>
          <p:nvPr/>
        </p:nvSpPr>
        <p:spPr>
          <a:xfrm>
            <a:off x="0" y="4474840"/>
            <a:ext cx="14630400" cy="1498599"/>
          </a:xfrm>
          <a:prstGeom prst="rect">
            <a:avLst/>
          </a:prstGeom>
        </p:spPr>
        <p:txBody>
          <a:bodyPr vert="horz" lIns="146304" tIns="73152" rIns="146304" bIns="73152" rtlCol="0">
            <a:noAutofit/>
          </a:bodyPr>
          <a:lstStyle>
            <a:lvl1pPr marL="548640" indent="-548640" algn="l" defTabSz="1463040"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88720" indent="-457200" algn="l" defTabSz="1463040" rtl="0" eaLnBrk="1" latinLnBrk="0" hangingPunct="1">
              <a:spcBef>
                <a:spcPct val="20000"/>
              </a:spcBef>
              <a:buFont typeface="Arial" pitchFamily="34" charset="0"/>
              <a:buChar char="–"/>
              <a:defRPr sz="4500" kern="1200">
                <a:solidFill>
                  <a:schemeClr val="tx1"/>
                </a:solidFill>
                <a:latin typeface="+mn-lt"/>
                <a:ea typeface="+mn-ea"/>
                <a:cs typeface="+mn-cs"/>
              </a:defRPr>
            </a:lvl2pPr>
            <a:lvl3pPr marL="1828800" indent="-365760" algn="l" defTabSz="1463040"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6032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9184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402336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5488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8640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21792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9pPr>
          </a:lstStyle>
          <a:p>
            <a:pPr marL="0" indent="0" algn="ctr">
              <a:buNone/>
            </a:pPr>
            <a:r>
              <a:rPr lang="en-US" sz="3600" dirty="0">
                <a:solidFill>
                  <a:schemeClr val="bg1">
                    <a:lumMod val="50000"/>
                  </a:schemeClr>
                </a:solidFill>
                <a:latin typeface="+mj-lt"/>
                <a:ea typeface="+mj-ea"/>
                <a:cs typeface="+mj-cs"/>
              </a:rPr>
              <a:t>David </a:t>
            </a:r>
            <a:r>
              <a:rPr lang="en-US" sz="3600" dirty="0" err="1">
                <a:solidFill>
                  <a:schemeClr val="bg1">
                    <a:lumMod val="50000"/>
                  </a:schemeClr>
                </a:solidFill>
                <a:latin typeface="+mj-lt"/>
                <a:ea typeface="+mj-ea"/>
                <a:cs typeface="+mj-cs"/>
              </a:rPr>
              <a:t>Bau</a:t>
            </a:r>
            <a:r>
              <a:rPr lang="en-US" altLang="zh-CN" sz="3600" dirty="0">
                <a:solidFill>
                  <a:schemeClr val="bg1">
                    <a:lumMod val="50000"/>
                  </a:schemeClr>
                </a:solidFill>
                <a:latin typeface="+mj-lt"/>
                <a:ea typeface="+mj-ea"/>
                <a:cs typeface="+mj-cs"/>
              </a:rPr>
              <a:t>,</a:t>
            </a:r>
            <a:r>
              <a:rPr lang="zh-CN" altLang="en-US" sz="3600" dirty="0">
                <a:solidFill>
                  <a:schemeClr val="bg1">
                    <a:lumMod val="50000"/>
                  </a:schemeClr>
                </a:solidFill>
                <a:latin typeface="+mj-lt"/>
                <a:ea typeface="+mj-ea"/>
                <a:cs typeface="+mj-cs"/>
              </a:rPr>
              <a:t> </a:t>
            </a:r>
            <a:r>
              <a:rPr lang="en-US" sz="3600" dirty="0">
                <a:solidFill>
                  <a:schemeClr val="bg1">
                    <a:lumMod val="50000"/>
                  </a:schemeClr>
                </a:solidFill>
                <a:latin typeface="+mj-lt"/>
                <a:ea typeface="+mj-ea"/>
                <a:cs typeface="+mj-cs"/>
              </a:rPr>
              <a:t>Jun-Yan Zhu, Hendrik </a:t>
            </a:r>
            <a:r>
              <a:rPr lang="en-US" sz="3600" dirty="0" err="1">
                <a:solidFill>
                  <a:schemeClr val="bg1">
                    <a:lumMod val="50000"/>
                  </a:schemeClr>
                </a:solidFill>
                <a:latin typeface="+mj-lt"/>
                <a:ea typeface="+mj-ea"/>
                <a:cs typeface="+mj-cs"/>
              </a:rPr>
              <a:t>Strobelt</a:t>
            </a:r>
            <a:r>
              <a:rPr lang="en-US" sz="3600" dirty="0">
                <a:solidFill>
                  <a:schemeClr val="bg1">
                    <a:lumMod val="50000"/>
                  </a:schemeClr>
                </a:solidFill>
                <a:latin typeface="+mj-lt"/>
                <a:ea typeface="+mj-ea"/>
                <a:cs typeface="+mj-cs"/>
              </a:rPr>
              <a:t>, </a:t>
            </a:r>
            <a:r>
              <a:rPr lang="en-US" sz="3600" dirty="0" err="1">
                <a:solidFill>
                  <a:schemeClr val="bg1">
                    <a:lumMod val="50000"/>
                  </a:schemeClr>
                </a:solidFill>
                <a:latin typeface="+mj-lt"/>
                <a:ea typeface="+mj-ea"/>
                <a:cs typeface="+mj-cs"/>
              </a:rPr>
              <a:t>Bolei</a:t>
            </a:r>
            <a:r>
              <a:rPr lang="en-US" sz="3600" dirty="0">
                <a:solidFill>
                  <a:schemeClr val="bg1">
                    <a:lumMod val="50000"/>
                  </a:schemeClr>
                </a:solidFill>
                <a:latin typeface="+mj-lt"/>
                <a:ea typeface="+mj-ea"/>
                <a:cs typeface="+mj-cs"/>
              </a:rPr>
              <a:t> Zhou</a:t>
            </a:r>
          </a:p>
          <a:p>
            <a:pPr marL="0" indent="0" algn="ctr">
              <a:buNone/>
            </a:pPr>
            <a:r>
              <a:rPr lang="en-US" sz="3600" dirty="0">
                <a:solidFill>
                  <a:schemeClr val="bg1">
                    <a:lumMod val="50000"/>
                  </a:schemeClr>
                </a:solidFill>
                <a:latin typeface="+mj-lt"/>
                <a:ea typeface="+mj-ea"/>
                <a:cs typeface="+mj-cs"/>
              </a:rPr>
              <a:t>Joshua B. Tenenbaum, William T. Freeman, Antonio Torralba</a:t>
            </a:r>
          </a:p>
        </p:txBody>
      </p:sp>
      <p:pic>
        <p:nvPicPr>
          <p:cNvPr id="6" name="Picture 5">
            <a:extLst>
              <a:ext uri="{FF2B5EF4-FFF2-40B4-BE49-F238E27FC236}">
                <a16:creationId xmlns:a16="http://schemas.microsoft.com/office/drawing/2014/main" id="{D1EC9C8E-D4D7-0840-8CB1-57FF403CD536}"/>
              </a:ext>
            </a:extLst>
          </p:cNvPr>
          <p:cNvPicPr>
            <a:picLocks noChangeAspect="1"/>
          </p:cNvPicPr>
          <p:nvPr/>
        </p:nvPicPr>
        <p:blipFill>
          <a:blip r:embed="rId3"/>
          <a:stretch>
            <a:fillRect/>
          </a:stretch>
        </p:blipFill>
        <p:spPr>
          <a:xfrm>
            <a:off x="413030" y="6318448"/>
            <a:ext cx="1828800" cy="1828800"/>
          </a:xfrm>
          <a:prstGeom prst="rect">
            <a:avLst/>
          </a:prstGeom>
          <a:ln w="25400">
            <a:solidFill>
              <a:srgbClr val="000000"/>
            </a:solidFill>
            <a:miter lim="400000"/>
          </a:ln>
        </p:spPr>
      </p:pic>
      <p:pic>
        <p:nvPicPr>
          <p:cNvPr id="8" name="Content Placeholder 3">
            <a:extLst>
              <a:ext uri="{FF2B5EF4-FFF2-40B4-BE49-F238E27FC236}">
                <a16:creationId xmlns:a16="http://schemas.microsoft.com/office/drawing/2014/main" id="{0B636B02-8BC2-4B48-A05E-076D344E0DEA}"/>
              </a:ext>
            </a:extLst>
          </p:cNvPr>
          <p:cNvPicPr>
            <a:picLocks noGrp="1" noChangeAspect="1"/>
          </p:cNvPicPr>
          <p:nvPr>
            <p:ph idx="1"/>
          </p:nvPr>
        </p:nvPicPr>
        <p:blipFill>
          <a:blip r:embed="rId4"/>
          <a:stretch>
            <a:fillRect/>
          </a:stretch>
        </p:blipFill>
        <p:spPr>
          <a:xfrm>
            <a:off x="4480418" y="6318448"/>
            <a:ext cx="1828800" cy="1828800"/>
          </a:xfrm>
          <a:prstGeom prst="rect">
            <a:avLst/>
          </a:prstGeom>
          <a:ln w="25400">
            <a:solidFill>
              <a:srgbClr val="000000"/>
            </a:solidFill>
            <a:miter lim="400000"/>
          </a:ln>
        </p:spPr>
      </p:pic>
      <p:pic>
        <p:nvPicPr>
          <p:cNvPr id="9" name="Picture 8">
            <a:extLst>
              <a:ext uri="{FF2B5EF4-FFF2-40B4-BE49-F238E27FC236}">
                <a16:creationId xmlns:a16="http://schemas.microsoft.com/office/drawing/2014/main" id="{CB2E019D-192A-0042-B05F-3C77EBE073BD}"/>
              </a:ext>
            </a:extLst>
          </p:cNvPr>
          <p:cNvPicPr>
            <a:picLocks noChangeAspect="1"/>
          </p:cNvPicPr>
          <p:nvPr/>
        </p:nvPicPr>
        <p:blipFill>
          <a:blip r:embed="rId5"/>
          <a:stretch>
            <a:fillRect/>
          </a:stretch>
        </p:blipFill>
        <p:spPr>
          <a:xfrm>
            <a:off x="2446724" y="6318448"/>
            <a:ext cx="1828800" cy="1828800"/>
          </a:xfrm>
          <a:prstGeom prst="rect">
            <a:avLst/>
          </a:prstGeom>
          <a:ln w="25400">
            <a:solidFill>
              <a:srgbClr val="000000"/>
            </a:solidFill>
            <a:miter lim="400000"/>
          </a:ln>
        </p:spPr>
      </p:pic>
      <p:pic>
        <p:nvPicPr>
          <p:cNvPr id="10" name="Picture 9">
            <a:extLst>
              <a:ext uri="{FF2B5EF4-FFF2-40B4-BE49-F238E27FC236}">
                <a16:creationId xmlns:a16="http://schemas.microsoft.com/office/drawing/2014/main" id="{5F931107-82E3-F94F-B386-ED0D82805F5E}"/>
              </a:ext>
            </a:extLst>
          </p:cNvPr>
          <p:cNvPicPr>
            <a:picLocks noChangeAspect="1"/>
          </p:cNvPicPr>
          <p:nvPr/>
        </p:nvPicPr>
        <p:blipFill>
          <a:blip r:embed="rId6"/>
          <a:stretch>
            <a:fillRect/>
          </a:stretch>
        </p:blipFill>
        <p:spPr>
          <a:xfrm>
            <a:off x="6514112" y="6318448"/>
            <a:ext cx="1828800" cy="1828800"/>
          </a:xfrm>
          <a:prstGeom prst="rect">
            <a:avLst/>
          </a:prstGeom>
          <a:ln w="25400">
            <a:solidFill>
              <a:srgbClr val="000000"/>
            </a:solidFill>
            <a:miter lim="400000"/>
          </a:ln>
        </p:spPr>
      </p:pic>
      <p:pic>
        <p:nvPicPr>
          <p:cNvPr id="11" name="Picture 10">
            <a:extLst>
              <a:ext uri="{FF2B5EF4-FFF2-40B4-BE49-F238E27FC236}">
                <a16:creationId xmlns:a16="http://schemas.microsoft.com/office/drawing/2014/main" id="{DD5B2AE7-9A99-FA45-8D05-B2FD4CCC4AAD}"/>
              </a:ext>
            </a:extLst>
          </p:cNvPr>
          <p:cNvPicPr>
            <a:picLocks noChangeAspect="1"/>
          </p:cNvPicPr>
          <p:nvPr/>
        </p:nvPicPr>
        <p:blipFill>
          <a:blip r:embed="rId7"/>
          <a:stretch>
            <a:fillRect/>
          </a:stretch>
        </p:blipFill>
        <p:spPr>
          <a:xfrm>
            <a:off x="8547806" y="6318448"/>
            <a:ext cx="1828800" cy="1828800"/>
          </a:xfrm>
          <a:prstGeom prst="rect">
            <a:avLst/>
          </a:prstGeom>
          <a:ln w="25400">
            <a:solidFill>
              <a:srgbClr val="000000"/>
            </a:solidFill>
            <a:miter lim="400000"/>
          </a:ln>
        </p:spPr>
      </p:pic>
      <p:pic>
        <p:nvPicPr>
          <p:cNvPr id="12" name="Picture 11">
            <a:extLst>
              <a:ext uri="{FF2B5EF4-FFF2-40B4-BE49-F238E27FC236}">
                <a16:creationId xmlns:a16="http://schemas.microsoft.com/office/drawing/2014/main" id="{C8B128E1-5D5C-D04D-8C83-967B5585E166}"/>
              </a:ext>
            </a:extLst>
          </p:cNvPr>
          <p:cNvPicPr>
            <a:picLocks noChangeAspect="1"/>
          </p:cNvPicPr>
          <p:nvPr/>
        </p:nvPicPr>
        <p:blipFill>
          <a:blip r:embed="rId8"/>
          <a:stretch>
            <a:fillRect/>
          </a:stretch>
        </p:blipFill>
        <p:spPr>
          <a:xfrm>
            <a:off x="10581500" y="6318448"/>
            <a:ext cx="1828800" cy="1828800"/>
          </a:xfrm>
          <a:prstGeom prst="rect">
            <a:avLst/>
          </a:prstGeom>
          <a:ln w="25400">
            <a:solidFill>
              <a:srgbClr val="000000"/>
            </a:solidFill>
            <a:miter lim="400000"/>
          </a:ln>
        </p:spPr>
      </p:pic>
      <p:pic>
        <p:nvPicPr>
          <p:cNvPr id="13" name="Picture 12">
            <a:extLst>
              <a:ext uri="{FF2B5EF4-FFF2-40B4-BE49-F238E27FC236}">
                <a16:creationId xmlns:a16="http://schemas.microsoft.com/office/drawing/2014/main" id="{2BEC60B2-F184-C94C-A1F8-97A4CC67EECB}"/>
              </a:ext>
            </a:extLst>
          </p:cNvPr>
          <p:cNvPicPr>
            <a:picLocks noChangeAspect="1"/>
          </p:cNvPicPr>
          <p:nvPr/>
        </p:nvPicPr>
        <p:blipFill>
          <a:blip r:embed="rId9"/>
          <a:stretch>
            <a:fillRect/>
          </a:stretch>
        </p:blipFill>
        <p:spPr>
          <a:xfrm>
            <a:off x="12615192" y="6318448"/>
            <a:ext cx="1828800" cy="1828800"/>
          </a:xfrm>
          <a:prstGeom prst="rect">
            <a:avLst/>
          </a:prstGeom>
          <a:ln w="25400">
            <a:solidFill>
              <a:srgbClr val="000000"/>
            </a:solidFill>
            <a:miter lim="400000"/>
          </a:ln>
        </p:spPr>
      </p:pic>
    </p:spTree>
    <p:extLst>
      <p:ext uri="{BB962C8B-B14F-4D97-AF65-F5344CB8AC3E}">
        <p14:creationId xmlns:p14="http://schemas.microsoft.com/office/powerpoint/2010/main" val="18180188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8021" y="1954560"/>
            <a:ext cx="14614358" cy="3710136"/>
          </a:xfrm>
          <a:prstGeom prst="rect">
            <a:avLst/>
          </a:prstGeom>
        </p:spPr>
        <p:txBody>
          <a:bodyPr vert="horz" lIns="146304" tIns="73152" rIns="146304" bIns="73152" rtlCol="0" anchor="ctr">
            <a:norm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altLang="zh-CN" sz="10300" dirty="0"/>
              <a:t>Online</a:t>
            </a:r>
            <a:r>
              <a:rPr lang="zh-CN" altLang="en-US" sz="10300" dirty="0"/>
              <a:t> </a:t>
            </a:r>
            <a:r>
              <a:rPr lang="en-US" altLang="zh-CN" sz="10300" dirty="0"/>
              <a:t>Demo</a:t>
            </a:r>
          </a:p>
          <a:p>
            <a:r>
              <a:rPr lang="en-US" dirty="0">
                <a:hlinkClick r:id="rId3" tooltip="http://bit.ly/ganpaint"/>
              </a:rPr>
              <a:t>http://bit.ly/ganpaint </a:t>
            </a:r>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7404" y="5177780"/>
            <a:ext cx="2515593" cy="2592288"/>
          </a:xfrm>
          <a:prstGeom prst="rect">
            <a:avLst/>
          </a:prstGeom>
        </p:spPr>
      </p:pic>
    </p:spTree>
    <p:extLst>
      <p:ext uri="{BB962C8B-B14F-4D97-AF65-F5344CB8AC3E}">
        <p14:creationId xmlns:p14="http://schemas.microsoft.com/office/powerpoint/2010/main" val="668723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0" y="481966"/>
            <a:ext cx="14630400" cy="1371600"/>
          </a:xfrm>
          <a:prstGeom prst="rect">
            <a:avLst/>
          </a:prstGeom>
        </p:spPr>
        <p:txBody>
          <a:bodyPr vert="horz" lIns="146304" tIns="73152" rIns="146304" bIns="73152" rtlCol="0" anchor="ctr">
            <a:norm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sz="6600" dirty="0"/>
              <a:t>Which </a:t>
            </a:r>
            <a:r>
              <a:rPr lang="en-US" altLang="zh-CN" sz="6600" dirty="0"/>
              <a:t>units</a:t>
            </a:r>
            <a:r>
              <a:rPr lang="zh-CN" altLang="en-US" sz="6600" dirty="0"/>
              <a:t> </a:t>
            </a:r>
            <a:r>
              <a:rPr lang="en-US" altLang="zh-CN" sz="6600" dirty="0"/>
              <a:t>correlate</a:t>
            </a:r>
            <a:r>
              <a:rPr lang="zh-CN" altLang="en-US" sz="6600" dirty="0"/>
              <a:t> </a:t>
            </a:r>
            <a:r>
              <a:rPr lang="en-US" altLang="zh-CN" sz="6600" dirty="0"/>
              <a:t>to</a:t>
            </a:r>
            <a:r>
              <a:rPr lang="zh-CN" altLang="en-US" sz="6600" dirty="0"/>
              <a:t> </a:t>
            </a:r>
            <a:r>
              <a:rPr lang="en-US" altLang="zh-CN" sz="6600" dirty="0"/>
              <a:t>an</a:t>
            </a:r>
            <a:r>
              <a:rPr lang="zh-CN" altLang="en-US" sz="6600" dirty="0"/>
              <a:t> </a:t>
            </a:r>
            <a:r>
              <a:rPr lang="en-US" altLang="zh-CN" sz="6600" dirty="0"/>
              <a:t>object</a:t>
            </a:r>
            <a:r>
              <a:rPr lang="zh-CN" altLang="en-US" sz="6600" dirty="0"/>
              <a:t> </a:t>
            </a:r>
            <a:r>
              <a:rPr lang="en-US" altLang="zh-CN" sz="6600" dirty="0"/>
              <a:t>class?</a:t>
            </a:r>
            <a:endParaRPr lang="en-US" sz="66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808" y="1828800"/>
            <a:ext cx="12978785" cy="6400800"/>
          </a:xfrm>
          <a:prstGeom prst="rect">
            <a:avLst/>
          </a:prstGeom>
        </p:spPr>
      </p:pic>
    </p:spTree>
    <p:extLst>
      <p:ext uri="{BB962C8B-B14F-4D97-AF65-F5344CB8AC3E}">
        <p14:creationId xmlns:p14="http://schemas.microsoft.com/office/powerpoint/2010/main" val="849229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0" y="481966"/>
            <a:ext cx="14630400" cy="1371600"/>
          </a:xfrm>
          <a:prstGeom prst="rect">
            <a:avLst/>
          </a:prstGeom>
        </p:spPr>
        <p:txBody>
          <a:bodyPr vert="horz" lIns="146304" tIns="73152" rIns="146304" bIns="73152" rtlCol="0" anchor="ctr">
            <a:norm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sz="6600" dirty="0"/>
              <a:t>Which </a:t>
            </a:r>
            <a:r>
              <a:rPr lang="en-US" altLang="zh-CN" sz="6600" dirty="0"/>
              <a:t>units</a:t>
            </a:r>
            <a:r>
              <a:rPr lang="zh-CN" altLang="en-US" sz="6600" dirty="0"/>
              <a:t> </a:t>
            </a:r>
            <a:r>
              <a:rPr lang="en-US" altLang="zh-CN" sz="6600" dirty="0"/>
              <a:t>correlate</a:t>
            </a:r>
            <a:r>
              <a:rPr lang="zh-CN" altLang="en-US" sz="6600" dirty="0"/>
              <a:t> </a:t>
            </a:r>
            <a:r>
              <a:rPr lang="en-US" altLang="zh-CN" sz="6600" dirty="0"/>
              <a:t>to</a:t>
            </a:r>
            <a:r>
              <a:rPr lang="zh-CN" altLang="en-US" sz="6600" dirty="0"/>
              <a:t> </a:t>
            </a:r>
            <a:r>
              <a:rPr lang="en-US" altLang="zh-CN" sz="6600" dirty="0"/>
              <a:t>an</a:t>
            </a:r>
            <a:r>
              <a:rPr lang="zh-CN" altLang="en-US" sz="6600" dirty="0"/>
              <a:t> </a:t>
            </a:r>
            <a:r>
              <a:rPr lang="en-US" altLang="zh-CN" sz="6600" dirty="0"/>
              <a:t>object</a:t>
            </a:r>
            <a:r>
              <a:rPr lang="zh-CN" altLang="en-US" sz="6600" dirty="0"/>
              <a:t> </a:t>
            </a:r>
            <a:r>
              <a:rPr lang="en-US" altLang="zh-CN" sz="6600" dirty="0"/>
              <a:t>class?</a:t>
            </a:r>
            <a:endParaRPr lang="en-US" sz="66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808" y="1828800"/>
            <a:ext cx="12978784" cy="6400800"/>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0" y="2484819"/>
                <a:ext cx="5472608" cy="2031325"/>
              </a:xfrm>
              <a:prstGeom prst="rect">
                <a:avLst/>
              </a:prstGeom>
              <a:noFill/>
            </p:spPr>
            <p:txBody>
              <a:bodyPr wrap="square" rtlCol="0">
                <a:spAutoFit/>
              </a:bodyPr>
              <a:lstStyle/>
              <a:p>
                <a14:m>
                  <m:oMath xmlns:m="http://schemas.openxmlformats.org/officeDocument/2006/math">
                    <m:r>
                      <a:rPr lang="en-US" altLang="zh-CN" sz="4200" i="1" dirty="0" smtClean="0">
                        <a:latin typeface="Cambria Math" charset="0"/>
                      </a:rPr>
                      <m:t>𝑟</m:t>
                    </m:r>
                  </m:oMath>
                </a14:m>
                <a:r>
                  <a:rPr lang="en-US" altLang="zh-CN" sz="4200" dirty="0"/>
                  <a:t>:</a:t>
                </a:r>
                <a:r>
                  <a:rPr lang="zh-CN" altLang="en-US" sz="4200" dirty="0"/>
                  <a:t> </a:t>
                </a:r>
                <a:r>
                  <a:rPr lang="en-US" altLang="zh-CN" sz="4200" dirty="0"/>
                  <a:t>the</a:t>
                </a:r>
                <a:r>
                  <a:rPr lang="zh-CN" altLang="en-US" sz="4200" dirty="0"/>
                  <a:t> </a:t>
                </a:r>
                <a:r>
                  <a:rPr lang="en-US" altLang="zh-CN" sz="4200" dirty="0"/>
                  <a:t>current</a:t>
                </a:r>
                <a:r>
                  <a:rPr lang="zh-CN" altLang="en-US" sz="4200" dirty="0"/>
                  <a:t> </a:t>
                </a:r>
                <a:r>
                  <a:rPr lang="en-US" altLang="zh-CN" sz="4200" dirty="0"/>
                  <a:t>layer</a:t>
                </a:r>
              </a:p>
              <a:p>
                <a14:m>
                  <m:oMath xmlns:m="http://schemas.openxmlformats.org/officeDocument/2006/math">
                    <m:r>
                      <a:rPr lang="en-US" altLang="zh-CN" sz="4200" i="1" dirty="0" smtClean="0">
                        <a:latin typeface="Cambria Math" charset="0"/>
                      </a:rPr>
                      <m:t>h</m:t>
                    </m:r>
                  </m:oMath>
                </a14:m>
                <a:r>
                  <a:rPr lang="en-US" altLang="zh-CN" sz="4200" dirty="0"/>
                  <a:t>:</a:t>
                </a:r>
                <a:r>
                  <a:rPr lang="zh-CN" altLang="en-US" sz="4200" dirty="0"/>
                  <a:t> </a:t>
                </a:r>
                <a:r>
                  <a:rPr lang="en-US" altLang="zh-CN" sz="4200" dirty="0"/>
                  <a:t>the</a:t>
                </a:r>
                <a:r>
                  <a:rPr lang="zh-CN" altLang="en-US" sz="4200" dirty="0"/>
                  <a:t> </a:t>
                </a:r>
                <a:r>
                  <a:rPr lang="en-US" altLang="zh-CN" sz="4200" dirty="0"/>
                  <a:t>first</a:t>
                </a:r>
                <a:r>
                  <a:rPr lang="zh-CN" altLang="en-US" sz="4200" dirty="0"/>
                  <a:t> </a:t>
                </a:r>
                <a:r>
                  <a:rPr lang="en-US" altLang="zh-CN" sz="4200" dirty="0"/>
                  <a:t>half</a:t>
                </a:r>
              </a:p>
              <a:p>
                <a14:m>
                  <m:oMath xmlns:m="http://schemas.openxmlformats.org/officeDocument/2006/math">
                    <m:r>
                      <a:rPr lang="en-US" altLang="zh-CN" sz="4200" b="0" i="1" dirty="0" smtClean="0">
                        <a:latin typeface="Cambria Math" charset="0"/>
                      </a:rPr>
                      <m:t>𝑓</m:t>
                    </m:r>
                  </m:oMath>
                </a14:m>
                <a:r>
                  <a:rPr lang="en-US" altLang="zh-CN" sz="4200" dirty="0"/>
                  <a:t>:</a:t>
                </a:r>
                <a:r>
                  <a:rPr lang="zh-CN" altLang="en-US" sz="4200" dirty="0"/>
                  <a:t> </a:t>
                </a:r>
                <a:r>
                  <a:rPr lang="en-US" altLang="zh-CN" sz="4200" dirty="0"/>
                  <a:t>the</a:t>
                </a:r>
                <a:r>
                  <a:rPr lang="zh-CN" altLang="en-US" sz="4200" dirty="0"/>
                  <a:t> </a:t>
                </a:r>
                <a:r>
                  <a:rPr lang="en-US" altLang="zh-CN" sz="4200" dirty="0"/>
                  <a:t>second</a:t>
                </a:r>
                <a:r>
                  <a:rPr lang="zh-CN" altLang="en-US" sz="4200" dirty="0"/>
                  <a:t> </a:t>
                </a:r>
                <a:r>
                  <a:rPr lang="en-US" altLang="zh-CN" sz="4200" dirty="0"/>
                  <a:t>half</a:t>
                </a:r>
                <a:endParaRPr lang="en-US" sz="4200" dirty="0"/>
              </a:p>
            </p:txBody>
          </p:sp>
        </mc:Choice>
        <mc:Fallback xmlns="">
          <p:sp>
            <p:nvSpPr>
              <p:cNvPr id="6" name="TextBox 5"/>
              <p:cNvSpPr txBox="1">
                <a:spLocks noRot="1" noChangeAspect="1" noMove="1" noResize="1" noEditPoints="1" noAdjustHandles="1" noChangeArrowheads="1" noChangeShapeType="1" noTextEdit="1"/>
              </p:cNvSpPr>
              <p:nvPr/>
            </p:nvSpPr>
            <p:spPr>
              <a:xfrm>
                <a:off x="0" y="2484819"/>
                <a:ext cx="5472608" cy="2031325"/>
              </a:xfrm>
              <a:prstGeom prst="rect">
                <a:avLst/>
              </a:prstGeom>
              <a:blipFill rotWithShape="0">
                <a:blip r:embed="rId4"/>
                <a:stretch>
                  <a:fillRect t="-6006" b="-13213"/>
                </a:stretch>
              </a:blipFill>
            </p:spPr>
            <p:txBody>
              <a:bodyPr/>
              <a:lstStyle/>
              <a:p>
                <a:r>
                  <a:rPr lang="en-US">
                    <a:noFill/>
                  </a:rPr>
                  <a:t> </a:t>
                </a:r>
              </a:p>
            </p:txBody>
          </p:sp>
        </mc:Fallback>
      </mc:AlternateContent>
    </p:spTree>
    <p:extLst>
      <p:ext uri="{BB962C8B-B14F-4D97-AF65-F5344CB8AC3E}">
        <p14:creationId xmlns:p14="http://schemas.microsoft.com/office/powerpoint/2010/main" val="114038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0" y="481966"/>
            <a:ext cx="14630400" cy="1371600"/>
          </a:xfrm>
          <a:prstGeom prst="rect">
            <a:avLst/>
          </a:prstGeom>
        </p:spPr>
        <p:txBody>
          <a:bodyPr vert="horz" lIns="146304" tIns="73152" rIns="146304" bIns="73152" rtlCol="0" anchor="ctr">
            <a:norm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sz="6600" dirty="0"/>
              <a:t>Which </a:t>
            </a:r>
            <a:r>
              <a:rPr lang="en-US" altLang="zh-CN" sz="6600" dirty="0"/>
              <a:t>units</a:t>
            </a:r>
            <a:r>
              <a:rPr lang="zh-CN" altLang="en-US" sz="6600" dirty="0"/>
              <a:t> </a:t>
            </a:r>
            <a:r>
              <a:rPr lang="en-US" altLang="zh-CN" sz="6600" dirty="0"/>
              <a:t>correlate</a:t>
            </a:r>
            <a:r>
              <a:rPr lang="zh-CN" altLang="en-US" sz="6600" dirty="0"/>
              <a:t> </a:t>
            </a:r>
            <a:r>
              <a:rPr lang="en-US" altLang="zh-CN" sz="6600" dirty="0"/>
              <a:t>to</a:t>
            </a:r>
            <a:r>
              <a:rPr lang="zh-CN" altLang="en-US" sz="6600" dirty="0"/>
              <a:t> </a:t>
            </a:r>
            <a:r>
              <a:rPr lang="en-US" altLang="zh-CN" sz="6600" dirty="0"/>
              <a:t>an</a:t>
            </a:r>
            <a:r>
              <a:rPr lang="zh-CN" altLang="en-US" sz="6600" dirty="0"/>
              <a:t> </a:t>
            </a:r>
            <a:r>
              <a:rPr lang="en-US" altLang="zh-CN" sz="6600" dirty="0"/>
              <a:t>object</a:t>
            </a:r>
            <a:r>
              <a:rPr lang="zh-CN" altLang="en-US" sz="6600" dirty="0"/>
              <a:t> </a:t>
            </a:r>
            <a:r>
              <a:rPr lang="en-US" altLang="zh-CN" sz="6600" dirty="0"/>
              <a:t>class?</a:t>
            </a:r>
            <a:endParaRPr lang="en-US" sz="66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808" y="1828800"/>
            <a:ext cx="12978784" cy="6400799"/>
          </a:xfrm>
          <a:prstGeom prst="rect">
            <a:avLst/>
          </a:prstGeom>
        </p:spPr>
      </p:pic>
    </p:spTree>
    <p:extLst>
      <p:ext uri="{BB962C8B-B14F-4D97-AF65-F5344CB8AC3E}">
        <p14:creationId xmlns:p14="http://schemas.microsoft.com/office/powerpoint/2010/main" val="1710527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0" y="481966"/>
            <a:ext cx="14630400" cy="1371600"/>
          </a:xfrm>
          <a:prstGeom prst="rect">
            <a:avLst/>
          </a:prstGeom>
        </p:spPr>
        <p:txBody>
          <a:bodyPr vert="horz" lIns="146304" tIns="73152" rIns="146304" bIns="73152" rtlCol="0" anchor="ctr">
            <a:norm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sz="6600" dirty="0"/>
              <a:t>Which </a:t>
            </a:r>
            <a:r>
              <a:rPr lang="en-US" altLang="zh-CN" sz="6600" dirty="0"/>
              <a:t>units</a:t>
            </a:r>
            <a:r>
              <a:rPr lang="zh-CN" altLang="en-US" sz="6600" dirty="0"/>
              <a:t> </a:t>
            </a:r>
            <a:r>
              <a:rPr lang="en-US" altLang="zh-CN" sz="6600" dirty="0"/>
              <a:t>correlate</a:t>
            </a:r>
            <a:r>
              <a:rPr lang="zh-CN" altLang="en-US" sz="6600" dirty="0"/>
              <a:t> </a:t>
            </a:r>
            <a:r>
              <a:rPr lang="en-US" altLang="zh-CN" sz="6600" dirty="0"/>
              <a:t>to</a:t>
            </a:r>
            <a:r>
              <a:rPr lang="zh-CN" altLang="en-US" sz="6600" dirty="0"/>
              <a:t> </a:t>
            </a:r>
            <a:r>
              <a:rPr lang="en-US" altLang="zh-CN" sz="6600" dirty="0"/>
              <a:t>an</a:t>
            </a:r>
            <a:r>
              <a:rPr lang="zh-CN" altLang="en-US" sz="6600" dirty="0"/>
              <a:t> </a:t>
            </a:r>
            <a:r>
              <a:rPr lang="en-US" altLang="zh-CN" sz="6600" dirty="0"/>
              <a:t>object</a:t>
            </a:r>
            <a:r>
              <a:rPr lang="zh-CN" altLang="en-US" sz="6600" dirty="0"/>
              <a:t> </a:t>
            </a:r>
            <a:r>
              <a:rPr lang="en-US" altLang="zh-CN" sz="6600" dirty="0"/>
              <a:t>class?</a:t>
            </a:r>
            <a:endParaRPr lang="en-US" sz="66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808" y="1828800"/>
            <a:ext cx="12978784" cy="6400800"/>
          </a:xfrm>
          <a:prstGeom prst="rect">
            <a:avLst/>
          </a:prstGeom>
        </p:spPr>
      </p:pic>
    </p:spTree>
    <p:extLst>
      <p:ext uri="{BB962C8B-B14F-4D97-AF65-F5344CB8AC3E}">
        <p14:creationId xmlns:p14="http://schemas.microsoft.com/office/powerpoint/2010/main" val="366033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0" y="481966"/>
            <a:ext cx="14630400" cy="1371600"/>
          </a:xfrm>
          <a:prstGeom prst="rect">
            <a:avLst/>
          </a:prstGeom>
        </p:spPr>
        <p:txBody>
          <a:bodyPr vert="horz" lIns="146304" tIns="73152" rIns="146304" bIns="73152" rtlCol="0" anchor="ctr">
            <a:norm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sz="6600" dirty="0"/>
              <a:t>Which </a:t>
            </a:r>
            <a:r>
              <a:rPr lang="en-US" altLang="zh-CN" sz="6600" dirty="0"/>
              <a:t>units</a:t>
            </a:r>
            <a:r>
              <a:rPr lang="zh-CN" altLang="en-US" sz="6600" dirty="0"/>
              <a:t> </a:t>
            </a:r>
            <a:r>
              <a:rPr lang="en-US" altLang="zh-CN" sz="6600" dirty="0"/>
              <a:t>correlate</a:t>
            </a:r>
            <a:r>
              <a:rPr lang="zh-CN" altLang="en-US" sz="6600" dirty="0"/>
              <a:t> </a:t>
            </a:r>
            <a:r>
              <a:rPr lang="en-US" altLang="zh-CN" sz="6600" dirty="0"/>
              <a:t>to</a:t>
            </a:r>
            <a:r>
              <a:rPr lang="zh-CN" altLang="en-US" sz="6600" dirty="0"/>
              <a:t> </a:t>
            </a:r>
            <a:r>
              <a:rPr lang="en-US" altLang="zh-CN" sz="6600" dirty="0"/>
              <a:t>an</a:t>
            </a:r>
            <a:r>
              <a:rPr lang="zh-CN" altLang="en-US" sz="6600" dirty="0"/>
              <a:t> </a:t>
            </a:r>
            <a:r>
              <a:rPr lang="en-US" altLang="zh-CN" sz="6600" dirty="0"/>
              <a:t>object</a:t>
            </a:r>
            <a:r>
              <a:rPr lang="zh-CN" altLang="en-US" sz="6600" dirty="0"/>
              <a:t> </a:t>
            </a:r>
            <a:r>
              <a:rPr lang="en-US" altLang="zh-CN" sz="6600" dirty="0"/>
              <a:t>class?</a:t>
            </a:r>
            <a:endParaRPr lang="en-US" sz="66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808" y="1828800"/>
            <a:ext cx="12978784" cy="6400800"/>
          </a:xfrm>
          <a:prstGeom prst="rect">
            <a:avLst/>
          </a:prstGeom>
        </p:spPr>
      </p:pic>
    </p:spTree>
    <p:extLst>
      <p:ext uri="{BB962C8B-B14F-4D97-AF65-F5344CB8AC3E}">
        <p14:creationId xmlns:p14="http://schemas.microsoft.com/office/powerpoint/2010/main" val="954827966"/>
      </p:ext>
    </p:extLst>
  </p:cSld>
  <p:clrMapOvr>
    <a:masterClrMapping/>
  </p:clrMapOvr>
</p:sld>
</file>

<file path=ppt/theme/theme1.xml><?xml version="1.0" encoding="utf-8"?>
<a:theme xmlns:a="http://schemas.openxmlformats.org/drawingml/2006/main" name="Tema de Office">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3277</Words>
  <Application>Microsoft Macintosh PowerPoint</Application>
  <PresentationFormat>Custom</PresentationFormat>
  <Paragraphs>304</Paragraphs>
  <Slides>40</Slides>
  <Notes>40</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宋体</vt:lpstr>
      <vt:lpstr>Arial</vt:lpstr>
      <vt:lpstr>Calibri</vt:lpstr>
      <vt:lpstr>Cambria Math</vt:lpstr>
      <vt:lpstr>Helvetica</vt:lpstr>
      <vt:lpstr>Mangal</vt:lpstr>
      <vt:lpstr>Tema de Office</vt:lpstr>
      <vt:lpstr>PowerPoint Presentation</vt:lpstr>
      <vt:lpstr>To render a beautiful scene,  What does a GAN need to know?</vt:lpstr>
      <vt:lpstr>What causes the mistakes?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Which units cause an object class? </vt:lpstr>
      <vt:lpstr>Which units cause an object class? </vt:lpstr>
      <vt:lpstr>Which units cause an object class? </vt:lpstr>
      <vt:lpstr>Which units cause an object class? </vt:lpstr>
      <vt:lpstr>Which units cause an object class? </vt:lpstr>
      <vt:lpstr>Which units cause an object class? </vt:lpstr>
      <vt:lpstr>Which units cause an object class? </vt:lpstr>
      <vt:lpstr>Removing or Adding Units</vt:lpstr>
      <vt:lpstr>Removing or Adding Units</vt:lpstr>
      <vt:lpstr>Removing or Adding Units</vt:lpstr>
      <vt:lpstr>PowerPoint Presentation</vt:lpstr>
      <vt:lpstr>PowerPoint Presentation</vt:lpstr>
      <vt:lpstr>PowerPoint Presentation</vt:lpstr>
      <vt:lpstr>GAN Dissection: Comparing Models</vt:lpstr>
      <vt:lpstr>GAN Dissection: Comparing Models</vt:lpstr>
      <vt:lpstr>GAN Dissection: Comparing Models</vt:lpstr>
      <vt:lpstr>GAN Dissection: Comparing Layers</vt:lpstr>
      <vt:lpstr>GAN Dissection: Comparing Layers</vt:lpstr>
      <vt:lpstr>GAN Dissection: Comparing Layers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cp:lastPrinted>2017-05-10T09:46:49Z</cp:lastPrinted>
  <dcterms:created xsi:type="dcterms:W3CDTF">2016-01-01T05:41:51Z</dcterms:created>
  <dcterms:modified xsi:type="dcterms:W3CDTF">2018-12-10T23:49:17Z</dcterms:modified>
</cp:coreProperties>
</file>