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501" r:id="rId3"/>
    <p:sldId id="491" r:id="rId4"/>
    <p:sldId id="492" r:id="rId5"/>
    <p:sldId id="502" r:id="rId6"/>
    <p:sldId id="498" r:id="rId7"/>
    <p:sldId id="511" r:id="rId8"/>
    <p:sldId id="503" r:id="rId9"/>
    <p:sldId id="506" r:id="rId10"/>
    <p:sldId id="513" r:id="rId11"/>
    <p:sldId id="515" r:id="rId12"/>
    <p:sldId id="516" r:id="rId13"/>
    <p:sldId id="517" r:id="rId14"/>
    <p:sldId id="508" r:id="rId15"/>
    <p:sldId id="489" r:id="rId16"/>
    <p:sldId id="376" r:id="rId17"/>
    <p:sldId id="485" r:id="rId18"/>
    <p:sldId id="379" r:id="rId19"/>
    <p:sldId id="380" r:id="rId20"/>
    <p:sldId id="381" r:id="rId21"/>
    <p:sldId id="382" r:id="rId22"/>
    <p:sldId id="482" r:id="rId23"/>
    <p:sldId id="468" r:id="rId24"/>
    <p:sldId id="384" r:id="rId25"/>
    <p:sldId id="499" r:id="rId26"/>
    <p:sldId id="386"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clrMru>
    <a:srgbClr val="0066FF"/>
    <a:srgbClr val="FF00FF"/>
    <a:srgbClr val="EC4214"/>
    <a:srgbClr val="FF6600"/>
    <a:srgbClr val="1F2855"/>
    <a:srgbClr val="17175D"/>
    <a:srgbClr val="00487E"/>
    <a:srgbClr val="356F83"/>
    <a:srgbClr val="00FF00"/>
    <a:srgbClr val="00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1738" autoAdjust="0"/>
  </p:normalViewPr>
  <p:slideViewPr>
    <p:cSldViewPr snapToObjects="1">
      <p:cViewPr varScale="1">
        <p:scale>
          <a:sx n="78" d="100"/>
          <a:sy n="78" d="100"/>
        </p:scale>
        <p:origin x="-1614" y="-102"/>
      </p:cViewPr>
      <p:guideLst>
        <p:guide orient="horz" pos="2160"/>
        <p:guide pos="2880"/>
      </p:guideLst>
    </p:cSldViewPr>
  </p:slideViewPr>
  <p:outlineViewPr>
    <p:cViewPr>
      <p:scale>
        <a:sx n="33" d="100"/>
        <a:sy n="33" d="100"/>
      </p:scale>
      <p:origin x="0" y="720"/>
    </p:cViewPr>
  </p:outlineViewPr>
  <p:notesTextViewPr>
    <p:cViewPr>
      <p:scale>
        <a:sx n="150" d="100"/>
        <a:sy n="15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1086F23-3BEF-B74C-B56E-BB2BBD82D083}" type="datetimeFigureOut">
              <a:rPr lang="en-US" smtClean="0"/>
              <a:pPr/>
              <a:t>9/23/2009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421B9F-A6E7-4A4B-89EA-31D2D8D2784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961D89-1BD3-9348-8AB3-717BB9C663AF}" type="datetimeFigureOut">
              <a:rPr lang="en-US" smtClean="0"/>
              <a:pPr/>
              <a:t>9/23/2009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BEE3464-AF22-E843-A894-78E49D5182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may say why not try optical flow, and here is the result. We use a popular visualization code from the optical flow community to display the flow field. </a:t>
            </a:r>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But you don’t need to understand it, just look at the warping from the second image to the first according to the estimated flow field, and you can easily tell whether they are aligned. Well, not really. Of course, we do not expect the brightness to be constant across the images in scene alignment. In fact, researchers have discovered that SIFT is a good feature to represent objects under different views and even for different instances.</a:t>
            </a:r>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last year at ECCV, we introduced a technique called SIFT flow to align images across scenes. Instead of matching RGBs, we try to match dense, pixel-wise SIFT descriptors. Here is the estimated SIFT flow field</a:t>
            </a:r>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the warping of the SIFT flow. Clearly, a big portion of the two images are aligned using SIFT flow, buildings match to buildings, sky to sky, road to road, and the cars are partially aligned as well. Now that we have SIFT flow to establish dense scene correspondence, we can also use SIFT flow to build a label transfer system.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still a few issues</a:t>
            </a:r>
            <a:r>
              <a:rPr lang="en-US" baseline="0" dirty="0" smtClean="0"/>
              <a:t> to address before building such a system. We use GIST matching to retrieve images with similar scene characteristic in a large, annotated database to find good support images. As you can see from the previous example, one support image may not be enough. So we will use multiple support images, and integrate them under a conditional random field framework. Intuitively, the support image with better matches have higher weight in label transfer.  In order to build a practical system, we need an efficient SIFT flow algorithm for large-size images. From now on I will talk about some technical highlights of our system. More details can be found in our paper.</a:t>
            </a:r>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3DC645-FB38-0D48-B04C-627DC89B4ED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Times New Roman" pitchFamily="18" charset="0"/>
                <a:cs typeface="Times New Roman" pitchFamily="18" charset="0"/>
              </a:rPr>
              <a:t>One important task</a:t>
            </a:r>
            <a:r>
              <a:rPr lang="en-US" sz="1000" baseline="0" dirty="0" smtClean="0">
                <a:latin typeface="Times New Roman" pitchFamily="18" charset="0"/>
                <a:cs typeface="Times New Roman" pitchFamily="18" charset="0"/>
              </a:rPr>
              <a:t> of computer vision is to recognize objects and parse the scene for a given image. For the input image on the left, one desirable output is shown on the right where the image is parsed into regions and an object category is associated with each region, such as sky, building, car, road and windows. Obviously, it is nontrivial for computers to do this task automatically. </a:t>
            </a:r>
            <a:endParaRPr lang="en-US" sz="1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BEE3464-AF22-E843-A894-78E49D51821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popular approach</a:t>
            </a:r>
            <a:r>
              <a:rPr lang="en-US" baseline="0" dirty="0" smtClean="0"/>
              <a:t> to object recognition and scene parsing is the sliding window method. Using an annotated database, we can train a classifier for a fixed-size window and run this classifiers at all possible locations and scales for an input image. </a:t>
            </a:r>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typical approach is called the </a:t>
            </a:r>
            <a:r>
              <a:rPr lang="en-US" dirty="0" err="1" smtClean="0"/>
              <a:t>texton</a:t>
            </a:r>
            <a:r>
              <a:rPr lang="en-US" baseline="0" dirty="0" smtClean="0"/>
              <a:t> method, where we extract a high-dimensional feature vector for every pixel, train a multi-class classifier, and impose spatial regularity to generate pixel-wise scene parsing. These two methods both require training classifiers. So is it possible to build a recognition system without training classifiers?</a:t>
            </a:r>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idea. Given an input image, we can find one</a:t>
            </a:r>
            <a:r>
              <a:rPr lang="en-US" baseline="0" dirty="0" smtClean="0"/>
              <a:t> support image that shares similar scene characteristics as the input. By scene characteristics we mean not only the object classes but also the context of the scene. Importantly, this support image is also annotated. Next, we can establish correspondence between these two images, cars to cars, buildings to buildings, sky to sky and road to road. Lastly, we simply warp the annotation of the support image back to the input according to this correspondence, and we should be able to obtain a reasonable parsing of the input! So now we have reduced the scene parsing problem to the correspondence problem. We call this correspondence-based scene parsing approach label transfer, in parallel to the sliding window and </a:t>
            </a:r>
            <a:r>
              <a:rPr lang="en-US" baseline="0" dirty="0" err="1" smtClean="0"/>
              <a:t>texton</a:t>
            </a:r>
            <a:r>
              <a:rPr lang="en-US" baseline="0" dirty="0" smtClean="0"/>
              <a:t> methods.</a:t>
            </a:r>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a subset of the </a:t>
            </a:r>
            <a:r>
              <a:rPr lang="en-US" dirty="0" err="1" smtClean="0"/>
              <a:t>LabelMe</a:t>
            </a:r>
            <a:r>
              <a:rPr lang="en-US" baseline="0" dirty="0" smtClean="0"/>
              <a:t> database. This subset contains mostly outdoor scenes. …. On bottom-left we </a:t>
            </a:r>
            <a:r>
              <a:rPr lang="en-US" baseline="0" dirty="0" err="1" smtClean="0"/>
              <a:t>di</a:t>
            </a:r>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the statistics of the database. On the left we plot the pixel-wise frequency count of each object class. This distribution is heavily biased: there are a lot more pixels for stuff-like objects, sky, building, mountains, than the pixels for small, discrete objects such as pole, sun, bus, cow, bird. This bias is very important to understand the performance of the system later. On the right we plot the pixel-wise prior distribution of each class. More saturated color means more probable. For example, the sky pixels tend to appear at the upper part of images, and sea, field and grass pixels tend to appear at the lower part of images.</a:t>
            </a:r>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correspondence has been studied for decades in computer vision. We</a:t>
            </a:r>
            <a:r>
              <a:rPr lang="en-US" baseline="0" dirty="0" smtClean="0"/>
              <a:t> can establish correspondence between two images coming from the same 3D scene, such as stereo and optical flow. These are still hard problems to solve. People moved on to study the correspondence at the object level. For most cases, the correspondence is only established between the salient objects in the images, for example, the helicopters. The background pixels are treated as outliers. But for scene parsing, naturally we need correspondence at the scene level, where we want to build a dense correspondence for every pixel so that we can transfer pixel-wise annotations. Notice that this full correspondence also carries scene context: the context regularity of the support image is respected during the label transfer process. </a:t>
            </a:r>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to establish</a:t>
            </a:r>
            <a:r>
              <a:rPr lang="en-US" baseline="0" dirty="0" smtClean="0"/>
              <a:t> dense scene correspondence? Maybe these two images are already aligned. So we flip back and forth these two images. Hmm, not really. But this is a useful technique to inspect a correspondence between two images. </a:t>
            </a:r>
            <a:endParaRPr lang="en-US" dirty="0"/>
          </a:p>
        </p:txBody>
      </p:sp>
      <p:sp>
        <p:nvSpPr>
          <p:cNvPr id="4" name="Slide Number Placeholder 3"/>
          <p:cNvSpPr>
            <a:spLocks noGrp="1"/>
          </p:cNvSpPr>
          <p:nvPr>
            <p:ph type="sldNum" sz="quarter" idx="10"/>
          </p:nvPr>
        </p:nvSpPr>
        <p:spPr/>
        <p:txBody>
          <a:bodyPr/>
          <a:lstStyle/>
          <a:p>
            <a:fld id="{BBEE3464-AF22-E843-A894-78E49D5182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2D8DB-56A2-EE4E-A90F-48A185EBC823}" type="datetimeFigureOut">
              <a:rPr lang="en-US" smtClean="0"/>
              <a:pPr/>
              <a:t>9/23/2009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038CB-347F-7044-8E8F-4243E34D6F4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2D8DB-56A2-EE4E-A90F-48A185EBC823}" type="datetimeFigureOut">
              <a:rPr lang="en-US" smtClean="0"/>
              <a:pPr/>
              <a:t>9/23/2009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038CB-347F-7044-8E8F-4243E34D6F4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2D8DB-56A2-EE4E-A90F-48A185EBC823}" type="datetimeFigureOut">
              <a:rPr lang="en-US" smtClean="0"/>
              <a:pPr/>
              <a:t>9/23/2009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038CB-347F-7044-8E8F-4243E34D6F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086600" cy="1143000"/>
          </a:xfrm>
        </p:spPr>
        <p:txBody>
          <a:bodyPr>
            <a:normAutofit/>
          </a:bodyPr>
          <a:lstStyle>
            <a:lvl1pPr>
              <a:defRPr sz="34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2D8DB-56A2-EE4E-A90F-48A185EBC823}" type="datetimeFigureOut">
              <a:rPr lang="en-US" smtClean="0"/>
              <a:pPr/>
              <a:t>9/23/2009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038CB-347F-7044-8E8F-4243E34D6F46}" type="slidenum">
              <a:rPr lang="en-US" smtClean="0"/>
              <a:pPr/>
              <a:t>‹#›</a:t>
            </a:fld>
            <a:endParaRPr lang="en-US"/>
          </a:p>
        </p:txBody>
      </p:sp>
      <p:pic>
        <p:nvPicPr>
          <p:cNvPr id="8" name="Picture 7" descr="logo-2C-notext-mac.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98546" y="148705"/>
            <a:ext cx="914400" cy="700167"/>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92D8DB-56A2-EE4E-A90F-48A185EBC823}" type="datetimeFigureOut">
              <a:rPr lang="en-US" smtClean="0"/>
              <a:pPr/>
              <a:t>9/23/2009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038CB-347F-7044-8E8F-4243E34D6F46}" type="slidenum">
              <a:rPr lang="en-US" smtClean="0"/>
              <a:pPr/>
              <a:t>‹#›</a:t>
            </a:fld>
            <a:endParaRPr lang="en-US"/>
          </a:p>
        </p:txBody>
      </p:sp>
      <p:pic>
        <p:nvPicPr>
          <p:cNvPr id="7" name="Picture 6" descr="logo-2C-notext-mac.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98546" y="148705"/>
            <a:ext cx="914400" cy="700167"/>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92D8DB-56A2-EE4E-A90F-48A185EBC823}" type="datetimeFigureOut">
              <a:rPr lang="en-US" smtClean="0"/>
              <a:pPr/>
              <a:t>9/23/2009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038CB-347F-7044-8E8F-4243E34D6F46}" type="slidenum">
              <a:rPr lang="en-US" smtClean="0"/>
              <a:pPr/>
              <a:t>‹#›</a:t>
            </a:fld>
            <a:endParaRPr lang="en-US"/>
          </a:p>
        </p:txBody>
      </p:sp>
      <p:pic>
        <p:nvPicPr>
          <p:cNvPr id="8" name="Picture 7" descr="logo-2C-notext-mac.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98546" y="148705"/>
            <a:ext cx="914400" cy="70016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92D8DB-56A2-EE4E-A90F-48A185EBC823}" type="datetimeFigureOut">
              <a:rPr lang="en-US" smtClean="0"/>
              <a:pPr/>
              <a:t>9/23/2009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038CB-347F-7044-8E8F-4243E34D6F46}" type="slidenum">
              <a:rPr lang="en-US" smtClean="0"/>
              <a:pPr/>
              <a:t>‹#›</a:t>
            </a:fld>
            <a:endParaRPr lang="en-US"/>
          </a:p>
        </p:txBody>
      </p:sp>
      <p:pic>
        <p:nvPicPr>
          <p:cNvPr id="10" name="Picture 9" descr="logo-2C-notext-mac.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98546" y="148705"/>
            <a:ext cx="914400" cy="70016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092D8DB-56A2-EE4E-A90F-48A185EBC823}" type="datetimeFigureOut">
              <a:rPr lang="en-US" smtClean="0"/>
              <a:pPr/>
              <a:t>9/23/2009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038CB-347F-7044-8E8F-4243E34D6F46}" type="slidenum">
              <a:rPr lang="en-US" smtClean="0"/>
              <a:pPr/>
              <a:t>‹#›</a:t>
            </a:fld>
            <a:endParaRPr lang="en-US"/>
          </a:p>
        </p:txBody>
      </p:sp>
      <p:pic>
        <p:nvPicPr>
          <p:cNvPr id="6" name="Picture 5" descr="logo-2C-notext-mac.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98546" y="148705"/>
            <a:ext cx="914400" cy="70016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2D8DB-56A2-EE4E-A90F-48A185EBC823}" type="datetimeFigureOut">
              <a:rPr lang="en-US" smtClean="0"/>
              <a:pPr/>
              <a:t>9/23/2009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038CB-347F-7044-8E8F-4243E34D6F46}" type="slidenum">
              <a:rPr lang="en-US" smtClean="0"/>
              <a:pPr/>
              <a:t>‹#›</a:t>
            </a:fld>
            <a:endParaRPr lang="en-US"/>
          </a:p>
        </p:txBody>
      </p:sp>
      <p:pic>
        <p:nvPicPr>
          <p:cNvPr id="5" name="Picture 4" descr="logo-2C-notext-mac.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98546" y="148705"/>
            <a:ext cx="914400" cy="70016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2D8DB-56A2-EE4E-A90F-48A185EBC823}" type="datetimeFigureOut">
              <a:rPr lang="en-US" smtClean="0"/>
              <a:pPr/>
              <a:t>9/23/2009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038CB-347F-7044-8E8F-4243E34D6F46}" type="slidenum">
              <a:rPr lang="en-US" smtClean="0"/>
              <a:pPr/>
              <a:t>‹#›</a:t>
            </a:fld>
            <a:endParaRPr lang="en-US"/>
          </a:p>
        </p:txBody>
      </p:sp>
      <p:pic>
        <p:nvPicPr>
          <p:cNvPr id="8" name="Picture 7" descr="logo-2C-notext-mac.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98546" y="148705"/>
            <a:ext cx="914400" cy="70016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2D8DB-56A2-EE4E-A90F-48A185EBC823}" type="datetimeFigureOut">
              <a:rPr lang="en-US" smtClean="0"/>
              <a:pPr/>
              <a:t>9/23/2009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038CB-347F-7044-8E8F-4243E34D6F46}" type="slidenum">
              <a:rPr lang="en-US" smtClean="0"/>
              <a:pPr/>
              <a:t>‹#›</a:t>
            </a:fld>
            <a:endParaRPr lang="en-US"/>
          </a:p>
        </p:txBody>
      </p:sp>
      <p:pic>
        <p:nvPicPr>
          <p:cNvPr id="8" name="Picture 7" descr="logo-2C-notext-mac.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98546" y="148705"/>
            <a:ext cx="914400" cy="7001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rgbClr val="010D2F"/>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2D8DB-56A2-EE4E-A90F-48A185EBC823}" type="datetimeFigureOut">
              <a:rPr lang="en-US" smtClean="0"/>
              <a:pPr/>
              <a:t>9/23/2009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038CB-347F-7044-8E8F-4243E34D6F4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pd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0.gif"/><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4.gif"/><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d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6.xml"/><Relationship Id="rId16"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38.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37.png"/><Relationship Id="rId16"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1.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pd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6.gif"/><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622425"/>
          </a:xfrm>
        </p:spPr>
        <p:txBody>
          <a:bodyPr>
            <a:normAutofit fontScale="90000"/>
          </a:bodyPr>
          <a:lstStyle/>
          <a:p>
            <a:pPr>
              <a:lnSpc>
                <a:spcPct val="120000"/>
              </a:lnSpc>
              <a:spcBef>
                <a:spcPts val="2400"/>
              </a:spcBef>
              <a:spcAft>
                <a:spcPts val="2400"/>
              </a:spcAft>
            </a:pPr>
            <a:r>
              <a:rPr lang="en-US" sz="4000" dirty="0" smtClean="0"/>
              <a:t>Nonparametric Scene Parsing:</a:t>
            </a:r>
            <a:br>
              <a:rPr lang="en-US" sz="4000" dirty="0" smtClean="0"/>
            </a:br>
            <a:r>
              <a:rPr lang="en-US" sz="3300" dirty="0" smtClean="0"/>
              <a:t>Label Transfer via Dense Scene Alignment</a:t>
            </a:r>
            <a:endParaRPr lang="en-US" sz="3300" dirty="0"/>
          </a:p>
        </p:txBody>
      </p:sp>
      <p:sp>
        <p:nvSpPr>
          <p:cNvPr id="3" name="Subtitle 2"/>
          <p:cNvSpPr>
            <a:spLocks noGrp="1"/>
          </p:cNvSpPr>
          <p:nvPr>
            <p:ph type="subTitle" idx="1"/>
          </p:nvPr>
        </p:nvSpPr>
        <p:spPr>
          <a:xfrm>
            <a:off x="1371600" y="4419600"/>
            <a:ext cx="6400800" cy="1752600"/>
          </a:xfrm>
        </p:spPr>
        <p:txBody>
          <a:bodyPr/>
          <a:lstStyle/>
          <a:p>
            <a:r>
              <a:rPr lang="en-US" dirty="0" smtClean="0"/>
              <a:t>Ce Liu    Jenny Yuen    Antonio </a:t>
            </a:r>
            <a:r>
              <a:rPr lang="en-US" dirty="0" err="1" smtClean="0"/>
              <a:t>Torralba</a:t>
            </a:r>
            <a:endParaRPr lang="en-US" dirty="0" smtClean="0"/>
          </a:p>
          <a:p>
            <a:r>
              <a:rPr lang="en-US" dirty="0" smtClean="0"/>
              <a:t>{</a:t>
            </a:r>
            <a:r>
              <a:rPr lang="en-US" dirty="0" err="1" smtClean="0"/>
              <a:t>celiu</a:t>
            </a:r>
            <a:r>
              <a:rPr lang="en-US" dirty="0" smtClean="0"/>
              <a:t>, jenny, </a:t>
            </a:r>
            <a:r>
              <a:rPr lang="en-US" dirty="0" err="1" smtClean="0"/>
              <a:t>torralba</a:t>
            </a:r>
            <a:r>
              <a:rPr lang="en-US" dirty="0" smtClean="0"/>
              <a:t>}@</a:t>
            </a:r>
            <a:r>
              <a:rPr lang="en-US" dirty="0" err="1" smtClean="0"/>
              <a:t>csail.mit.edu</a:t>
            </a:r>
            <a:endParaRPr lang="en-US" dirty="0" smtClean="0"/>
          </a:p>
          <a:p>
            <a:r>
              <a:rPr lang="en-US" dirty="0" smtClean="0"/>
              <a:t>CSAIL MIT</a:t>
            </a:r>
            <a:endParaRPr lang="en-US" dirty="0"/>
          </a:p>
        </p:txBody>
      </p:sp>
      <p:pic>
        <p:nvPicPr>
          <p:cNvPr id="6" name="Picture 5" descr="logo-2C-notext-mac.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39000" y="152400"/>
            <a:ext cx="1608825" cy="1231900"/>
          </a:xfrm>
          <a:prstGeom prst="rect">
            <a:avLst/>
          </a:prstGeom>
        </p:spPr>
      </p:pic>
      <p:pic>
        <p:nvPicPr>
          <p:cNvPr id="7" name="Picture 6" descr="S6_R_G_W.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57200" y="406114"/>
            <a:ext cx="2895600" cy="6606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establish dense scene correspondence?</a:t>
            </a:r>
            <a:endParaRPr lang="en-US" dirty="0"/>
          </a:p>
        </p:txBody>
      </p:sp>
      <p:pic>
        <p:nvPicPr>
          <p:cNvPr id="3" name="Picture 2" descr="D:\workstation\SIFTflow\PAMI-SIFTflow\SIFTflow\street1.jpg"/>
          <p:cNvPicPr>
            <a:picLocks noChangeAspect="1" noChangeArrowheads="1"/>
          </p:cNvPicPr>
          <p:nvPr/>
        </p:nvPicPr>
        <p:blipFill>
          <a:blip r:embed="rId3"/>
          <a:srcRect/>
          <a:stretch>
            <a:fillRect/>
          </a:stretch>
        </p:blipFill>
        <p:spPr bwMode="auto">
          <a:xfrm>
            <a:off x="838200" y="2286001"/>
            <a:ext cx="2286000" cy="2286000"/>
          </a:xfrm>
          <a:prstGeom prst="rect">
            <a:avLst/>
          </a:prstGeom>
          <a:noFill/>
        </p:spPr>
      </p:pic>
      <p:sp>
        <p:nvSpPr>
          <p:cNvPr id="4" name="TextBox 3"/>
          <p:cNvSpPr txBox="1"/>
          <p:nvPr/>
        </p:nvSpPr>
        <p:spPr>
          <a:xfrm>
            <a:off x="1676400" y="4724400"/>
            <a:ext cx="671979" cy="369332"/>
          </a:xfrm>
          <a:prstGeom prst="rect">
            <a:avLst/>
          </a:prstGeom>
          <a:noFill/>
        </p:spPr>
        <p:txBody>
          <a:bodyPr wrap="none" rtlCol="0">
            <a:spAutoFit/>
          </a:bodyPr>
          <a:lstStyle/>
          <a:p>
            <a:r>
              <a:rPr lang="en-US" dirty="0" smtClean="0"/>
              <a:t>Input</a:t>
            </a:r>
            <a:endParaRPr lang="en-US" dirty="0"/>
          </a:p>
        </p:txBody>
      </p:sp>
      <p:pic>
        <p:nvPicPr>
          <p:cNvPr id="5" name="Picture 3" descr="D:\workstation\SIFTflow\PAMI-SIFTflow\SIFTflow\street2.jpg"/>
          <p:cNvPicPr>
            <a:picLocks noChangeAspect="1" noChangeArrowheads="1"/>
          </p:cNvPicPr>
          <p:nvPr/>
        </p:nvPicPr>
        <p:blipFill>
          <a:blip r:embed="rId4"/>
          <a:srcRect/>
          <a:stretch>
            <a:fillRect/>
          </a:stretch>
        </p:blipFill>
        <p:spPr bwMode="auto">
          <a:xfrm>
            <a:off x="3505200" y="2286000"/>
            <a:ext cx="2286000" cy="2286000"/>
          </a:xfrm>
          <a:prstGeom prst="rect">
            <a:avLst/>
          </a:prstGeom>
          <a:noFill/>
        </p:spPr>
      </p:pic>
      <p:sp>
        <p:nvSpPr>
          <p:cNvPr id="6" name="TextBox 5"/>
          <p:cNvSpPr txBox="1"/>
          <p:nvPr/>
        </p:nvSpPr>
        <p:spPr>
          <a:xfrm>
            <a:off x="4189765" y="4724400"/>
            <a:ext cx="915635" cy="369332"/>
          </a:xfrm>
          <a:prstGeom prst="rect">
            <a:avLst/>
          </a:prstGeom>
          <a:noFill/>
        </p:spPr>
        <p:txBody>
          <a:bodyPr wrap="none" rtlCol="0">
            <a:spAutoFit/>
          </a:bodyPr>
          <a:lstStyle/>
          <a:p>
            <a:r>
              <a:rPr lang="en-US" dirty="0" smtClean="0"/>
              <a:t>Support</a:t>
            </a:r>
            <a:endParaRPr lang="en-US" dirty="0"/>
          </a:p>
        </p:txBody>
      </p:sp>
      <p:grpSp>
        <p:nvGrpSpPr>
          <p:cNvPr id="14" name="Group 13"/>
          <p:cNvGrpSpPr/>
          <p:nvPr/>
        </p:nvGrpSpPr>
        <p:grpSpPr>
          <a:xfrm>
            <a:off x="6253607" y="5267966"/>
            <a:ext cx="2277745" cy="1361434"/>
            <a:chOff x="6253607" y="5113737"/>
            <a:chExt cx="2277745" cy="1361434"/>
          </a:xfrm>
        </p:grpSpPr>
        <p:pic>
          <p:nvPicPr>
            <p:cNvPr id="8" name="Picture 7"/>
            <p:cNvPicPr>
              <a:picLocks noChangeAspect="1" noChangeArrowheads="1"/>
            </p:cNvPicPr>
            <p:nvPr/>
          </p:nvPicPr>
          <p:blipFill>
            <a:blip r:embed="rId5"/>
            <a:srcRect/>
            <a:stretch>
              <a:fillRect/>
            </a:stretch>
          </p:blipFill>
          <p:spPr bwMode="auto">
            <a:xfrm>
              <a:off x="6348512" y="5118352"/>
              <a:ext cx="1006399" cy="1006398"/>
            </a:xfrm>
            <a:prstGeom prst="rect">
              <a:avLst/>
            </a:prstGeom>
            <a:noFill/>
            <a:ln w="9525">
              <a:noFill/>
              <a:miter lim="800000"/>
              <a:headEnd/>
              <a:tailEnd/>
            </a:ln>
          </p:spPr>
        </p:pic>
        <p:sp>
          <p:nvSpPr>
            <p:cNvPr id="9" name="TextBox 16"/>
            <p:cNvSpPr txBox="1">
              <a:spLocks noChangeArrowheads="1"/>
            </p:cNvSpPr>
            <p:nvPr/>
          </p:nvSpPr>
          <p:spPr bwMode="auto">
            <a:xfrm>
              <a:off x="6253607" y="6136617"/>
              <a:ext cx="2277745" cy="338554"/>
            </a:xfrm>
            <a:prstGeom prst="rect">
              <a:avLst/>
            </a:prstGeom>
            <a:noFill/>
            <a:ln w="9525">
              <a:noFill/>
              <a:miter lim="800000"/>
              <a:headEnd/>
              <a:tailEnd/>
            </a:ln>
          </p:spPr>
          <p:txBody>
            <a:bodyPr wrap="square">
              <a:spAutoFit/>
            </a:bodyPr>
            <a:lstStyle/>
            <a:p>
              <a:pPr algn="ctr"/>
              <a:r>
                <a:rPr lang="en-US" sz="1600" dirty="0" smtClean="0">
                  <a:latin typeface="Times New Roman" pitchFamily="-65" charset="0"/>
                </a:rPr>
                <a:t>Flow visualization code</a:t>
              </a:r>
              <a:endParaRPr lang="en-US" sz="1600" dirty="0">
                <a:latin typeface="Times New Roman" pitchFamily="-65" charset="0"/>
              </a:endParaRPr>
            </a:p>
          </p:txBody>
        </p:sp>
        <p:pic>
          <p:nvPicPr>
            <p:cNvPr id="10" name="Picture 9"/>
            <p:cNvPicPr>
              <a:picLocks noChangeAspect="1"/>
            </p:cNvPicPr>
            <p:nvPr/>
          </p:nvPicPr>
          <p:blipFill>
            <a:blip r:embed="rId6"/>
            <a:srcRect/>
            <a:stretch>
              <a:fillRect/>
            </a:stretch>
          </p:blipFill>
          <p:spPr bwMode="auto">
            <a:xfrm>
              <a:off x="7400250" y="5113737"/>
              <a:ext cx="1006801" cy="1011013"/>
            </a:xfrm>
            <a:prstGeom prst="rect">
              <a:avLst/>
            </a:prstGeom>
            <a:noFill/>
            <a:ln w="9525">
              <a:noFill/>
              <a:miter lim="800000"/>
              <a:headEnd/>
              <a:tailEnd/>
            </a:ln>
          </p:spPr>
        </p:pic>
      </p:grpSp>
      <p:sp>
        <p:nvSpPr>
          <p:cNvPr id="12" name="TextBox 11"/>
          <p:cNvSpPr txBox="1"/>
          <p:nvPr/>
        </p:nvSpPr>
        <p:spPr>
          <a:xfrm>
            <a:off x="6731960" y="4736068"/>
            <a:ext cx="1345240" cy="369332"/>
          </a:xfrm>
          <a:prstGeom prst="rect">
            <a:avLst/>
          </a:prstGeom>
          <a:noFill/>
        </p:spPr>
        <p:txBody>
          <a:bodyPr wrap="none" rtlCol="0">
            <a:spAutoFit/>
          </a:bodyPr>
          <a:lstStyle/>
          <a:p>
            <a:r>
              <a:rPr lang="en-US" dirty="0" smtClean="0"/>
              <a:t>Optical flow</a:t>
            </a:r>
            <a:endParaRPr lang="en-US" dirty="0"/>
          </a:p>
        </p:txBody>
      </p:sp>
      <p:pic>
        <p:nvPicPr>
          <p:cNvPr id="13" name="Picture 9" descr="D:\workstation\SIFTflow\PAMI-SIFTflow\SIFTflow\street_opticalflow.jpg"/>
          <p:cNvPicPr>
            <a:picLocks noChangeAspect="1" noChangeArrowheads="1"/>
          </p:cNvPicPr>
          <p:nvPr/>
        </p:nvPicPr>
        <p:blipFill>
          <a:blip r:embed="rId7"/>
          <a:srcRect/>
          <a:stretch>
            <a:fillRect/>
          </a:stretch>
        </p:blipFill>
        <p:spPr bwMode="auto">
          <a:xfrm>
            <a:off x="6245352" y="2286000"/>
            <a:ext cx="2286000" cy="2286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establish dense scene correspondence?</a:t>
            </a:r>
            <a:endParaRPr lang="en-US" dirty="0"/>
          </a:p>
        </p:txBody>
      </p:sp>
      <p:pic>
        <p:nvPicPr>
          <p:cNvPr id="3" name="Picture 2" descr="D:\workstation\SIFTflow\PAMI-SIFTflow\SIFTflow\street1.jpg"/>
          <p:cNvPicPr>
            <a:picLocks noChangeAspect="1" noChangeArrowheads="1"/>
          </p:cNvPicPr>
          <p:nvPr/>
        </p:nvPicPr>
        <p:blipFill>
          <a:blip r:embed="rId3"/>
          <a:srcRect/>
          <a:stretch>
            <a:fillRect/>
          </a:stretch>
        </p:blipFill>
        <p:spPr bwMode="auto">
          <a:xfrm>
            <a:off x="838200" y="2286001"/>
            <a:ext cx="2286000" cy="2286000"/>
          </a:xfrm>
          <a:prstGeom prst="rect">
            <a:avLst/>
          </a:prstGeom>
          <a:noFill/>
        </p:spPr>
      </p:pic>
      <p:sp>
        <p:nvSpPr>
          <p:cNvPr id="4" name="TextBox 3"/>
          <p:cNvSpPr txBox="1"/>
          <p:nvPr/>
        </p:nvSpPr>
        <p:spPr>
          <a:xfrm>
            <a:off x="1676400" y="4724400"/>
            <a:ext cx="671979" cy="369332"/>
          </a:xfrm>
          <a:prstGeom prst="rect">
            <a:avLst/>
          </a:prstGeom>
          <a:noFill/>
        </p:spPr>
        <p:txBody>
          <a:bodyPr wrap="none" rtlCol="0">
            <a:spAutoFit/>
          </a:bodyPr>
          <a:lstStyle/>
          <a:p>
            <a:r>
              <a:rPr lang="en-US" dirty="0" smtClean="0"/>
              <a:t>Input</a:t>
            </a:r>
            <a:endParaRPr lang="en-US" dirty="0"/>
          </a:p>
        </p:txBody>
      </p:sp>
      <p:pic>
        <p:nvPicPr>
          <p:cNvPr id="5" name="Picture 3" descr="D:\workstation\SIFTflow\PAMI-SIFTflow\SIFTflow\street2.jpg"/>
          <p:cNvPicPr>
            <a:picLocks noChangeAspect="1" noChangeArrowheads="1"/>
          </p:cNvPicPr>
          <p:nvPr/>
        </p:nvPicPr>
        <p:blipFill>
          <a:blip r:embed="rId4"/>
          <a:srcRect/>
          <a:stretch>
            <a:fillRect/>
          </a:stretch>
        </p:blipFill>
        <p:spPr bwMode="auto">
          <a:xfrm>
            <a:off x="3505200" y="2286000"/>
            <a:ext cx="2286000" cy="2286000"/>
          </a:xfrm>
          <a:prstGeom prst="rect">
            <a:avLst/>
          </a:prstGeom>
          <a:noFill/>
        </p:spPr>
      </p:pic>
      <p:sp>
        <p:nvSpPr>
          <p:cNvPr id="6" name="TextBox 5"/>
          <p:cNvSpPr txBox="1"/>
          <p:nvPr/>
        </p:nvSpPr>
        <p:spPr>
          <a:xfrm>
            <a:off x="4189765" y="4724400"/>
            <a:ext cx="915635" cy="369332"/>
          </a:xfrm>
          <a:prstGeom prst="rect">
            <a:avLst/>
          </a:prstGeom>
          <a:noFill/>
        </p:spPr>
        <p:txBody>
          <a:bodyPr wrap="none" rtlCol="0">
            <a:spAutoFit/>
          </a:bodyPr>
          <a:lstStyle/>
          <a:p>
            <a:r>
              <a:rPr lang="en-US" dirty="0" smtClean="0"/>
              <a:t>Support</a:t>
            </a:r>
            <a:endParaRPr lang="en-US" dirty="0"/>
          </a:p>
        </p:txBody>
      </p:sp>
      <p:pic>
        <p:nvPicPr>
          <p:cNvPr id="15" name="Picture 4" descr="D:\workstation\SIFTflow\PAMI-SIFTflow\SIFTflow\street_opticalflow.gif"/>
          <p:cNvPicPr>
            <a:picLocks noChangeAspect="1" noChangeArrowheads="1" noCrop="1"/>
          </p:cNvPicPr>
          <p:nvPr/>
        </p:nvPicPr>
        <p:blipFill>
          <a:blip r:embed="rId5"/>
          <a:srcRect/>
          <a:stretch>
            <a:fillRect/>
          </a:stretch>
        </p:blipFill>
        <p:spPr bwMode="auto">
          <a:xfrm>
            <a:off x="6245352" y="2286000"/>
            <a:ext cx="2286000" cy="2286000"/>
          </a:xfrm>
          <a:prstGeom prst="rect">
            <a:avLst/>
          </a:prstGeom>
          <a:noFill/>
        </p:spPr>
      </p:pic>
      <p:sp>
        <p:nvSpPr>
          <p:cNvPr id="16" name="TextBox 15"/>
          <p:cNvSpPr txBox="1"/>
          <p:nvPr/>
        </p:nvSpPr>
        <p:spPr>
          <a:xfrm>
            <a:off x="6183775" y="4736068"/>
            <a:ext cx="2441448" cy="369332"/>
          </a:xfrm>
          <a:prstGeom prst="rect">
            <a:avLst/>
          </a:prstGeom>
          <a:noFill/>
        </p:spPr>
        <p:txBody>
          <a:bodyPr wrap="square" rtlCol="0">
            <a:spAutoFit/>
          </a:bodyPr>
          <a:lstStyle/>
          <a:p>
            <a:pPr algn="ctr"/>
            <a:r>
              <a:rPr lang="en-US" dirty="0" smtClean="0"/>
              <a:t>Warping of optical flow</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establish dense scene correspondence?</a:t>
            </a:r>
            <a:endParaRPr lang="en-US" dirty="0"/>
          </a:p>
        </p:txBody>
      </p:sp>
      <p:sp>
        <p:nvSpPr>
          <p:cNvPr id="4" name="TextBox 3"/>
          <p:cNvSpPr txBox="1"/>
          <p:nvPr/>
        </p:nvSpPr>
        <p:spPr>
          <a:xfrm>
            <a:off x="1676400" y="4724400"/>
            <a:ext cx="671979" cy="369332"/>
          </a:xfrm>
          <a:prstGeom prst="rect">
            <a:avLst/>
          </a:prstGeom>
          <a:noFill/>
        </p:spPr>
        <p:txBody>
          <a:bodyPr wrap="none" rtlCol="0">
            <a:spAutoFit/>
          </a:bodyPr>
          <a:lstStyle/>
          <a:p>
            <a:r>
              <a:rPr lang="en-US" dirty="0" smtClean="0"/>
              <a:t>Input</a:t>
            </a:r>
            <a:endParaRPr lang="en-US" dirty="0"/>
          </a:p>
        </p:txBody>
      </p:sp>
      <p:grpSp>
        <p:nvGrpSpPr>
          <p:cNvPr id="13" name="Group 12"/>
          <p:cNvGrpSpPr/>
          <p:nvPr/>
        </p:nvGrpSpPr>
        <p:grpSpPr>
          <a:xfrm>
            <a:off x="838200" y="2286000"/>
            <a:ext cx="4953000" cy="2286001"/>
            <a:chOff x="838200" y="2286000"/>
            <a:chExt cx="4953000" cy="2286001"/>
          </a:xfrm>
        </p:grpSpPr>
        <p:pic>
          <p:nvPicPr>
            <p:cNvPr id="3" name="Picture 2" descr="D:\workstation\SIFTflow\PAMI-SIFTflow\SIFTflow\street1.jpg"/>
            <p:cNvPicPr>
              <a:picLocks noChangeAspect="1" noChangeArrowheads="1"/>
            </p:cNvPicPr>
            <p:nvPr/>
          </p:nvPicPr>
          <p:blipFill>
            <a:blip r:embed="rId3"/>
            <a:srcRect/>
            <a:stretch>
              <a:fillRect/>
            </a:stretch>
          </p:blipFill>
          <p:spPr bwMode="auto">
            <a:xfrm>
              <a:off x="838200" y="2286001"/>
              <a:ext cx="2286000" cy="2286000"/>
            </a:xfrm>
            <a:prstGeom prst="rect">
              <a:avLst/>
            </a:prstGeom>
            <a:noFill/>
          </p:spPr>
        </p:pic>
        <p:pic>
          <p:nvPicPr>
            <p:cNvPr id="5" name="Picture 3" descr="D:\workstation\SIFTflow\PAMI-SIFTflow\SIFTflow\street2.jpg"/>
            <p:cNvPicPr>
              <a:picLocks noChangeAspect="1" noChangeArrowheads="1"/>
            </p:cNvPicPr>
            <p:nvPr/>
          </p:nvPicPr>
          <p:blipFill>
            <a:blip r:embed="rId4"/>
            <a:srcRect/>
            <a:stretch>
              <a:fillRect/>
            </a:stretch>
          </p:blipFill>
          <p:spPr bwMode="auto">
            <a:xfrm>
              <a:off x="3505200" y="2286000"/>
              <a:ext cx="2286000" cy="2286000"/>
            </a:xfrm>
            <a:prstGeom prst="rect">
              <a:avLst/>
            </a:prstGeom>
            <a:noFill/>
          </p:spPr>
        </p:pic>
      </p:grpSp>
      <p:sp>
        <p:nvSpPr>
          <p:cNvPr id="6" name="TextBox 5"/>
          <p:cNvSpPr txBox="1"/>
          <p:nvPr/>
        </p:nvSpPr>
        <p:spPr>
          <a:xfrm>
            <a:off x="4189765" y="4724400"/>
            <a:ext cx="915635" cy="369332"/>
          </a:xfrm>
          <a:prstGeom prst="rect">
            <a:avLst/>
          </a:prstGeom>
          <a:noFill/>
        </p:spPr>
        <p:txBody>
          <a:bodyPr wrap="none" rtlCol="0">
            <a:spAutoFit/>
          </a:bodyPr>
          <a:lstStyle/>
          <a:p>
            <a:r>
              <a:rPr lang="en-US" dirty="0" smtClean="0"/>
              <a:t>Support</a:t>
            </a:r>
            <a:endParaRPr lang="en-US" dirty="0"/>
          </a:p>
        </p:txBody>
      </p:sp>
      <p:pic>
        <p:nvPicPr>
          <p:cNvPr id="10" name="Picture 5" descr="D:\workstation\SIFTflow\PAMI-SIFTflow\SIFTflow\street1_sift.jpg"/>
          <p:cNvPicPr>
            <a:picLocks noChangeAspect="1" noChangeArrowheads="1"/>
          </p:cNvPicPr>
          <p:nvPr/>
        </p:nvPicPr>
        <p:blipFill>
          <a:blip r:embed="rId5"/>
          <a:srcRect/>
          <a:stretch>
            <a:fillRect/>
          </a:stretch>
        </p:blipFill>
        <p:spPr bwMode="auto">
          <a:xfrm>
            <a:off x="838200" y="4027025"/>
            <a:ext cx="2286000" cy="2286000"/>
          </a:xfrm>
          <a:prstGeom prst="rect">
            <a:avLst/>
          </a:prstGeom>
          <a:noFill/>
        </p:spPr>
      </p:pic>
      <p:pic>
        <p:nvPicPr>
          <p:cNvPr id="11" name="Picture 6" descr="D:\workstation\SIFTflow\PAMI-SIFTflow\SIFTflow\street2_sift.jpg"/>
          <p:cNvPicPr>
            <a:picLocks noChangeAspect="1" noChangeArrowheads="1"/>
          </p:cNvPicPr>
          <p:nvPr/>
        </p:nvPicPr>
        <p:blipFill>
          <a:blip r:embed="rId6"/>
          <a:srcRect/>
          <a:stretch>
            <a:fillRect/>
          </a:stretch>
        </p:blipFill>
        <p:spPr bwMode="auto">
          <a:xfrm>
            <a:off x="3505200" y="4027025"/>
            <a:ext cx="2286000" cy="2286000"/>
          </a:xfrm>
          <a:prstGeom prst="rect">
            <a:avLst/>
          </a:prstGeom>
          <a:noFill/>
        </p:spPr>
      </p:pic>
      <p:sp>
        <p:nvSpPr>
          <p:cNvPr id="12" name="TextBox 11"/>
          <p:cNvSpPr txBox="1"/>
          <p:nvPr/>
        </p:nvSpPr>
        <p:spPr>
          <a:xfrm>
            <a:off x="457200" y="6324600"/>
            <a:ext cx="5914440" cy="369332"/>
          </a:xfrm>
          <a:prstGeom prst="rect">
            <a:avLst/>
          </a:prstGeom>
          <a:noFill/>
        </p:spPr>
        <p:txBody>
          <a:bodyPr wrap="none" rtlCol="0">
            <a:spAutoFit/>
          </a:bodyPr>
          <a:lstStyle/>
          <a:p>
            <a:r>
              <a:rPr lang="en-US" dirty="0" smtClean="0"/>
              <a:t>Dense SIFT image (RGB = first 3 components of 128D SIFT)</a:t>
            </a:r>
            <a:endParaRPr lang="en-US" dirty="0"/>
          </a:p>
        </p:txBody>
      </p:sp>
      <p:sp>
        <p:nvSpPr>
          <p:cNvPr id="17" name="TextBox 16"/>
          <p:cNvSpPr txBox="1"/>
          <p:nvPr/>
        </p:nvSpPr>
        <p:spPr>
          <a:xfrm>
            <a:off x="6865112" y="4724400"/>
            <a:ext cx="1135888" cy="369332"/>
          </a:xfrm>
          <a:prstGeom prst="rect">
            <a:avLst/>
          </a:prstGeom>
          <a:noFill/>
        </p:spPr>
        <p:txBody>
          <a:bodyPr wrap="none" rtlCol="0">
            <a:spAutoFit/>
          </a:bodyPr>
          <a:lstStyle/>
          <a:p>
            <a:pPr algn="ctr"/>
            <a:r>
              <a:rPr lang="en-US" dirty="0" smtClean="0"/>
              <a:t>SIFT flow</a:t>
            </a:r>
            <a:endParaRPr lang="en-US" dirty="0"/>
          </a:p>
        </p:txBody>
      </p:sp>
      <p:pic>
        <p:nvPicPr>
          <p:cNvPr id="18" name="Picture 10" descr="D:\workstation\SIFTflow\PAMI-SIFTflow\SIFTflow\street_siftflow.jpg"/>
          <p:cNvPicPr>
            <a:picLocks noChangeAspect="1" noChangeArrowheads="1"/>
          </p:cNvPicPr>
          <p:nvPr/>
        </p:nvPicPr>
        <p:blipFill>
          <a:blip r:embed="rId7"/>
          <a:srcRect/>
          <a:stretch>
            <a:fillRect/>
          </a:stretch>
        </p:blipFill>
        <p:spPr bwMode="auto">
          <a:xfrm>
            <a:off x="6245352" y="2286000"/>
            <a:ext cx="2286000" cy="2286000"/>
          </a:xfrm>
          <a:prstGeom prst="rect">
            <a:avLst/>
          </a:prstGeom>
          <a:noFill/>
        </p:spPr>
      </p:pic>
      <p:sp>
        <p:nvSpPr>
          <p:cNvPr id="22" name="TextBox 21"/>
          <p:cNvSpPr txBox="1"/>
          <p:nvPr/>
        </p:nvSpPr>
        <p:spPr>
          <a:xfrm>
            <a:off x="7189720" y="6355378"/>
            <a:ext cx="1622560" cy="338554"/>
          </a:xfrm>
          <a:prstGeom prst="rect">
            <a:avLst/>
          </a:prstGeom>
          <a:noFill/>
        </p:spPr>
        <p:txBody>
          <a:bodyPr wrap="none" rtlCol="0">
            <a:spAutoFit/>
          </a:bodyPr>
          <a:lstStyle/>
          <a:p>
            <a:pPr algn="ctr"/>
            <a:r>
              <a:rPr lang="en-US" sz="1600" dirty="0" smtClean="0"/>
              <a:t>C. Liu et al. 2008</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5.55112E-17 2.53469E-6 L 5.55112E-17 -0.11101 " pathEditMode="relative" rAng="0" ptsTypes="AA">
                                      <p:cBhvr>
                                        <p:cTn id="6" dur="1000" fill="hold"/>
                                        <p:tgtEl>
                                          <p:spTgt spid="13"/>
                                        </p:tgtEl>
                                        <p:attrNameLst>
                                          <p:attrName>ppt_x</p:attrName>
                                          <p:attrName>ppt_y</p:attrName>
                                        </p:attrNameLst>
                                      </p:cBhvr>
                                      <p:rCtr x="0" y="-56"/>
                                    </p:animMotion>
                                  </p:childTnLst>
                                </p:cTn>
                              </p:par>
                              <p:par>
                                <p:cTn id="7" presetID="10" presetClass="exit" presetSubtype="0" fill="hold" grpId="0" nodeType="withEffect">
                                  <p:stCondLst>
                                    <p:cond delay="0"/>
                                  </p:stCondLst>
                                  <p:childTnLst>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establish dense scene correspondence?</a:t>
            </a:r>
            <a:endParaRPr lang="en-US" dirty="0"/>
          </a:p>
        </p:txBody>
      </p:sp>
      <p:pic>
        <p:nvPicPr>
          <p:cNvPr id="3" name="Picture 2" descr="D:\workstation\SIFTflow\PAMI-SIFTflow\SIFTflow\street1.jpg"/>
          <p:cNvPicPr>
            <a:picLocks noChangeAspect="1" noChangeArrowheads="1"/>
          </p:cNvPicPr>
          <p:nvPr/>
        </p:nvPicPr>
        <p:blipFill>
          <a:blip r:embed="rId3"/>
          <a:srcRect/>
          <a:stretch>
            <a:fillRect/>
          </a:stretch>
        </p:blipFill>
        <p:spPr bwMode="auto">
          <a:xfrm>
            <a:off x="838200" y="1524001"/>
            <a:ext cx="2286000" cy="2286000"/>
          </a:xfrm>
          <a:prstGeom prst="rect">
            <a:avLst/>
          </a:prstGeom>
          <a:noFill/>
        </p:spPr>
      </p:pic>
      <p:pic>
        <p:nvPicPr>
          <p:cNvPr id="5" name="Picture 3" descr="D:\workstation\SIFTflow\PAMI-SIFTflow\SIFTflow\street2.jpg"/>
          <p:cNvPicPr>
            <a:picLocks noChangeAspect="1" noChangeArrowheads="1"/>
          </p:cNvPicPr>
          <p:nvPr/>
        </p:nvPicPr>
        <p:blipFill>
          <a:blip r:embed="rId4"/>
          <a:srcRect/>
          <a:stretch>
            <a:fillRect/>
          </a:stretch>
        </p:blipFill>
        <p:spPr bwMode="auto">
          <a:xfrm>
            <a:off x="3505200" y="1524000"/>
            <a:ext cx="2286000" cy="2286000"/>
          </a:xfrm>
          <a:prstGeom prst="rect">
            <a:avLst/>
          </a:prstGeom>
          <a:noFill/>
        </p:spPr>
      </p:pic>
      <p:sp>
        <p:nvSpPr>
          <p:cNvPr id="16" name="TextBox 15"/>
          <p:cNvSpPr txBox="1"/>
          <p:nvPr/>
        </p:nvSpPr>
        <p:spPr>
          <a:xfrm>
            <a:off x="6183775" y="4736068"/>
            <a:ext cx="2441448" cy="369332"/>
          </a:xfrm>
          <a:prstGeom prst="rect">
            <a:avLst/>
          </a:prstGeom>
          <a:noFill/>
        </p:spPr>
        <p:txBody>
          <a:bodyPr wrap="square" rtlCol="0">
            <a:spAutoFit/>
          </a:bodyPr>
          <a:lstStyle/>
          <a:p>
            <a:pPr algn="ctr"/>
            <a:r>
              <a:rPr lang="en-US" dirty="0" smtClean="0"/>
              <a:t>Warping of </a:t>
            </a:r>
            <a:r>
              <a:rPr lang="en-US" dirty="0" err="1" smtClean="0"/>
              <a:t>SIFTflow</a:t>
            </a:r>
            <a:endParaRPr lang="en-US" dirty="0"/>
          </a:p>
        </p:txBody>
      </p:sp>
      <p:pic>
        <p:nvPicPr>
          <p:cNvPr id="9" name="Picture 7" descr="D:\workstation\SIFTflow\PAMI-SIFTflow\SIFTflow\street_matching.gif"/>
          <p:cNvPicPr>
            <a:picLocks noChangeAspect="1" noChangeArrowheads="1" noCrop="1"/>
          </p:cNvPicPr>
          <p:nvPr/>
        </p:nvPicPr>
        <p:blipFill>
          <a:blip r:embed="rId5"/>
          <a:srcRect/>
          <a:stretch>
            <a:fillRect/>
          </a:stretch>
        </p:blipFill>
        <p:spPr bwMode="auto">
          <a:xfrm>
            <a:off x="6245352" y="2286000"/>
            <a:ext cx="2285999" cy="2285999"/>
          </a:xfrm>
          <a:prstGeom prst="rect">
            <a:avLst/>
          </a:prstGeom>
          <a:noFill/>
        </p:spPr>
      </p:pic>
      <p:pic>
        <p:nvPicPr>
          <p:cNvPr id="10" name="Picture 5" descr="D:\workstation\SIFTflow\PAMI-SIFTflow\SIFTflow\street1_sift.jpg"/>
          <p:cNvPicPr>
            <a:picLocks noChangeAspect="1" noChangeArrowheads="1"/>
          </p:cNvPicPr>
          <p:nvPr/>
        </p:nvPicPr>
        <p:blipFill>
          <a:blip r:embed="rId6"/>
          <a:srcRect/>
          <a:stretch>
            <a:fillRect/>
          </a:stretch>
        </p:blipFill>
        <p:spPr bwMode="auto">
          <a:xfrm>
            <a:off x="838200" y="4027025"/>
            <a:ext cx="2286000" cy="2286000"/>
          </a:xfrm>
          <a:prstGeom prst="rect">
            <a:avLst/>
          </a:prstGeom>
          <a:noFill/>
        </p:spPr>
      </p:pic>
      <p:pic>
        <p:nvPicPr>
          <p:cNvPr id="11" name="Picture 6" descr="D:\workstation\SIFTflow\PAMI-SIFTflow\SIFTflow\street2_sift.jpg"/>
          <p:cNvPicPr>
            <a:picLocks noChangeAspect="1" noChangeArrowheads="1"/>
          </p:cNvPicPr>
          <p:nvPr/>
        </p:nvPicPr>
        <p:blipFill>
          <a:blip r:embed="rId7"/>
          <a:srcRect/>
          <a:stretch>
            <a:fillRect/>
          </a:stretch>
        </p:blipFill>
        <p:spPr bwMode="auto">
          <a:xfrm>
            <a:off x="3505200" y="4027025"/>
            <a:ext cx="2286000" cy="2286000"/>
          </a:xfrm>
          <a:prstGeom prst="rect">
            <a:avLst/>
          </a:prstGeom>
          <a:noFill/>
        </p:spPr>
      </p:pic>
      <p:sp>
        <p:nvSpPr>
          <p:cNvPr id="17" name="TextBox 16"/>
          <p:cNvSpPr txBox="1"/>
          <p:nvPr/>
        </p:nvSpPr>
        <p:spPr>
          <a:xfrm>
            <a:off x="7189720" y="6355378"/>
            <a:ext cx="1622560" cy="338554"/>
          </a:xfrm>
          <a:prstGeom prst="rect">
            <a:avLst/>
          </a:prstGeom>
          <a:noFill/>
        </p:spPr>
        <p:txBody>
          <a:bodyPr wrap="none" rtlCol="0">
            <a:spAutoFit/>
          </a:bodyPr>
          <a:lstStyle/>
          <a:p>
            <a:pPr algn="ctr"/>
            <a:r>
              <a:rPr lang="en-US" sz="1600" dirty="0" smtClean="0"/>
              <a:t>C. Liu et al. 2008</a:t>
            </a:r>
            <a:endParaRPr lang="en-US" sz="1600" dirty="0"/>
          </a:p>
        </p:txBody>
      </p:sp>
      <p:sp>
        <p:nvSpPr>
          <p:cNvPr id="18" name="TextBox 17"/>
          <p:cNvSpPr txBox="1"/>
          <p:nvPr/>
        </p:nvSpPr>
        <p:spPr>
          <a:xfrm>
            <a:off x="457200" y="6324600"/>
            <a:ext cx="5914440" cy="369332"/>
          </a:xfrm>
          <a:prstGeom prst="rect">
            <a:avLst/>
          </a:prstGeom>
          <a:noFill/>
        </p:spPr>
        <p:txBody>
          <a:bodyPr wrap="none" rtlCol="0">
            <a:spAutoFit/>
          </a:bodyPr>
          <a:lstStyle/>
          <a:p>
            <a:r>
              <a:rPr lang="en-US" dirty="0" smtClean="0"/>
              <a:t>Dense SIFT image (RGB = first 3 components of 128D SIFT)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Nonparametric scene parsing: label transfer via dense scene alignment</a:t>
            </a:r>
            <a:endParaRPr lang="en-US" dirty="0"/>
          </a:p>
        </p:txBody>
      </p:sp>
      <p:sp>
        <p:nvSpPr>
          <p:cNvPr id="4" name="Content Placeholder 3"/>
          <p:cNvSpPr>
            <a:spLocks noGrp="1"/>
          </p:cNvSpPr>
          <p:nvPr>
            <p:ph idx="1"/>
          </p:nvPr>
        </p:nvSpPr>
        <p:spPr>
          <a:xfrm>
            <a:off x="457200" y="1600200"/>
            <a:ext cx="8229600" cy="5029200"/>
          </a:xfrm>
        </p:spPr>
        <p:txBody>
          <a:bodyPr>
            <a:normAutofit/>
          </a:bodyPr>
          <a:lstStyle/>
          <a:p>
            <a:r>
              <a:rPr lang="en-US" dirty="0" smtClean="0"/>
              <a:t>How to find a good support image?</a:t>
            </a:r>
          </a:p>
          <a:p>
            <a:pPr lvl="1"/>
            <a:r>
              <a:rPr lang="en-US" dirty="0" smtClean="0"/>
              <a:t>SIFT flow to build dense correspondence with every image in the database? Too slow!</a:t>
            </a:r>
          </a:p>
          <a:p>
            <a:pPr lvl="1"/>
            <a:r>
              <a:rPr lang="en-US" dirty="0" smtClean="0"/>
              <a:t>Scene retrieval using GIST matching [</a:t>
            </a:r>
            <a:r>
              <a:rPr lang="en-US" dirty="0" err="1" smtClean="0"/>
              <a:t>Oliva</a:t>
            </a:r>
            <a:r>
              <a:rPr lang="en-US" dirty="0" smtClean="0"/>
              <a:t> &amp; </a:t>
            </a:r>
            <a:r>
              <a:rPr lang="en-US" dirty="0" err="1" smtClean="0"/>
              <a:t>Torralba</a:t>
            </a:r>
            <a:r>
              <a:rPr lang="en-US" dirty="0" smtClean="0"/>
              <a:t> 2001] to obtain nearest neighbors</a:t>
            </a:r>
          </a:p>
          <a:p>
            <a:pPr>
              <a:spcBef>
                <a:spcPts val="1200"/>
              </a:spcBef>
            </a:pPr>
            <a:r>
              <a:rPr lang="en-US" dirty="0" smtClean="0"/>
              <a:t>One support image is not enough?</a:t>
            </a:r>
          </a:p>
          <a:p>
            <a:pPr lvl="1"/>
            <a:r>
              <a:rPr lang="en-US" dirty="0" smtClean="0"/>
              <a:t>Integrate multiple support images under a Markov random field (MRF) framework [</a:t>
            </a:r>
            <a:r>
              <a:rPr lang="en-US" dirty="0" err="1" smtClean="0"/>
              <a:t>Shotton</a:t>
            </a:r>
            <a:r>
              <a:rPr lang="en-US" dirty="0" smtClean="0"/>
              <a:t> et al 2006]</a:t>
            </a:r>
          </a:p>
          <a:p>
            <a:pPr lvl="1"/>
            <a:r>
              <a:rPr lang="en-US" dirty="0" smtClean="0"/>
              <a:t>Better matches </a:t>
            </a:r>
            <a:r>
              <a:rPr lang="en-US" dirty="0" smtClean="0">
                <a:sym typeface="Wingdings" pitchFamily="2" charset="2"/>
              </a:rPr>
              <a:t> higher weight</a:t>
            </a:r>
            <a:endParaRPr lang="en-US" dirty="0" smtClean="0"/>
          </a:p>
          <a:p>
            <a:pPr>
              <a:spcBef>
                <a:spcPts val="1200"/>
              </a:spcBef>
            </a:pPr>
            <a:r>
              <a:rPr lang="en-US" dirty="0" smtClean="0"/>
              <a:t>A practical system?</a:t>
            </a:r>
          </a:p>
          <a:p>
            <a:pPr lvl="1"/>
            <a:r>
              <a:rPr lang="en-US" dirty="0" smtClean="0"/>
              <a:t>Need an efficient SIFT flow algorithm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 function of SIFT flow</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The energy function is similar to that of optical flow:</a:t>
            </a:r>
          </a:p>
          <a:p>
            <a:endParaRPr lang="en-US" dirty="0" smtClean="0"/>
          </a:p>
          <a:p>
            <a:endParaRPr lang="en-US" dirty="0" smtClean="0"/>
          </a:p>
          <a:p>
            <a:endParaRPr lang="en-US" dirty="0" smtClean="0"/>
          </a:p>
          <a:p>
            <a:endParaRPr lang="en-US" dirty="0" smtClean="0"/>
          </a:p>
          <a:p>
            <a:pPr>
              <a:spcBef>
                <a:spcPts val="2424"/>
              </a:spcBef>
            </a:pPr>
            <a:endParaRPr lang="en-US" b="1" dirty="0" smtClean="0"/>
          </a:p>
          <a:p>
            <a:pPr>
              <a:spcBef>
                <a:spcPts val="3024"/>
              </a:spcBef>
            </a:pPr>
            <a:endParaRPr lang="en-US" b="1" dirty="0" smtClean="0"/>
          </a:p>
          <a:p>
            <a:pPr>
              <a:spcBef>
                <a:spcPts val="1800"/>
              </a:spcBef>
            </a:pPr>
            <a:r>
              <a:rPr lang="en-US" b="1" dirty="0" err="1" smtClean="0"/>
              <a:t>p</a:t>
            </a:r>
            <a:r>
              <a:rPr lang="en-US" dirty="0" smtClean="0"/>
              <a:t>, </a:t>
            </a:r>
            <a:r>
              <a:rPr lang="en-US" b="1" dirty="0" err="1" smtClean="0"/>
              <a:t>q</a:t>
            </a:r>
            <a:r>
              <a:rPr lang="en-US" dirty="0" smtClean="0"/>
              <a:t>: grid coordinate, </a:t>
            </a:r>
            <a:r>
              <a:rPr lang="en-US" b="1" dirty="0" err="1" smtClean="0"/>
              <a:t>w</a:t>
            </a:r>
            <a:r>
              <a:rPr lang="en-US" dirty="0" smtClean="0"/>
              <a:t>: flow vector, </a:t>
            </a:r>
            <a:r>
              <a:rPr lang="en-US" i="1" dirty="0" err="1" smtClean="0"/>
              <a:t>u</a:t>
            </a:r>
            <a:r>
              <a:rPr lang="en-US" dirty="0" smtClean="0"/>
              <a:t>, </a:t>
            </a:r>
            <a:r>
              <a:rPr lang="en-US" i="1" dirty="0" err="1" smtClean="0"/>
              <a:t>v</a:t>
            </a:r>
            <a:r>
              <a:rPr lang="en-US" dirty="0" smtClean="0"/>
              <a:t>: </a:t>
            </a:r>
            <a:r>
              <a:rPr lang="en-US" i="1" dirty="0" err="1" smtClean="0"/>
              <a:t>x</a:t>
            </a:r>
            <a:r>
              <a:rPr lang="en-US" dirty="0" smtClean="0"/>
              <a:t>- and </a:t>
            </a:r>
            <a:r>
              <a:rPr lang="en-US" i="1" dirty="0" err="1" smtClean="0"/>
              <a:t>y</a:t>
            </a:r>
            <a:r>
              <a:rPr lang="en-US" dirty="0" smtClean="0"/>
              <a:t>-components, </a:t>
            </a:r>
            <a:r>
              <a:rPr lang="en-US" i="1" dirty="0" smtClean="0"/>
              <a:t>s</a:t>
            </a:r>
            <a:r>
              <a:rPr lang="en-US" baseline="-25000" dirty="0" smtClean="0"/>
              <a:t>1</a:t>
            </a:r>
            <a:r>
              <a:rPr lang="en-US" dirty="0" smtClean="0"/>
              <a:t>, </a:t>
            </a:r>
            <a:r>
              <a:rPr lang="en-US" i="1" dirty="0" smtClean="0"/>
              <a:t>s</a:t>
            </a:r>
            <a:r>
              <a:rPr lang="en-US" baseline="-25000" dirty="0" smtClean="0"/>
              <a:t>2</a:t>
            </a:r>
            <a:r>
              <a:rPr lang="en-US" dirty="0" smtClean="0"/>
              <a:t>: SIFT descriptors</a:t>
            </a:r>
          </a:p>
        </p:txBody>
      </p:sp>
      <p:sp>
        <p:nvSpPr>
          <p:cNvPr id="8" name="TextBox 7"/>
          <p:cNvSpPr txBox="1"/>
          <p:nvPr/>
        </p:nvSpPr>
        <p:spPr>
          <a:xfrm>
            <a:off x="5943600" y="2475160"/>
            <a:ext cx="2743200" cy="369332"/>
          </a:xfrm>
          <a:prstGeom prst="rect">
            <a:avLst/>
          </a:prstGeom>
          <a:noFill/>
          <a:ln w="15875" cap="flat" cmpd="sng" algn="ctr">
            <a:solidFill>
              <a:schemeClr val="accent1"/>
            </a:solidFill>
            <a:prstDash val="solid"/>
            <a:round/>
            <a:headEnd type="none" w="med" len="med"/>
            <a:tailEnd type="none" w="med" len="med"/>
          </a:ln>
        </p:spPr>
        <p:txBody>
          <a:bodyPr wrap="square" rtlCol="0">
            <a:spAutoFit/>
          </a:bodyPr>
          <a:lstStyle/>
          <a:p>
            <a:pPr algn="ctr"/>
            <a:r>
              <a:rPr lang="en-US" dirty="0" smtClean="0">
                <a:solidFill>
                  <a:schemeClr val="accent5">
                    <a:lumMod val="60000"/>
                    <a:lumOff val="40000"/>
                  </a:schemeClr>
                </a:solidFill>
              </a:rPr>
              <a:t>Data term (reconstruction)</a:t>
            </a:r>
            <a:endParaRPr lang="en-US" dirty="0">
              <a:solidFill>
                <a:schemeClr val="accent5">
                  <a:lumMod val="60000"/>
                  <a:lumOff val="40000"/>
                </a:schemeClr>
              </a:solidFill>
            </a:endParaRPr>
          </a:p>
        </p:txBody>
      </p:sp>
      <p:sp>
        <p:nvSpPr>
          <p:cNvPr id="9" name="TextBox 8"/>
          <p:cNvSpPr txBox="1"/>
          <p:nvPr/>
        </p:nvSpPr>
        <p:spPr>
          <a:xfrm>
            <a:off x="5961450" y="3364468"/>
            <a:ext cx="2620278" cy="369332"/>
          </a:xfrm>
          <a:prstGeom prst="rect">
            <a:avLst/>
          </a:prstGeom>
          <a:noFill/>
          <a:ln w="15875" cap="flat" cmpd="sng" algn="ctr">
            <a:solidFill>
              <a:schemeClr val="accent1"/>
            </a:solidFill>
            <a:prstDash val="solid"/>
            <a:round/>
            <a:headEnd type="none" w="med" len="med"/>
            <a:tailEnd type="none" w="med" len="med"/>
          </a:ln>
        </p:spPr>
        <p:txBody>
          <a:bodyPr wrap="square" rtlCol="0">
            <a:spAutoFit/>
          </a:bodyPr>
          <a:lstStyle/>
          <a:p>
            <a:pPr algn="ctr"/>
            <a:r>
              <a:rPr lang="en-US" dirty="0" smtClean="0">
                <a:solidFill>
                  <a:srgbClr val="FF00FF"/>
                </a:solidFill>
              </a:rPr>
              <a:t>Small displacement bias</a:t>
            </a:r>
            <a:endParaRPr lang="en-US" dirty="0">
              <a:solidFill>
                <a:srgbClr val="FF00FF"/>
              </a:solidFill>
            </a:endParaRPr>
          </a:p>
        </p:txBody>
      </p:sp>
      <p:sp>
        <p:nvSpPr>
          <p:cNvPr id="10" name="TextBox 9"/>
          <p:cNvSpPr txBox="1"/>
          <p:nvPr/>
        </p:nvSpPr>
        <p:spPr>
          <a:xfrm>
            <a:off x="5966353" y="4648200"/>
            <a:ext cx="2034647" cy="369332"/>
          </a:xfrm>
          <a:prstGeom prst="rect">
            <a:avLst/>
          </a:prstGeom>
          <a:noFill/>
          <a:ln w="15875" cap="flat" cmpd="sng" algn="ctr">
            <a:solidFill>
              <a:schemeClr val="accent1"/>
            </a:solidFill>
            <a:prstDash val="solid"/>
            <a:round/>
            <a:headEnd type="none" w="med" len="med"/>
            <a:tailEnd type="none" w="med" len="med"/>
          </a:ln>
        </p:spPr>
        <p:txBody>
          <a:bodyPr wrap="square" rtlCol="0">
            <a:spAutoFit/>
          </a:bodyPr>
          <a:lstStyle/>
          <a:p>
            <a:pPr algn="ctr"/>
            <a:r>
              <a:rPr lang="en-US" dirty="0" smtClean="0">
                <a:solidFill>
                  <a:srgbClr val="FF6600"/>
                </a:solidFill>
              </a:rPr>
              <a:t>Smoothness term</a:t>
            </a:r>
            <a:endParaRPr lang="en-US" dirty="0">
              <a:solidFill>
                <a:srgbClr val="FF6600"/>
              </a:solidFill>
            </a:endParaRPr>
          </a:p>
        </p:txBody>
      </p:sp>
      <p:pic>
        <p:nvPicPr>
          <p:cNvPr id="13" name="Picture 12" descr="latex-image-1.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579190" y="2438400"/>
            <a:ext cx="7004050" cy="2278748"/>
          </a:xfrm>
          <a:prstGeom prst="rect">
            <a:avLst/>
          </a:prstGeom>
        </p:spPr>
      </p:pic>
      <p:sp>
        <p:nvSpPr>
          <p:cNvPr id="11" name="TextBox 10"/>
          <p:cNvSpPr txBox="1"/>
          <p:nvPr/>
        </p:nvSpPr>
        <p:spPr>
          <a:xfrm>
            <a:off x="1981200" y="6248400"/>
            <a:ext cx="6975564" cy="338554"/>
          </a:xfrm>
          <a:prstGeom prst="rect">
            <a:avLst/>
          </a:prstGeom>
          <a:noFill/>
        </p:spPr>
        <p:txBody>
          <a:bodyPr wrap="none" rtlCol="0">
            <a:spAutoFit/>
          </a:bodyPr>
          <a:lstStyle/>
          <a:p>
            <a:pPr algn="ctr"/>
            <a:r>
              <a:rPr lang="en-US" sz="1600" dirty="0" smtClean="0"/>
              <a:t>C. Liu et al. SIFT flow: dense correspondence across different scenes. </a:t>
            </a:r>
            <a:r>
              <a:rPr lang="en-US" sz="1600" i="1" dirty="0" smtClean="0"/>
              <a:t>ECCV</a:t>
            </a:r>
            <a:r>
              <a:rPr lang="en-US" sz="1600" dirty="0" smtClean="0"/>
              <a:t> 2008</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Coarse to fine matching</a:t>
            </a:r>
            <a:endParaRPr lang="en-US" dirty="0"/>
          </a:p>
        </p:txBody>
      </p:sp>
      <p:sp>
        <p:nvSpPr>
          <p:cNvPr id="3" name="Content Placeholder 2"/>
          <p:cNvSpPr>
            <a:spLocks noGrp="1"/>
          </p:cNvSpPr>
          <p:nvPr>
            <p:ph idx="1"/>
          </p:nvPr>
        </p:nvSpPr>
        <p:spPr>
          <a:xfrm>
            <a:off x="457200" y="1371600"/>
            <a:ext cx="8229600" cy="5334000"/>
          </a:xfrm>
        </p:spPr>
        <p:txBody>
          <a:bodyPr>
            <a:normAutofit lnSpcReduction="10000"/>
          </a:bodyPr>
          <a:lstStyle/>
          <a:p>
            <a:r>
              <a:rPr lang="en-US" sz="2400" dirty="0" smtClean="0"/>
              <a:t>The time complexity of SIFT flow is </a:t>
            </a:r>
            <a:r>
              <a:rPr lang="en-US" sz="2400" i="1" dirty="0" smtClean="0"/>
              <a:t>O</a:t>
            </a:r>
            <a:r>
              <a:rPr lang="en-US" sz="2400" dirty="0" smtClean="0"/>
              <a:t>(</a:t>
            </a:r>
            <a:r>
              <a:rPr lang="en-US" sz="2400" i="1" dirty="0" smtClean="0"/>
              <a:t>n</a:t>
            </a:r>
            <a:r>
              <a:rPr lang="en-US" sz="2400" baseline="30000" dirty="0" smtClean="0"/>
              <a:t>2</a:t>
            </a:r>
            <a:r>
              <a:rPr lang="en-US" sz="2400" dirty="0" smtClean="0"/>
              <a:t>) (n: number of pixels)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Reduced to </a:t>
            </a:r>
            <a:r>
              <a:rPr lang="en-US" sz="2400" i="1" dirty="0" smtClean="0"/>
              <a:t>O</a:t>
            </a:r>
            <a:r>
              <a:rPr lang="en-US" sz="2400" dirty="0" smtClean="0"/>
              <a:t>(</a:t>
            </a:r>
            <a:r>
              <a:rPr lang="en-US" sz="2400" i="1" dirty="0" err="1" smtClean="0"/>
              <a:t>n</a:t>
            </a:r>
            <a:r>
              <a:rPr lang="en-US" sz="2400" dirty="0" err="1" smtClean="0"/>
              <a:t>log</a:t>
            </a:r>
            <a:r>
              <a:rPr lang="en-US" sz="2400" i="1" dirty="0" err="1" smtClean="0"/>
              <a:t>n</a:t>
            </a:r>
            <a:r>
              <a:rPr lang="en-US" sz="2400" dirty="0" smtClean="0"/>
              <a:t>) using a coarse-to-fine scheme</a:t>
            </a:r>
          </a:p>
          <a:p>
            <a:pPr>
              <a:spcBef>
                <a:spcPts val="600"/>
              </a:spcBef>
            </a:pPr>
            <a:r>
              <a:rPr lang="en-US" sz="2400" dirty="0" smtClean="0"/>
              <a:t>Matching 256×256 images: 30 seconds using coarse-to-fine, 2 hours without coarse-to-fine</a:t>
            </a:r>
            <a:endParaRPr lang="en-US" sz="2400" dirty="0"/>
          </a:p>
        </p:txBody>
      </p:sp>
      <p:sp>
        <p:nvSpPr>
          <p:cNvPr id="5" name="Rectangle 4"/>
          <p:cNvSpPr/>
          <p:nvPr/>
        </p:nvSpPr>
        <p:spPr>
          <a:xfrm>
            <a:off x="4724400" y="2590800"/>
            <a:ext cx="2590800" cy="2590800"/>
          </a:xfrm>
          <a:prstGeom prst="rect">
            <a:avLst/>
          </a:prstGeom>
          <a:solidFill>
            <a:srgbClr val="FFFFCC"/>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971800" y="3238500"/>
            <a:ext cx="1295400" cy="1295400"/>
          </a:xfrm>
          <a:prstGeom prst="rect">
            <a:avLst/>
          </a:prstGeom>
          <a:solidFill>
            <a:srgbClr val="FFFFCC"/>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05000" y="3562350"/>
            <a:ext cx="647700" cy="647700"/>
          </a:xfrm>
          <a:prstGeom prst="rect">
            <a:avLst/>
          </a:prstGeom>
          <a:solidFill>
            <a:srgbClr val="FFFFCC"/>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86200" y="3524250"/>
            <a:ext cx="76200" cy="76200"/>
          </a:xfrm>
          <a:prstGeom prst="ellipse">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
        <p:nvSpPr>
          <p:cNvPr id="11" name="Rectangle 10"/>
          <p:cNvSpPr/>
          <p:nvPr/>
        </p:nvSpPr>
        <p:spPr>
          <a:xfrm>
            <a:off x="5284155" y="1936320"/>
            <a:ext cx="2650170" cy="2650170"/>
          </a:xfrm>
          <a:prstGeom prst="rect">
            <a:avLst/>
          </a:prstGeom>
          <a:solidFill>
            <a:srgbClr val="66FF66">
              <a:alpha val="48235"/>
            </a:srgbClr>
          </a:solidFill>
          <a:ln w="1905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553200" y="3200400"/>
            <a:ext cx="76200" cy="76200"/>
          </a:xfrm>
          <a:prstGeom prst="ellipse">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
        <p:nvSpPr>
          <p:cNvPr id="13" name="Rectangle 12"/>
          <p:cNvSpPr/>
          <p:nvPr/>
        </p:nvSpPr>
        <p:spPr>
          <a:xfrm>
            <a:off x="1985640" y="3364020"/>
            <a:ext cx="784440" cy="784440"/>
          </a:xfrm>
          <a:prstGeom prst="rect">
            <a:avLst/>
          </a:prstGeom>
          <a:solidFill>
            <a:srgbClr val="66FF66">
              <a:alpha val="48235"/>
            </a:srgbClr>
          </a:solidFill>
          <a:ln w="1905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339760" y="3714750"/>
            <a:ext cx="76200" cy="76200"/>
          </a:xfrm>
          <a:prstGeom prst="ellipse">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
        <p:nvSpPr>
          <p:cNvPr id="14" name="Rectangle 13"/>
          <p:cNvSpPr/>
          <p:nvPr/>
        </p:nvSpPr>
        <p:spPr>
          <a:xfrm>
            <a:off x="3124200" y="3790950"/>
            <a:ext cx="445980" cy="445980"/>
          </a:xfrm>
          <a:prstGeom prst="rect">
            <a:avLst/>
          </a:prstGeom>
          <a:solidFill>
            <a:srgbClr val="66FF66">
              <a:alpha val="48235"/>
            </a:srgbClr>
          </a:solidFill>
          <a:ln w="1905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350830" y="4210050"/>
            <a:ext cx="445980" cy="445980"/>
          </a:xfrm>
          <a:prstGeom prst="rect">
            <a:avLst/>
          </a:prstGeom>
          <a:solidFill>
            <a:srgbClr val="66FF66">
              <a:alpha val="48235"/>
            </a:srgbClr>
          </a:solidFill>
          <a:ln w="1905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0" idx="3"/>
          </p:cNvCxnSpPr>
          <p:nvPr/>
        </p:nvCxnSpPr>
        <p:spPr>
          <a:xfrm rot="5400000">
            <a:off x="2150956" y="3762436"/>
            <a:ext cx="182609" cy="217319"/>
          </a:xfrm>
          <a:prstGeom prst="straightConnector1">
            <a:avLst/>
          </a:prstGeom>
          <a:ln w="19050">
            <a:solidFill>
              <a:schemeClr val="bg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3"/>
          </p:cNvCxnSpPr>
          <p:nvPr/>
        </p:nvCxnSpPr>
        <p:spPr>
          <a:xfrm rot="5400000">
            <a:off x="3381992" y="3599432"/>
            <a:ext cx="525509" cy="505226"/>
          </a:xfrm>
          <a:prstGeom prst="straightConnector1">
            <a:avLst/>
          </a:prstGeom>
          <a:ln w="19050">
            <a:solidFill>
              <a:schemeClr val="bg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3"/>
          </p:cNvCxnSpPr>
          <p:nvPr/>
        </p:nvCxnSpPr>
        <p:spPr>
          <a:xfrm rot="5400000">
            <a:off x="5467351" y="3436891"/>
            <a:ext cx="1268459" cy="925558"/>
          </a:xfrm>
          <a:prstGeom prst="straightConnector1">
            <a:avLst/>
          </a:prstGeom>
          <a:ln w="19050">
            <a:solidFill>
              <a:schemeClr val="bg1"/>
            </a:solidFill>
            <a:tailEnd type="triangle" w="med" len="lg"/>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3315933" y="3988110"/>
            <a:ext cx="76200" cy="76200"/>
          </a:xfrm>
          <a:prstGeom prst="ellipse">
            <a:avLst/>
          </a:prstGeom>
          <a:solidFill>
            <a:schemeClr val="bg2">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
        <p:nvSpPr>
          <p:cNvPr id="23" name="Oval 22"/>
          <p:cNvSpPr/>
          <p:nvPr/>
        </p:nvSpPr>
        <p:spPr>
          <a:xfrm>
            <a:off x="5540161" y="4402770"/>
            <a:ext cx="76200" cy="76200"/>
          </a:xfrm>
          <a:prstGeom prst="ellipse">
            <a:avLst/>
          </a:prstGeom>
          <a:solidFill>
            <a:schemeClr val="bg2">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
        <p:nvSpPr>
          <p:cNvPr id="38" name="Freeform 37"/>
          <p:cNvSpPr/>
          <p:nvPr/>
        </p:nvSpPr>
        <p:spPr>
          <a:xfrm>
            <a:off x="2152299" y="3782418"/>
            <a:ext cx="1155622" cy="224393"/>
          </a:xfrm>
          <a:custGeom>
            <a:avLst/>
            <a:gdLst>
              <a:gd name="connsiteX0" fmla="*/ 0 w 1155622"/>
              <a:gd name="connsiteY0" fmla="*/ 190734 h 224393"/>
              <a:gd name="connsiteX1" fmla="*/ 577811 w 1155622"/>
              <a:gd name="connsiteY1" fmla="*/ 5610 h 224393"/>
              <a:gd name="connsiteX2" fmla="*/ 1155622 w 1155622"/>
              <a:gd name="connsiteY2" fmla="*/ 224393 h 224393"/>
            </a:gdLst>
            <a:ahLst/>
            <a:cxnLst>
              <a:cxn ang="0">
                <a:pos x="connsiteX0" y="connsiteY0"/>
              </a:cxn>
              <a:cxn ang="0">
                <a:pos x="connsiteX1" y="connsiteY1"/>
              </a:cxn>
              <a:cxn ang="0">
                <a:pos x="connsiteX2" y="connsiteY2"/>
              </a:cxn>
            </a:cxnLst>
            <a:rect l="l" t="t" r="r" b="b"/>
            <a:pathLst>
              <a:path w="1155622" h="224393">
                <a:moveTo>
                  <a:pt x="0" y="190734"/>
                </a:moveTo>
                <a:cubicBezTo>
                  <a:pt x="192603" y="95367"/>
                  <a:pt x="385207" y="0"/>
                  <a:pt x="577811" y="5610"/>
                </a:cubicBezTo>
                <a:cubicBezTo>
                  <a:pt x="770415" y="11220"/>
                  <a:pt x="963018" y="117806"/>
                  <a:pt x="1155622" y="224393"/>
                </a:cubicBezTo>
              </a:path>
            </a:pathLst>
          </a:custGeom>
          <a:ln w="19050">
            <a:solidFill>
              <a:srgbClr val="FF0000"/>
            </a:solidFill>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3397679" y="3866566"/>
            <a:ext cx="2137339" cy="555371"/>
          </a:xfrm>
          <a:custGeom>
            <a:avLst/>
            <a:gdLst>
              <a:gd name="connsiteX0" fmla="*/ 0 w 2137339"/>
              <a:gd name="connsiteY0" fmla="*/ 252441 h 555371"/>
              <a:gd name="connsiteX1" fmla="*/ 1194890 w 2137339"/>
              <a:gd name="connsiteY1" fmla="*/ 50488 h 555371"/>
              <a:gd name="connsiteX2" fmla="*/ 2137339 w 2137339"/>
              <a:gd name="connsiteY2" fmla="*/ 555371 h 555371"/>
            </a:gdLst>
            <a:ahLst/>
            <a:cxnLst>
              <a:cxn ang="0">
                <a:pos x="connsiteX0" y="connsiteY0"/>
              </a:cxn>
              <a:cxn ang="0">
                <a:pos x="connsiteX1" y="connsiteY1"/>
              </a:cxn>
              <a:cxn ang="0">
                <a:pos x="connsiteX2" y="connsiteY2"/>
              </a:cxn>
            </a:cxnLst>
            <a:rect l="l" t="t" r="r" b="b"/>
            <a:pathLst>
              <a:path w="2137339" h="555371">
                <a:moveTo>
                  <a:pt x="0" y="252441"/>
                </a:moveTo>
                <a:cubicBezTo>
                  <a:pt x="419333" y="126220"/>
                  <a:pt x="838667" y="0"/>
                  <a:pt x="1194890" y="50488"/>
                </a:cubicBezTo>
                <a:cubicBezTo>
                  <a:pt x="1551113" y="100976"/>
                  <a:pt x="1844226" y="328173"/>
                  <a:pt x="2137339" y="555371"/>
                </a:cubicBezTo>
              </a:path>
            </a:pathLst>
          </a:custGeom>
          <a:ln w="19050">
            <a:solidFill>
              <a:srgbClr val="FF0000"/>
            </a:solidFill>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3086100" y="3928646"/>
            <a:ext cx="344966" cy="338554"/>
          </a:xfrm>
          <a:prstGeom prst="rect">
            <a:avLst/>
          </a:prstGeom>
          <a:noFill/>
        </p:spPr>
        <p:txBody>
          <a:bodyPr wrap="none" rtlCol="0">
            <a:spAutoFit/>
          </a:bodyPr>
          <a:lstStyle/>
          <a:p>
            <a:r>
              <a:rPr lang="en-US" sz="1600" dirty="0" smtClean="0">
                <a:solidFill>
                  <a:schemeClr val="bg1"/>
                </a:solidFill>
              </a:rPr>
              <a:t>c</a:t>
            </a:r>
            <a:r>
              <a:rPr lang="en-US" sz="1600" baseline="-25000" dirty="0" smtClean="0">
                <a:solidFill>
                  <a:schemeClr val="bg1"/>
                </a:solidFill>
              </a:rPr>
              <a:t>2</a:t>
            </a:r>
            <a:endParaRPr lang="en-US" sz="1600" baseline="-25000" dirty="0">
              <a:solidFill>
                <a:schemeClr val="bg1"/>
              </a:solidFill>
            </a:endParaRPr>
          </a:p>
        </p:txBody>
      </p:sp>
      <p:sp>
        <p:nvSpPr>
          <p:cNvPr id="46" name="TextBox 45"/>
          <p:cNvSpPr txBox="1"/>
          <p:nvPr/>
        </p:nvSpPr>
        <p:spPr>
          <a:xfrm>
            <a:off x="5370034" y="4356100"/>
            <a:ext cx="344966" cy="338554"/>
          </a:xfrm>
          <a:prstGeom prst="rect">
            <a:avLst/>
          </a:prstGeom>
          <a:noFill/>
        </p:spPr>
        <p:txBody>
          <a:bodyPr wrap="none" rtlCol="0">
            <a:spAutoFit/>
          </a:bodyPr>
          <a:lstStyle/>
          <a:p>
            <a:r>
              <a:rPr lang="en-US" sz="1600" dirty="0" smtClean="0">
                <a:solidFill>
                  <a:schemeClr val="bg1"/>
                </a:solidFill>
              </a:rPr>
              <a:t>c</a:t>
            </a:r>
            <a:r>
              <a:rPr lang="en-US" sz="1600" baseline="-25000" dirty="0" smtClean="0">
                <a:solidFill>
                  <a:schemeClr val="bg1"/>
                </a:solidFill>
              </a:rPr>
              <a:t>1</a:t>
            </a:r>
            <a:endParaRPr lang="en-US" sz="1600" baseline="-25000" dirty="0">
              <a:solidFill>
                <a:schemeClr val="bg1"/>
              </a:solidFill>
            </a:endParaRPr>
          </a:p>
        </p:txBody>
      </p:sp>
      <p:sp>
        <p:nvSpPr>
          <p:cNvPr id="47" name="TextBox 46"/>
          <p:cNvSpPr txBox="1"/>
          <p:nvPr/>
        </p:nvSpPr>
        <p:spPr>
          <a:xfrm>
            <a:off x="6578012" y="2895600"/>
            <a:ext cx="356188" cy="338554"/>
          </a:xfrm>
          <a:prstGeom prst="rect">
            <a:avLst/>
          </a:prstGeom>
          <a:noFill/>
        </p:spPr>
        <p:txBody>
          <a:bodyPr wrap="none" rtlCol="0">
            <a:spAutoFit/>
          </a:bodyPr>
          <a:lstStyle/>
          <a:p>
            <a:r>
              <a:rPr lang="en-US" sz="1600" dirty="0" smtClean="0">
                <a:solidFill>
                  <a:schemeClr val="bg1"/>
                </a:solidFill>
              </a:rPr>
              <a:t>p</a:t>
            </a:r>
            <a:r>
              <a:rPr lang="en-US" sz="1600" baseline="-25000" dirty="0" smtClean="0">
                <a:solidFill>
                  <a:schemeClr val="bg1"/>
                </a:solidFill>
              </a:rPr>
              <a:t>1</a:t>
            </a:r>
            <a:endParaRPr lang="en-US" sz="1600" baseline="-25000" dirty="0">
              <a:solidFill>
                <a:schemeClr val="bg1"/>
              </a:solidFill>
            </a:endParaRPr>
          </a:p>
        </p:txBody>
      </p:sp>
      <p:sp>
        <p:nvSpPr>
          <p:cNvPr id="48" name="TextBox 47"/>
          <p:cNvSpPr txBox="1"/>
          <p:nvPr/>
        </p:nvSpPr>
        <p:spPr>
          <a:xfrm>
            <a:off x="3834812" y="3200400"/>
            <a:ext cx="356188" cy="338554"/>
          </a:xfrm>
          <a:prstGeom prst="rect">
            <a:avLst/>
          </a:prstGeom>
          <a:noFill/>
        </p:spPr>
        <p:txBody>
          <a:bodyPr wrap="none" rtlCol="0">
            <a:spAutoFit/>
          </a:bodyPr>
          <a:lstStyle/>
          <a:p>
            <a:r>
              <a:rPr lang="en-US" sz="1600" dirty="0" smtClean="0">
                <a:solidFill>
                  <a:schemeClr val="bg1"/>
                </a:solidFill>
              </a:rPr>
              <a:t>p</a:t>
            </a:r>
            <a:r>
              <a:rPr lang="en-US" sz="1600" baseline="-25000" dirty="0" smtClean="0">
                <a:solidFill>
                  <a:schemeClr val="bg1"/>
                </a:solidFill>
              </a:rPr>
              <a:t>2</a:t>
            </a:r>
            <a:endParaRPr lang="en-US" sz="1600" baseline="-25000" dirty="0">
              <a:solidFill>
                <a:schemeClr val="bg1"/>
              </a:solidFill>
            </a:endParaRPr>
          </a:p>
        </p:txBody>
      </p:sp>
      <p:sp>
        <p:nvSpPr>
          <p:cNvPr id="49" name="TextBox 48"/>
          <p:cNvSpPr txBox="1"/>
          <p:nvPr/>
        </p:nvSpPr>
        <p:spPr>
          <a:xfrm>
            <a:off x="2123272" y="3401596"/>
            <a:ext cx="356188" cy="338554"/>
          </a:xfrm>
          <a:prstGeom prst="rect">
            <a:avLst/>
          </a:prstGeom>
          <a:noFill/>
        </p:spPr>
        <p:txBody>
          <a:bodyPr wrap="none" rtlCol="0">
            <a:spAutoFit/>
          </a:bodyPr>
          <a:lstStyle/>
          <a:p>
            <a:r>
              <a:rPr lang="en-US" sz="1600" dirty="0" smtClean="0">
                <a:solidFill>
                  <a:schemeClr val="bg1"/>
                </a:solidFill>
              </a:rPr>
              <a:t>p</a:t>
            </a:r>
            <a:r>
              <a:rPr lang="en-US" sz="1600" baseline="-25000" dirty="0" smtClean="0">
                <a:solidFill>
                  <a:schemeClr val="bg1"/>
                </a:solidFill>
              </a:rPr>
              <a:t>3</a:t>
            </a:r>
            <a:endParaRPr lang="en-US" sz="1600" baseline="-25000" dirty="0">
              <a:solidFill>
                <a:schemeClr val="bg1"/>
              </a:solidFill>
            </a:endParaRPr>
          </a:p>
        </p:txBody>
      </p:sp>
      <p:sp>
        <p:nvSpPr>
          <p:cNvPr id="50" name="TextBox 49"/>
          <p:cNvSpPr txBox="1"/>
          <p:nvPr/>
        </p:nvSpPr>
        <p:spPr>
          <a:xfrm>
            <a:off x="2341084" y="3403600"/>
            <a:ext cx="344966" cy="338554"/>
          </a:xfrm>
          <a:prstGeom prst="rect">
            <a:avLst/>
          </a:prstGeom>
          <a:noFill/>
        </p:spPr>
        <p:txBody>
          <a:bodyPr wrap="none" rtlCol="0">
            <a:spAutoFit/>
          </a:bodyPr>
          <a:lstStyle/>
          <a:p>
            <a:r>
              <a:rPr lang="en-US" sz="1600" dirty="0" smtClean="0">
                <a:solidFill>
                  <a:schemeClr val="bg1"/>
                </a:solidFill>
              </a:rPr>
              <a:t>c</a:t>
            </a:r>
            <a:r>
              <a:rPr lang="en-US" sz="1600" baseline="-25000" dirty="0" smtClean="0">
                <a:solidFill>
                  <a:schemeClr val="bg1"/>
                </a:solidFill>
              </a:rPr>
              <a:t>3</a:t>
            </a:r>
            <a:endParaRPr lang="en-US" sz="1600" baseline="-25000" dirty="0">
              <a:solidFill>
                <a:schemeClr val="bg1"/>
              </a:solidFill>
            </a:endParaRPr>
          </a:p>
        </p:txBody>
      </p:sp>
      <p:sp>
        <p:nvSpPr>
          <p:cNvPr id="27" name="TextBox 26"/>
          <p:cNvSpPr txBox="1"/>
          <p:nvPr/>
        </p:nvSpPr>
        <p:spPr>
          <a:xfrm>
            <a:off x="913338" y="2406134"/>
            <a:ext cx="2210862" cy="369332"/>
          </a:xfrm>
          <a:prstGeom prst="rect">
            <a:avLst/>
          </a:prstGeom>
          <a:noFill/>
        </p:spPr>
        <p:txBody>
          <a:bodyPr wrap="none" rtlCol="0">
            <a:spAutoFit/>
          </a:bodyPr>
          <a:lstStyle/>
          <a:p>
            <a:r>
              <a:rPr lang="en-US" dirty="0" smtClean="0"/>
              <a:t>[R. </a:t>
            </a:r>
            <a:r>
              <a:rPr lang="en-US" dirty="0" err="1" smtClean="0"/>
              <a:t>Battiti</a:t>
            </a:r>
            <a:r>
              <a:rPr lang="en-US" dirty="0" smtClean="0"/>
              <a:t> et al. 1991]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9" grpId="0" animBg="1"/>
      <p:bldP spid="11" grpId="0" animBg="1"/>
      <p:bldP spid="11" grpId="1" animBg="1"/>
      <p:bldP spid="8" grpId="0" animBg="1"/>
      <p:bldP spid="13" grpId="0" animBg="1"/>
      <p:bldP spid="10" grpId="0" animBg="1"/>
      <p:bldP spid="14" grpId="0" animBg="1"/>
      <p:bldP spid="15" grpId="0" animBg="1"/>
      <p:bldP spid="22" grpId="0" animBg="1"/>
      <p:bldP spid="23" grpId="0" animBg="1"/>
      <p:bldP spid="38" grpId="0" animBg="1"/>
      <p:bldP spid="40" grpId="0" animBg="1"/>
      <p:bldP spid="45" grpId="0"/>
      <p:bldP spid="46" grpId="0"/>
      <p:bldP spid="47" grpId="0"/>
      <p:bldP spid="48" grpId="0"/>
      <p:bldP spid="49" grpId="0"/>
      <p:bldP spid="50"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Coarse-to-fine is not just faster, but achieves lower energy</a:t>
            </a:r>
            <a:endParaRPr lang="en-US" dirty="0"/>
          </a:p>
        </p:txBody>
      </p:sp>
      <p:sp>
        <p:nvSpPr>
          <p:cNvPr id="3" name="Content Placeholder 2"/>
          <p:cNvSpPr>
            <a:spLocks noGrp="1"/>
          </p:cNvSpPr>
          <p:nvPr>
            <p:ph idx="1"/>
          </p:nvPr>
        </p:nvSpPr>
        <p:spPr/>
        <p:txBody>
          <a:bodyPr/>
          <a:lstStyle/>
          <a:p>
            <a:r>
              <a:rPr lang="en-US" dirty="0" smtClean="0"/>
              <a:t>Coarse-to-fine SIFT flow algorithm is able to obtain lower energy than the ordinary algorithm most of the time</a:t>
            </a:r>
            <a:endParaRPr lang="en-US" dirty="0"/>
          </a:p>
        </p:txBody>
      </p:sp>
      <p:pic>
        <p:nvPicPr>
          <p:cNvPr id="1026" name="Picture 2"/>
          <p:cNvPicPr>
            <a:picLocks noChangeAspect="1" noChangeArrowheads="1"/>
          </p:cNvPicPr>
          <p:nvPr/>
        </p:nvPicPr>
        <p:blipFill>
          <a:blip r:embed="rId2"/>
          <a:srcRect/>
          <a:stretch>
            <a:fillRect/>
          </a:stretch>
        </p:blipFill>
        <p:spPr bwMode="auto">
          <a:xfrm>
            <a:off x="2057400" y="2800945"/>
            <a:ext cx="4957762" cy="2914055"/>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transfer system overview</a:t>
            </a:r>
            <a:endParaRPr lang="en-US" dirty="0"/>
          </a:p>
        </p:txBody>
      </p:sp>
      <p:pic>
        <p:nvPicPr>
          <p:cNvPr id="4" name="Picture 3"/>
          <p:cNvPicPr>
            <a:picLocks noChangeAspect="1"/>
          </p:cNvPicPr>
          <p:nvPr/>
        </p:nvPicPr>
        <p:blipFill>
          <a:blip r:embed="rId3"/>
          <a:stretch>
            <a:fillRect/>
          </a:stretch>
        </p:blipFill>
        <p:spPr>
          <a:xfrm>
            <a:off x="211666" y="3081868"/>
            <a:ext cx="1106424" cy="1106424"/>
          </a:xfrm>
          <a:prstGeom prst="rect">
            <a:avLst/>
          </a:prstGeom>
        </p:spPr>
      </p:pic>
      <p:sp>
        <p:nvSpPr>
          <p:cNvPr id="23" name="TextBox 22"/>
          <p:cNvSpPr txBox="1"/>
          <p:nvPr/>
        </p:nvSpPr>
        <p:spPr>
          <a:xfrm>
            <a:off x="975847" y="4507468"/>
            <a:ext cx="774571" cy="369332"/>
          </a:xfrm>
          <a:prstGeom prst="rect">
            <a:avLst/>
          </a:prstGeom>
          <a:noFill/>
        </p:spPr>
        <p:txBody>
          <a:bodyPr wrap="square" rtlCol="0">
            <a:spAutoFit/>
          </a:bodyPr>
          <a:lstStyle/>
          <a:p>
            <a:pPr algn="ctr"/>
            <a:r>
              <a:rPr lang="en-US" dirty="0" smtClean="0">
                <a:solidFill>
                  <a:srgbClr val="FFFF00"/>
                </a:solidFill>
              </a:rPr>
              <a:t>Query</a:t>
            </a:r>
            <a:r>
              <a:rPr lang="en-US" dirty="0" smtClean="0">
                <a:solidFill>
                  <a:schemeClr val="accent4">
                    <a:lumMod val="60000"/>
                    <a:lumOff val="40000"/>
                  </a:schemeClr>
                </a:solidFill>
              </a:rPr>
              <a:t> </a:t>
            </a:r>
            <a:endParaRPr lang="en-US" dirty="0">
              <a:solidFill>
                <a:schemeClr val="accent4">
                  <a:lumMod val="60000"/>
                  <a:lumOff val="40000"/>
                </a:schemeClr>
              </a:solidFill>
            </a:endParaRPr>
          </a:p>
        </p:txBody>
      </p:sp>
      <p:sp>
        <p:nvSpPr>
          <p:cNvPr id="24" name="TextBox 23"/>
          <p:cNvSpPr txBox="1"/>
          <p:nvPr/>
        </p:nvSpPr>
        <p:spPr>
          <a:xfrm>
            <a:off x="353676" y="4205768"/>
            <a:ext cx="774571" cy="307777"/>
          </a:xfrm>
          <a:prstGeom prst="rect">
            <a:avLst/>
          </a:prstGeom>
          <a:noFill/>
        </p:spPr>
        <p:txBody>
          <a:bodyPr wrap="square" rtlCol="0">
            <a:spAutoFit/>
          </a:bodyPr>
          <a:lstStyle/>
          <a:p>
            <a:pPr algn="ctr"/>
            <a:r>
              <a:rPr lang="en-US" sz="1400" dirty="0" smtClean="0"/>
              <a:t>RGB</a:t>
            </a:r>
            <a:endParaRPr lang="en-US" sz="1400" dirty="0"/>
          </a:p>
        </p:txBody>
      </p:sp>
      <p:grpSp>
        <p:nvGrpSpPr>
          <p:cNvPr id="34" name="Group 33"/>
          <p:cNvGrpSpPr/>
          <p:nvPr/>
        </p:nvGrpSpPr>
        <p:grpSpPr>
          <a:xfrm>
            <a:off x="1363133" y="3081868"/>
            <a:ext cx="1106424" cy="1431382"/>
            <a:chOff x="1363133" y="3081868"/>
            <a:chExt cx="1106424" cy="1431382"/>
          </a:xfrm>
        </p:grpSpPr>
        <p:pic>
          <p:nvPicPr>
            <p:cNvPr id="5" name="Picture 4"/>
            <p:cNvPicPr>
              <a:picLocks noChangeAspect="1"/>
            </p:cNvPicPr>
            <p:nvPr/>
          </p:nvPicPr>
          <p:blipFill>
            <a:blip r:embed="rId4"/>
            <a:stretch>
              <a:fillRect/>
            </a:stretch>
          </p:blipFill>
          <p:spPr>
            <a:xfrm>
              <a:off x="1363133" y="3081868"/>
              <a:ext cx="1106424" cy="1106424"/>
            </a:xfrm>
            <a:prstGeom prst="rect">
              <a:avLst/>
            </a:prstGeom>
          </p:spPr>
        </p:pic>
        <p:sp>
          <p:nvSpPr>
            <p:cNvPr id="25" name="TextBox 24"/>
            <p:cNvSpPr txBox="1"/>
            <p:nvPr/>
          </p:nvSpPr>
          <p:spPr>
            <a:xfrm>
              <a:off x="1511429" y="4205473"/>
              <a:ext cx="774571" cy="307777"/>
            </a:xfrm>
            <a:prstGeom prst="rect">
              <a:avLst/>
            </a:prstGeom>
            <a:noFill/>
          </p:spPr>
          <p:txBody>
            <a:bodyPr wrap="square" rtlCol="0">
              <a:spAutoFit/>
            </a:bodyPr>
            <a:lstStyle/>
            <a:p>
              <a:pPr algn="ctr"/>
              <a:r>
                <a:rPr lang="en-US" sz="1400" dirty="0" smtClean="0"/>
                <a:t>SIFT</a:t>
              </a:r>
              <a:endParaRPr lang="en-US" sz="1400" dirty="0"/>
            </a:p>
          </p:txBody>
        </p:sp>
      </p:grpSp>
      <p:grpSp>
        <p:nvGrpSpPr>
          <p:cNvPr id="31" name="Group 30"/>
          <p:cNvGrpSpPr/>
          <p:nvPr/>
        </p:nvGrpSpPr>
        <p:grpSpPr>
          <a:xfrm>
            <a:off x="3809997" y="1823044"/>
            <a:ext cx="1106424" cy="3899904"/>
            <a:chOff x="3809997" y="1823044"/>
            <a:chExt cx="1106424" cy="3899904"/>
          </a:xfrm>
        </p:grpSpPr>
        <p:pic>
          <p:nvPicPr>
            <p:cNvPr id="6" name="Picture 5"/>
            <p:cNvPicPr>
              <a:picLocks noChangeAspect="1"/>
            </p:cNvPicPr>
            <p:nvPr/>
          </p:nvPicPr>
          <p:blipFill>
            <a:blip r:embed="rId5"/>
            <a:stretch>
              <a:fillRect/>
            </a:stretch>
          </p:blipFill>
          <p:spPr>
            <a:xfrm>
              <a:off x="3809997" y="1823044"/>
              <a:ext cx="1106424" cy="1106424"/>
            </a:xfrm>
            <a:prstGeom prst="rect">
              <a:avLst/>
            </a:prstGeom>
          </p:spPr>
        </p:pic>
        <p:pic>
          <p:nvPicPr>
            <p:cNvPr id="7" name="Picture 6"/>
            <p:cNvPicPr>
              <a:picLocks noChangeAspect="1"/>
            </p:cNvPicPr>
            <p:nvPr/>
          </p:nvPicPr>
          <p:blipFill>
            <a:blip r:embed="rId6"/>
            <a:stretch>
              <a:fillRect/>
            </a:stretch>
          </p:blipFill>
          <p:spPr>
            <a:xfrm>
              <a:off x="3809997" y="3081868"/>
              <a:ext cx="1106424" cy="1106424"/>
            </a:xfrm>
            <a:prstGeom prst="rect">
              <a:avLst/>
            </a:prstGeom>
          </p:spPr>
        </p:pic>
        <p:pic>
          <p:nvPicPr>
            <p:cNvPr id="8" name="Picture 7"/>
            <p:cNvPicPr>
              <a:picLocks noChangeAspect="1"/>
            </p:cNvPicPr>
            <p:nvPr/>
          </p:nvPicPr>
          <p:blipFill>
            <a:blip r:embed="rId7"/>
            <a:stretch>
              <a:fillRect/>
            </a:stretch>
          </p:blipFill>
          <p:spPr>
            <a:xfrm>
              <a:off x="3809997" y="4301068"/>
              <a:ext cx="1106424" cy="1106424"/>
            </a:xfrm>
            <a:prstGeom prst="rect">
              <a:avLst/>
            </a:prstGeom>
          </p:spPr>
        </p:pic>
        <p:sp>
          <p:nvSpPr>
            <p:cNvPr id="26" name="TextBox 25"/>
            <p:cNvSpPr txBox="1"/>
            <p:nvPr/>
          </p:nvSpPr>
          <p:spPr>
            <a:xfrm>
              <a:off x="3969799" y="5415171"/>
              <a:ext cx="774571" cy="307777"/>
            </a:xfrm>
            <a:prstGeom prst="rect">
              <a:avLst/>
            </a:prstGeom>
            <a:noFill/>
          </p:spPr>
          <p:txBody>
            <a:bodyPr wrap="square" rtlCol="0">
              <a:spAutoFit/>
            </a:bodyPr>
            <a:lstStyle/>
            <a:p>
              <a:pPr algn="ctr"/>
              <a:r>
                <a:rPr lang="en-US" sz="1400" dirty="0" smtClean="0"/>
                <a:t>RGB</a:t>
              </a:r>
              <a:endParaRPr lang="en-US" sz="1400" dirty="0"/>
            </a:p>
          </p:txBody>
        </p:sp>
      </p:grpSp>
      <p:grpSp>
        <p:nvGrpSpPr>
          <p:cNvPr id="32" name="Group 31"/>
          <p:cNvGrpSpPr/>
          <p:nvPr/>
        </p:nvGrpSpPr>
        <p:grpSpPr>
          <a:xfrm>
            <a:off x="4961464" y="1823044"/>
            <a:ext cx="1106424" cy="3899609"/>
            <a:chOff x="4961464" y="1823044"/>
            <a:chExt cx="1106424" cy="3899609"/>
          </a:xfrm>
        </p:grpSpPr>
        <p:pic>
          <p:nvPicPr>
            <p:cNvPr id="9" name="Picture 8"/>
            <p:cNvPicPr>
              <a:picLocks noChangeAspect="1"/>
            </p:cNvPicPr>
            <p:nvPr/>
          </p:nvPicPr>
          <p:blipFill>
            <a:blip r:embed="rId8"/>
            <a:stretch>
              <a:fillRect/>
            </a:stretch>
          </p:blipFill>
          <p:spPr>
            <a:xfrm>
              <a:off x="4961464" y="1823044"/>
              <a:ext cx="1106424" cy="1106424"/>
            </a:xfrm>
            <a:prstGeom prst="rect">
              <a:avLst/>
            </a:prstGeom>
          </p:spPr>
        </p:pic>
        <p:pic>
          <p:nvPicPr>
            <p:cNvPr id="10" name="Picture 9"/>
            <p:cNvPicPr>
              <a:picLocks noChangeAspect="1"/>
            </p:cNvPicPr>
            <p:nvPr/>
          </p:nvPicPr>
          <p:blipFill>
            <a:blip r:embed="rId9"/>
            <a:stretch>
              <a:fillRect/>
            </a:stretch>
          </p:blipFill>
          <p:spPr>
            <a:xfrm>
              <a:off x="4961464" y="3081868"/>
              <a:ext cx="1106424" cy="1106424"/>
            </a:xfrm>
            <a:prstGeom prst="rect">
              <a:avLst/>
            </a:prstGeom>
          </p:spPr>
        </p:pic>
        <p:pic>
          <p:nvPicPr>
            <p:cNvPr id="11" name="Picture 10"/>
            <p:cNvPicPr>
              <a:picLocks noChangeAspect="1"/>
            </p:cNvPicPr>
            <p:nvPr/>
          </p:nvPicPr>
          <p:blipFill>
            <a:blip r:embed="rId10"/>
            <a:stretch>
              <a:fillRect/>
            </a:stretch>
          </p:blipFill>
          <p:spPr>
            <a:xfrm>
              <a:off x="4961464" y="4301068"/>
              <a:ext cx="1106424" cy="1106424"/>
            </a:xfrm>
            <a:prstGeom prst="rect">
              <a:avLst/>
            </a:prstGeom>
          </p:spPr>
        </p:pic>
        <p:sp>
          <p:nvSpPr>
            <p:cNvPr id="27" name="TextBox 26"/>
            <p:cNvSpPr txBox="1"/>
            <p:nvPr/>
          </p:nvSpPr>
          <p:spPr>
            <a:xfrm>
              <a:off x="5127552" y="5414876"/>
              <a:ext cx="774571" cy="307777"/>
            </a:xfrm>
            <a:prstGeom prst="rect">
              <a:avLst/>
            </a:prstGeom>
            <a:noFill/>
          </p:spPr>
          <p:txBody>
            <a:bodyPr wrap="square" rtlCol="0">
              <a:spAutoFit/>
            </a:bodyPr>
            <a:lstStyle/>
            <a:p>
              <a:pPr algn="ctr"/>
              <a:r>
                <a:rPr lang="en-US" sz="1400" dirty="0" smtClean="0"/>
                <a:t>SIFT</a:t>
              </a:r>
              <a:endParaRPr lang="en-US" sz="1400" dirty="0"/>
            </a:p>
          </p:txBody>
        </p:sp>
      </p:grpSp>
      <p:grpSp>
        <p:nvGrpSpPr>
          <p:cNvPr id="33" name="Group 32"/>
          <p:cNvGrpSpPr/>
          <p:nvPr/>
        </p:nvGrpSpPr>
        <p:grpSpPr>
          <a:xfrm>
            <a:off x="6111322" y="1823044"/>
            <a:ext cx="1121191" cy="3894933"/>
            <a:chOff x="6111322" y="1823044"/>
            <a:chExt cx="1121191" cy="3894933"/>
          </a:xfrm>
        </p:grpSpPr>
        <p:pic>
          <p:nvPicPr>
            <p:cNvPr id="12" name="Picture 11"/>
            <p:cNvPicPr>
              <a:picLocks noChangeAspect="1"/>
            </p:cNvPicPr>
            <p:nvPr/>
          </p:nvPicPr>
          <p:blipFill>
            <a:blip r:embed="rId11"/>
            <a:stretch>
              <a:fillRect/>
            </a:stretch>
          </p:blipFill>
          <p:spPr>
            <a:xfrm>
              <a:off x="6111322" y="1823044"/>
              <a:ext cx="1106424" cy="1106424"/>
            </a:xfrm>
            <a:prstGeom prst="rect">
              <a:avLst/>
            </a:prstGeom>
          </p:spPr>
        </p:pic>
        <p:pic>
          <p:nvPicPr>
            <p:cNvPr id="13" name="Picture 12"/>
            <p:cNvPicPr>
              <a:picLocks noChangeAspect="1"/>
            </p:cNvPicPr>
            <p:nvPr/>
          </p:nvPicPr>
          <p:blipFill>
            <a:blip r:embed="rId12"/>
            <a:stretch>
              <a:fillRect/>
            </a:stretch>
          </p:blipFill>
          <p:spPr>
            <a:xfrm>
              <a:off x="6111322" y="3081868"/>
              <a:ext cx="1106424" cy="1106424"/>
            </a:xfrm>
            <a:prstGeom prst="rect">
              <a:avLst/>
            </a:prstGeom>
          </p:spPr>
        </p:pic>
        <p:pic>
          <p:nvPicPr>
            <p:cNvPr id="15" name="Picture 14"/>
            <p:cNvPicPr>
              <a:picLocks noChangeAspect="1"/>
            </p:cNvPicPr>
            <p:nvPr/>
          </p:nvPicPr>
          <p:blipFill>
            <a:blip r:embed="rId13"/>
            <a:stretch>
              <a:fillRect/>
            </a:stretch>
          </p:blipFill>
          <p:spPr>
            <a:xfrm>
              <a:off x="6111322" y="4301068"/>
              <a:ext cx="1106424" cy="1106424"/>
            </a:xfrm>
            <a:prstGeom prst="rect">
              <a:avLst/>
            </a:prstGeom>
          </p:spPr>
        </p:pic>
        <p:sp>
          <p:nvSpPr>
            <p:cNvPr id="28" name="TextBox 27"/>
            <p:cNvSpPr txBox="1"/>
            <p:nvPr/>
          </p:nvSpPr>
          <p:spPr>
            <a:xfrm>
              <a:off x="6126090" y="5410200"/>
              <a:ext cx="1106423" cy="307777"/>
            </a:xfrm>
            <a:prstGeom prst="rect">
              <a:avLst/>
            </a:prstGeom>
            <a:noFill/>
          </p:spPr>
          <p:txBody>
            <a:bodyPr wrap="square" rtlCol="0">
              <a:spAutoFit/>
            </a:bodyPr>
            <a:lstStyle/>
            <a:p>
              <a:pPr algn="ctr"/>
              <a:r>
                <a:rPr lang="en-US" sz="1400" dirty="0" smtClean="0"/>
                <a:t>Annotation</a:t>
              </a:r>
              <a:endParaRPr lang="en-US" sz="1400" dirty="0"/>
            </a:p>
          </p:txBody>
        </p:sp>
      </p:grpSp>
      <p:grpSp>
        <p:nvGrpSpPr>
          <p:cNvPr id="35" name="Group 34"/>
          <p:cNvGrpSpPr/>
          <p:nvPr/>
        </p:nvGrpSpPr>
        <p:grpSpPr>
          <a:xfrm>
            <a:off x="2590800" y="1823044"/>
            <a:ext cx="1112263" cy="3902317"/>
            <a:chOff x="2590800" y="1823044"/>
            <a:chExt cx="1112263" cy="3902317"/>
          </a:xfrm>
        </p:grpSpPr>
        <p:pic>
          <p:nvPicPr>
            <p:cNvPr id="16" name="Picture 15"/>
            <p:cNvPicPr>
              <a:picLocks noChangeAspect="1"/>
            </p:cNvPicPr>
            <p:nvPr/>
          </p:nvPicPr>
          <p:blipFill>
            <a:blip r:embed="rId14"/>
            <a:stretch>
              <a:fillRect/>
            </a:stretch>
          </p:blipFill>
          <p:spPr>
            <a:xfrm>
              <a:off x="2596639" y="1823044"/>
              <a:ext cx="1106424" cy="1106424"/>
            </a:xfrm>
            <a:prstGeom prst="rect">
              <a:avLst/>
            </a:prstGeom>
          </p:spPr>
        </p:pic>
        <p:pic>
          <p:nvPicPr>
            <p:cNvPr id="17" name="Picture 16"/>
            <p:cNvPicPr>
              <a:picLocks noChangeAspect="1"/>
            </p:cNvPicPr>
            <p:nvPr/>
          </p:nvPicPr>
          <p:blipFill>
            <a:blip r:embed="rId15"/>
            <a:stretch>
              <a:fillRect/>
            </a:stretch>
          </p:blipFill>
          <p:spPr>
            <a:xfrm>
              <a:off x="2596639" y="3081868"/>
              <a:ext cx="1106424" cy="1106424"/>
            </a:xfrm>
            <a:prstGeom prst="rect">
              <a:avLst/>
            </a:prstGeom>
          </p:spPr>
        </p:pic>
        <p:pic>
          <p:nvPicPr>
            <p:cNvPr id="18" name="Picture 17"/>
            <p:cNvPicPr>
              <a:picLocks noChangeAspect="1"/>
            </p:cNvPicPr>
            <p:nvPr/>
          </p:nvPicPr>
          <p:blipFill>
            <a:blip r:embed="rId16"/>
            <a:stretch>
              <a:fillRect/>
            </a:stretch>
          </p:blipFill>
          <p:spPr>
            <a:xfrm>
              <a:off x="2596639" y="4301068"/>
              <a:ext cx="1106424" cy="1106424"/>
            </a:xfrm>
            <a:prstGeom prst="rect">
              <a:avLst/>
            </a:prstGeom>
          </p:spPr>
        </p:pic>
        <p:sp>
          <p:nvSpPr>
            <p:cNvPr id="29" name="TextBox 28"/>
            <p:cNvSpPr txBox="1"/>
            <p:nvPr/>
          </p:nvSpPr>
          <p:spPr>
            <a:xfrm>
              <a:off x="2590800" y="5417584"/>
              <a:ext cx="1112263" cy="307777"/>
            </a:xfrm>
            <a:prstGeom prst="rect">
              <a:avLst/>
            </a:prstGeom>
            <a:noFill/>
          </p:spPr>
          <p:txBody>
            <a:bodyPr wrap="square" rtlCol="0">
              <a:spAutoFit/>
            </a:bodyPr>
            <a:lstStyle/>
            <a:p>
              <a:pPr algn="ctr"/>
              <a:r>
                <a:rPr lang="en-US" sz="1400" dirty="0" smtClean="0"/>
                <a:t>SIFT flow</a:t>
              </a:r>
              <a:endParaRPr lang="en-US" sz="1400" dirty="0"/>
            </a:p>
          </p:txBody>
        </p:sp>
      </p:grpSp>
      <p:sp>
        <p:nvSpPr>
          <p:cNvPr id="30" name="TextBox 29"/>
          <p:cNvSpPr txBox="1"/>
          <p:nvPr/>
        </p:nvSpPr>
        <p:spPr>
          <a:xfrm>
            <a:off x="4441752" y="5734052"/>
            <a:ext cx="2131422" cy="369332"/>
          </a:xfrm>
          <a:prstGeom prst="rect">
            <a:avLst/>
          </a:prstGeom>
          <a:noFill/>
        </p:spPr>
        <p:txBody>
          <a:bodyPr wrap="square" rtlCol="0">
            <a:spAutoFit/>
          </a:bodyPr>
          <a:lstStyle/>
          <a:p>
            <a:pPr algn="ctr"/>
            <a:r>
              <a:rPr lang="en-US" dirty="0" smtClean="0">
                <a:solidFill>
                  <a:srgbClr val="FFFF00"/>
                </a:solidFill>
              </a:rPr>
              <a:t>Nearest neighbors</a:t>
            </a:r>
            <a:endParaRPr lang="en-US" dirty="0">
              <a:solidFill>
                <a:srgbClr val="FFFF00"/>
              </a:solidFill>
            </a:endParaRPr>
          </a:p>
        </p:txBody>
      </p:sp>
      <p:grpSp>
        <p:nvGrpSpPr>
          <p:cNvPr id="50" name="Group 49"/>
          <p:cNvGrpSpPr/>
          <p:nvPr/>
        </p:nvGrpSpPr>
        <p:grpSpPr>
          <a:xfrm>
            <a:off x="8044160" y="5239992"/>
            <a:ext cx="947440" cy="1389408"/>
            <a:chOff x="7837642" y="5014369"/>
            <a:chExt cx="947440" cy="1389408"/>
          </a:xfrm>
        </p:grpSpPr>
        <p:grpSp>
          <p:nvGrpSpPr>
            <p:cNvPr id="43" name="Group 42"/>
            <p:cNvGrpSpPr/>
            <p:nvPr/>
          </p:nvGrpSpPr>
          <p:grpSpPr>
            <a:xfrm>
              <a:off x="7837642" y="5032177"/>
              <a:ext cx="282884" cy="1371600"/>
              <a:chOff x="7696200" y="3505200"/>
              <a:chExt cx="457200" cy="2216792"/>
            </a:xfrm>
          </p:grpSpPr>
          <p:sp>
            <p:nvSpPr>
              <p:cNvPr id="37" name="Rectangle 36"/>
              <p:cNvSpPr/>
              <p:nvPr/>
            </p:nvSpPr>
            <p:spPr>
              <a:xfrm>
                <a:off x="7696200" y="3505200"/>
                <a:ext cx="457200" cy="319176"/>
              </a:xfrm>
              <a:prstGeom prst="rect">
                <a:avLst/>
              </a:prstGeom>
              <a:solidFill>
                <a:srgbClr val="7AA34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696200" y="3886297"/>
                <a:ext cx="457200" cy="319176"/>
              </a:xfrm>
              <a:prstGeom prst="rect">
                <a:avLst/>
              </a:prstGeom>
              <a:solidFill>
                <a:srgbClr val="3E70B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7696200" y="4264148"/>
                <a:ext cx="457200" cy="319176"/>
              </a:xfrm>
              <a:prstGeom prst="rect">
                <a:avLst/>
              </a:prstGeom>
              <a:solidFill>
                <a:srgbClr val="B8D08D"/>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696200" y="4641208"/>
                <a:ext cx="457200" cy="319176"/>
              </a:xfrm>
              <a:prstGeom prst="rect">
                <a:avLst/>
              </a:prstGeom>
              <a:solidFill>
                <a:srgbClr val="CDCD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7696200" y="5022208"/>
                <a:ext cx="457200" cy="319176"/>
              </a:xfrm>
              <a:prstGeom prst="rect">
                <a:avLst/>
              </a:prstGeom>
              <a:solidFill>
                <a:srgbClr val="A87FA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7696200" y="5402816"/>
                <a:ext cx="457200" cy="319176"/>
              </a:xfrm>
              <a:prstGeom prst="rect">
                <a:avLst/>
              </a:prstGeom>
              <a:solidFill>
                <a:srgbClr val="5C5C5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43"/>
            <p:cNvSpPr txBox="1"/>
            <p:nvPr/>
          </p:nvSpPr>
          <p:spPr>
            <a:xfrm>
              <a:off x="8076222" y="5014369"/>
              <a:ext cx="389662" cy="246221"/>
            </a:xfrm>
            <a:prstGeom prst="rect">
              <a:avLst/>
            </a:prstGeom>
            <a:noFill/>
          </p:spPr>
          <p:txBody>
            <a:bodyPr wrap="none" rtlCol="0">
              <a:spAutoFit/>
            </a:bodyPr>
            <a:lstStyle/>
            <a:p>
              <a:r>
                <a:rPr lang="en-US" sz="1000" dirty="0" smtClean="0"/>
                <a:t>tree</a:t>
              </a:r>
              <a:endParaRPr lang="en-US" sz="1000" dirty="0"/>
            </a:p>
          </p:txBody>
        </p:sp>
        <p:sp>
          <p:nvSpPr>
            <p:cNvPr id="45" name="TextBox 44"/>
            <p:cNvSpPr txBox="1"/>
            <p:nvPr/>
          </p:nvSpPr>
          <p:spPr>
            <a:xfrm>
              <a:off x="8079560" y="5240179"/>
              <a:ext cx="364202" cy="246221"/>
            </a:xfrm>
            <a:prstGeom prst="rect">
              <a:avLst/>
            </a:prstGeom>
            <a:noFill/>
          </p:spPr>
          <p:txBody>
            <a:bodyPr wrap="none" rtlCol="0">
              <a:spAutoFit/>
            </a:bodyPr>
            <a:lstStyle/>
            <a:p>
              <a:r>
                <a:rPr lang="en-US" sz="1000" dirty="0" smtClean="0"/>
                <a:t>sky</a:t>
              </a:r>
              <a:endParaRPr lang="en-US" sz="1000" dirty="0"/>
            </a:p>
          </p:txBody>
        </p:sp>
        <p:sp>
          <p:nvSpPr>
            <p:cNvPr id="46" name="TextBox 45"/>
            <p:cNvSpPr txBox="1"/>
            <p:nvPr/>
          </p:nvSpPr>
          <p:spPr>
            <a:xfrm>
              <a:off x="8079560" y="5461395"/>
              <a:ext cx="428322" cy="246221"/>
            </a:xfrm>
            <a:prstGeom prst="rect">
              <a:avLst/>
            </a:prstGeom>
            <a:noFill/>
          </p:spPr>
          <p:txBody>
            <a:bodyPr wrap="none" rtlCol="0">
              <a:spAutoFit/>
            </a:bodyPr>
            <a:lstStyle/>
            <a:p>
              <a:r>
                <a:rPr lang="en-US" sz="1000" dirty="0" smtClean="0"/>
                <a:t>road</a:t>
              </a:r>
              <a:endParaRPr lang="en-US" sz="1000" dirty="0"/>
            </a:p>
          </p:txBody>
        </p:sp>
        <p:sp>
          <p:nvSpPr>
            <p:cNvPr id="47" name="TextBox 46"/>
            <p:cNvSpPr txBox="1"/>
            <p:nvPr/>
          </p:nvSpPr>
          <p:spPr>
            <a:xfrm>
              <a:off x="8076542" y="5704763"/>
              <a:ext cx="432493" cy="246221"/>
            </a:xfrm>
            <a:prstGeom prst="rect">
              <a:avLst/>
            </a:prstGeom>
            <a:noFill/>
          </p:spPr>
          <p:txBody>
            <a:bodyPr wrap="none" rtlCol="0">
              <a:spAutoFit/>
            </a:bodyPr>
            <a:lstStyle/>
            <a:p>
              <a:r>
                <a:rPr lang="en-US" sz="1000" dirty="0" smtClean="0"/>
                <a:t>field</a:t>
              </a:r>
              <a:endParaRPr lang="en-US" sz="1000" dirty="0"/>
            </a:p>
          </p:txBody>
        </p:sp>
        <p:sp>
          <p:nvSpPr>
            <p:cNvPr id="48" name="TextBox 47"/>
            <p:cNvSpPr txBox="1"/>
            <p:nvPr/>
          </p:nvSpPr>
          <p:spPr>
            <a:xfrm>
              <a:off x="8079560" y="5940747"/>
              <a:ext cx="341209" cy="246221"/>
            </a:xfrm>
            <a:prstGeom prst="rect">
              <a:avLst/>
            </a:prstGeom>
            <a:noFill/>
          </p:spPr>
          <p:txBody>
            <a:bodyPr wrap="none" rtlCol="0">
              <a:spAutoFit/>
            </a:bodyPr>
            <a:lstStyle/>
            <a:p>
              <a:r>
                <a:rPr lang="en-US" sz="1000" dirty="0" smtClean="0"/>
                <a:t>car</a:t>
              </a:r>
              <a:endParaRPr lang="en-US" sz="1000" dirty="0"/>
            </a:p>
          </p:txBody>
        </p:sp>
        <p:sp>
          <p:nvSpPr>
            <p:cNvPr id="49" name="TextBox 48"/>
            <p:cNvSpPr txBox="1"/>
            <p:nvPr/>
          </p:nvSpPr>
          <p:spPr>
            <a:xfrm>
              <a:off x="8087455" y="6154579"/>
              <a:ext cx="697627" cy="246221"/>
            </a:xfrm>
            <a:prstGeom prst="rect">
              <a:avLst/>
            </a:prstGeom>
            <a:noFill/>
          </p:spPr>
          <p:txBody>
            <a:bodyPr wrap="none" rtlCol="0">
              <a:spAutoFit/>
            </a:bodyPr>
            <a:lstStyle/>
            <a:p>
              <a:r>
                <a:rPr lang="en-US" sz="1000" dirty="0" smtClean="0"/>
                <a:t>unlabeled</a:t>
              </a:r>
              <a:endParaRPr lang="en-US" sz="10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accel="50000" decel="5000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accel="50000" decel="5000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1+#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accel="50000" decel="5000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1+#ppt_w/2"/>
                                          </p:val>
                                        </p:tav>
                                        <p:tav tm="100000">
                                          <p:val>
                                            <p:strVal val="#ppt_x"/>
                                          </p:val>
                                        </p:tav>
                                      </p:tavLst>
                                    </p:anim>
                                    <p:anim calcmode="lin" valueType="num">
                                      <p:cBhvr additive="base">
                                        <p:cTn id="29" dur="500" fill="hold"/>
                                        <p:tgtEl>
                                          <p:spTgt spid="33"/>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2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transfer system overview</a:t>
            </a:r>
            <a:endParaRPr lang="en-US" dirty="0"/>
          </a:p>
        </p:txBody>
      </p:sp>
      <p:pic>
        <p:nvPicPr>
          <p:cNvPr id="3" name="Picture 2"/>
          <p:cNvPicPr>
            <a:picLocks noChangeAspect="1"/>
          </p:cNvPicPr>
          <p:nvPr/>
        </p:nvPicPr>
        <p:blipFill>
          <a:blip r:embed="rId2"/>
          <a:stretch>
            <a:fillRect/>
          </a:stretch>
        </p:blipFill>
        <p:spPr>
          <a:xfrm>
            <a:off x="211666" y="3081868"/>
            <a:ext cx="1106424" cy="1106424"/>
          </a:xfrm>
          <a:prstGeom prst="rect">
            <a:avLst/>
          </a:prstGeom>
        </p:spPr>
      </p:pic>
      <p:pic>
        <p:nvPicPr>
          <p:cNvPr id="4" name="Picture 3"/>
          <p:cNvPicPr>
            <a:picLocks noChangeAspect="1"/>
          </p:cNvPicPr>
          <p:nvPr/>
        </p:nvPicPr>
        <p:blipFill>
          <a:blip r:embed="rId3"/>
          <a:stretch>
            <a:fillRect/>
          </a:stretch>
        </p:blipFill>
        <p:spPr>
          <a:xfrm>
            <a:off x="1363133" y="3081868"/>
            <a:ext cx="1106424" cy="1106424"/>
          </a:xfrm>
          <a:prstGeom prst="rect">
            <a:avLst/>
          </a:prstGeom>
        </p:spPr>
      </p:pic>
      <p:grpSp>
        <p:nvGrpSpPr>
          <p:cNvPr id="6" name="Group 46"/>
          <p:cNvGrpSpPr/>
          <p:nvPr/>
        </p:nvGrpSpPr>
        <p:grpSpPr>
          <a:xfrm>
            <a:off x="2590800" y="1823044"/>
            <a:ext cx="1112263" cy="3902317"/>
            <a:chOff x="2590800" y="1823044"/>
            <a:chExt cx="1112263" cy="3902317"/>
          </a:xfrm>
        </p:grpSpPr>
        <p:pic>
          <p:nvPicPr>
            <p:cNvPr id="14" name="Picture 13"/>
            <p:cNvPicPr>
              <a:picLocks noChangeAspect="1"/>
            </p:cNvPicPr>
            <p:nvPr/>
          </p:nvPicPr>
          <p:blipFill>
            <a:blip r:embed="rId4"/>
            <a:stretch>
              <a:fillRect/>
            </a:stretch>
          </p:blipFill>
          <p:spPr>
            <a:xfrm>
              <a:off x="2596639" y="1823044"/>
              <a:ext cx="1106424" cy="1106424"/>
            </a:xfrm>
            <a:prstGeom prst="rect">
              <a:avLst/>
            </a:prstGeom>
          </p:spPr>
        </p:pic>
        <p:pic>
          <p:nvPicPr>
            <p:cNvPr id="15" name="Picture 14"/>
            <p:cNvPicPr>
              <a:picLocks noChangeAspect="1"/>
            </p:cNvPicPr>
            <p:nvPr/>
          </p:nvPicPr>
          <p:blipFill>
            <a:blip r:embed="rId5"/>
            <a:stretch>
              <a:fillRect/>
            </a:stretch>
          </p:blipFill>
          <p:spPr>
            <a:xfrm>
              <a:off x="2596639" y="3081868"/>
              <a:ext cx="1106424" cy="1106424"/>
            </a:xfrm>
            <a:prstGeom prst="rect">
              <a:avLst/>
            </a:prstGeom>
          </p:spPr>
        </p:pic>
        <p:pic>
          <p:nvPicPr>
            <p:cNvPr id="16" name="Picture 15"/>
            <p:cNvPicPr>
              <a:picLocks noChangeAspect="1"/>
            </p:cNvPicPr>
            <p:nvPr/>
          </p:nvPicPr>
          <p:blipFill>
            <a:blip r:embed="rId6"/>
            <a:stretch>
              <a:fillRect/>
            </a:stretch>
          </p:blipFill>
          <p:spPr>
            <a:xfrm>
              <a:off x="2596639" y="4301068"/>
              <a:ext cx="1106424" cy="1106424"/>
            </a:xfrm>
            <a:prstGeom prst="rect">
              <a:avLst/>
            </a:prstGeom>
          </p:spPr>
        </p:pic>
        <p:sp>
          <p:nvSpPr>
            <p:cNvPr id="38" name="TextBox 37"/>
            <p:cNvSpPr txBox="1"/>
            <p:nvPr/>
          </p:nvSpPr>
          <p:spPr>
            <a:xfrm>
              <a:off x="2590800" y="5417584"/>
              <a:ext cx="1112263" cy="307777"/>
            </a:xfrm>
            <a:prstGeom prst="rect">
              <a:avLst/>
            </a:prstGeom>
            <a:noFill/>
          </p:spPr>
          <p:txBody>
            <a:bodyPr wrap="square" rtlCol="0">
              <a:spAutoFit/>
            </a:bodyPr>
            <a:lstStyle/>
            <a:p>
              <a:pPr algn="ctr"/>
              <a:r>
                <a:rPr lang="en-US" sz="1400" dirty="0" smtClean="0"/>
                <a:t>SIFT flow</a:t>
              </a:r>
              <a:endParaRPr lang="en-US" sz="1400" dirty="0"/>
            </a:p>
          </p:txBody>
        </p:sp>
      </p:grpSp>
      <p:grpSp>
        <p:nvGrpSpPr>
          <p:cNvPr id="7" name="Group 45"/>
          <p:cNvGrpSpPr/>
          <p:nvPr/>
        </p:nvGrpSpPr>
        <p:grpSpPr>
          <a:xfrm>
            <a:off x="3809997" y="1823044"/>
            <a:ext cx="3422516" cy="4280340"/>
            <a:chOff x="3809997" y="1823044"/>
            <a:chExt cx="3422516" cy="4280340"/>
          </a:xfrm>
        </p:grpSpPr>
        <p:pic>
          <p:nvPicPr>
            <p:cNvPr id="17" name="Picture 16"/>
            <p:cNvPicPr>
              <a:picLocks noChangeAspect="1"/>
            </p:cNvPicPr>
            <p:nvPr/>
          </p:nvPicPr>
          <p:blipFill>
            <a:blip r:embed="rId7"/>
            <a:stretch>
              <a:fillRect/>
            </a:stretch>
          </p:blipFill>
          <p:spPr>
            <a:xfrm>
              <a:off x="3809997" y="1823044"/>
              <a:ext cx="1106424" cy="1106424"/>
            </a:xfrm>
            <a:prstGeom prst="rect">
              <a:avLst/>
            </a:prstGeom>
          </p:spPr>
        </p:pic>
        <p:pic>
          <p:nvPicPr>
            <p:cNvPr id="18" name="Picture 17"/>
            <p:cNvPicPr>
              <a:picLocks noChangeAspect="1"/>
            </p:cNvPicPr>
            <p:nvPr/>
          </p:nvPicPr>
          <p:blipFill>
            <a:blip r:embed="rId8"/>
            <a:stretch>
              <a:fillRect/>
            </a:stretch>
          </p:blipFill>
          <p:spPr>
            <a:xfrm>
              <a:off x="3809997" y="3081868"/>
              <a:ext cx="1106424" cy="1106424"/>
            </a:xfrm>
            <a:prstGeom prst="rect">
              <a:avLst/>
            </a:prstGeom>
          </p:spPr>
        </p:pic>
        <p:pic>
          <p:nvPicPr>
            <p:cNvPr id="19" name="Picture 18"/>
            <p:cNvPicPr>
              <a:picLocks noChangeAspect="1"/>
            </p:cNvPicPr>
            <p:nvPr/>
          </p:nvPicPr>
          <p:blipFill>
            <a:blip r:embed="rId9"/>
            <a:stretch>
              <a:fillRect/>
            </a:stretch>
          </p:blipFill>
          <p:spPr>
            <a:xfrm>
              <a:off x="3809997" y="4301068"/>
              <a:ext cx="1106424" cy="1106424"/>
            </a:xfrm>
            <a:prstGeom prst="rect">
              <a:avLst/>
            </a:prstGeom>
          </p:spPr>
        </p:pic>
        <p:pic>
          <p:nvPicPr>
            <p:cNvPr id="20" name="Picture 19"/>
            <p:cNvPicPr>
              <a:picLocks noChangeAspect="1"/>
            </p:cNvPicPr>
            <p:nvPr/>
          </p:nvPicPr>
          <p:blipFill>
            <a:blip r:embed="rId10"/>
            <a:stretch>
              <a:fillRect/>
            </a:stretch>
          </p:blipFill>
          <p:spPr>
            <a:xfrm>
              <a:off x="4961464" y="1823044"/>
              <a:ext cx="1106424" cy="1106424"/>
            </a:xfrm>
            <a:prstGeom prst="rect">
              <a:avLst/>
            </a:prstGeom>
          </p:spPr>
        </p:pic>
        <p:pic>
          <p:nvPicPr>
            <p:cNvPr id="21" name="Picture 20"/>
            <p:cNvPicPr>
              <a:picLocks noChangeAspect="1"/>
            </p:cNvPicPr>
            <p:nvPr/>
          </p:nvPicPr>
          <p:blipFill>
            <a:blip r:embed="rId11"/>
            <a:stretch>
              <a:fillRect/>
            </a:stretch>
          </p:blipFill>
          <p:spPr>
            <a:xfrm>
              <a:off x="4961464" y="3081868"/>
              <a:ext cx="1106424" cy="1106424"/>
            </a:xfrm>
            <a:prstGeom prst="rect">
              <a:avLst/>
            </a:prstGeom>
          </p:spPr>
        </p:pic>
        <p:pic>
          <p:nvPicPr>
            <p:cNvPr id="22" name="Picture 21"/>
            <p:cNvPicPr>
              <a:picLocks noChangeAspect="1"/>
            </p:cNvPicPr>
            <p:nvPr/>
          </p:nvPicPr>
          <p:blipFill>
            <a:blip r:embed="rId12"/>
            <a:stretch>
              <a:fillRect/>
            </a:stretch>
          </p:blipFill>
          <p:spPr>
            <a:xfrm>
              <a:off x="4961464" y="4301068"/>
              <a:ext cx="1106424" cy="1106424"/>
            </a:xfrm>
            <a:prstGeom prst="rect">
              <a:avLst/>
            </a:prstGeom>
          </p:spPr>
        </p:pic>
        <p:pic>
          <p:nvPicPr>
            <p:cNvPr id="23" name="Picture 22"/>
            <p:cNvPicPr>
              <a:picLocks noChangeAspect="1"/>
            </p:cNvPicPr>
            <p:nvPr/>
          </p:nvPicPr>
          <p:blipFill>
            <a:blip r:embed="rId13"/>
            <a:stretch>
              <a:fillRect/>
            </a:stretch>
          </p:blipFill>
          <p:spPr>
            <a:xfrm>
              <a:off x="6111322" y="1823044"/>
              <a:ext cx="1106424" cy="1106424"/>
            </a:xfrm>
            <a:prstGeom prst="rect">
              <a:avLst/>
            </a:prstGeom>
          </p:spPr>
        </p:pic>
        <p:pic>
          <p:nvPicPr>
            <p:cNvPr id="24" name="Picture 23"/>
            <p:cNvPicPr>
              <a:picLocks noChangeAspect="1"/>
            </p:cNvPicPr>
            <p:nvPr/>
          </p:nvPicPr>
          <p:blipFill>
            <a:blip r:embed="rId14"/>
            <a:stretch>
              <a:fillRect/>
            </a:stretch>
          </p:blipFill>
          <p:spPr>
            <a:xfrm>
              <a:off x="6111322" y="3081868"/>
              <a:ext cx="1106424" cy="1106424"/>
            </a:xfrm>
            <a:prstGeom prst="rect">
              <a:avLst/>
            </a:prstGeom>
          </p:spPr>
        </p:pic>
        <p:pic>
          <p:nvPicPr>
            <p:cNvPr id="25" name="Picture 24"/>
            <p:cNvPicPr>
              <a:picLocks noChangeAspect="1"/>
            </p:cNvPicPr>
            <p:nvPr/>
          </p:nvPicPr>
          <p:blipFill>
            <a:blip r:embed="rId15"/>
            <a:stretch>
              <a:fillRect/>
            </a:stretch>
          </p:blipFill>
          <p:spPr>
            <a:xfrm>
              <a:off x="6111322" y="4301068"/>
              <a:ext cx="1106424" cy="1106424"/>
            </a:xfrm>
            <a:prstGeom prst="rect">
              <a:avLst/>
            </a:prstGeom>
          </p:spPr>
        </p:pic>
        <p:sp>
          <p:nvSpPr>
            <p:cNvPr id="35" name="TextBox 34"/>
            <p:cNvSpPr txBox="1"/>
            <p:nvPr/>
          </p:nvSpPr>
          <p:spPr>
            <a:xfrm>
              <a:off x="3969799" y="5415171"/>
              <a:ext cx="774571" cy="307777"/>
            </a:xfrm>
            <a:prstGeom prst="rect">
              <a:avLst/>
            </a:prstGeom>
            <a:noFill/>
          </p:spPr>
          <p:txBody>
            <a:bodyPr wrap="square" rtlCol="0">
              <a:spAutoFit/>
            </a:bodyPr>
            <a:lstStyle/>
            <a:p>
              <a:pPr algn="ctr"/>
              <a:r>
                <a:rPr lang="en-US" sz="1400" dirty="0" smtClean="0"/>
                <a:t>RGB</a:t>
              </a:r>
              <a:endParaRPr lang="en-US" sz="1400" dirty="0"/>
            </a:p>
          </p:txBody>
        </p:sp>
        <p:sp>
          <p:nvSpPr>
            <p:cNvPr id="36" name="TextBox 35"/>
            <p:cNvSpPr txBox="1"/>
            <p:nvPr/>
          </p:nvSpPr>
          <p:spPr>
            <a:xfrm>
              <a:off x="5127552" y="5414876"/>
              <a:ext cx="774571" cy="307777"/>
            </a:xfrm>
            <a:prstGeom prst="rect">
              <a:avLst/>
            </a:prstGeom>
            <a:noFill/>
          </p:spPr>
          <p:txBody>
            <a:bodyPr wrap="square" rtlCol="0">
              <a:spAutoFit/>
            </a:bodyPr>
            <a:lstStyle/>
            <a:p>
              <a:pPr algn="ctr"/>
              <a:r>
                <a:rPr lang="en-US" sz="1400" dirty="0" smtClean="0"/>
                <a:t>SIFT</a:t>
              </a:r>
              <a:endParaRPr lang="en-US" sz="1400" dirty="0"/>
            </a:p>
          </p:txBody>
        </p:sp>
        <p:sp>
          <p:nvSpPr>
            <p:cNvPr id="37" name="TextBox 36"/>
            <p:cNvSpPr txBox="1"/>
            <p:nvPr/>
          </p:nvSpPr>
          <p:spPr>
            <a:xfrm>
              <a:off x="6126090" y="5410200"/>
              <a:ext cx="1106423" cy="307777"/>
            </a:xfrm>
            <a:prstGeom prst="rect">
              <a:avLst/>
            </a:prstGeom>
            <a:noFill/>
          </p:spPr>
          <p:txBody>
            <a:bodyPr wrap="square" rtlCol="0">
              <a:spAutoFit/>
            </a:bodyPr>
            <a:lstStyle/>
            <a:p>
              <a:pPr algn="ctr"/>
              <a:r>
                <a:rPr lang="en-US" sz="1400" dirty="0" smtClean="0"/>
                <a:t>Annotation</a:t>
              </a:r>
              <a:endParaRPr lang="en-US" sz="1400" dirty="0"/>
            </a:p>
          </p:txBody>
        </p:sp>
        <p:sp>
          <p:nvSpPr>
            <p:cNvPr id="39" name="TextBox 38"/>
            <p:cNvSpPr txBox="1"/>
            <p:nvPr/>
          </p:nvSpPr>
          <p:spPr>
            <a:xfrm>
              <a:off x="3809997" y="5734052"/>
              <a:ext cx="3407749" cy="369332"/>
            </a:xfrm>
            <a:prstGeom prst="rect">
              <a:avLst/>
            </a:prstGeom>
            <a:noFill/>
          </p:spPr>
          <p:txBody>
            <a:bodyPr wrap="square" rtlCol="0">
              <a:spAutoFit/>
            </a:bodyPr>
            <a:lstStyle/>
            <a:p>
              <a:pPr algn="ctr"/>
              <a:r>
                <a:rPr lang="en-US" dirty="0" smtClean="0">
                  <a:solidFill>
                    <a:schemeClr val="accent4"/>
                  </a:solidFill>
                </a:rPr>
                <a:t>Warped</a:t>
              </a:r>
              <a:r>
                <a:rPr lang="en-US" dirty="0" smtClean="0">
                  <a:solidFill>
                    <a:srgbClr val="FF6600"/>
                  </a:solidFill>
                </a:rPr>
                <a:t> </a:t>
              </a:r>
              <a:r>
                <a:rPr lang="en-US" dirty="0" smtClean="0">
                  <a:solidFill>
                    <a:srgbClr val="FFFF00"/>
                  </a:solidFill>
                </a:rPr>
                <a:t>nearest neighbors</a:t>
              </a:r>
              <a:endParaRPr lang="en-US" dirty="0">
                <a:solidFill>
                  <a:srgbClr val="FFFF00"/>
                </a:solidFill>
              </a:endParaRPr>
            </a:p>
          </p:txBody>
        </p:sp>
      </p:grpSp>
      <p:sp>
        <p:nvSpPr>
          <p:cNvPr id="40" name="TextBox 39"/>
          <p:cNvSpPr txBox="1"/>
          <p:nvPr/>
        </p:nvSpPr>
        <p:spPr>
          <a:xfrm>
            <a:off x="975847" y="4507468"/>
            <a:ext cx="774571" cy="369332"/>
          </a:xfrm>
          <a:prstGeom prst="rect">
            <a:avLst/>
          </a:prstGeom>
          <a:noFill/>
        </p:spPr>
        <p:txBody>
          <a:bodyPr wrap="square" rtlCol="0">
            <a:spAutoFit/>
          </a:bodyPr>
          <a:lstStyle/>
          <a:p>
            <a:pPr algn="ctr"/>
            <a:r>
              <a:rPr lang="en-US" dirty="0" smtClean="0">
                <a:solidFill>
                  <a:srgbClr val="FFFF00"/>
                </a:solidFill>
              </a:rPr>
              <a:t>Query </a:t>
            </a:r>
            <a:endParaRPr lang="en-US" dirty="0">
              <a:solidFill>
                <a:srgbClr val="FFFF00"/>
              </a:solidFill>
            </a:endParaRPr>
          </a:p>
        </p:txBody>
      </p:sp>
      <p:sp>
        <p:nvSpPr>
          <p:cNvPr id="41" name="TextBox 40"/>
          <p:cNvSpPr txBox="1"/>
          <p:nvPr/>
        </p:nvSpPr>
        <p:spPr>
          <a:xfrm>
            <a:off x="353676" y="4205768"/>
            <a:ext cx="774571" cy="307777"/>
          </a:xfrm>
          <a:prstGeom prst="rect">
            <a:avLst/>
          </a:prstGeom>
          <a:noFill/>
        </p:spPr>
        <p:txBody>
          <a:bodyPr wrap="square" rtlCol="0">
            <a:spAutoFit/>
          </a:bodyPr>
          <a:lstStyle/>
          <a:p>
            <a:pPr algn="ctr"/>
            <a:r>
              <a:rPr lang="en-US" sz="1400" dirty="0" smtClean="0"/>
              <a:t>RGB</a:t>
            </a:r>
            <a:endParaRPr lang="en-US" sz="1400" dirty="0"/>
          </a:p>
        </p:txBody>
      </p:sp>
      <p:sp>
        <p:nvSpPr>
          <p:cNvPr id="42" name="TextBox 41"/>
          <p:cNvSpPr txBox="1"/>
          <p:nvPr/>
        </p:nvSpPr>
        <p:spPr>
          <a:xfrm>
            <a:off x="1511429" y="4205473"/>
            <a:ext cx="774571" cy="307777"/>
          </a:xfrm>
          <a:prstGeom prst="rect">
            <a:avLst/>
          </a:prstGeom>
          <a:noFill/>
        </p:spPr>
        <p:txBody>
          <a:bodyPr wrap="square" rtlCol="0">
            <a:spAutoFit/>
          </a:bodyPr>
          <a:lstStyle/>
          <a:p>
            <a:pPr algn="ctr"/>
            <a:r>
              <a:rPr lang="en-US" sz="1400" dirty="0" smtClean="0"/>
              <a:t>SIFT</a:t>
            </a:r>
            <a:endParaRPr lang="en-US" sz="1400" dirty="0"/>
          </a:p>
        </p:txBody>
      </p:sp>
      <p:grpSp>
        <p:nvGrpSpPr>
          <p:cNvPr id="8" name="Group 61"/>
          <p:cNvGrpSpPr/>
          <p:nvPr/>
        </p:nvGrpSpPr>
        <p:grpSpPr>
          <a:xfrm>
            <a:off x="6324600" y="3081868"/>
            <a:ext cx="1106424" cy="1424293"/>
            <a:chOff x="7467600" y="3081868"/>
            <a:chExt cx="1106424" cy="1424293"/>
          </a:xfrm>
        </p:grpSpPr>
        <p:pic>
          <p:nvPicPr>
            <p:cNvPr id="26" name="Picture 25"/>
            <p:cNvPicPr>
              <a:picLocks noChangeAspect="1"/>
            </p:cNvPicPr>
            <p:nvPr/>
          </p:nvPicPr>
          <p:blipFill>
            <a:blip r:embed="rId16"/>
            <a:stretch>
              <a:fillRect/>
            </a:stretch>
          </p:blipFill>
          <p:spPr>
            <a:xfrm>
              <a:off x="7467600" y="3081868"/>
              <a:ext cx="1106424" cy="1106424"/>
            </a:xfrm>
            <a:prstGeom prst="rect">
              <a:avLst/>
            </a:prstGeom>
          </p:spPr>
        </p:pic>
        <p:sp>
          <p:nvSpPr>
            <p:cNvPr id="43" name="TextBox 42"/>
            <p:cNvSpPr txBox="1"/>
            <p:nvPr/>
          </p:nvSpPr>
          <p:spPr>
            <a:xfrm>
              <a:off x="7467601" y="4198384"/>
              <a:ext cx="1106423" cy="307777"/>
            </a:xfrm>
            <a:prstGeom prst="rect">
              <a:avLst/>
            </a:prstGeom>
            <a:noFill/>
          </p:spPr>
          <p:txBody>
            <a:bodyPr wrap="square" rtlCol="0">
              <a:spAutoFit/>
            </a:bodyPr>
            <a:lstStyle/>
            <a:p>
              <a:pPr algn="ctr"/>
              <a:r>
                <a:rPr lang="en-US" sz="1400" dirty="0" smtClean="0"/>
                <a:t>Parsing</a:t>
              </a:r>
              <a:endParaRPr lang="en-US" sz="1400" dirty="0"/>
            </a:p>
          </p:txBody>
        </p:sp>
      </p:grpSp>
      <p:grpSp>
        <p:nvGrpSpPr>
          <p:cNvPr id="9" name="Group 62"/>
          <p:cNvGrpSpPr/>
          <p:nvPr/>
        </p:nvGrpSpPr>
        <p:grpSpPr>
          <a:xfrm>
            <a:off x="7504176" y="3081868"/>
            <a:ext cx="1106424" cy="1424424"/>
            <a:chOff x="8647176" y="3081868"/>
            <a:chExt cx="1106424" cy="1424424"/>
          </a:xfrm>
        </p:grpSpPr>
        <p:pic>
          <p:nvPicPr>
            <p:cNvPr id="44" name="Picture 43"/>
            <p:cNvPicPr>
              <a:picLocks noChangeAspect="1"/>
            </p:cNvPicPr>
            <p:nvPr/>
          </p:nvPicPr>
          <p:blipFill>
            <a:blip r:embed="rId17"/>
            <a:stretch>
              <a:fillRect/>
            </a:stretch>
          </p:blipFill>
          <p:spPr>
            <a:xfrm>
              <a:off x="8647176" y="3081868"/>
              <a:ext cx="1106424" cy="1106424"/>
            </a:xfrm>
            <a:prstGeom prst="rect">
              <a:avLst/>
            </a:prstGeom>
          </p:spPr>
        </p:pic>
        <p:sp>
          <p:nvSpPr>
            <p:cNvPr id="45" name="TextBox 44"/>
            <p:cNvSpPr txBox="1"/>
            <p:nvPr/>
          </p:nvSpPr>
          <p:spPr>
            <a:xfrm>
              <a:off x="8647177" y="4198515"/>
              <a:ext cx="1106423" cy="307777"/>
            </a:xfrm>
            <a:prstGeom prst="rect">
              <a:avLst/>
            </a:prstGeom>
            <a:noFill/>
          </p:spPr>
          <p:txBody>
            <a:bodyPr wrap="square" rtlCol="0">
              <a:spAutoFit/>
            </a:bodyPr>
            <a:lstStyle/>
            <a:p>
              <a:pPr algn="ctr"/>
              <a:r>
                <a:rPr lang="en-US" sz="1400" dirty="0" smtClean="0"/>
                <a:t>Ground truth</a:t>
              </a:r>
              <a:endParaRPr lang="en-US" sz="1400" dirty="0"/>
            </a:p>
          </p:txBody>
        </p:sp>
      </p:grpSp>
      <p:grpSp>
        <p:nvGrpSpPr>
          <p:cNvPr id="10" name="Group 47"/>
          <p:cNvGrpSpPr/>
          <p:nvPr/>
        </p:nvGrpSpPr>
        <p:grpSpPr>
          <a:xfrm>
            <a:off x="8044160" y="5239992"/>
            <a:ext cx="947440" cy="1389408"/>
            <a:chOff x="7837642" y="5014369"/>
            <a:chExt cx="947440" cy="1389408"/>
          </a:xfrm>
        </p:grpSpPr>
        <p:grpSp>
          <p:nvGrpSpPr>
            <p:cNvPr id="11" name="Group 42"/>
            <p:cNvGrpSpPr/>
            <p:nvPr/>
          </p:nvGrpSpPr>
          <p:grpSpPr>
            <a:xfrm>
              <a:off x="7837642" y="5032173"/>
              <a:ext cx="282884" cy="1371596"/>
              <a:chOff x="7696200" y="3505200"/>
              <a:chExt cx="457200" cy="2216792"/>
            </a:xfrm>
          </p:grpSpPr>
          <p:sp>
            <p:nvSpPr>
              <p:cNvPr id="56" name="Rectangle 55"/>
              <p:cNvSpPr/>
              <p:nvPr/>
            </p:nvSpPr>
            <p:spPr>
              <a:xfrm>
                <a:off x="7696200" y="3505200"/>
                <a:ext cx="457200" cy="319176"/>
              </a:xfrm>
              <a:prstGeom prst="rect">
                <a:avLst/>
              </a:prstGeom>
              <a:solidFill>
                <a:srgbClr val="7AA34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696200" y="3886297"/>
                <a:ext cx="457200" cy="319176"/>
              </a:xfrm>
              <a:prstGeom prst="rect">
                <a:avLst/>
              </a:prstGeom>
              <a:solidFill>
                <a:srgbClr val="3E70B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696200" y="4264148"/>
                <a:ext cx="457200" cy="319176"/>
              </a:xfrm>
              <a:prstGeom prst="rect">
                <a:avLst/>
              </a:prstGeom>
              <a:solidFill>
                <a:srgbClr val="B8D08D"/>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696200" y="4641208"/>
                <a:ext cx="457200" cy="319176"/>
              </a:xfrm>
              <a:prstGeom prst="rect">
                <a:avLst/>
              </a:prstGeom>
              <a:solidFill>
                <a:srgbClr val="CDCD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696200" y="5022208"/>
                <a:ext cx="457200" cy="319176"/>
              </a:xfrm>
              <a:prstGeom prst="rect">
                <a:avLst/>
              </a:prstGeom>
              <a:solidFill>
                <a:srgbClr val="A87FA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7696200" y="5402816"/>
                <a:ext cx="457200" cy="319176"/>
              </a:xfrm>
              <a:prstGeom prst="rect">
                <a:avLst/>
              </a:prstGeom>
              <a:solidFill>
                <a:srgbClr val="5C5C5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0" name="TextBox 49"/>
            <p:cNvSpPr txBox="1"/>
            <p:nvPr/>
          </p:nvSpPr>
          <p:spPr>
            <a:xfrm>
              <a:off x="8076222" y="5014369"/>
              <a:ext cx="389662" cy="246221"/>
            </a:xfrm>
            <a:prstGeom prst="rect">
              <a:avLst/>
            </a:prstGeom>
            <a:noFill/>
          </p:spPr>
          <p:txBody>
            <a:bodyPr wrap="none" rtlCol="0">
              <a:spAutoFit/>
            </a:bodyPr>
            <a:lstStyle/>
            <a:p>
              <a:r>
                <a:rPr lang="en-US" sz="1000" dirty="0" smtClean="0"/>
                <a:t>tree</a:t>
              </a:r>
              <a:endParaRPr lang="en-US" sz="1000" dirty="0"/>
            </a:p>
          </p:txBody>
        </p:sp>
        <p:sp>
          <p:nvSpPr>
            <p:cNvPr id="51" name="TextBox 50"/>
            <p:cNvSpPr txBox="1"/>
            <p:nvPr/>
          </p:nvSpPr>
          <p:spPr>
            <a:xfrm>
              <a:off x="8079560" y="5240179"/>
              <a:ext cx="364202" cy="246221"/>
            </a:xfrm>
            <a:prstGeom prst="rect">
              <a:avLst/>
            </a:prstGeom>
            <a:noFill/>
          </p:spPr>
          <p:txBody>
            <a:bodyPr wrap="none" rtlCol="0">
              <a:spAutoFit/>
            </a:bodyPr>
            <a:lstStyle/>
            <a:p>
              <a:r>
                <a:rPr lang="en-US" sz="1000" dirty="0" smtClean="0"/>
                <a:t>sky</a:t>
              </a:r>
              <a:endParaRPr lang="en-US" sz="1000" dirty="0"/>
            </a:p>
          </p:txBody>
        </p:sp>
        <p:sp>
          <p:nvSpPr>
            <p:cNvPr id="52" name="TextBox 51"/>
            <p:cNvSpPr txBox="1"/>
            <p:nvPr/>
          </p:nvSpPr>
          <p:spPr>
            <a:xfrm>
              <a:off x="8079560" y="5461395"/>
              <a:ext cx="428322" cy="246221"/>
            </a:xfrm>
            <a:prstGeom prst="rect">
              <a:avLst/>
            </a:prstGeom>
            <a:noFill/>
          </p:spPr>
          <p:txBody>
            <a:bodyPr wrap="none" rtlCol="0">
              <a:spAutoFit/>
            </a:bodyPr>
            <a:lstStyle/>
            <a:p>
              <a:r>
                <a:rPr lang="en-US" sz="1000" dirty="0" smtClean="0"/>
                <a:t>road</a:t>
              </a:r>
              <a:endParaRPr lang="en-US" sz="1000" dirty="0"/>
            </a:p>
          </p:txBody>
        </p:sp>
        <p:sp>
          <p:nvSpPr>
            <p:cNvPr id="53" name="TextBox 52"/>
            <p:cNvSpPr txBox="1"/>
            <p:nvPr/>
          </p:nvSpPr>
          <p:spPr>
            <a:xfrm>
              <a:off x="8076542" y="5704763"/>
              <a:ext cx="432493" cy="246221"/>
            </a:xfrm>
            <a:prstGeom prst="rect">
              <a:avLst/>
            </a:prstGeom>
            <a:noFill/>
          </p:spPr>
          <p:txBody>
            <a:bodyPr wrap="none" rtlCol="0">
              <a:spAutoFit/>
            </a:bodyPr>
            <a:lstStyle/>
            <a:p>
              <a:r>
                <a:rPr lang="en-US" sz="1000" dirty="0" smtClean="0"/>
                <a:t>field</a:t>
              </a:r>
              <a:endParaRPr lang="en-US" sz="1000" dirty="0"/>
            </a:p>
          </p:txBody>
        </p:sp>
        <p:sp>
          <p:nvSpPr>
            <p:cNvPr id="54" name="TextBox 53"/>
            <p:cNvSpPr txBox="1"/>
            <p:nvPr/>
          </p:nvSpPr>
          <p:spPr>
            <a:xfrm>
              <a:off x="8079560" y="5940747"/>
              <a:ext cx="341209" cy="246221"/>
            </a:xfrm>
            <a:prstGeom prst="rect">
              <a:avLst/>
            </a:prstGeom>
            <a:noFill/>
          </p:spPr>
          <p:txBody>
            <a:bodyPr wrap="none" rtlCol="0">
              <a:spAutoFit/>
            </a:bodyPr>
            <a:lstStyle/>
            <a:p>
              <a:r>
                <a:rPr lang="en-US" sz="1000" dirty="0" smtClean="0"/>
                <a:t>car</a:t>
              </a:r>
              <a:endParaRPr lang="en-US" sz="1000" dirty="0"/>
            </a:p>
          </p:txBody>
        </p:sp>
        <p:sp>
          <p:nvSpPr>
            <p:cNvPr id="55" name="TextBox 54"/>
            <p:cNvSpPr txBox="1"/>
            <p:nvPr/>
          </p:nvSpPr>
          <p:spPr>
            <a:xfrm>
              <a:off x="8087455" y="6154579"/>
              <a:ext cx="697627" cy="246221"/>
            </a:xfrm>
            <a:prstGeom prst="rect">
              <a:avLst/>
            </a:prstGeom>
            <a:noFill/>
          </p:spPr>
          <p:txBody>
            <a:bodyPr wrap="none" rtlCol="0">
              <a:spAutoFit/>
            </a:bodyPr>
            <a:lstStyle/>
            <a:p>
              <a:r>
                <a:rPr lang="en-US" sz="1000" dirty="0" smtClean="0"/>
                <a:t>unlabeled</a:t>
              </a:r>
              <a:endParaRPr lang="en-US" sz="1000" dirty="0"/>
            </a:p>
          </p:txBody>
        </p:sp>
      </p:grpSp>
      <p:sp>
        <p:nvSpPr>
          <p:cNvPr id="62" name="TextBox 61"/>
          <p:cNvSpPr txBox="1"/>
          <p:nvPr/>
        </p:nvSpPr>
        <p:spPr>
          <a:xfrm>
            <a:off x="6248400" y="4467225"/>
            <a:ext cx="2034340" cy="646331"/>
          </a:xfrm>
          <a:prstGeom prst="rect">
            <a:avLst/>
          </a:prstGeom>
          <a:noFill/>
        </p:spPr>
        <p:txBody>
          <a:bodyPr wrap="square" rtlCol="0">
            <a:spAutoFit/>
          </a:bodyPr>
          <a:lstStyle/>
          <a:p>
            <a:r>
              <a:rPr lang="en-US" dirty="0" smtClean="0"/>
              <a:t>Good matches </a:t>
            </a:r>
            <a:r>
              <a:rPr lang="en-US" dirty="0" smtClean="0">
                <a:sym typeface="Wingdings" pitchFamily="2" charset="2"/>
              </a:rPr>
              <a:t> higher weight; CRF</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35" presetClass="path" presetSubtype="0" accel="50000" decel="50000" fill="hold" nodeType="afterEffect">
                                  <p:stCondLst>
                                    <p:cond delay="0"/>
                                  </p:stCondLst>
                                  <p:childTnLst>
                                    <p:animMotion origin="layout" path="M 5.55556E-7 2.22222E-6 L -0.12049 2.22222E-6 " pathEditMode="relative" rAng="0" ptsTypes="AA">
                                      <p:cBhvr>
                                        <p:cTn id="10" dur="1000" fill="hold"/>
                                        <p:tgtEl>
                                          <p:spTgt spid="7"/>
                                        </p:tgtEl>
                                        <p:attrNameLst>
                                          <p:attrName>ppt_x</p:attrName>
                                          <p:attrName>ppt_y</p:attrName>
                                        </p:attrNameLst>
                                      </p:cBhvr>
                                      <p:rCtr x="-60" y="0"/>
                                    </p:animMotion>
                                  </p:childTnLst>
                                </p:cTn>
                              </p:par>
                            </p:childTnLst>
                          </p:cTn>
                        </p:par>
                        <p:par>
                          <p:cTn id="11" fill="hold">
                            <p:stCondLst>
                              <p:cond delay="1500"/>
                            </p:stCondLst>
                            <p:childTnLst>
                              <p:par>
                                <p:cTn id="12" presetID="2" presetClass="entr" presetSubtype="2" decel="50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decel="5000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6400800" cy="1143000"/>
          </a:xfrm>
        </p:spPr>
        <p:txBody>
          <a:bodyPr>
            <a:normAutofit/>
          </a:bodyPr>
          <a:lstStyle/>
          <a:p>
            <a:r>
              <a:rPr lang="en-US" sz="3200" dirty="0" smtClean="0"/>
              <a:t>The task of object recognition and scene parsing</a:t>
            </a:r>
            <a:endParaRPr lang="en-US" sz="3200" dirty="0"/>
          </a:p>
        </p:txBody>
      </p:sp>
      <p:pic>
        <p:nvPicPr>
          <p:cNvPr id="1026" name="Picture 2"/>
          <p:cNvPicPr>
            <a:picLocks noChangeAspect="1" noChangeArrowheads="1"/>
          </p:cNvPicPr>
          <p:nvPr/>
        </p:nvPicPr>
        <p:blipFill>
          <a:blip r:embed="rId3"/>
          <a:srcRect/>
          <a:stretch>
            <a:fillRect/>
          </a:stretch>
        </p:blipFill>
        <p:spPr bwMode="auto">
          <a:xfrm>
            <a:off x="1143000" y="2286000"/>
            <a:ext cx="2811390" cy="2819400"/>
          </a:xfrm>
          <a:prstGeom prst="rect">
            <a:avLst/>
          </a:prstGeom>
          <a:noFill/>
          <a:ln w="9525">
            <a:noFill/>
            <a:miter lim="800000"/>
            <a:headEnd/>
            <a:tailEnd/>
          </a:ln>
        </p:spPr>
      </p:pic>
      <p:grpSp>
        <p:nvGrpSpPr>
          <p:cNvPr id="28" name="Group 27"/>
          <p:cNvGrpSpPr/>
          <p:nvPr/>
        </p:nvGrpSpPr>
        <p:grpSpPr>
          <a:xfrm>
            <a:off x="7765407" y="2745808"/>
            <a:ext cx="947440" cy="1838848"/>
            <a:chOff x="7679847" y="4485752"/>
            <a:chExt cx="947440" cy="1838848"/>
          </a:xfrm>
        </p:grpSpPr>
        <p:sp>
          <p:nvSpPr>
            <p:cNvPr id="17" name="Rectangle 16"/>
            <p:cNvSpPr/>
            <p:nvPr/>
          </p:nvSpPr>
          <p:spPr>
            <a:xfrm>
              <a:off x="7679847" y="4742206"/>
              <a:ext cx="282884" cy="197484"/>
            </a:xfrm>
            <a:prstGeom prst="rect">
              <a:avLst/>
            </a:prstGeom>
            <a:solidFill>
              <a:srgbClr val="7AA34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79847" y="4978002"/>
              <a:ext cx="282884" cy="197484"/>
            </a:xfrm>
            <a:prstGeom prst="rect">
              <a:avLst/>
            </a:prstGeom>
            <a:solidFill>
              <a:srgbClr val="3E70B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679847" y="5211790"/>
              <a:ext cx="282884" cy="197484"/>
            </a:xfrm>
            <a:prstGeom prst="rect">
              <a:avLst/>
            </a:prstGeom>
            <a:solidFill>
              <a:srgbClr val="B8D08D"/>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679847" y="5445088"/>
              <a:ext cx="282884" cy="197484"/>
            </a:xfrm>
            <a:prstGeom prst="rect">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679847" y="5680825"/>
              <a:ext cx="282884" cy="197484"/>
            </a:xfrm>
            <a:prstGeom prst="rect">
              <a:avLst/>
            </a:prstGeom>
            <a:solidFill>
              <a:srgbClr val="A87FA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679847" y="6127116"/>
              <a:ext cx="282884" cy="197484"/>
            </a:xfrm>
            <a:prstGeom prst="rect">
              <a:avLst/>
            </a:prstGeom>
            <a:solidFill>
              <a:srgbClr val="5C5C5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918427" y="4724400"/>
              <a:ext cx="389662" cy="246221"/>
            </a:xfrm>
            <a:prstGeom prst="rect">
              <a:avLst/>
            </a:prstGeom>
            <a:noFill/>
          </p:spPr>
          <p:txBody>
            <a:bodyPr wrap="none" rtlCol="0">
              <a:spAutoFit/>
            </a:bodyPr>
            <a:lstStyle/>
            <a:p>
              <a:r>
                <a:rPr lang="en-US" sz="1000" dirty="0" smtClean="0"/>
                <a:t>tree</a:t>
              </a:r>
              <a:endParaRPr lang="en-US" sz="1000" dirty="0"/>
            </a:p>
          </p:txBody>
        </p:sp>
        <p:sp>
          <p:nvSpPr>
            <p:cNvPr id="12" name="TextBox 11"/>
            <p:cNvSpPr txBox="1"/>
            <p:nvPr/>
          </p:nvSpPr>
          <p:spPr>
            <a:xfrm>
              <a:off x="7921765" y="4950210"/>
              <a:ext cx="364202" cy="246221"/>
            </a:xfrm>
            <a:prstGeom prst="rect">
              <a:avLst/>
            </a:prstGeom>
            <a:noFill/>
          </p:spPr>
          <p:txBody>
            <a:bodyPr wrap="none" rtlCol="0">
              <a:spAutoFit/>
            </a:bodyPr>
            <a:lstStyle/>
            <a:p>
              <a:r>
                <a:rPr lang="en-US" sz="1000" dirty="0" smtClean="0"/>
                <a:t>sky</a:t>
              </a:r>
              <a:endParaRPr lang="en-US" sz="1000" dirty="0"/>
            </a:p>
          </p:txBody>
        </p:sp>
        <p:sp>
          <p:nvSpPr>
            <p:cNvPr id="13" name="TextBox 12"/>
            <p:cNvSpPr txBox="1"/>
            <p:nvPr/>
          </p:nvSpPr>
          <p:spPr>
            <a:xfrm>
              <a:off x="7921765" y="5171426"/>
              <a:ext cx="428322" cy="246221"/>
            </a:xfrm>
            <a:prstGeom prst="rect">
              <a:avLst/>
            </a:prstGeom>
            <a:noFill/>
          </p:spPr>
          <p:txBody>
            <a:bodyPr wrap="none" rtlCol="0">
              <a:spAutoFit/>
            </a:bodyPr>
            <a:lstStyle/>
            <a:p>
              <a:r>
                <a:rPr lang="en-US" sz="1000" dirty="0" smtClean="0"/>
                <a:t>road</a:t>
              </a:r>
              <a:endParaRPr lang="en-US" sz="1000" dirty="0"/>
            </a:p>
          </p:txBody>
        </p:sp>
        <p:sp>
          <p:nvSpPr>
            <p:cNvPr id="14" name="TextBox 13"/>
            <p:cNvSpPr txBox="1"/>
            <p:nvPr/>
          </p:nvSpPr>
          <p:spPr>
            <a:xfrm>
              <a:off x="7918747" y="5414794"/>
              <a:ext cx="432493" cy="246221"/>
            </a:xfrm>
            <a:prstGeom prst="rect">
              <a:avLst/>
            </a:prstGeom>
            <a:noFill/>
          </p:spPr>
          <p:txBody>
            <a:bodyPr wrap="none" rtlCol="0">
              <a:spAutoFit/>
            </a:bodyPr>
            <a:lstStyle/>
            <a:p>
              <a:r>
                <a:rPr lang="en-US" sz="1000" dirty="0" smtClean="0"/>
                <a:t>field</a:t>
              </a:r>
              <a:endParaRPr lang="en-US" sz="1000" dirty="0"/>
            </a:p>
          </p:txBody>
        </p:sp>
        <p:sp>
          <p:nvSpPr>
            <p:cNvPr id="15" name="TextBox 14"/>
            <p:cNvSpPr txBox="1"/>
            <p:nvPr/>
          </p:nvSpPr>
          <p:spPr>
            <a:xfrm>
              <a:off x="7921765" y="5650778"/>
              <a:ext cx="341209" cy="246221"/>
            </a:xfrm>
            <a:prstGeom prst="rect">
              <a:avLst/>
            </a:prstGeom>
            <a:noFill/>
          </p:spPr>
          <p:txBody>
            <a:bodyPr wrap="none" rtlCol="0">
              <a:spAutoFit/>
            </a:bodyPr>
            <a:lstStyle/>
            <a:p>
              <a:r>
                <a:rPr lang="en-US" sz="1000" dirty="0" smtClean="0"/>
                <a:t>car</a:t>
              </a:r>
              <a:endParaRPr lang="en-US" sz="1000" dirty="0"/>
            </a:p>
          </p:txBody>
        </p:sp>
        <p:sp>
          <p:nvSpPr>
            <p:cNvPr id="16" name="TextBox 15"/>
            <p:cNvSpPr txBox="1"/>
            <p:nvPr/>
          </p:nvSpPr>
          <p:spPr>
            <a:xfrm>
              <a:off x="7929660" y="6075408"/>
              <a:ext cx="697627" cy="246221"/>
            </a:xfrm>
            <a:prstGeom prst="rect">
              <a:avLst/>
            </a:prstGeom>
            <a:noFill/>
          </p:spPr>
          <p:txBody>
            <a:bodyPr wrap="none" rtlCol="0">
              <a:spAutoFit/>
            </a:bodyPr>
            <a:lstStyle/>
            <a:p>
              <a:r>
                <a:rPr lang="en-US" sz="1000" dirty="0" smtClean="0"/>
                <a:t>unlabeled</a:t>
              </a:r>
              <a:endParaRPr lang="en-US" sz="1000" dirty="0"/>
            </a:p>
          </p:txBody>
        </p:sp>
        <p:sp>
          <p:nvSpPr>
            <p:cNvPr id="23" name="Rectangle 22"/>
            <p:cNvSpPr/>
            <p:nvPr/>
          </p:nvSpPr>
          <p:spPr>
            <a:xfrm>
              <a:off x="7680608" y="5909149"/>
              <a:ext cx="282884" cy="197484"/>
            </a:xfrm>
            <a:prstGeom prst="rect">
              <a:avLst/>
            </a:prstGeom>
            <a:solidFill>
              <a:srgbClr val="EC421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924800" y="5878420"/>
              <a:ext cx="611065" cy="246221"/>
            </a:xfrm>
            <a:prstGeom prst="rect">
              <a:avLst/>
            </a:prstGeom>
            <a:noFill/>
          </p:spPr>
          <p:txBody>
            <a:bodyPr wrap="none" rtlCol="0">
              <a:spAutoFit/>
            </a:bodyPr>
            <a:lstStyle/>
            <a:p>
              <a:r>
                <a:rPr lang="en-US" sz="1000" dirty="0" smtClean="0"/>
                <a:t>building</a:t>
              </a:r>
              <a:endParaRPr lang="en-US" sz="1000" dirty="0"/>
            </a:p>
          </p:txBody>
        </p:sp>
        <p:sp>
          <p:nvSpPr>
            <p:cNvPr id="26" name="Rectangle 25"/>
            <p:cNvSpPr/>
            <p:nvPr/>
          </p:nvSpPr>
          <p:spPr>
            <a:xfrm>
              <a:off x="7679958" y="4513606"/>
              <a:ext cx="282884" cy="197484"/>
            </a:xfrm>
            <a:prstGeom prst="rect">
              <a:avLst/>
            </a:prstGeom>
            <a:solidFill>
              <a:schemeClr val="tx1">
                <a:lumMod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913514" y="4485752"/>
              <a:ext cx="598241" cy="246221"/>
            </a:xfrm>
            <a:prstGeom prst="rect">
              <a:avLst/>
            </a:prstGeom>
            <a:noFill/>
          </p:spPr>
          <p:txBody>
            <a:bodyPr wrap="none" rtlCol="0">
              <a:spAutoFit/>
            </a:bodyPr>
            <a:lstStyle/>
            <a:p>
              <a:r>
                <a:rPr lang="en-US" sz="1000" dirty="0" smtClean="0"/>
                <a:t>window</a:t>
              </a:r>
              <a:endParaRPr lang="en-US" sz="1000" dirty="0"/>
            </a:p>
          </p:txBody>
        </p:sp>
      </p:grpSp>
      <p:pic>
        <p:nvPicPr>
          <p:cNvPr id="1030" name="Picture 6"/>
          <p:cNvPicPr>
            <a:picLocks noChangeAspect="1" noChangeArrowheads="1"/>
          </p:cNvPicPr>
          <p:nvPr/>
        </p:nvPicPr>
        <p:blipFill>
          <a:blip r:embed="rId4"/>
          <a:srcRect/>
          <a:stretch>
            <a:fillRect/>
          </a:stretch>
        </p:blipFill>
        <p:spPr bwMode="auto">
          <a:xfrm>
            <a:off x="4640098" y="2293940"/>
            <a:ext cx="2819492" cy="2811460"/>
          </a:xfrm>
          <a:prstGeom prst="rect">
            <a:avLst/>
          </a:prstGeom>
          <a:noFill/>
          <a:ln w="9525">
            <a:noFill/>
            <a:miter lim="800000"/>
            <a:headEnd/>
            <a:tailEnd/>
          </a:ln>
        </p:spPr>
      </p:pic>
      <p:sp>
        <p:nvSpPr>
          <p:cNvPr id="30" name="TextBox 29"/>
          <p:cNvSpPr txBox="1"/>
          <p:nvPr/>
        </p:nvSpPr>
        <p:spPr>
          <a:xfrm>
            <a:off x="2232979" y="5117068"/>
            <a:ext cx="671979" cy="369332"/>
          </a:xfrm>
          <a:prstGeom prst="rect">
            <a:avLst/>
          </a:prstGeom>
          <a:noFill/>
        </p:spPr>
        <p:txBody>
          <a:bodyPr wrap="none" rtlCol="0">
            <a:spAutoFit/>
          </a:bodyPr>
          <a:lstStyle/>
          <a:p>
            <a:r>
              <a:rPr lang="en-US" dirty="0" smtClean="0"/>
              <a:t>Input</a:t>
            </a:r>
            <a:endParaRPr lang="en-US" dirty="0"/>
          </a:p>
        </p:txBody>
      </p:sp>
      <p:sp>
        <p:nvSpPr>
          <p:cNvPr id="31" name="TextBox 30"/>
          <p:cNvSpPr txBox="1"/>
          <p:nvPr/>
        </p:nvSpPr>
        <p:spPr>
          <a:xfrm>
            <a:off x="5706990" y="5105400"/>
            <a:ext cx="825867" cy="369332"/>
          </a:xfrm>
          <a:prstGeom prst="rect">
            <a:avLst/>
          </a:prstGeom>
          <a:noFill/>
        </p:spPr>
        <p:txBody>
          <a:bodyPr wrap="none" rtlCol="0">
            <a:spAutoFit/>
          </a:bodyPr>
          <a:lstStyle/>
          <a:p>
            <a:r>
              <a:rPr lang="en-US" dirty="0" smtClean="0"/>
              <a:t>Output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Scene parsing results (1)</a:t>
            </a:r>
            <a:endParaRPr lang="en-US" dirty="0"/>
          </a:p>
        </p:txBody>
      </p:sp>
      <p:grpSp>
        <p:nvGrpSpPr>
          <p:cNvPr id="15" name="Group 14"/>
          <p:cNvGrpSpPr/>
          <p:nvPr/>
        </p:nvGrpSpPr>
        <p:grpSpPr>
          <a:xfrm>
            <a:off x="619648" y="1094601"/>
            <a:ext cx="1283295" cy="5610999"/>
            <a:chOff x="609600" y="1094601"/>
            <a:chExt cx="1283295" cy="5610999"/>
          </a:xfrm>
        </p:grpSpPr>
        <p:sp>
          <p:nvSpPr>
            <p:cNvPr id="7" name="TextBox 6"/>
            <p:cNvSpPr txBox="1"/>
            <p:nvPr/>
          </p:nvSpPr>
          <p:spPr>
            <a:xfrm>
              <a:off x="914400" y="1094601"/>
              <a:ext cx="582211" cy="276999"/>
            </a:xfrm>
            <a:prstGeom prst="rect">
              <a:avLst/>
            </a:prstGeom>
            <a:noFill/>
          </p:spPr>
          <p:txBody>
            <a:bodyPr wrap="none" rtlCol="0">
              <a:spAutoFit/>
            </a:bodyPr>
            <a:lstStyle/>
            <a:p>
              <a:r>
                <a:rPr lang="en-US" sz="1200" dirty="0" smtClean="0"/>
                <a:t>Query</a:t>
              </a:r>
              <a:endParaRPr lang="en-US" sz="1200" dirty="0"/>
            </a:p>
          </p:txBody>
        </p:sp>
        <p:pic>
          <p:nvPicPr>
            <p:cNvPr id="2050" name="Picture 2"/>
            <p:cNvPicPr>
              <a:picLocks noChangeAspect="1" noChangeArrowheads="1"/>
            </p:cNvPicPr>
            <p:nvPr/>
          </p:nvPicPr>
          <p:blipFill>
            <a:blip r:embed="rId3"/>
            <a:srcRect/>
            <a:stretch>
              <a:fillRect/>
            </a:stretch>
          </p:blipFill>
          <p:spPr bwMode="auto">
            <a:xfrm>
              <a:off x="609600" y="1467753"/>
              <a:ext cx="1283295" cy="5237847"/>
            </a:xfrm>
            <a:prstGeom prst="rect">
              <a:avLst/>
            </a:prstGeom>
            <a:noFill/>
            <a:ln w="9525">
              <a:noFill/>
              <a:miter lim="800000"/>
              <a:headEnd/>
              <a:tailEnd/>
            </a:ln>
          </p:spPr>
        </p:pic>
      </p:grpSp>
      <p:grpSp>
        <p:nvGrpSpPr>
          <p:cNvPr id="17" name="Group 16"/>
          <p:cNvGrpSpPr/>
          <p:nvPr/>
        </p:nvGrpSpPr>
        <p:grpSpPr>
          <a:xfrm>
            <a:off x="1892895" y="980301"/>
            <a:ext cx="2553750" cy="5727107"/>
            <a:chOff x="1892895" y="980301"/>
            <a:chExt cx="2553750" cy="5727107"/>
          </a:xfrm>
        </p:grpSpPr>
        <p:sp>
          <p:nvSpPr>
            <p:cNvPr id="8" name="TextBox 7"/>
            <p:cNvSpPr txBox="1"/>
            <p:nvPr/>
          </p:nvSpPr>
          <p:spPr>
            <a:xfrm>
              <a:off x="2101850" y="1094601"/>
              <a:ext cx="877163" cy="276999"/>
            </a:xfrm>
            <a:prstGeom prst="rect">
              <a:avLst/>
            </a:prstGeom>
            <a:noFill/>
          </p:spPr>
          <p:txBody>
            <a:bodyPr wrap="none" rtlCol="0">
              <a:spAutoFit/>
            </a:bodyPr>
            <a:lstStyle/>
            <a:p>
              <a:pPr algn="ctr"/>
              <a:r>
                <a:rPr lang="en-US" sz="1200" dirty="0" smtClean="0"/>
                <a:t>Best match</a:t>
              </a:r>
              <a:endParaRPr lang="en-US" sz="1200" dirty="0"/>
            </a:p>
          </p:txBody>
        </p:sp>
        <p:sp>
          <p:nvSpPr>
            <p:cNvPr id="9" name="TextBox 8"/>
            <p:cNvSpPr txBox="1"/>
            <p:nvPr/>
          </p:nvSpPr>
          <p:spPr>
            <a:xfrm>
              <a:off x="3184489" y="980301"/>
              <a:ext cx="1219200" cy="461665"/>
            </a:xfrm>
            <a:prstGeom prst="rect">
              <a:avLst/>
            </a:prstGeom>
            <a:noFill/>
          </p:spPr>
          <p:txBody>
            <a:bodyPr wrap="square" rtlCol="0">
              <a:spAutoFit/>
            </a:bodyPr>
            <a:lstStyle/>
            <a:p>
              <a:pPr algn="ctr"/>
              <a:r>
                <a:rPr lang="en-US" sz="1200" dirty="0" smtClean="0"/>
                <a:t>Annotation of best match</a:t>
              </a:r>
              <a:endParaRPr lang="en-US" sz="1200" dirty="0"/>
            </a:p>
          </p:txBody>
        </p:sp>
        <p:pic>
          <p:nvPicPr>
            <p:cNvPr id="2051" name="Picture 3"/>
            <p:cNvPicPr>
              <a:picLocks noChangeAspect="1" noChangeArrowheads="1"/>
            </p:cNvPicPr>
            <p:nvPr/>
          </p:nvPicPr>
          <p:blipFill>
            <a:blip r:embed="rId4"/>
            <a:srcRect/>
            <a:stretch>
              <a:fillRect/>
            </a:stretch>
          </p:blipFill>
          <p:spPr bwMode="auto">
            <a:xfrm>
              <a:off x="1892895" y="1467896"/>
              <a:ext cx="2553750" cy="5239512"/>
            </a:xfrm>
            <a:prstGeom prst="rect">
              <a:avLst/>
            </a:prstGeom>
            <a:noFill/>
            <a:ln w="9525">
              <a:noFill/>
              <a:miter lim="800000"/>
              <a:headEnd/>
              <a:tailEnd/>
            </a:ln>
          </p:spPr>
        </p:pic>
      </p:grpSp>
      <p:grpSp>
        <p:nvGrpSpPr>
          <p:cNvPr id="18" name="Group 17"/>
          <p:cNvGrpSpPr/>
          <p:nvPr/>
        </p:nvGrpSpPr>
        <p:grpSpPr>
          <a:xfrm>
            <a:off x="4442657" y="996183"/>
            <a:ext cx="1288255" cy="5715439"/>
            <a:chOff x="4442657" y="986135"/>
            <a:chExt cx="1288255" cy="5715439"/>
          </a:xfrm>
        </p:grpSpPr>
        <p:sp>
          <p:nvSpPr>
            <p:cNvPr id="10" name="TextBox 9"/>
            <p:cNvSpPr txBox="1"/>
            <p:nvPr/>
          </p:nvSpPr>
          <p:spPr>
            <a:xfrm>
              <a:off x="4446645" y="986135"/>
              <a:ext cx="1219200" cy="461665"/>
            </a:xfrm>
            <a:prstGeom prst="rect">
              <a:avLst/>
            </a:prstGeom>
            <a:noFill/>
          </p:spPr>
          <p:txBody>
            <a:bodyPr wrap="square" rtlCol="0">
              <a:spAutoFit/>
            </a:bodyPr>
            <a:lstStyle/>
            <a:p>
              <a:pPr algn="ctr"/>
              <a:r>
                <a:rPr lang="en-US" sz="1200" dirty="0" smtClean="0"/>
                <a:t>Warped best match to query</a:t>
              </a:r>
              <a:endParaRPr lang="en-US" sz="1200" dirty="0"/>
            </a:p>
          </p:txBody>
        </p:sp>
        <p:pic>
          <p:nvPicPr>
            <p:cNvPr id="2052" name="Picture 4"/>
            <p:cNvPicPr>
              <a:picLocks noChangeAspect="1" noChangeArrowheads="1"/>
            </p:cNvPicPr>
            <p:nvPr/>
          </p:nvPicPr>
          <p:blipFill>
            <a:blip r:embed="rId5"/>
            <a:srcRect/>
            <a:stretch>
              <a:fillRect/>
            </a:stretch>
          </p:blipFill>
          <p:spPr bwMode="auto">
            <a:xfrm>
              <a:off x="4442657" y="1462062"/>
              <a:ext cx="1288255" cy="5239512"/>
            </a:xfrm>
            <a:prstGeom prst="rect">
              <a:avLst/>
            </a:prstGeom>
            <a:noFill/>
            <a:ln w="9525">
              <a:noFill/>
              <a:miter lim="800000"/>
              <a:headEnd/>
              <a:tailEnd/>
            </a:ln>
          </p:spPr>
        </p:pic>
      </p:grpSp>
      <p:grpSp>
        <p:nvGrpSpPr>
          <p:cNvPr id="19" name="Group 18"/>
          <p:cNvGrpSpPr/>
          <p:nvPr/>
        </p:nvGrpSpPr>
        <p:grpSpPr>
          <a:xfrm>
            <a:off x="5720864" y="1010445"/>
            <a:ext cx="1279151" cy="5701177"/>
            <a:chOff x="5720864" y="1000397"/>
            <a:chExt cx="1279151" cy="5701177"/>
          </a:xfrm>
        </p:grpSpPr>
        <p:sp>
          <p:nvSpPr>
            <p:cNvPr id="11" name="TextBox 10"/>
            <p:cNvSpPr txBox="1"/>
            <p:nvPr/>
          </p:nvSpPr>
          <p:spPr>
            <a:xfrm>
              <a:off x="5751008" y="1000397"/>
              <a:ext cx="1219200" cy="461665"/>
            </a:xfrm>
            <a:prstGeom prst="rect">
              <a:avLst/>
            </a:prstGeom>
            <a:noFill/>
          </p:spPr>
          <p:txBody>
            <a:bodyPr wrap="square" rtlCol="0">
              <a:spAutoFit/>
            </a:bodyPr>
            <a:lstStyle/>
            <a:p>
              <a:pPr algn="ctr"/>
              <a:r>
                <a:rPr lang="en-US" sz="1200" dirty="0" smtClean="0"/>
                <a:t>Parsing result of label transfer</a:t>
              </a:r>
              <a:endParaRPr lang="en-US" sz="1200" dirty="0"/>
            </a:p>
          </p:txBody>
        </p:sp>
        <p:pic>
          <p:nvPicPr>
            <p:cNvPr id="2053" name="Picture 5"/>
            <p:cNvPicPr>
              <a:picLocks noChangeAspect="1" noChangeArrowheads="1"/>
            </p:cNvPicPr>
            <p:nvPr/>
          </p:nvPicPr>
          <p:blipFill>
            <a:blip r:embed="rId6"/>
            <a:srcRect/>
            <a:stretch>
              <a:fillRect/>
            </a:stretch>
          </p:blipFill>
          <p:spPr bwMode="auto">
            <a:xfrm>
              <a:off x="5720864" y="1462062"/>
              <a:ext cx="1279151" cy="5239512"/>
            </a:xfrm>
            <a:prstGeom prst="rect">
              <a:avLst/>
            </a:prstGeom>
            <a:noFill/>
            <a:ln w="9525">
              <a:noFill/>
              <a:miter lim="800000"/>
              <a:headEnd/>
              <a:tailEnd/>
            </a:ln>
          </p:spPr>
        </p:pic>
      </p:grpSp>
      <p:grpSp>
        <p:nvGrpSpPr>
          <p:cNvPr id="20" name="Group 19"/>
          <p:cNvGrpSpPr/>
          <p:nvPr/>
        </p:nvGrpSpPr>
        <p:grpSpPr>
          <a:xfrm>
            <a:off x="6989967" y="1106424"/>
            <a:ext cx="1911898" cy="5602759"/>
            <a:chOff x="6989967" y="1094601"/>
            <a:chExt cx="1911898" cy="5602759"/>
          </a:xfrm>
        </p:grpSpPr>
        <p:sp>
          <p:nvSpPr>
            <p:cNvPr id="12" name="TextBox 11"/>
            <p:cNvSpPr txBox="1"/>
            <p:nvPr/>
          </p:nvSpPr>
          <p:spPr>
            <a:xfrm>
              <a:off x="7010400" y="1094601"/>
              <a:ext cx="1219200" cy="276999"/>
            </a:xfrm>
            <a:prstGeom prst="rect">
              <a:avLst/>
            </a:prstGeom>
            <a:noFill/>
          </p:spPr>
          <p:txBody>
            <a:bodyPr wrap="square" rtlCol="0">
              <a:spAutoFit/>
            </a:bodyPr>
            <a:lstStyle/>
            <a:p>
              <a:pPr algn="ctr"/>
              <a:r>
                <a:rPr lang="en-US" sz="1200" dirty="0" smtClean="0"/>
                <a:t>Ground truth</a:t>
              </a:r>
              <a:endParaRPr lang="en-US" sz="1200" dirty="0"/>
            </a:p>
          </p:txBody>
        </p:sp>
        <p:pic>
          <p:nvPicPr>
            <p:cNvPr id="2054" name="Picture 6"/>
            <p:cNvPicPr>
              <a:picLocks noChangeAspect="1" noChangeArrowheads="1"/>
            </p:cNvPicPr>
            <p:nvPr/>
          </p:nvPicPr>
          <p:blipFill>
            <a:blip r:embed="rId7"/>
            <a:srcRect/>
            <a:stretch>
              <a:fillRect/>
            </a:stretch>
          </p:blipFill>
          <p:spPr bwMode="auto">
            <a:xfrm>
              <a:off x="6989967" y="1457848"/>
              <a:ext cx="1911898" cy="5239512"/>
            </a:xfrm>
            <a:prstGeom prst="rect">
              <a:avLst/>
            </a:prstGeom>
            <a:noFill/>
            <a:ln w="9525">
              <a:noFill/>
              <a:miter lim="800000"/>
              <a:headEnd/>
              <a:tailEnd/>
            </a:ln>
          </p:spPr>
        </p:pic>
      </p:grpSp>
      <p:grpSp>
        <p:nvGrpSpPr>
          <p:cNvPr id="23" name="Group 22"/>
          <p:cNvGrpSpPr/>
          <p:nvPr/>
        </p:nvGrpSpPr>
        <p:grpSpPr>
          <a:xfrm>
            <a:off x="619648" y="1467753"/>
            <a:ext cx="5103343" cy="5237990"/>
            <a:chOff x="619648" y="1467753"/>
            <a:chExt cx="5103343" cy="5237990"/>
          </a:xfrm>
        </p:grpSpPr>
        <p:sp>
          <p:nvSpPr>
            <p:cNvPr id="21" name="Rectangle 20"/>
            <p:cNvSpPr/>
            <p:nvPr/>
          </p:nvSpPr>
          <p:spPr>
            <a:xfrm>
              <a:off x="619648" y="1467753"/>
              <a:ext cx="1273247" cy="523784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449744" y="1467896"/>
              <a:ext cx="1273247" cy="523784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1" presetClass="exit" presetSubtype="0" fill="hold"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35 -3.04187E-6 L -0.41702 -3.04187E-6 " pathEditMode="relative" rAng="0" ptsTypes="AA">
                                      <p:cBhvr>
                                        <p:cTn id="36" dur="500" fill="hold"/>
                                        <p:tgtEl>
                                          <p:spTgt spid="19"/>
                                        </p:tgtEl>
                                        <p:attrNameLst>
                                          <p:attrName>ppt_x</p:attrName>
                                          <p:attrName>ppt_y</p:attrName>
                                        </p:attrNameLst>
                                      </p:cBhvr>
                                      <p:rCtr x="-208" y="0"/>
                                    </p:animMotion>
                                  </p:childTnLst>
                                </p:cTn>
                              </p:par>
                              <p:par>
                                <p:cTn id="37" presetID="0" presetClass="path" presetSubtype="0" accel="50000" decel="50000" fill="hold" nodeType="withEffect">
                                  <p:stCondLst>
                                    <p:cond delay="0"/>
                                  </p:stCondLst>
                                  <p:childTnLst>
                                    <p:animMotion origin="layout" path="M -3.61111E-6 -1.34629E-6 L -0.41666 -1.34629E-6 " pathEditMode="relative" rAng="0" ptsTypes="AA">
                                      <p:cBhvr>
                                        <p:cTn id="38" dur="500" fill="hold"/>
                                        <p:tgtEl>
                                          <p:spTgt spid="20"/>
                                        </p:tgtEl>
                                        <p:attrNameLst>
                                          <p:attrName>ppt_x</p:attrName>
                                          <p:attrName>ppt_y</p:attrName>
                                        </p:attrNameLst>
                                      </p:cBhvr>
                                      <p:rCtr x="-208" y="0"/>
                                    </p:animMotion>
                                  </p:childTnLst>
                                </p:cTn>
                              </p:par>
                              <p:par>
                                <p:cTn id="39" presetID="10" presetClass="exit" presetSubtype="0" fill="hold"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0"/>
            <a:ext cx="8229600" cy="1143000"/>
          </a:xfrm>
        </p:spPr>
        <p:txBody>
          <a:bodyPr/>
          <a:lstStyle/>
          <a:p>
            <a:r>
              <a:rPr lang="en-US" dirty="0" smtClean="0"/>
              <a:t>Scene parsing results (2)</a:t>
            </a:r>
            <a:endParaRPr lang="en-US" dirty="0"/>
          </a:p>
        </p:txBody>
      </p:sp>
      <p:grpSp>
        <p:nvGrpSpPr>
          <p:cNvPr id="20" name="Group 19"/>
          <p:cNvGrpSpPr/>
          <p:nvPr/>
        </p:nvGrpSpPr>
        <p:grpSpPr>
          <a:xfrm>
            <a:off x="629057" y="1094601"/>
            <a:ext cx="1275943" cy="5607951"/>
            <a:chOff x="629057" y="1094601"/>
            <a:chExt cx="1275943" cy="5607951"/>
          </a:xfrm>
        </p:grpSpPr>
        <p:sp>
          <p:nvSpPr>
            <p:cNvPr id="4" name="TextBox 3"/>
            <p:cNvSpPr txBox="1"/>
            <p:nvPr/>
          </p:nvSpPr>
          <p:spPr>
            <a:xfrm>
              <a:off x="914400" y="1094601"/>
              <a:ext cx="582211" cy="276999"/>
            </a:xfrm>
            <a:prstGeom prst="rect">
              <a:avLst/>
            </a:prstGeom>
            <a:noFill/>
          </p:spPr>
          <p:txBody>
            <a:bodyPr wrap="none" rtlCol="0">
              <a:spAutoFit/>
            </a:bodyPr>
            <a:lstStyle/>
            <a:p>
              <a:r>
                <a:rPr lang="en-US" sz="1200" dirty="0" smtClean="0"/>
                <a:t>Query</a:t>
              </a:r>
              <a:endParaRPr lang="en-US" sz="1200" dirty="0"/>
            </a:p>
          </p:txBody>
        </p:sp>
        <p:pic>
          <p:nvPicPr>
            <p:cNvPr id="3074" name="Picture 2"/>
            <p:cNvPicPr>
              <a:picLocks noChangeAspect="1" noChangeArrowheads="1"/>
            </p:cNvPicPr>
            <p:nvPr/>
          </p:nvPicPr>
          <p:blipFill>
            <a:blip r:embed="rId2"/>
            <a:srcRect/>
            <a:stretch>
              <a:fillRect/>
            </a:stretch>
          </p:blipFill>
          <p:spPr bwMode="auto">
            <a:xfrm>
              <a:off x="629057" y="1463040"/>
              <a:ext cx="1275943" cy="5239512"/>
            </a:xfrm>
            <a:prstGeom prst="rect">
              <a:avLst/>
            </a:prstGeom>
            <a:noFill/>
            <a:ln w="9525">
              <a:noFill/>
              <a:miter lim="800000"/>
              <a:headEnd/>
              <a:tailEnd/>
            </a:ln>
          </p:spPr>
        </p:pic>
      </p:grpSp>
      <p:grpSp>
        <p:nvGrpSpPr>
          <p:cNvPr id="22" name="Group 21"/>
          <p:cNvGrpSpPr/>
          <p:nvPr/>
        </p:nvGrpSpPr>
        <p:grpSpPr>
          <a:xfrm>
            <a:off x="1905000" y="990600"/>
            <a:ext cx="2542837" cy="5711952"/>
            <a:chOff x="1905000" y="990600"/>
            <a:chExt cx="2542837" cy="5711952"/>
          </a:xfrm>
        </p:grpSpPr>
        <p:sp>
          <p:nvSpPr>
            <p:cNvPr id="5" name="TextBox 4"/>
            <p:cNvSpPr txBox="1"/>
            <p:nvPr/>
          </p:nvSpPr>
          <p:spPr>
            <a:xfrm>
              <a:off x="2101850" y="1102557"/>
              <a:ext cx="877163" cy="276999"/>
            </a:xfrm>
            <a:prstGeom prst="rect">
              <a:avLst/>
            </a:prstGeom>
            <a:noFill/>
          </p:spPr>
          <p:txBody>
            <a:bodyPr wrap="none" rtlCol="0">
              <a:spAutoFit/>
            </a:bodyPr>
            <a:lstStyle/>
            <a:p>
              <a:pPr algn="ctr"/>
              <a:r>
                <a:rPr lang="en-US" sz="1200" dirty="0" smtClean="0"/>
                <a:t>Best match</a:t>
              </a:r>
              <a:endParaRPr lang="en-US" sz="1200" dirty="0"/>
            </a:p>
          </p:txBody>
        </p:sp>
        <p:sp>
          <p:nvSpPr>
            <p:cNvPr id="6" name="TextBox 5"/>
            <p:cNvSpPr txBox="1"/>
            <p:nvPr/>
          </p:nvSpPr>
          <p:spPr>
            <a:xfrm>
              <a:off x="3210448" y="990600"/>
              <a:ext cx="1181099" cy="461665"/>
            </a:xfrm>
            <a:prstGeom prst="rect">
              <a:avLst/>
            </a:prstGeom>
            <a:noFill/>
          </p:spPr>
          <p:txBody>
            <a:bodyPr wrap="square" rtlCol="0">
              <a:spAutoFit/>
            </a:bodyPr>
            <a:lstStyle/>
            <a:p>
              <a:pPr algn="ctr"/>
              <a:r>
                <a:rPr lang="en-US" sz="1200" dirty="0" smtClean="0"/>
                <a:t>Annotation of best match</a:t>
              </a:r>
              <a:endParaRPr lang="en-US" sz="1200" dirty="0"/>
            </a:p>
          </p:txBody>
        </p:sp>
        <p:pic>
          <p:nvPicPr>
            <p:cNvPr id="3075" name="Picture 3"/>
            <p:cNvPicPr>
              <a:picLocks noChangeAspect="1" noChangeArrowheads="1"/>
            </p:cNvPicPr>
            <p:nvPr/>
          </p:nvPicPr>
          <p:blipFill>
            <a:blip r:embed="rId3"/>
            <a:srcRect/>
            <a:stretch>
              <a:fillRect/>
            </a:stretch>
          </p:blipFill>
          <p:spPr bwMode="auto">
            <a:xfrm>
              <a:off x="1905000" y="1463040"/>
              <a:ext cx="2542837" cy="5239512"/>
            </a:xfrm>
            <a:prstGeom prst="rect">
              <a:avLst/>
            </a:prstGeom>
            <a:noFill/>
            <a:ln w="9525">
              <a:noFill/>
              <a:miter lim="800000"/>
              <a:headEnd/>
              <a:tailEnd/>
            </a:ln>
          </p:spPr>
        </p:pic>
      </p:grpSp>
      <p:grpSp>
        <p:nvGrpSpPr>
          <p:cNvPr id="23" name="Group 22"/>
          <p:cNvGrpSpPr/>
          <p:nvPr/>
        </p:nvGrpSpPr>
        <p:grpSpPr>
          <a:xfrm>
            <a:off x="4447837" y="1000648"/>
            <a:ext cx="1280468" cy="5701904"/>
            <a:chOff x="4447837" y="1000648"/>
            <a:chExt cx="1280468" cy="5701904"/>
          </a:xfrm>
        </p:grpSpPr>
        <p:sp>
          <p:nvSpPr>
            <p:cNvPr id="7" name="TextBox 6"/>
            <p:cNvSpPr txBox="1"/>
            <p:nvPr/>
          </p:nvSpPr>
          <p:spPr>
            <a:xfrm>
              <a:off x="4495800" y="1000648"/>
              <a:ext cx="1219200" cy="461665"/>
            </a:xfrm>
            <a:prstGeom prst="rect">
              <a:avLst/>
            </a:prstGeom>
            <a:noFill/>
          </p:spPr>
          <p:txBody>
            <a:bodyPr wrap="square" rtlCol="0">
              <a:spAutoFit/>
            </a:bodyPr>
            <a:lstStyle/>
            <a:p>
              <a:pPr algn="ctr"/>
              <a:r>
                <a:rPr lang="en-US" sz="1200" dirty="0" smtClean="0"/>
                <a:t>Warped best match to query</a:t>
              </a:r>
              <a:endParaRPr lang="en-US" sz="1200" dirty="0"/>
            </a:p>
          </p:txBody>
        </p:sp>
        <p:pic>
          <p:nvPicPr>
            <p:cNvPr id="3076" name="Picture 4"/>
            <p:cNvPicPr>
              <a:picLocks noChangeAspect="1" noChangeArrowheads="1"/>
            </p:cNvPicPr>
            <p:nvPr/>
          </p:nvPicPr>
          <p:blipFill>
            <a:blip r:embed="rId4"/>
            <a:srcRect/>
            <a:stretch>
              <a:fillRect/>
            </a:stretch>
          </p:blipFill>
          <p:spPr bwMode="auto">
            <a:xfrm>
              <a:off x="4447837" y="1463040"/>
              <a:ext cx="1280468" cy="5239512"/>
            </a:xfrm>
            <a:prstGeom prst="rect">
              <a:avLst/>
            </a:prstGeom>
            <a:noFill/>
            <a:ln w="9525">
              <a:noFill/>
              <a:miter lim="800000"/>
              <a:headEnd/>
              <a:tailEnd/>
            </a:ln>
          </p:spPr>
        </p:pic>
      </p:grpSp>
      <p:grpSp>
        <p:nvGrpSpPr>
          <p:cNvPr id="24" name="Group 23"/>
          <p:cNvGrpSpPr/>
          <p:nvPr/>
        </p:nvGrpSpPr>
        <p:grpSpPr>
          <a:xfrm>
            <a:off x="5715000" y="1096458"/>
            <a:ext cx="1275943" cy="5606094"/>
            <a:chOff x="5715000" y="1096458"/>
            <a:chExt cx="1275943" cy="5606094"/>
          </a:xfrm>
        </p:grpSpPr>
        <p:sp>
          <p:nvSpPr>
            <p:cNvPr id="8" name="TextBox 7"/>
            <p:cNvSpPr txBox="1"/>
            <p:nvPr/>
          </p:nvSpPr>
          <p:spPr>
            <a:xfrm>
              <a:off x="5757844" y="1096458"/>
              <a:ext cx="1219200" cy="276999"/>
            </a:xfrm>
            <a:prstGeom prst="rect">
              <a:avLst/>
            </a:prstGeom>
            <a:noFill/>
          </p:spPr>
          <p:txBody>
            <a:bodyPr wrap="square" rtlCol="0">
              <a:spAutoFit/>
            </a:bodyPr>
            <a:lstStyle/>
            <a:p>
              <a:pPr algn="ctr"/>
              <a:r>
                <a:rPr lang="en-US" sz="1200" dirty="0" smtClean="0"/>
                <a:t>Parsing result</a:t>
              </a:r>
              <a:endParaRPr lang="en-US" sz="1200" dirty="0"/>
            </a:p>
          </p:txBody>
        </p:sp>
        <p:pic>
          <p:nvPicPr>
            <p:cNvPr id="3077" name="Picture 5"/>
            <p:cNvPicPr>
              <a:picLocks noChangeAspect="1" noChangeArrowheads="1"/>
            </p:cNvPicPr>
            <p:nvPr/>
          </p:nvPicPr>
          <p:blipFill>
            <a:blip r:embed="rId5"/>
            <a:srcRect/>
            <a:stretch>
              <a:fillRect/>
            </a:stretch>
          </p:blipFill>
          <p:spPr bwMode="auto">
            <a:xfrm>
              <a:off x="5715000" y="1463040"/>
              <a:ext cx="1275943" cy="5239512"/>
            </a:xfrm>
            <a:prstGeom prst="rect">
              <a:avLst/>
            </a:prstGeom>
            <a:noFill/>
            <a:ln w="9525">
              <a:noFill/>
              <a:miter lim="800000"/>
              <a:headEnd/>
              <a:tailEnd/>
            </a:ln>
          </p:spPr>
        </p:pic>
      </p:grpSp>
      <p:grpSp>
        <p:nvGrpSpPr>
          <p:cNvPr id="25" name="Group 24"/>
          <p:cNvGrpSpPr/>
          <p:nvPr/>
        </p:nvGrpSpPr>
        <p:grpSpPr>
          <a:xfrm>
            <a:off x="6980895" y="1096458"/>
            <a:ext cx="1909390" cy="5606094"/>
            <a:chOff x="6980895" y="1096458"/>
            <a:chExt cx="1909390" cy="5606094"/>
          </a:xfrm>
        </p:grpSpPr>
        <p:sp>
          <p:nvSpPr>
            <p:cNvPr id="9" name="TextBox 8"/>
            <p:cNvSpPr txBox="1"/>
            <p:nvPr/>
          </p:nvSpPr>
          <p:spPr>
            <a:xfrm>
              <a:off x="7162800" y="1096458"/>
              <a:ext cx="1219200" cy="276999"/>
            </a:xfrm>
            <a:prstGeom prst="rect">
              <a:avLst/>
            </a:prstGeom>
            <a:noFill/>
          </p:spPr>
          <p:txBody>
            <a:bodyPr wrap="square" rtlCol="0">
              <a:spAutoFit/>
            </a:bodyPr>
            <a:lstStyle/>
            <a:p>
              <a:pPr algn="ctr"/>
              <a:r>
                <a:rPr lang="en-US" sz="1200" dirty="0" smtClean="0"/>
                <a:t>Ground truth</a:t>
              </a:r>
              <a:endParaRPr lang="en-US" sz="1200" dirty="0"/>
            </a:p>
          </p:txBody>
        </p:sp>
        <p:pic>
          <p:nvPicPr>
            <p:cNvPr id="3078" name="Picture 6"/>
            <p:cNvPicPr>
              <a:picLocks noChangeAspect="1" noChangeArrowheads="1"/>
            </p:cNvPicPr>
            <p:nvPr/>
          </p:nvPicPr>
          <p:blipFill>
            <a:blip r:embed="rId6"/>
            <a:srcRect/>
            <a:stretch>
              <a:fillRect/>
            </a:stretch>
          </p:blipFill>
          <p:spPr bwMode="auto">
            <a:xfrm>
              <a:off x="6980895" y="1463040"/>
              <a:ext cx="1909390" cy="523951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1+#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 0 L -0.41667 0 " pathEditMode="relative" ptsTypes="AA">
                                      <p:cBhvr>
                                        <p:cTn id="30" dur="500" fill="hold"/>
                                        <p:tgtEl>
                                          <p:spTgt spid="24"/>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41667 0 " pathEditMode="relative" ptsTypes="AA">
                                      <p:cBhvr>
                                        <p:cTn id="32" dur="500" fill="hold"/>
                                        <p:tgtEl>
                                          <p:spTgt spid="25"/>
                                        </p:tgtEl>
                                        <p:attrNameLst>
                                          <p:attrName>ppt_x</p:attrName>
                                          <p:attrName>ppt_y</p:attrName>
                                        </p:attrNameLst>
                                      </p:cBhvr>
                                    </p:animMotion>
                                  </p:childTnLst>
                                </p:cTn>
                              </p:par>
                              <p:par>
                                <p:cTn id="33" presetID="10" presetClass="exit" presetSubtype="0" fill="hold" nodeType="with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838200" y="1524001"/>
            <a:ext cx="6006520" cy="4800600"/>
          </a:xfrm>
          <a:prstGeom prst="rect">
            <a:avLst/>
          </a:prstGeom>
          <a:noFill/>
          <a:ln w="9525">
            <a:noFill/>
            <a:miter lim="800000"/>
            <a:headEnd/>
            <a:tailEnd/>
          </a:ln>
          <a:effectLst/>
        </p:spPr>
      </p:pic>
      <p:sp>
        <p:nvSpPr>
          <p:cNvPr id="2" name="Title 1"/>
          <p:cNvSpPr>
            <a:spLocks noGrp="1"/>
          </p:cNvSpPr>
          <p:nvPr>
            <p:ph type="title"/>
          </p:nvPr>
        </p:nvSpPr>
        <p:spPr>
          <a:xfrm>
            <a:off x="457200" y="274638"/>
            <a:ext cx="7924800" cy="1143000"/>
          </a:xfrm>
        </p:spPr>
        <p:txBody>
          <a:bodyPr/>
          <a:lstStyle/>
          <a:p>
            <a:r>
              <a:rPr lang="en-US" dirty="0" smtClean="0"/>
              <a:t>Pixel-wise performance</a:t>
            </a:r>
            <a:endParaRPr lang="en-US" dirty="0"/>
          </a:p>
        </p:txBody>
      </p:sp>
      <p:sp>
        <p:nvSpPr>
          <p:cNvPr id="7" name="Rectangle 6"/>
          <p:cNvSpPr/>
          <p:nvPr/>
        </p:nvSpPr>
        <p:spPr>
          <a:xfrm>
            <a:off x="2978353" y="1721664"/>
            <a:ext cx="2736647" cy="1097736"/>
          </a:xfrm>
          <a:prstGeom prst="rect">
            <a:avLst/>
          </a:prstGeom>
        </p:spPr>
        <p:txBody>
          <a:bodyPr wrap="none">
            <a:spAutoFit/>
          </a:bodyPr>
          <a:lstStyle/>
          <a:p>
            <a:pPr algn="ctr"/>
            <a:r>
              <a:rPr lang="en-US" sz="2000" dirty="0" smtClean="0">
                <a:solidFill>
                  <a:schemeClr val="bg1"/>
                </a:solidFill>
                <a:latin typeface="+mj-lt"/>
              </a:rPr>
              <a:t>Our system</a:t>
            </a:r>
          </a:p>
          <a:p>
            <a:pPr algn="ctr"/>
            <a:r>
              <a:rPr lang="en-US" sz="2000" dirty="0" smtClean="0">
                <a:solidFill>
                  <a:schemeClr val="bg1"/>
                </a:solidFill>
                <a:latin typeface="+mj-lt"/>
              </a:rPr>
              <a:t>optimized parameters</a:t>
            </a:r>
          </a:p>
          <a:p>
            <a:pPr algn="ctr">
              <a:spcBef>
                <a:spcPts val="400"/>
              </a:spcBef>
            </a:pPr>
            <a:r>
              <a:rPr lang="en-US" sz="2000" dirty="0" smtClean="0">
                <a:solidFill>
                  <a:schemeClr val="bg1"/>
                </a:solidFill>
                <a:latin typeface="+mj-lt"/>
              </a:rPr>
              <a:t>Per-pixel rate </a:t>
            </a:r>
            <a:r>
              <a:rPr lang="en-US" sz="2200" b="1" dirty="0" smtClean="0">
                <a:solidFill>
                  <a:schemeClr val="bg1"/>
                </a:solidFill>
                <a:latin typeface="+mj-lt"/>
              </a:rPr>
              <a:t>74.75%</a:t>
            </a:r>
            <a:endParaRPr lang="en-US" sz="2200" b="1" dirty="0">
              <a:solidFill>
                <a:schemeClr val="bg1"/>
              </a:solidFill>
              <a:latin typeface="+mj-lt"/>
            </a:endParaRPr>
          </a:p>
        </p:txBody>
      </p:sp>
      <p:pic>
        <p:nvPicPr>
          <p:cNvPr id="5" name="Picture 4"/>
          <p:cNvPicPr>
            <a:picLocks noChangeAspect="1"/>
          </p:cNvPicPr>
          <p:nvPr/>
        </p:nvPicPr>
        <p:blipFill>
          <a:blip r:embed="rId4"/>
          <a:stretch>
            <a:fillRect/>
          </a:stretch>
        </p:blipFill>
        <p:spPr>
          <a:xfrm rot="5400000">
            <a:off x="7126053" y="4046648"/>
            <a:ext cx="1569890" cy="1882345"/>
          </a:xfrm>
          <a:prstGeom prst="rect">
            <a:avLst/>
          </a:prstGeom>
        </p:spPr>
      </p:pic>
      <p:sp>
        <p:nvSpPr>
          <p:cNvPr id="8" name="TextBox 7"/>
          <p:cNvSpPr txBox="1"/>
          <p:nvPr/>
        </p:nvSpPr>
        <p:spPr>
          <a:xfrm>
            <a:off x="6969825" y="5814744"/>
            <a:ext cx="2174175" cy="584775"/>
          </a:xfrm>
          <a:prstGeom prst="rect">
            <a:avLst/>
          </a:prstGeom>
          <a:noFill/>
        </p:spPr>
        <p:txBody>
          <a:bodyPr wrap="square" rtlCol="0">
            <a:spAutoFit/>
          </a:bodyPr>
          <a:lstStyle/>
          <a:p>
            <a:r>
              <a:rPr lang="en-US" sz="1600" dirty="0" smtClean="0"/>
              <a:t>Pixel-wise frequency count of each class</a:t>
            </a:r>
            <a:endParaRPr lang="en-US" sz="1600" dirty="0"/>
          </a:p>
        </p:txBody>
      </p:sp>
      <p:sp>
        <p:nvSpPr>
          <p:cNvPr id="9" name="TextBox 8"/>
          <p:cNvSpPr txBox="1"/>
          <p:nvPr/>
        </p:nvSpPr>
        <p:spPr>
          <a:xfrm>
            <a:off x="838200" y="6399519"/>
            <a:ext cx="642163" cy="369332"/>
          </a:xfrm>
          <a:prstGeom prst="rect">
            <a:avLst/>
          </a:prstGeom>
          <a:noFill/>
        </p:spPr>
        <p:txBody>
          <a:bodyPr wrap="none" rtlCol="0">
            <a:spAutoFit/>
          </a:bodyPr>
          <a:lstStyle/>
          <a:p>
            <a:r>
              <a:rPr lang="en-US" dirty="0" smtClean="0"/>
              <a:t>Stuff</a:t>
            </a:r>
            <a:endParaRPr lang="en-US" dirty="0"/>
          </a:p>
        </p:txBody>
      </p:sp>
      <p:sp>
        <p:nvSpPr>
          <p:cNvPr id="10" name="TextBox 9"/>
          <p:cNvSpPr txBox="1"/>
          <p:nvPr/>
        </p:nvSpPr>
        <p:spPr>
          <a:xfrm>
            <a:off x="6335159" y="6400800"/>
            <a:ext cx="2319866" cy="369332"/>
          </a:xfrm>
          <a:prstGeom prst="rect">
            <a:avLst/>
          </a:prstGeom>
          <a:noFill/>
        </p:spPr>
        <p:txBody>
          <a:bodyPr wrap="none" rtlCol="0">
            <a:spAutoFit/>
          </a:bodyPr>
          <a:lstStyle/>
          <a:p>
            <a:r>
              <a:rPr lang="en-US" dirty="0" smtClean="0"/>
              <a:t>Small, discrete objects</a:t>
            </a:r>
            <a:endParaRPr lang="en-US" dirty="0"/>
          </a:p>
        </p:txBody>
      </p:sp>
      <p:cxnSp>
        <p:nvCxnSpPr>
          <p:cNvPr id="12" name="Straight Arrow Connector 11"/>
          <p:cNvCxnSpPr/>
          <p:nvPr/>
        </p:nvCxnSpPr>
        <p:spPr>
          <a:xfrm>
            <a:off x="1597507" y="6594144"/>
            <a:ext cx="4691837"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9200" y="1215063"/>
            <a:ext cx="6629400" cy="526193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normAutofit/>
          </a:bodyPr>
          <a:lstStyle/>
          <a:p>
            <a:r>
              <a:rPr lang="en-US" sz="3200" b="0" dirty="0" smtClean="0"/>
              <a:t>The relative importance of different components of our system</a:t>
            </a:r>
            <a:endParaRPr lang="en-US" sz="3200" dirty="0"/>
          </a:p>
        </p:txBody>
      </p:sp>
      <p:sp>
        <p:nvSpPr>
          <p:cNvPr id="15" name="Rectangle 14"/>
          <p:cNvSpPr/>
          <p:nvPr/>
        </p:nvSpPr>
        <p:spPr>
          <a:xfrm>
            <a:off x="228600" y="6530050"/>
            <a:ext cx="8839200" cy="276999"/>
          </a:xfrm>
          <a:prstGeom prst="rect">
            <a:avLst/>
          </a:prstGeom>
        </p:spPr>
        <p:txBody>
          <a:bodyPr wrap="square">
            <a:spAutoFit/>
          </a:bodyPr>
          <a:lstStyle/>
          <a:p>
            <a:r>
              <a:rPr lang="en-US" sz="1200" dirty="0" smtClean="0"/>
              <a:t>J. </a:t>
            </a:r>
            <a:r>
              <a:rPr lang="en-US" sz="1200" dirty="0" err="1" smtClean="0"/>
              <a:t>Shotton</a:t>
            </a:r>
            <a:r>
              <a:rPr lang="en-US" sz="1200" dirty="0" smtClean="0"/>
              <a:t> </a:t>
            </a:r>
            <a:r>
              <a:rPr lang="en-US" sz="1200" i="1" dirty="0" smtClean="0"/>
              <a:t>et al</a:t>
            </a:r>
            <a:r>
              <a:rPr lang="en-US" sz="1200" dirty="0" smtClean="0"/>
              <a:t>. </a:t>
            </a:r>
            <a:r>
              <a:rPr lang="en-US" sz="1200" dirty="0" err="1" smtClean="0"/>
              <a:t>Textonboost</a:t>
            </a:r>
            <a:r>
              <a:rPr lang="en-US" sz="1200" dirty="0" smtClean="0"/>
              <a:t>: Joint appearance, shape and context modeling for multi-class object recognition and segmentation. </a:t>
            </a:r>
            <a:r>
              <a:rPr lang="en-US" sz="1200" i="1" dirty="0" smtClean="0"/>
              <a:t>ECCV, </a:t>
            </a:r>
            <a:r>
              <a:rPr lang="en-US" sz="1200" dirty="0" smtClean="0"/>
              <a:t>2006</a:t>
            </a:r>
            <a:endParaRPr lang="en-US" sz="1200" dirty="0"/>
          </a:p>
        </p:txBody>
      </p:sp>
      <p:grpSp>
        <p:nvGrpSpPr>
          <p:cNvPr id="24" name="Group 23"/>
          <p:cNvGrpSpPr/>
          <p:nvPr/>
        </p:nvGrpSpPr>
        <p:grpSpPr>
          <a:xfrm>
            <a:off x="1335975" y="1285149"/>
            <a:ext cx="3205163" cy="2586038"/>
            <a:chOff x="1371600" y="1136886"/>
            <a:chExt cx="3205163" cy="2586038"/>
          </a:xfrm>
        </p:grpSpPr>
        <p:pic>
          <p:nvPicPr>
            <p:cNvPr id="2050" name="Picture 2"/>
            <p:cNvPicPr>
              <a:picLocks noChangeAspect="1" noChangeArrowheads="1"/>
            </p:cNvPicPr>
            <p:nvPr/>
          </p:nvPicPr>
          <p:blipFill>
            <a:blip r:embed="rId2"/>
            <a:srcRect/>
            <a:stretch>
              <a:fillRect/>
            </a:stretch>
          </p:blipFill>
          <p:spPr bwMode="auto">
            <a:xfrm>
              <a:off x="1371600" y="1136886"/>
              <a:ext cx="3205163" cy="2586038"/>
            </a:xfrm>
            <a:prstGeom prst="rect">
              <a:avLst/>
            </a:prstGeom>
            <a:noFill/>
            <a:ln w="9525">
              <a:noFill/>
              <a:miter lim="800000"/>
              <a:headEnd/>
              <a:tailEnd/>
            </a:ln>
            <a:effectLst/>
          </p:spPr>
        </p:pic>
        <p:sp>
          <p:nvSpPr>
            <p:cNvPr id="11" name="TextBox 10"/>
            <p:cNvSpPr txBox="1"/>
            <p:nvPr/>
          </p:nvSpPr>
          <p:spPr>
            <a:xfrm>
              <a:off x="1981201" y="1251512"/>
              <a:ext cx="2438399" cy="715581"/>
            </a:xfrm>
            <a:prstGeom prst="rect">
              <a:avLst/>
            </a:prstGeom>
            <a:noFill/>
          </p:spPr>
          <p:txBody>
            <a:bodyPr wrap="square" rtlCol="0">
              <a:spAutoFit/>
            </a:bodyPr>
            <a:lstStyle/>
            <a:p>
              <a:pPr algn="ctr"/>
              <a:r>
                <a:rPr lang="en-US" sz="1200" dirty="0" smtClean="0">
                  <a:solidFill>
                    <a:schemeClr val="bg1"/>
                  </a:solidFill>
                  <a:latin typeface="+mj-lt"/>
                </a:rPr>
                <a:t>(a) Label transfer (SIFT flow)</a:t>
              </a:r>
            </a:p>
            <a:p>
              <a:pPr algn="ctr"/>
              <a:r>
                <a:rPr lang="en-US" sz="1200" dirty="0" smtClean="0">
                  <a:solidFill>
                    <a:schemeClr val="bg1"/>
                  </a:solidFill>
                  <a:latin typeface="+mj-lt"/>
                </a:rPr>
                <a:t>With MRF</a:t>
              </a:r>
            </a:p>
            <a:p>
              <a:pPr algn="ctr">
                <a:spcBef>
                  <a:spcPts val="300"/>
                </a:spcBef>
              </a:pPr>
              <a:r>
                <a:rPr lang="en-US" sz="1400" b="1" dirty="0" smtClean="0">
                  <a:solidFill>
                    <a:schemeClr val="bg1"/>
                  </a:solidFill>
                  <a:latin typeface="+mj-lt"/>
                </a:rPr>
                <a:t>74.75%</a:t>
              </a:r>
              <a:endParaRPr lang="en-US" sz="1400" b="1" dirty="0">
                <a:solidFill>
                  <a:schemeClr val="bg1"/>
                </a:solidFill>
                <a:latin typeface="+mj-lt"/>
              </a:endParaRPr>
            </a:p>
          </p:txBody>
        </p:sp>
      </p:grpSp>
      <p:grpSp>
        <p:nvGrpSpPr>
          <p:cNvPr id="25" name="Group 24"/>
          <p:cNvGrpSpPr/>
          <p:nvPr/>
        </p:nvGrpSpPr>
        <p:grpSpPr>
          <a:xfrm>
            <a:off x="4574537" y="1288978"/>
            <a:ext cx="3214688" cy="2581275"/>
            <a:chOff x="4610162" y="1140715"/>
            <a:chExt cx="3214688" cy="2581275"/>
          </a:xfrm>
        </p:grpSpPr>
        <p:pic>
          <p:nvPicPr>
            <p:cNvPr id="2051" name="Picture 3"/>
            <p:cNvPicPr>
              <a:picLocks noChangeAspect="1" noChangeArrowheads="1"/>
            </p:cNvPicPr>
            <p:nvPr/>
          </p:nvPicPr>
          <p:blipFill>
            <a:blip r:embed="rId3"/>
            <a:srcRect/>
            <a:stretch>
              <a:fillRect/>
            </a:stretch>
          </p:blipFill>
          <p:spPr bwMode="auto">
            <a:xfrm>
              <a:off x="4610162" y="1140715"/>
              <a:ext cx="3214688" cy="2581275"/>
            </a:xfrm>
            <a:prstGeom prst="rect">
              <a:avLst/>
            </a:prstGeom>
            <a:noFill/>
            <a:ln w="9525">
              <a:noFill/>
              <a:miter lim="800000"/>
              <a:headEnd/>
              <a:tailEnd/>
            </a:ln>
            <a:effectLst/>
          </p:spPr>
        </p:pic>
        <p:sp>
          <p:nvSpPr>
            <p:cNvPr id="20" name="TextBox 19"/>
            <p:cNvSpPr txBox="1"/>
            <p:nvPr/>
          </p:nvSpPr>
          <p:spPr>
            <a:xfrm>
              <a:off x="5334001" y="1242950"/>
              <a:ext cx="2438399" cy="715581"/>
            </a:xfrm>
            <a:prstGeom prst="rect">
              <a:avLst/>
            </a:prstGeom>
            <a:noFill/>
          </p:spPr>
          <p:txBody>
            <a:bodyPr wrap="square" rtlCol="0">
              <a:spAutoFit/>
            </a:bodyPr>
            <a:lstStyle/>
            <a:p>
              <a:pPr algn="ctr"/>
              <a:r>
                <a:rPr lang="en-US" sz="1200" dirty="0" smtClean="0">
                  <a:solidFill>
                    <a:schemeClr val="bg1"/>
                  </a:solidFill>
                  <a:latin typeface="+mj-lt"/>
                </a:rPr>
                <a:t>(b) Label transfer (SIFT flow)</a:t>
              </a:r>
            </a:p>
            <a:p>
              <a:pPr algn="ctr"/>
              <a:r>
                <a:rPr lang="en-US" sz="1200" dirty="0" smtClean="0">
                  <a:solidFill>
                    <a:schemeClr val="bg1"/>
                  </a:solidFill>
                  <a:latin typeface="+mj-lt"/>
                </a:rPr>
                <a:t>Without MRF</a:t>
              </a:r>
            </a:p>
            <a:p>
              <a:pPr algn="ctr">
                <a:spcBef>
                  <a:spcPts val="300"/>
                </a:spcBef>
              </a:pPr>
              <a:r>
                <a:rPr lang="en-US" sz="1400" b="1" dirty="0" smtClean="0">
                  <a:solidFill>
                    <a:schemeClr val="bg1"/>
                  </a:solidFill>
                  <a:latin typeface="+mj-lt"/>
                </a:rPr>
                <a:t>66.24%</a:t>
              </a:r>
              <a:endParaRPr lang="en-US" sz="1400" b="1" dirty="0">
                <a:solidFill>
                  <a:schemeClr val="bg1"/>
                </a:solidFill>
                <a:latin typeface="+mj-lt"/>
              </a:endParaRPr>
            </a:p>
          </p:txBody>
        </p:sp>
      </p:grpSp>
      <p:grpSp>
        <p:nvGrpSpPr>
          <p:cNvPr id="26" name="Group 25"/>
          <p:cNvGrpSpPr/>
          <p:nvPr/>
        </p:nvGrpSpPr>
        <p:grpSpPr>
          <a:xfrm>
            <a:off x="1319150" y="3867838"/>
            <a:ext cx="3224213" cy="2581275"/>
            <a:chOff x="1354775" y="3719575"/>
            <a:chExt cx="3224213" cy="2581275"/>
          </a:xfrm>
        </p:grpSpPr>
        <p:pic>
          <p:nvPicPr>
            <p:cNvPr id="2052" name="Picture 4"/>
            <p:cNvPicPr>
              <a:picLocks noChangeAspect="1" noChangeArrowheads="1"/>
            </p:cNvPicPr>
            <p:nvPr/>
          </p:nvPicPr>
          <p:blipFill>
            <a:blip r:embed="rId4"/>
            <a:srcRect/>
            <a:stretch>
              <a:fillRect/>
            </a:stretch>
          </p:blipFill>
          <p:spPr bwMode="auto">
            <a:xfrm>
              <a:off x="1354775" y="3719575"/>
              <a:ext cx="3224213" cy="2581275"/>
            </a:xfrm>
            <a:prstGeom prst="rect">
              <a:avLst/>
            </a:prstGeom>
            <a:noFill/>
            <a:ln w="9525">
              <a:noFill/>
              <a:miter lim="800000"/>
              <a:headEnd/>
              <a:tailEnd/>
            </a:ln>
            <a:effectLst/>
          </p:spPr>
        </p:pic>
        <p:sp>
          <p:nvSpPr>
            <p:cNvPr id="21" name="TextBox 20"/>
            <p:cNvSpPr txBox="1"/>
            <p:nvPr/>
          </p:nvSpPr>
          <p:spPr>
            <a:xfrm>
              <a:off x="1981200" y="3810000"/>
              <a:ext cx="2438399" cy="715581"/>
            </a:xfrm>
            <a:prstGeom prst="rect">
              <a:avLst/>
            </a:prstGeom>
            <a:noFill/>
          </p:spPr>
          <p:txBody>
            <a:bodyPr wrap="square" rtlCol="0">
              <a:spAutoFit/>
            </a:bodyPr>
            <a:lstStyle/>
            <a:p>
              <a:pPr algn="ctr"/>
              <a:r>
                <a:rPr lang="en-US" sz="1200" dirty="0" smtClean="0">
                  <a:solidFill>
                    <a:schemeClr val="bg1"/>
                  </a:solidFill>
                  <a:latin typeface="+mj-lt"/>
                </a:rPr>
                <a:t>(c) </a:t>
              </a:r>
              <a:r>
                <a:rPr lang="en-US" sz="1200" dirty="0" err="1" smtClean="0">
                  <a:solidFill>
                    <a:schemeClr val="bg1"/>
                  </a:solidFill>
                  <a:latin typeface="+mj-lt"/>
                </a:rPr>
                <a:t>Texton</a:t>
              </a:r>
              <a:r>
                <a:rPr lang="en-US" sz="1200" dirty="0" smtClean="0">
                  <a:solidFill>
                    <a:schemeClr val="bg1"/>
                  </a:solidFill>
                  <a:latin typeface="+mj-lt"/>
                </a:rPr>
                <a:t> (</a:t>
              </a:r>
              <a:r>
                <a:rPr lang="en-US" sz="1200" dirty="0" err="1" smtClean="0">
                  <a:solidFill>
                    <a:schemeClr val="bg1"/>
                  </a:solidFill>
                  <a:latin typeface="+mj-lt"/>
                </a:rPr>
                <a:t>Shotton</a:t>
              </a:r>
              <a:r>
                <a:rPr lang="en-US" sz="1200" dirty="0" smtClean="0">
                  <a:solidFill>
                    <a:schemeClr val="bg1"/>
                  </a:solidFill>
                  <a:latin typeface="+mj-lt"/>
                </a:rPr>
                <a:t> </a:t>
              </a:r>
              <a:r>
                <a:rPr lang="en-US" sz="1200" i="1" dirty="0" smtClean="0">
                  <a:solidFill>
                    <a:schemeClr val="bg1"/>
                  </a:solidFill>
                  <a:latin typeface="+mj-lt"/>
                </a:rPr>
                <a:t>et al</a:t>
              </a:r>
              <a:r>
                <a:rPr lang="en-US" sz="1200" dirty="0" smtClean="0">
                  <a:solidFill>
                    <a:schemeClr val="bg1"/>
                  </a:solidFill>
                  <a:latin typeface="+mj-lt"/>
                </a:rPr>
                <a:t>.)</a:t>
              </a:r>
            </a:p>
            <a:p>
              <a:pPr algn="ctr"/>
              <a:r>
                <a:rPr lang="en-US" sz="1200" dirty="0" smtClean="0">
                  <a:solidFill>
                    <a:schemeClr val="bg1"/>
                  </a:solidFill>
                  <a:latin typeface="+mj-lt"/>
                </a:rPr>
                <a:t>Without MRF</a:t>
              </a:r>
            </a:p>
            <a:p>
              <a:pPr algn="ctr">
                <a:spcBef>
                  <a:spcPts val="300"/>
                </a:spcBef>
              </a:pPr>
              <a:r>
                <a:rPr lang="en-US" sz="1400" b="1" dirty="0" smtClean="0">
                  <a:solidFill>
                    <a:schemeClr val="bg1"/>
                  </a:solidFill>
                  <a:latin typeface="+mj-lt"/>
                </a:rPr>
                <a:t>51.67%</a:t>
              </a:r>
              <a:endParaRPr lang="en-US" sz="1400" b="1" dirty="0">
                <a:solidFill>
                  <a:schemeClr val="bg1"/>
                </a:solidFill>
                <a:latin typeface="+mj-lt"/>
              </a:endParaRPr>
            </a:p>
          </p:txBody>
        </p:sp>
      </p:grpSp>
      <p:grpSp>
        <p:nvGrpSpPr>
          <p:cNvPr id="27" name="Group 26"/>
          <p:cNvGrpSpPr/>
          <p:nvPr/>
        </p:nvGrpSpPr>
        <p:grpSpPr>
          <a:xfrm>
            <a:off x="4552887" y="3827325"/>
            <a:ext cx="3243263" cy="2633663"/>
            <a:chOff x="4588512" y="3679062"/>
            <a:chExt cx="3243263" cy="2633663"/>
          </a:xfrm>
        </p:grpSpPr>
        <p:pic>
          <p:nvPicPr>
            <p:cNvPr id="2053" name="Picture 5"/>
            <p:cNvPicPr>
              <a:picLocks noChangeAspect="1" noChangeArrowheads="1"/>
            </p:cNvPicPr>
            <p:nvPr/>
          </p:nvPicPr>
          <p:blipFill>
            <a:blip r:embed="rId5"/>
            <a:srcRect/>
            <a:stretch>
              <a:fillRect/>
            </a:stretch>
          </p:blipFill>
          <p:spPr bwMode="auto">
            <a:xfrm>
              <a:off x="4588512" y="3679062"/>
              <a:ext cx="3243263" cy="2633663"/>
            </a:xfrm>
            <a:prstGeom prst="rect">
              <a:avLst/>
            </a:prstGeom>
            <a:noFill/>
            <a:ln w="9525">
              <a:noFill/>
              <a:miter lim="800000"/>
              <a:headEnd/>
              <a:tailEnd/>
            </a:ln>
            <a:effectLst/>
          </p:spPr>
        </p:pic>
        <p:sp>
          <p:nvSpPr>
            <p:cNvPr id="23" name="TextBox 22"/>
            <p:cNvSpPr txBox="1"/>
            <p:nvPr/>
          </p:nvSpPr>
          <p:spPr>
            <a:xfrm>
              <a:off x="5334000" y="3810000"/>
              <a:ext cx="2438399" cy="715581"/>
            </a:xfrm>
            <a:prstGeom prst="rect">
              <a:avLst/>
            </a:prstGeom>
            <a:noFill/>
          </p:spPr>
          <p:txBody>
            <a:bodyPr wrap="square" rtlCol="0">
              <a:spAutoFit/>
            </a:bodyPr>
            <a:lstStyle/>
            <a:p>
              <a:pPr algn="ctr"/>
              <a:r>
                <a:rPr lang="en-US" sz="1200" dirty="0" smtClean="0">
                  <a:solidFill>
                    <a:schemeClr val="bg1"/>
                  </a:solidFill>
                  <a:latin typeface="+mj-lt"/>
                </a:rPr>
                <a:t>(d) Label transfer (optical flow)</a:t>
              </a:r>
            </a:p>
            <a:p>
              <a:pPr algn="ctr"/>
              <a:r>
                <a:rPr lang="en-US" sz="1200" dirty="0" smtClean="0">
                  <a:solidFill>
                    <a:schemeClr val="bg1"/>
                  </a:solidFill>
                  <a:latin typeface="+mj-lt"/>
                </a:rPr>
                <a:t>With MRF</a:t>
              </a:r>
            </a:p>
            <a:p>
              <a:pPr algn="ctr">
                <a:spcBef>
                  <a:spcPts val="300"/>
                </a:spcBef>
              </a:pPr>
              <a:r>
                <a:rPr lang="en-US" sz="1400" b="1" dirty="0" smtClean="0">
                  <a:solidFill>
                    <a:schemeClr val="bg1"/>
                  </a:solidFill>
                  <a:latin typeface="+mj-lt"/>
                </a:rPr>
                <a:t>49.68%</a:t>
              </a:r>
              <a:endParaRPr lang="en-US" sz="1400" b="1" dirty="0">
                <a:solidFill>
                  <a:schemeClr val="bg1"/>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sliding window detectors</a:t>
            </a:r>
            <a:endParaRPr lang="en-US" dirty="0"/>
          </a:p>
        </p:txBody>
      </p:sp>
      <p:sp>
        <p:nvSpPr>
          <p:cNvPr id="3" name="Content Placeholder 2"/>
          <p:cNvSpPr>
            <a:spLocks noGrp="1"/>
          </p:cNvSpPr>
          <p:nvPr>
            <p:ph idx="1"/>
          </p:nvPr>
        </p:nvSpPr>
        <p:spPr/>
        <p:txBody>
          <a:bodyPr>
            <a:normAutofit/>
          </a:bodyPr>
          <a:lstStyle/>
          <a:p>
            <a:r>
              <a:rPr lang="en-US" sz="2600" dirty="0" smtClean="0"/>
              <a:t>We convert our system to a binary detector for each class and compare it with [</a:t>
            </a:r>
            <a:r>
              <a:rPr lang="en-US" sz="2600" dirty="0" err="1" smtClean="0"/>
              <a:t>Dalal</a:t>
            </a:r>
            <a:r>
              <a:rPr lang="en-US" sz="2600" dirty="0" smtClean="0"/>
              <a:t> &amp; </a:t>
            </a:r>
            <a:r>
              <a:rPr lang="en-US" sz="2600" dirty="0" err="1" smtClean="0"/>
              <a:t>Triggs</a:t>
            </a:r>
            <a:r>
              <a:rPr lang="en-US" sz="2600" dirty="0" smtClean="0"/>
              <a:t>. CVPR 2005]</a:t>
            </a:r>
          </a:p>
          <a:p>
            <a:r>
              <a:rPr lang="en-US" sz="2600" dirty="0" smtClean="0"/>
              <a:t>In ROC, our system (</a:t>
            </a:r>
            <a:r>
              <a:rPr lang="en-US" sz="2600" dirty="0" smtClean="0">
                <a:solidFill>
                  <a:srgbClr val="FF0000"/>
                </a:solidFill>
              </a:rPr>
              <a:t>red</a:t>
            </a:r>
            <a:r>
              <a:rPr lang="en-US" sz="2600" dirty="0" smtClean="0"/>
              <a:t>) outperforms theirs (</a:t>
            </a:r>
            <a:r>
              <a:rPr lang="en-US" sz="2600" dirty="0" smtClean="0">
                <a:solidFill>
                  <a:schemeClr val="bg2">
                    <a:lumMod val="75000"/>
                    <a:lumOff val="25000"/>
                  </a:schemeClr>
                </a:solidFill>
              </a:rPr>
              <a:t>blue</a:t>
            </a:r>
            <a:r>
              <a:rPr lang="en-US" sz="2600" dirty="0" smtClean="0"/>
              <a:t>) for most of the classes</a:t>
            </a:r>
            <a:endParaRPr lang="en-US" sz="2600" dirty="0"/>
          </a:p>
        </p:txBody>
      </p:sp>
      <p:pic>
        <p:nvPicPr>
          <p:cNvPr id="4" name="Picture 3"/>
          <p:cNvPicPr>
            <a:picLocks noChangeAspect="1"/>
          </p:cNvPicPr>
          <p:nvPr/>
        </p:nvPicPr>
        <p:blipFill>
          <a:blip r:embed="rId2"/>
          <a:stretch>
            <a:fillRect/>
          </a:stretch>
        </p:blipFill>
        <p:spPr>
          <a:xfrm>
            <a:off x="180010" y="3733800"/>
            <a:ext cx="8763000" cy="247977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label transfer using SIFT flow</a:t>
            </a:r>
            <a:endParaRPr lang="en-US" dirty="0"/>
          </a:p>
        </p:txBody>
      </p:sp>
      <p:sp>
        <p:nvSpPr>
          <p:cNvPr id="3" name="Content Placeholder 2"/>
          <p:cNvSpPr>
            <a:spLocks noGrp="1"/>
          </p:cNvSpPr>
          <p:nvPr>
            <p:ph idx="1"/>
          </p:nvPr>
        </p:nvSpPr>
        <p:spPr>
          <a:xfrm>
            <a:off x="457201" y="1600200"/>
            <a:ext cx="5867400" cy="5105400"/>
          </a:xfrm>
        </p:spPr>
        <p:txBody>
          <a:bodyPr>
            <a:normAutofit/>
          </a:bodyPr>
          <a:lstStyle/>
          <a:p>
            <a:r>
              <a:rPr lang="en-US" dirty="0" smtClean="0"/>
              <a:t>Scene parsing and object recognition can be implemented in a brand new way</a:t>
            </a:r>
          </a:p>
          <a:p>
            <a:pPr lvl="1"/>
            <a:r>
              <a:rPr lang="en-US" dirty="0" smtClean="0"/>
              <a:t>Label transfer: the annotations are transferred from support images to parse the query based on scene correspondence</a:t>
            </a:r>
          </a:p>
          <a:p>
            <a:pPr lvl="1"/>
            <a:r>
              <a:rPr lang="en-US" dirty="0" smtClean="0"/>
              <a:t>SIFT flow: coarse-to-fine algorithm to efficiently establish dense scene correspondence</a:t>
            </a:r>
          </a:p>
          <a:p>
            <a:r>
              <a:rPr lang="en-US" dirty="0" smtClean="0"/>
              <a:t>Easy to implement, no training of classifiers, has a few parameters and embeds contextual information</a:t>
            </a:r>
          </a:p>
          <a:p>
            <a:pPr>
              <a:spcBef>
                <a:spcPts val="1200"/>
              </a:spcBef>
            </a:pPr>
            <a:r>
              <a:rPr lang="en-US" dirty="0" smtClean="0"/>
              <a:t>Code will be online soon!</a:t>
            </a:r>
          </a:p>
        </p:txBody>
      </p:sp>
      <p:grpSp>
        <p:nvGrpSpPr>
          <p:cNvPr id="38" name="Group 37"/>
          <p:cNvGrpSpPr/>
          <p:nvPr/>
        </p:nvGrpSpPr>
        <p:grpSpPr>
          <a:xfrm>
            <a:off x="6858000" y="3962400"/>
            <a:ext cx="1778460" cy="957255"/>
            <a:chOff x="1905000" y="1936320"/>
            <a:chExt cx="6029325" cy="3245280"/>
          </a:xfrm>
        </p:grpSpPr>
        <p:sp>
          <p:nvSpPr>
            <p:cNvPr id="39" name="Rectangle 38"/>
            <p:cNvSpPr/>
            <p:nvPr/>
          </p:nvSpPr>
          <p:spPr>
            <a:xfrm>
              <a:off x="4724400" y="2590800"/>
              <a:ext cx="2590800" cy="2590800"/>
            </a:xfrm>
            <a:prstGeom prst="rect">
              <a:avLst/>
            </a:prstGeom>
            <a:solidFill>
              <a:srgbClr val="FFFFCC"/>
            </a:solidFill>
            <a:ln w="95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971800" y="3238500"/>
              <a:ext cx="1295400" cy="1295400"/>
            </a:xfrm>
            <a:prstGeom prst="rect">
              <a:avLst/>
            </a:prstGeom>
            <a:solidFill>
              <a:srgbClr val="FFFFCC"/>
            </a:solidFill>
            <a:ln w="95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905000" y="3562350"/>
              <a:ext cx="647700" cy="647700"/>
            </a:xfrm>
            <a:prstGeom prst="rect">
              <a:avLst/>
            </a:prstGeom>
            <a:solidFill>
              <a:srgbClr val="FFFFCC"/>
            </a:solidFill>
            <a:ln w="95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3886200" y="3524250"/>
              <a:ext cx="76200" cy="76200"/>
            </a:xfrm>
            <a:prstGeom prst="ellipse">
              <a:avLst/>
            </a:prstGeom>
            <a:solidFill>
              <a:srgbClr val="FFC000"/>
            </a:solidFill>
            <a:ln w="95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
          <p:nvSpPr>
            <p:cNvPr id="43" name="Rectangle 42"/>
            <p:cNvSpPr/>
            <p:nvPr/>
          </p:nvSpPr>
          <p:spPr>
            <a:xfrm>
              <a:off x="5284155" y="1936320"/>
              <a:ext cx="2650170" cy="2650170"/>
            </a:xfrm>
            <a:prstGeom prst="rect">
              <a:avLst/>
            </a:prstGeom>
            <a:solidFill>
              <a:srgbClr val="66FF66">
                <a:alpha val="48235"/>
              </a:srgbClr>
            </a:solidFill>
            <a:ln w="952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553200" y="3200400"/>
              <a:ext cx="76200" cy="76200"/>
            </a:xfrm>
            <a:prstGeom prst="ellipse">
              <a:avLst/>
            </a:prstGeom>
            <a:solidFill>
              <a:srgbClr val="FFC000"/>
            </a:solidFill>
            <a:ln w="95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
          <p:nvSpPr>
            <p:cNvPr id="45" name="Rectangle 44"/>
            <p:cNvSpPr/>
            <p:nvPr/>
          </p:nvSpPr>
          <p:spPr>
            <a:xfrm>
              <a:off x="1985640" y="3364020"/>
              <a:ext cx="784440" cy="784440"/>
            </a:xfrm>
            <a:prstGeom prst="rect">
              <a:avLst/>
            </a:prstGeom>
            <a:solidFill>
              <a:srgbClr val="66FF66">
                <a:alpha val="48235"/>
              </a:srgbClr>
            </a:solidFill>
            <a:ln w="952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339760" y="3714750"/>
              <a:ext cx="76200" cy="76200"/>
            </a:xfrm>
            <a:prstGeom prst="ellipse">
              <a:avLst/>
            </a:prstGeom>
            <a:solidFill>
              <a:srgbClr val="FFC000"/>
            </a:solidFill>
            <a:ln w="95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
          <p:nvSpPr>
            <p:cNvPr id="47" name="Rectangle 46"/>
            <p:cNvSpPr/>
            <p:nvPr/>
          </p:nvSpPr>
          <p:spPr>
            <a:xfrm>
              <a:off x="3124200" y="3790950"/>
              <a:ext cx="445980" cy="445980"/>
            </a:xfrm>
            <a:prstGeom prst="rect">
              <a:avLst/>
            </a:prstGeom>
            <a:solidFill>
              <a:srgbClr val="66FF66">
                <a:alpha val="48235"/>
              </a:srgbClr>
            </a:solidFill>
            <a:ln w="952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350830" y="4210050"/>
              <a:ext cx="445980" cy="445980"/>
            </a:xfrm>
            <a:prstGeom prst="rect">
              <a:avLst/>
            </a:prstGeom>
            <a:solidFill>
              <a:srgbClr val="66FF66">
                <a:alpha val="48235"/>
              </a:srgbClr>
            </a:solidFill>
            <a:ln w="952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Arrow Connector 48"/>
            <p:cNvCxnSpPr>
              <a:stCxn id="46" idx="3"/>
            </p:cNvCxnSpPr>
            <p:nvPr/>
          </p:nvCxnSpPr>
          <p:spPr>
            <a:xfrm rot="5400000">
              <a:off x="2150956" y="3762436"/>
              <a:ext cx="182609" cy="217319"/>
            </a:xfrm>
            <a:prstGeom prst="straightConnector1">
              <a:avLst/>
            </a:prstGeom>
            <a:ln w="9525">
              <a:solidFill>
                <a:schemeClr val="bg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2" idx="3"/>
            </p:cNvCxnSpPr>
            <p:nvPr/>
          </p:nvCxnSpPr>
          <p:spPr>
            <a:xfrm rot="5400000">
              <a:off x="3381992" y="3599432"/>
              <a:ext cx="525509" cy="505226"/>
            </a:xfrm>
            <a:prstGeom prst="straightConnector1">
              <a:avLst/>
            </a:prstGeom>
            <a:ln w="9525">
              <a:solidFill>
                <a:schemeClr val="bg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4" idx="3"/>
            </p:cNvCxnSpPr>
            <p:nvPr/>
          </p:nvCxnSpPr>
          <p:spPr>
            <a:xfrm rot="5400000">
              <a:off x="5467351" y="3436891"/>
              <a:ext cx="1268459" cy="925558"/>
            </a:xfrm>
            <a:prstGeom prst="straightConnector1">
              <a:avLst/>
            </a:prstGeom>
            <a:ln w="9525">
              <a:solidFill>
                <a:schemeClr val="bg1"/>
              </a:solidFill>
              <a:tailEnd type="triangle" w="med" len="lg"/>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3315933" y="3988110"/>
              <a:ext cx="76200" cy="76200"/>
            </a:xfrm>
            <a:prstGeom prst="ellipse">
              <a:avLst/>
            </a:prstGeom>
            <a:solidFill>
              <a:schemeClr val="bg2">
                <a:lumMod val="50000"/>
                <a:lumOff val="50000"/>
              </a:schemeClr>
            </a:solidFill>
            <a:ln w="95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
          <p:nvSpPr>
            <p:cNvPr id="53" name="Oval 52"/>
            <p:cNvSpPr/>
            <p:nvPr/>
          </p:nvSpPr>
          <p:spPr>
            <a:xfrm>
              <a:off x="5540161" y="4402770"/>
              <a:ext cx="76200" cy="76200"/>
            </a:xfrm>
            <a:prstGeom prst="ellipse">
              <a:avLst/>
            </a:prstGeom>
            <a:solidFill>
              <a:schemeClr val="bg2">
                <a:lumMod val="50000"/>
                <a:lumOff val="50000"/>
              </a:schemeClr>
            </a:solidFill>
            <a:ln w="95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
          <p:nvSpPr>
            <p:cNvPr id="54" name="Freeform 53"/>
            <p:cNvSpPr/>
            <p:nvPr/>
          </p:nvSpPr>
          <p:spPr>
            <a:xfrm>
              <a:off x="2152299" y="3782418"/>
              <a:ext cx="1155622" cy="224393"/>
            </a:xfrm>
            <a:custGeom>
              <a:avLst/>
              <a:gdLst>
                <a:gd name="connsiteX0" fmla="*/ 0 w 1155622"/>
                <a:gd name="connsiteY0" fmla="*/ 190734 h 224393"/>
                <a:gd name="connsiteX1" fmla="*/ 577811 w 1155622"/>
                <a:gd name="connsiteY1" fmla="*/ 5610 h 224393"/>
                <a:gd name="connsiteX2" fmla="*/ 1155622 w 1155622"/>
                <a:gd name="connsiteY2" fmla="*/ 224393 h 224393"/>
              </a:gdLst>
              <a:ahLst/>
              <a:cxnLst>
                <a:cxn ang="0">
                  <a:pos x="connsiteX0" y="connsiteY0"/>
                </a:cxn>
                <a:cxn ang="0">
                  <a:pos x="connsiteX1" y="connsiteY1"/>
                </a:cxn>
                <a:cxn ang="0">
                  <a:pos x="connsiteX2" y="connsiteY2"/>
                </a:cxn>
              </a:cxnLst>
              <a:rect l="l" t="t" r="r" b="b"/>
              <a:pathLst>
                <a:path w="1155622" h="224393">
                  <a:moveTo>
                    <a:pt x="0" y="190734"/>
                  </a:moveTo>
                  <a:cubicBezTo>
                    <a:pt x="192603" y="95367"/>
                    <a:pt x="385207" y="0"/>
                    <a:pt x="577811" y="5610"/>
                  </a:cubicBezTo>
                  <a:cubicBezTo>
                    <a:pt x="770415" y="11220"/>
                    <a:pt x="963018" y="117806"/>
                    <a:pt x="1155622" y="224393"/>
                  </a:cubicBezTo>
                </a:path>
              </a:pathLst>
            </a:custGeom>
            <a:ln w="9525">
              <a:solidFill>
                <a:srgbClr val="FF0000"/>
              </a:solidFill>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3397679" y="3866566"/>
              <a:ext cx="2137339" cy="555371"/>
            </a:xfrm>
            <a:custGeom>
              <a:avLst/>
              <a:gdLst>
                <a:gd name="connsiteX0" fmla="*/ 0 w 2137339"/>
                <a:gd name="connsiteY0" fmla="*/ 252441 h 555371"/>
                <a:gd name="connsiteX1" fmla="*/ 1194890 w 2137339"/>
                <a:gd name="connsiteY1" fmla="*/ 50488 h 555371"/>
                <a:gd name="connsiteX2" fmla="*/ 2137339 w 2137339"/>
                <a:gd name="connsiteY2" fmla="*/ 555371 h 555371"/>
              </a:gdLst>
              <a:ahLst/>
              <a:cxnLst>
                <a:cxn ang="0">
                  <a:pos x="connsiteX0" y="connsiteY0"/>
                </a:cxn>
                <a:cxn ang="0">
                  <a:pos x="connsiteX1" y="connsiteY1"/>
                </a:cxn>
                <a:cxn ang="0">
                  <a:pos x="connsiteX2" y="connsiteY2"/>
                </a:cxn>
              </a:cxnLst>
              <a:rect l="l" t="t" r="r" b="b"/>
              <a:pathLst>
                <a:path w="2137339" h="555371">
                  <a:moveTo>
                    <a:pt x="0" y="252441"/>
                  </a:moveTo>
                  <a:cubicBezTo>
                    <a:pt x="419333" y="126220"/>
                    <a:pt x="838667" y="0"/>
                    <a:pt x="1194890" y="50488"/>
                  </a:cubicBezTo>
                  <a:cubicBezTo>
                    <a:pt x="1551113" y="100976"/>
                    <a:pt x="1844226" y="328173"/>
                    <a:pt x="2137339" y="555371"/>
                  </a:cubicBezTo>
                </a:path>
              </a:pathLst>
            </a:custGeom>
            <a:ln w="9525">
              <a:solidFill>
                <a:srgbClr val="FF0000"/>
              </a:solidFill>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5" name="Group 64"/>
          <p:cNvGrpSpPr/>
          <p:nvPr/>
        </p:nvGrpSpPr>
        <p:grpSpPr>
          <a:xfrm>
            <a:off x="6400800" y="2057400"/>
            <a:ext cx="1930609" cy="1752599"/>
            <a:chOff x="6477000" y="4419601"/>
            <a:chExt cx="1930609" cy="1752599"/>
          </a:xfrm>
        </p:grpSpPr>
        <p:pic>
          <p:nvPicPr>
            <p:cNvPr id="57" name="Picture 56"/>
            <p:cNvPicPr>
              <a:picLocks noChangeAspect="1"/>
            </p:cNvPicPr>
            <p:nvPr/>
          </p:nvPicPr>
          <p:blipFill>
            <a:blip r:embed="rId2"/>
            <a:stretch>
              <a:fillRect/>
            </a:stretch>
          </p:blipFill>
          <p:spPr>
            <a:xfrm>
              <a:off x="6477000" y="4998717"/>
              <a:ext cx="606749" cy="560585"/>
            </a:xfrm>
            <a:prstGeom prst="rect">
              <a:avLst/>
            </a:prstGeom>
          </p:spPr>
        </p:pic>
        <p:pic>
          <p:nvPicPr>
            <p:cNvPr id="58" name="Picture 57"/>
            <p:cNvPicPr>
              <a:picLocks noChangeAspect="1"/>
            </p:cNvPicPr>
            <p:nvPr/>
          </p:nvPicPr>
          <p:blipFill>
            <a:blip r:embed="rId3"/>
            <a:stretch>
              <a:fillRect/>
            </a:stretch>
          </p:blipFill>
          <p:spPr>
            <a:xfrm>
              <a:off x="7145592" y="4419601"/>
              <a:ext cx="606749" cy="560585"/>
            </a:xfrm>
            <a:prstGeom prst="rect">
              <a:avLst/>
            </a:prstGeom>
          </p:spPr>
        </p:pic>
        <p:pic>
          <p:nvPicPr>
            <p:cNvPr id="59" name="Picture 58"/>
            <p:cNvPicPr>
              <a:picLocks noChangeAspect="1"/>
            </p:cNvPicPr>
            <p:nvPr/>
          </p:nvPicPr>
          <p:blipFill>
            <a:blip r:embed="rId4"/>
            <a:stretch>
              <a:fillRect/>
            </a:stretch>
          </p:blipFill>
          <p:spPr>
            <a:xfrm>
              <a:off x="7145592" y="5015877"/>
              <a:ext cx="606749" cy="560585"/>
            </a:xfrm>
            <a:prstGeom prst="rect">
              <a:avLst/>
            </a:prstGeom>
          </p:spPr>
        </p:pic>
        <p:pic>
          <p:nvPicPr>
            <p:cNvPr id="60" name="Picture 59"/>
            <p:cNvPicPr>
              <a:picLocks noChangeAspect="1"/>
            </p:cNvPicPr>
            <p:nvPr/>
          </p:nvPicPr>
          <p:blipFill>
            <a:blip r:embed="rId5"/>
            <a:stretch>
              <a:fillRect/>
            </a:stretch>
          </p:blipFill>
          <p:spPr>
            <a:xfrm>
              <a:off x="7145592" y="5611615"/>
              <a:ext cx="606749" cy="560585"/>
            </a:xfrm>
            <a:prstGeom prst="rect">
              <a:avLst/>
            </a:prstGeom>
          </p:spPr>
        </p:pic>
        <p:pic>
          <p:nvPicPr>
            <p:cNvPr id="61" name="Picture 60"/>
            <p:cNvPicPr>
              <a:picLocks noChangeAspect="1"/>
            </p:cNvPicPr>
            <p:nvPr/>
          </p:nvPicPr>
          <p:blipFill>
            <a:blip r:embed="rId6"/>
            <a:stretch>
              <a:fillRect/>
            </a:stretch>
          </p:blipFill>
          <p:spPr>
            <a:xfrm>
              <a:off x="7800860" y="4419601"/>
              <a:ext cx="606749" cy="560585"/>
            </a:xfrm>
            <a:prstGeom prst="rect">
              <a:avLst/>
            </a:prstGeom>
          </p:spPr>
        </p:pic>
        <p:pic>
          <p:nvPicPr>
            <p:cNvPr id="62" name="Picture 61"/>
            <p:cNvPicPr>
              <a:picLocks noChangeAspect="1"/>
            </p:cNvPicPr>
            <p:nvPr/>
          </p:nvPicPr>
          <p:blipFill>
            <a:blip r:embed="rId7"/>
            <a:stretch>
              <a:fillRect/>
            </a:stretch>
          </p:blipFill>
          <p:spPr>
            <a:xfrm>
              <a:off x="7800860" y="5015877"/>
              <a:ext cx="606749" cy="560585"/>
            </a:xfrm>
            <a:prstGeom prst="rect">
              <a:avLst/>
            </a:prstGeom>
          </p:spPr>
        </p:pic>
        <p:pic>
          <p:nvPicPr>
            <p:cNvPr id="63" name="Picture 62"/>
            <p:cNvPicPr>
              <a:picLocks noChangeAspect="1"/>
            </p:cNvPicPr>
            <p:nvPr/>
          </p:nvPicPr>
          <p:blipFill>
            <a:blip r:embed="rId8"/>
            <a:stretch>
              <a:fillRect/>
            </a:stretch>
          </p:blipFill>
          <p:spPr>
            <a:xfrm>
              <a:off x="7800860" y="5611615"/>
              <a:ext cx="606749" cy="560585"/>
            </a:xfrm>
            <a:prstGeom prst="rect">
              <a:avLst/>
            </a:prstGeom>
          </p:spPr>
        </p:pic>
      </p:grpSp>
      <p:pic>
        <p:nvPicPr>
          <p:cNvPr id="64" name="Picture 63"/>
          <p:cNvPicPr>
            <a:picLocks noChangeAspect="1"/>
          </p:cNvPicPr>
          <p:nvPr/>
        </p:nvPicPr>
        <p:blipFill>
          <a:blip r:embed="rId9"/>
          <a:stretch>
            <a:fillRect/>
          </a:stretch>
        </p:blipFill>
        <p:spPr>
          <a:xfrm>
            <a:off x="8361911" y="2653676"/>
            <a:ext cx="606749" cy="560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smtClean="0"/>
              <a:t>Ce Liu     Jenny Yuen      Antonio </a:t>
            </a:r>
            <a:r>
              <a:rPr lang="en-US" dirty="0" err="1" smtClean="0"/>
              <a:t>Torralba</a:t>
            </a:r>
            <a:endParaRPr lang="en-US" dirty="0" smtClean="0"/>
          </a:p>
          <a:p>
            <a:r>
              <a:rPr lang="en-US" dirty="0" smtClean="0"/>
              <a:t>CSAIL MIT</a:t>
            </a:r>
          </a:p>
        </p:txBody>
      </p:sp>
      <p:pic>
        <p:nvPicPr>
          <p:cNvPr id="6" name="Picture 5" descr="logo-2C-notext-mac.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39000" y="152400"/>
            <a:ext cx="1608825" cy="1231900"/>
          </a:xfrm>
          <a:prstGeom prst="rect">
            <a:avLst/>
          </a:prstGeom>
        </p:spPr>
      </p:pic>
      <p:pic>
        <p:nvPicPr>
          <p:cNvPr id="7" name="Picture 6" descr="S6_R_G_W.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57200" y="406114"/>
            <a:ext cx="2895600" cy="66068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Training-based object recognition and scene parsing systems</a:t>
            </a:r>
            <a:endParaRPr lang="en-US" dirty="0"/>
          </a:p>
        </p:txBody>
      </p:sp>
      <p:sp>
        <p:nvSpPr>
          <p:cNvPr id="3" name="Content Placeholder 2"/>
          <p:cNvSpPr>
            <a:spLocks noGrp="1"/>
          </p:cNvSpPr>
          <p:nvPr>
            <p:ph idx="1"/>
          </p:nvPr>
        </p:nvSpPr>
        <p:spPr>
          <a:xfrm>
            <a:off x="457200" y="1600201"/>
            <a:ext cx="8229600" cy="1981200"/>
          </a:xfrm>
        </p:spPr>
        <p:txBody>
          <a:bodyPr/>
          <a:lstStyle/>
          <a:p>
            <a:r>
              <a:rPr lang="en-US" dirty="0" smtClean="0"/>
              <a:t>Sliding window method</a:t>
            </a:r>
          </a:p>
          <a:p>
            <a:pPr lvl="1"/>
            <a:r>
              <a:rPr lang="en-US" dirty="0" smtClean="0"/>
              <a:t>Train a classifier for a fixed-size window (e.g., car vs. non-car)</a:t>
            </a:r>
          </a:p>
          <a:p>
            <a:pPr lvl="1"/>
            <a:r>
              <a:rPr lang="en-US" dirty="0" smtClean="0"/>
              <a:t>Try all possible scales and locations, run the classifier</a:t>
            </a:r>
          </a:p>
          <a:p>
            <a:pPr lvl="1"/>
            <a:r>
              <a:rPr lang="en-US" dirty="0" smtClean="0"/>
              <a:t>Merge multiple detections</a:t>
            </a:r>
          </a:p>
          <a:p>
            <a:pPr lvl="1"/>
            <a:endParaRPr lang="en-US" dirty="0"/>
          </a:p>
        </p:txBody>
      </p:sp>
      <p:pic>
        <p:nvPicPr>
          <p:cNvPr id="2052" name="Picture 4"/>
          <p:cNvPicPr>
            <a:picLocks noChangeAspect="1" noChangeArrowheads="1"/>
          </p:cNvPicPr>
          <p:nvPr/>
        </p:nvPicPr>
        <p:blipFill>
          <a:blip r:embed="rId3"/>
          <a:srcRect/>
          <a:stretch>
            <a:fillRect/>
          </a:stretch>
        </p:blipFill>
        <p:spPr bwMode="auto">
          <a:xfrm>
            <a:off x="5933712" y="3886200"/>
            <a:ext cx="2600688" cy="2590800"/>
          </a:xfrm>
          <a:prstGeom prst="rect">
            <a:avLst/>
          </a:prstGeom>
          <a:noFill/>
          <a:ln w="9525">
            <a:noFill/>
            <a:miter lim="800000"/>
            <a:headEnd/>
            <a:tailEnd/>
          </a:ln>
        </p:spPr>
      </p:pic>
      <p:sp>
        <p:nvSpPr>
          <p:cNvPr id="7" name="Rectangle 6"/>
          <p:cNvSpPr/>
          <p:nvPr/>
        </p:nvSpPr>
        <p:spPr>
          <a:xfrm>
            <a:off x="5933712" y="3886200"/>
            <a:ext cx="457200" cy="391886"/>
          </a:xfrm>
          <a:prstGeom prst="rect">
            <a:avLst/>
          </a:prstGeom>
          <a:noFill/>
          <a:ln w="15875">
            <a:solidFill>
              <a:srgbClr val="FF6600"/>
            </a:solidFill>
          </a:ln>
          <a:effectLst>
            <a:glow rad="63500">
              <a:schemeClr val="accent3">
                <a:satMod val="175000"/>
                <a:alpha val="40000"/>
              </a:schemeClr>
            </a:glow>
            <a:outerShdw blurRad="40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2000"/>
                            </p:stCondLst>
                            <p:childTnLst>
                              <p:par>
                                <p:cTn id="8" presetID="0" presetClass="path" presetSubtype="0" accel="50000" decel="50000" fill="hold" grpId="1" nodeType="afterEffect">
                                  <p:stCondLst>
                                    <p:cond delay="2000"/>
                                  </p:stCondLst>
                                  <p:childTnLst>
                                    <p:animMotion origin="layout" path="M 0 0 L 0.23333 0 L 0.23333 0.02639 L 0.00104 0.02639 L 0.00104 0.05139 L 0.23333 0.05139 L 0.23333 0.07778 L 0.00104 0.07778 L 0.00104 0.10417 L 0.23281 0.10417 L 0.23281 0.12848 L 0.00104 0.12848 L 0.00104 0.15348 L 0.23385 0.15348 L 0.23385 0.17986 L 0 0.17986 L 0 0.20556 L 0.23437 0.20556 L 0.23437 0.23125 L 0.00052 0.23125 L 0.00052 0.25625 L 0.23385 0.25625 L 0.23385 0.28264 L 0.00052 0.28264 L 0.00052 0.30834 L 0.23385 0.30834 " pathEditMode="relative" ptsTypes="AAAAAAAAAAAAAAAAAAAAAAAAAA">
                                      <p:cBhvr>
                                        <p:cTn id="9" dur="5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5933712" y="3886200"/>
            <a:ext cx="2600688" cy="25908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Training-based object recognition and scene parsing systems</a:t>
            </a:r>
            <a:endParaRPr lang="en-US" dirty="0"/>
          </a:p>
        </p:txBody>
      </p:sp>
      <p:sp>
        <p:nvSpPr>
          <p:cNvPr id="3" name="Content Placeholder 2"/>
          <p:cNvSpPr>
            <a:spLocks noGrp="1"/>
          </p:cNvSpPr>
          <p:nvPr>
            <p:ph idx="1"/>
          </p:nvPr>
        </p:nvSpPr>
        <p:spPr>
          <a:xfrm>
            <a:off x="457200" y="3276600"/>
            <a:ext cx="5257800" cy="3429000"/>
          </a:xfrm>
        </p:spPr>
        <p:txBody>
          <a:bodyPr>
            <a:normAutofit/>
          </a:bodyPr>
          <a:lstStyle/>
          <a:p>
            <a:r>
              <a:rPr lang="en-US" dirty="0" err="1" smtClean="0"/>
              <a:t>Texton</a:t>
            </a:r>
            <a:r>
              <a:rPr lang="en-US" dirty="0" smtClean="0"/>
              <a:t> method</a:t>
            </a:r>
          </a:p>
          <a:p>
            <a:pPr lvl="1"/>
            <a:r>
              <a:rPr lang="en-US" dirty="0" smtClean="0"/>
              <a:t>Extract pixel-wise high-dimensional feature vectors</a:t>
            </a:r>
          </a:p>
          <a:p>
            <a:pPr lvl="1"/>
            <a:r>
              <a:rPr lang="en-US" dirty="0" smtClean="0"/>
              <a:t>Train a multi-class classifier</a:t>
            </a:r>
          </a:p>
          <a:p>
            <a:pPr lvl="1"/>
            <a:r>
              <a:rPr lang="en-US" dirty="0" smtClean="0"/>
              <a:t>Spatial regularity: neighboring pixels should agree</a:t>
            </a:r>
          </a:p>
          <a:p>
            <a:r>
              <a:rPr lang="en-US" dirty="0" smtClean="0"/>
              <a:t>Is it possible to build a recognition system without training classifiers?</a:t>
            </a:r>
          </a:p>
        </p:txBody>
      </p:sp>
      <p:sp>
        <p:nvSpPr>
          <p:cNvPr id="5" name="Content Placeholder 2"/>
          <p:cNvSpPr txBox="1">
            <a:spLocks/>
          </p:cNvSpPr>
          <p:nvPr/>
        </p:nvSpPr>
        <p:spPr>
          <a:xfrm>
            <a:off x="457200" y="1600201"/>
            <a:ext cx="8229600" cy="19812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Sliding window method</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Train a classifier for a fixed-size window (e.g., car vs. non-car)</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Try all possible scales and locations, run the classifier</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Merge multiple detections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val 5"/>
          <p:cNvSpPr/>
          <p:nvPr/>
        </p:nvSpPr>
        <p:spPr>
          <a:xfrm>
            <a:off x="6924312" y="4724400"/>
            <a:ext cx="76200" cy="76200"/>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924312" y="3657600"/>
            <a:ext cx="76200" cy="990600"/>
            <a:chOff x="6858000" y="3200400"/>
            <a:chExt cx="76200" cy="990600"/>
          </a:xfrm>
        </p:grpSpPr>
        <p:cxnSp>
          <p:nvCxnSpPr>
            <p:cNvPr id="13" name="Straight Connector 12"/>
            <p:cNvCxnSpPr/>
            <p:nvPr/>
          </p:nvCxnSpPr>
          <p:spPr>
            <a:xfrm rot="5400000">
              <a:off x="6464743" y="3706859"/>
              <a:ext cx="860518"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6858000" y="3200400"/>
              <a:ext cx="76200" cy="76200"/>
            </a:xfrm>
            <a:prstGeom prst="ellipse">
              <a:avLst/>
            </a:prstGeom>
            <a:solidFill>
              <a:srgbClr val="FFFF00"/>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858000" y="3429000"/>
              <a:ext cx="76200" cy="76200"/>
            </a:xfrm>
            <a:prstGeom prst="ellipse">
              <a:avLst/>
            </a:prstGeom>
            <a:solidFill>
              <a:srgbClr val="FFFF00"/>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58000" y="3657600"/>
              <a:ext cx="76200" cy="76200"/>
            </a:xfrm>
            <a:prstGeom prst="ellipse">
              <a:avLst/>
            </a:prstGeom>
            <a:solidFill>
              <a:srgbClr val="FFFF00"/>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858000" y="3886200"/>
              <a:ext cx="76200" cy="76200"/>
            </a:xfrm>
            <a:prstGeom prst="ellipse">
              <a:avLst/>
            </a:prstGeom>
            <a:solidFill>
              <a:srgbClr val="FFFF00"/>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858000" y="4114800"/>
              <a:ext cx="76200" cy="76200"/>
            </a:xfrm>
            <a:prstGeom prst="ellipse">
              <a:avLst/>
            </a:prstGeom>
            <a:solidFill>
              <a:srgbClr val="FFFF00"/>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3499568" y="4181475"/>
            <a:ext cx="2125383" cy="21253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Label transfer: a correspondence-based approach to scene parsing</a:t>
            </a:r>
            <a:endParaRPr lang="en-US" dirty="0"/>
          </a:p>
        </p:txBody>
      </p:sp>
      <p:sp>
        <p:nvSpPr>
          <p:cNvPr id="3" name="Content Placeholder 2"/>
          <p:cNvSpPr>
            <a:spLocks noGrp="1"/>
          </p:cNvSpPr>
          <p:nvPr>
            <p:ph idx="1"/>
          </p:nvPr>
        </p:nvSpPr>
        <p:spPr>
          <a:xfrm>
            <a:off x="304800" y="1646237"/>
            <a:ext cx="3124200" cy="5364163"/>
          </a:xfrm>
        </p:spPr>
        <p:txBody>
          <a:bodyPr>
            <a:normAutofit/>
          </a:bodyPr>
          <a:lstStyle/>
          <a:p>
            <a:pPr>
              <a:buNone/>
            </a:pPr>
            <a:r>
              <a:rPr lang="en-US" sz="2400" dirty="0" smtClean="0"/>
              <a:t>Given an image</a:t>
            </a:r>
          </a:p>
          <a:p>
            <a:pPr marL="287338" lvl="1" indent="-231775">
              <a:spcBef>
                <a:spcPts val="600"/>
              </a:spcBef>
            </a:pPr>
            <a:r>
              <a:rPr lang="en-US" sz="2000" dirty="0" smtClean="0"/>
              <a:t>Find another annotated image with similar scene</a:t>
            </a:r>
          </a:p>
          <a:p>
            <a:pPr marL="287338" lvl="1" indent="-231775">
              <a:spcBef>
                <a:spcPts val="600"/>
              </a:spcBef>
            </a:pPr>
            <a:r>
              <a:rPr lang="en-US" sz="2000" dirty="0" smtClean="0"/>
              <a:t>Find correspondence between these two images</a:t>
            </a:r>
          </a:p>
          <a:p>
            <a:pPr marL="287338" lvl="1" indent="-231775">
              <a:spcBef>
                <a:spcPts val="600"/>
              </a:spcBef>
            </a:pPr>
            <a:r>
              <a:rPr lang="en-US" sz="2000" dirty="0" smtClean="0"/>
              <a:t>Warp the annotation according to the correspondence</a:t>
            </a:r>
          </a:p>
          <a:p>
            <a:pPr marL="287338" lvl="1" indent="-231775">
              <a:spcBef>
                <a:spcPts val="1800"/>
              </a:spcBef>
              <a:buNone/>
            </a:pPr>
            <a:r>
              <a:rPr lang="en-US" sz="2000" dirty="0" smtClean="0"/>
              <a:t>Two key components:</a:t>
            </a:r>
          </a:p>
          <a:p>
            <a:pPr marL="287338" lvl="1" indent="-231775">
              <a:spcBef>
                <a:spcPts val="600"/>
              </a:spcBef>
            </a:pPr>
            <a:r>
              <a:rPr lang="en-US" sz="2000" dirty="0" smtClean="0"/>
              <a:t>A large, annotated database</a:t>
            </a:r>
          </a:p>
          <a:p>
            <a:pPr marL="287338" lvl="1" indent="-231775">
              <a:spcBef>
                <a:spcPts val="600"/>
              </a:spcBef>
            </a:pPr>
            <a:r>
              <a:rPr lang="en-US" sz="2000" dirty="0" smtClean="0"/>
              <a:t>Good correspondence for label transfer</a:t>
            </a:r>
            <a:endParaRPr lang="en-US" sz="2000" dirty="0"/>
          </a:p>
        </p:txBody>
      </p:sp>
      <p:pic>
        <p:nvPicPr>
          <p:cNvPr id="2054" name="Picture 6"/>
          <p:cNvPicPr>
            <a:picLocks noChangeAspect="1" noChangeArrowheads="1"/>
          </p:cNvPicPr>
          <p:nvPr/>
        </p:nvPicPr>
        <p:blipFill>
          <a:blip r:embed="rId3"/>
          <a:srcRect/>
          <a:stretch>
            <a:fillRect/>
          </a:stretch>
        </p:blipFill>
        <p:spPr bwMode="auto">
          <a:xfrm>
            <a:off x="5794656" y="1676400"/>
            <a:ext cx="2130144" cy="2124075"/>
          </a:xfrm>
          <a:prstGeom prst="rect">
            <a:avLst/>
          </a:prstGeom>
          <a:noFill/>
          <a:ln w="9525">
            <a:noFill/>
            <a:miter lim="800000"/>
            <a:headEnd/>
            <a:tailEnd/>
          </a:ln>
        </p:spPr>
      </p:pic>
      <p:pic>
        <p:nvPicPr>
          <p:cNvPr id="2055" name="Picture 7"/>
          <p:cNvPicPr>
            <a:picLocks noChangeAspect="1" noChangeArrowheads="1"/>
          </p:cNvPicPr>
          <p:nvPr/>
        </p:nvPicPr>
        <p:blipFill>
          <a:blip r:embed="rId4"/>
          <a:srcRect/>
          <a:stretch>
            <a:fillRect/>
          </a:stretch>
        </p:blipFill>
        <p:spPr bwMode="auto">
          <a:xfrm>
            <a:off x="5794655" y="4181475"/>
            <a:ext cx="2125383" cy="2125383"/>
          </a:xfrm>
          <a:prstGeom prst="rect">
            <a:avLst/>
          </a:prstGeom>
          <a:noFill/>
          <a:ln w="9525">
            <a:noFill/>
            <a:miter lim="800000"/>
            <a:headEnd/>
            <a:tailEnd/>
          </a:ln>
        </p:spPr>
      </p:pic>
      <p:pic>
        <p:nvPicPr>
          <p:cNvPr id="10" name="Picture 2"/>
          <p:cNvPicPr>
            <a:picLocks noChangeAspect="1" noChangeArrowheads="1"/>
          </p:cNvPicPr>
          <p:nvPr/>
        </p:nvPicPr>
        <p:blipFill>
          <a:blip r:embed="rId5"/>
          <a:srcRect/>
          <a:stretch>
            <a:fillRect/>
          </a:stretch>
        </p:blipFill>
        <p:spPr bwMode="auto">
          <a:xfrm>
            <a:off x="3499568" y="1676400"/>
            <a:ext cx="2118040" cy="2124075"/>
          </a:xfrm>
          <a:prstGeom prst="rect">
            <a:avLst/>
          </a:prstGeom>
          <a:noFill/>
          <a:ln w="9525">
            <a:noFill/>
            <a:miter lim="800000"/>
            <a:headEnd/>
            <a:tailEnd/>
          </a:ln>
        </p:spPr>
      </p:pic>
      <p:cxnSp>
        <p:nvCxnSpPr>
          <p:cNvPr id="25" name="Straight Arrow Connector 24"/>
          <p:cNvCxnSpPr/>
          <p:nvPr/>
        </p:nvCxnSpPr>
        <p:spPr>
          <a:xfrm>
            <a:off x="4490168" y="3495675"/>
            <a:ext cx="2590800" cy="1588"/>
          </a:xfrm>
          <a:prstGeom prst="straightConnector1">
            <a:avLst/>
          </a:prstGeom>
          <a:ln>
            <a:solidFill>
              <a:schemeClr val="accent5">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3804368" y="3114675"/>
            <a:ext cx="3962400" cy="228600"/>
            <a:chOff x="3804368" y="3284817"/>
            <a:chExt cx="3962400" cy="228600"/>
          </a:xfrm>
        </p:grpSpPr>
        <p:cxnSp>
          <p:nvCxnSpPr>
            <p:cNvPr id="19" name="Straight Arrow Connector 18"/>
            <p:cNvCxnSpPr/>
            <p:nvPr/>
          </p:nvCxnSpPr>
          <p:spPr>
            <a:xfrm>
              <a:off x="3804368" y="3284817"/>
              <a:ext cx="2667000" cy="1588"/>
            </a:xfrm>
            <a:prstGeom prst="straightConnector1">
              <a:avLst/>
            </a:prstGeom>
            <a:ln>
              <a:solidFill>
                <a:srgbClr val="FF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956768" y="3437217"/>
              <a:ext cx="2667000" cy="76200"/>
            </a:xfrm>
            <a:prstGeom prst="straightConnector1">
              <a:avLst/>
            </a:prstGeom>
            <a:ln>
              <a:solidFill>
                <a:srgbClr val="FF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5099768" y="3437217"/>
              <a:ext cx="2667000" cy="76200"/>
            </a:xfrm>
            <a:prstGeom prst="straightConnector1">
              <a:avLst/>
            </a:prstGeom>
            <a:ln>
              <a:solidFill>
                <a:srgbClr val="FF00FF"/>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3804368" y="1819275"/>
            <a:ext cx="2819400" cy="838200"/>
            <a:chOff x="3804368" y="1989417"/>
            <a:chExt cx="2819400" cy="838200"/>
          </a:xfrm>
        </p:grpSpPr>
        <p:cxnSp>
          <p:nvCxnSpPr>
            <p:cNvPr id="15" name="Straight Arrow Connector 14"/>
            <p:cNvCxnSpPr/>
            <p:nvPr/>
          </p:nvCxnSpPr>
          <p:spPr>
            <a:xfrm flipV="1">
              <a:off x="4261568" y="1989417"/>
              <a:ext cx="2057400" cy="15240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261568" y="2446617"/>
              <a:ext cx="2057400" cy="15240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804368" y="2751417"/>
              <a:ext cx="2819400" cy="7620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cxnSp>
        <p:nvCxnSpPr>
          <p:cNvPr id="31" name="Straight Arrow Connector 30"/>
          <p:cNvCxnSpPr/>
          <p:nvPr/>
        </p:nvCxnSpPr>
        <p:spPr>
          <a:xfrm>
            <a:off x="4871168" y="2124075"/>
            <a:ext cx="2743200" cy="76200"/>
          </a:xfrm>
          <a:prstGeom prst="straightConnector1">
            <a:avLst/>
          </a:prstGeom>
          <a:ln>
            <a:solidFill>
              <a:srgbClr val="0066FF"/>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3804368" y="1811058"/>
            <a:ext cx="3962400" cy="1677988"/>
            <a:chOff x="4724400" y="4343400"/>
            <a:chExt cx="3962400" cy="1677988"/>
          </a:xfrm>
        </p:grpSpPr>
        <p:cxnSp>
          <p:nvCxnSpPr>
            <p:cNvPr id="33" name="Straight Arrow Connector 32"/>
            <p:cNvCxnSpPr/>
            <p:nvPr/>
          </p:nvCxnSpPr>
          <p:spPr>
            <a:xfrm flipV="1">
              <a:off x="5181600" y="4343400"/>
              <a:ext cx="2057400" cy="152400"/>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181600" y="4800600"/>
              <a:ext cx="2057400" cy="152400"/>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724400" y="5638800"/>
              <a:ext cx="2667000" cy="1588"/>
            </a:xfrm>
            <a:prstGeom prst="straightConnector1">
              <a:avLst/>
            </a:prstGeom>
            <a:ln>
              <a:solidFill>
                <a:srgbClr val="FF00FF"/>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876800" y="5791200"/>
              <a:ext cx="2667000" cy="76200"/>
            </a:xfrm>
            <a:prstGeom prst="straightConnector1">
              <a:avLst/>
            </a:prstGeom>
            <a:ln>
              <a:solidFill>
                <a:srgbClr val="FF00FF"/>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410200" y="6019800"/>
              <a:ext cx="2590800" cy="1588"/>
            </a:xfrm>
            <a:prstGeom prst="straightConnector1">
              <a:avLst/>
            </a:prstGeom>
            <a:ln>
              <a:solidFill>
                <a:schemeClr val="accent5">
                  <a:lumMod val="60000"/>
                  <a:lumOff val="40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6019800" y="5791200"/>
              <a:ext cx="2667000" cy="76200"/>
            </a:xfrm>
            <a:prstGeom prst="straightConnector1">
              <a:avLst/>
            </a:prstGeom>
            <a:ln>
              <a:solidFill>
                <a:srgbClr val="FF00FF"/>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724400" y="5105400"/>
              <a:ext cx="2819400" cy="76200"/>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791200" y="4648200"/>
              <a:ext cx="2743200" cy="76200"/>
            </a:xfrm>
            <a:prstGeom prst="straightConnector1">
              <a:avLst/>
            </a:prstGeom>
            <a:ln>
              <a:solidFill>
                <a:srgbClr val="0066FF"/>
              </a:solidFill>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8077200" y="4293230"/>
            <a:ext cx="947440" cy="1838848"/>
            <a:chOff x="7679847" y="4485752"/>
            <a:chExt cx="947440" cy="1838848"/>
          </a:xfrm>
        </p:grpSpPr>
        <p:sp>
          <p:nvSpPr>
            <p:cNvPr id="45" name="Rectangle 44"/>
            <p:cNvSpPr/>
            <p:nvPr/>
          </p:nvSpPr>
          <p:spPr>
            <a:xfrm>
              <a:off x="7679847" y="4742206"/>
              <a:ext cx="282884" cy="197484"/>
            </a:xfrm>
            <a:prstGeom prst="rect">
              <a:avLst/>
            </a:prstGeom>
            <a:solidFill>
              <a:srgbClr val="7AA34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679847" y="4978002"/>
              <a:ext cx="282884" cy="197484"/>
            </a:xfrm>
            <a:prstGeom prst="rect">
              <a:avLst/>
            </a:prstGeom>
            <a:solidFill>
              <a:srgbClr val="3E70B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679847" y="5211790"/>
              <a:ext cx="282884" cy="197484"/>
            </a:xfrm>
            <a:prstGeom prst="rect">
              <a:avLst/>
            </a:prstGeom>
            <a:solidFill>
              <a:srgbClr val="B8D08D"/>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679847" y="5445088"/>
              <a:ext cx="282884" cy="197484"/>
            </a:xfrm>
            <a:prstGeom prst="rect">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7679847" y="5680825"/>
              <a:ext cx="282884" cy="197484"/>
            </a:xfrm>
            <a:prstGeom prst="rect">
              <a:avLst/>
            </a:prstGeom>
            <a:solidFill>
              <a:srgbClr val="A87FA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7679847" y="6127116"/>
              <a:ext cx="282884" cy="197484"/>
            </a:xfrm>
            <a:prstGeom prst="rect">
              <a:avLst/>
            </a:prstGeom>
            <a:solidFill>
              <a:srgbClr val="5C5C5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7918427" y="4724400"/>
              <a:ext cx="389662" cy="246221"/>
            </a:xfrm>
            <a:prstGeom prst="rect">
              <a:avLst/>
            </a:prstGeom>
            <a:noFill/>
          </p:spPr>
          <p:txBody>
            <a:bodyPr wrap="none" rtlCol="0">
              <a:spAutoFit/>
            </a:bodyPr>
            <a:lstStyle/>
            <a:p>
              <a:r>
                <a:rPr lang="en-US" sz="1000" dirty="0" smtClean="0"/>
                <a:t>tree</a:t>
              </a:r>
              <a:endParaRPr lang="en-US" sz="1000" dirty="0"/>
            </a:p>
          </p:txBody>
        </p:sp>
        <p:sp>
          <p:nvSpPr>
            <p:cNvPr id="52" name="TextBox 51"/>
            <p:cNvSpPr txBox="1"/>
            <p:nvPr/>
          </p:nvSpPr>
          <p:spPr>
            <a:xfrm>
              <a:off x="7921765" y="4950210"/>
              <a:ext cx="364202" cy="246221"/>
            </a:xfrm>
            <a:prstGeom prst="rect">
              <a:avLst/>
            </a:prstGeom>
            <a:noFill/>
          </p:spPr>
          <p:txBody>
            <a:bodyPr wrap="none" rtlCol="0">
              <a:spAutoFit/>
            </a:bodyPr>
            <a:lstStyle/>
            <a:p>
              <a:r>
                <a:rPr lang="en-US" sz="1000" dirty="0" smtClean="0"/>
                <a:t>sky</a:t>
              </a:r>
              <a:endParaRPr lang="en-US" sz="1000" dirty="0"/>
            </a:p>
          </p:txBody>
        </p:sp>
        <p:sp>
          <p:nvSpPr>
            <p:cNvPr id="53" name="TextBox 52"/>
            <p:cNvSpPr txBox="1"/>
            <p:nvPr/>
          </p:nvSpPr>
          <p:spPr>
            <a:xfrm>
              <a:off x="7921765" y="5171426"/>
              <a:ext cx="428322" cy="246221"/>
            </a:xfrm>
            <a:prstGeom prst="rect">
              <a:avLst/>
            </a:prstGeom>
            <a:noFill/>
          </p:spPr>
          <p:txBody>
            <a:bodyPr wrap="none" rtlCol="0">
              <a:spAutoFit/>
            </a:bodyPr>
            <a:lstStyle/>
            <a:p>
              <a:r>
                <a:rPr lang="en-US" sz="1000" dirty="0" smtClean="0"/>
                <a:t>road</a:t>
              </a:r>
              <a:endParaRPr lang="en-US" sz="1000" dirty="0"/>
            </a:p>
          </p:txBody>
        </p:sp>
        <p:sp>
          <p:nvSpPr>
            <p:cNvPr id="54" name="TextBox 53"/>
            <p:cNvSpPr txBox="1"/>
            <p:nvPr/>
          </p:nvSpPr>
          <p:spPr>
            <a:xfrm>
              <a:off x="7918747" y="5414794"/>
              <a:ext cx="432493" cy="246221"/>
            </a:xfrm>
            <a:prstGeom prst="rect">
              <a:avLst/>
            </a:prstGeom>
            <a:noFill/>
          </p:spPr>
          <p:txBody>
            <a:bodyPr wrap="none" rtlCol="0">
              <a:spAutoFit/>
            </a:bodyPr>
            <a:lstStyle/>
            <a:p>
              <a:r>
                <a:rPr lang="en-US" sz="1000" dirty="0" smtClean="0"/>
                <a:t>field</a:t>
              </a:r>
              <a:endParaRPr lang="en-US" sz="1000" dirty="0"/>
            </a:p>
          </p:txBody>
        </p:sp>
        <p:sp>
          <p:nvSpPr>
            <p:cNvPr id="55" name="TextBox 54"/>
            <p:cNvSpPr txBox="1"/>
            <p:nvPr/>
          </p:nvSpPr>
          <p:spPr>
            <a:xfrm>
              <a:off x="7921765" y="5650778"/>
              <a:ext cx="341209" cy="246221"/>
            </a:xfrm>
            <a:prstGeom prst="rect">
              <a:avLst/>
            </a:prstGeom>
            <a:noFill/>
          </p:spPr>
          <p:txBody>
            <a:bodyPr wrap="none" rtlCol="0">
              <a:spAutoFit/>
            </a:bodyPr>
            <a:lstStyle/>
            <a:p>
              <a:r>
                <a:rPr lang="en-US" sz="1000" dirty="0" smtClean="0"/>
                <a:t>car</a:t>
              </a:r>
              <a:endParaRPr lang="en-US" sz="1000" dirty="0"/>
            </a:p>
          </p:txBody>
        </p:sp>
        <p:sp>
          <p:nvSpPr>
            <p:cNvPr id="56" name="TextBox 55"/>
            <p:cNvSpPr txBox="1"/>
            <p:nvPr/>
          </p:nvSpPr>
          <p:spPr>
            <a:xfrm>
              <a:off x="7929660" y="6075408"/>
              <a:ext cx="697627" cy="246221"/>
            </a:xfrm>
            <a:prstGeom prst="rect">
              <a:avLst/>
            </a:prstGeom>
            <a:noFill/>
          </p:spPr>
          <p:txBody>
            <a:bodyPr wrap="none" rtlCol="0">
              <a:spAutoFit/>
            </a:bodyPr>
            <a:lstStyle/>
            <a:p>
              <a:r>
                <a:rPr lang="en-US" sz="1000" dirty="0" smtClean="0"/>
                <a:t>unlabeled</a:t>
              </a:r>
              <a:endParaRPr lang="en-US" sz="1000" dirty="0"/>
            </a:p>
          </p:txBody>
        </p:sp>
        <p:sp>
          <p:nvSpPr>
            <p:cNvPr id="57" name="Rectangle 56"/>
            <p:cNvSpPr/>
            <p:nvPr/>
          </p:nvSpPr>
          <p:spPr>
            <a:xfrm>
              <a:off x="7680608" y="5909149"/>
              <a:ext cx="282884" cy="197484"/>
            </a:xfrm>
            <a:prstGeom prst="rect">
              <a:avLst/>
            </a:prstGeom>
            <a:solidFill>
              <a:srgbClr val="EC421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7924800" y="5878420"/>
              <a:ext cx="611065" cy="246221"/>
            </a:xfrm>
            <a:prstGeom prst="rect">
              <a:avLst/>
            </a:prstGeom>
            <a:noFill/>
          </p:spPr>
          <p:txBody>
            <a:bodyPr wrap="none" rtlCol="0">
              <a:spAutoFit/>
            </a:bodyPr>
            <a:lstStyle/>
            <a:p>
              <a:r>
                <a:rPr lang="en-US" sz="1000" dirty="0" smtClean="0"/>
                <a:t>building</a:t>
              </a:r>
              <a:endParaRPr lang="en-US" sz="1000" dirty="0"/>
            </a:p>
          </p:txBody>
        </p:sp>
        <p:sp>
          <p:nvSpPr>
            <p:cNvPr id="59" name="Rectangle 58"/>
            <p:cNvSpPr/>
            <p:nvPr/>
          </p:nvSpPr>
          <p:spPr>
            <a:xfrm>
              <a:off x="7679958" y="4513606"/>
              <a:ext cx="282884" cy="197484"/>
            </a:xfrm>
            <a:prstGeom prst="rect">
              <a:avLst/>
            </a:prstGeom>
            <a:solidFill>
              <a:schemeClr val="tx1">
                <a:lumMod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7913514" y="4485752"/>
              <a:ext cx="598241" cy="246221"/>
            </a:xfrm>
            <a:prstGeom prst="rect">
              <a:avLst/>
            </a:prstGeom>
            <a:noFill/>
          </p:spPr>
          <p:txBody>
            <a:bodyPr wrap="none" rtlCol="0">
              <a:spAutoFit/>
            </a:bodyPr>
            <a:lstStyle/>
            <a:p>
              <a:r>
                <a:rPr lang="en-US" sz="1000" dirty="0" smtClean="0"/>
                <a:t>window</a:t>
              </a:r>
              <a:endParaRPr lang="en-US" sz="1000" dirty="0"/>
            </a:p>
          </p:txBody>
        </p:sp>
      </p:grpSp>
      <p:sp>
        <p:nvSpPr>
          <p:cNvPr id="63" name="TextBox 62"/>
          <p:cNvSpPr txBox="1"/>
          <p:nvPr/>
        </p:nvSpPr>
        <p:spPr>
          <a:xfrm>
            <a:off x="4261568" y="3792258"/>
            <a:ext cx="619080" cy="338554"/>
          </a:xfrm>
          <a:prstGeom prst="rect">
            <a:avLst/>
          </a:prstGeom>
          <a:noFill/>
        </p:spPr>
        <p:txBody>
          <a:bodyPr wrap="none" rtlCol="0">
            <a:spAutoFit/>
          </a:bodyPr>
          <a:lstStyle/>
          <a:p>
            <a:r>
              <a:rPr lang="en-US" sz="1600" dirty="0" smtClean="0"/>
              <a:t>Input</a:t>
            </a:r>
            <a:endParaRPr lang="en-US" sz="1600" dirty="0"/>
          </a:p>
        </p:txBody>
      </p:sp>
      <p:sp>
        <p:nvSpPr>
          <p:cNvPr id="64" name="TextBox 63"/>
          <p:cNvSpPr txBox="1"/>
          <p:nvPr/>
        </p:nvSpPr>
        <p:spPr>
          <a:xfrm>
            <a:off x="6477000" y="3792258"/>
            <a:ext cx="835485" cy="338554"/>
          </a:xfrm>
          <a:prstGeom prst="rect">
            <a:avLst/>
          </a:prstGeom>
          <a:noFill/>
        </p:spPr>
        <p:txBody>
          <a:bodyPr wrap="none" rtlCol="0">
            <a:spAutoFit/>
          </a:bodyPr>
          <a:lstStyle/>
          <a:p>
            <a:r>
              <a:rPr lang="en-US" sz="1600" dirty="0" smtClean="0"/>
              <a:t>Support</a:t>
            </a:r>
            <a:endParaRPr lang="en-US" sz="1600" dirty="0"/>
          </a:p>
        </p:txBody>
      </p:sp>
      <p:sp>
        <p:nvSpPr>
          <p:cNvPr id="65" name="TextBox 64"/>
          <p:cNvSpPr txBox="1"/>
          <p:nvPr/>
        </p:nvSpPr>
        <p:spPr>
          <a:xfrm>
            <a:off x="6096000" y="6306858"/>
            <a:ext cx="1492716" cy="338554"/>
          </a:xfrm>
          <a:prstGeom prst="rect">
            <a:avLst/>
          </a:prstGeom>
          <a:noFill/>
        </p:spPr>
        <p:txBody>
          <a:bodyPr wrap="none" rtlCol="0">
            <a:spAutoFit/>
          </a:bodyPr>
          <a:lstStyle/>
          <a:p>
            <a:r>
              <a:rPr lang="en-US" sz="1600" dirty="0" smtClean="0"/>
              <a:t>User annotation</a:t>
            </a:r>
            <a:endParaRPr lang="en-US" sz="1600" dirty="0"/>
          </a:p>
        </p:txBody>
      </p:sp>
      <p:sp>
        <p:nvSpPr>
          <p:cNvPr id="66" name="TextBox 65"/>
          <p:cNvSpPr txBox="1"/>
          <p:nvPr/>
        </p:nvSpPr>
        <p:spPr>
          <a:xfrm>
            <a:off x="3671006" y="6306748"/>
            <a:ext cx="1739194" cy="338554"/>
          </a:xfrm>
          <a:prstGeom prst="rect">
            <a:avLst/>
          </a:prstGeom>
          <a:noFill/>
        </p:spPr>
        <p:txBody>
          <a:bodyPr wrap="none" rtlCol="0">
            <a:spAutoFit/>
          </a:bodyPr>
          <a:lstStyle/>
          <a:p>
            <a:r>
              <a:rPr lang="en-US" sz="1600" dirty="0" smtClean="0"/>
              <a:t>Warped annotation</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42" presetClass="path" presetSubtype="0" accel="50000" decel="50000" fill="hold" nodeType="withEffect">
                                  <p:stCondLst>
                                    <p:cond delay="0"/>
                                  </p:stCondLst>
                                  <p:childTnLst>
                                    <p:animMotion origin="layout" path="M 1.11111E-6 2.11427E-6 L 1.11111E-6 0.36895 " pathEditMode="relative" rAng="0" ptsTypes="AA">
                                      <p:cBhvr>
                                        <p:cTn id="50" dur="2000" fill="hold"/>
                                        <p:tgtEl>
                                          <p:spTgt spid="43"/>
                                        </p:tgtEl>
                                        <p:attrNameLst>
                                          <p:attrName>ppt_x</p:attrName>
                                          <p:attrName>ppt_y</p:attrName>
                                        </p:attrNameLst>
                                      </p:cBhvr>
                                      <p:rCtr x="0" y="184"/>
                                    </p:animMotion>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 grpId="0" uiExpand="1" build="p"/>
      <p:bldP spid="64"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86600" cy="1143000"/>
          </a:xfrm>
        </p:spPr>
        <p:txBody>
          <a:bodyPr/>
          <a:lstStyle/>
          <a:p>
            <a:r>
              <a:rPr lang="en-US" dirty="0" smtClean="0"/>
              <a:t>The database</a:t>
            </a:r>
            <a:endParaRPr lang="en-US" dirty="0"/>
          </a:p>
        </p:txBody>
      </p:sp>
      <p:sp>
        <p:nvSpPr>
          <p:cNvPr id="3" name="Content Placeholder 2"/>
          <p:cNvSpPr>
            <a:spLocks noGrp="1"/>
          </p:cNvSpPr>
          <p:nvPr>
            <p:ph idx="1"/>
          </p:nvPr>
        </p:nvSpPr>
        <p:spPr>
          <a:xfrm>
            <a:off x="457200" y="1295400"/>
            <a:ext cx="8153400" cy="4525963"/>
          </a:xfrm>
        </p:spPr>
        <p:txBody>
          <a:bodyPr>
            <a:normAutofit/>
          </a:bodyPr>
          <a:lstStyle/>
          <a:p>
            <a:r>
              <a:rPr lang="en-US" sz="2400" dirty="0" smtClean="0"/>
              <a:t>A subset of </a:t>
            </a:r>
            <a:r>
              <a:rPr lang="en-US" sz="2400" dirty="0" err="1" smtClean="0"/>
              <a:t>LabelMe</a:t>
            </a:r>
            <a:r>
              <a:rPr lang="en-US" sz="2400" dirty="0" smtClean="0"/>
              <a:t> database (outdoor scenes)</a:t>
            </a:r>
          </a:p>
          <a:p>
            <a:r>
              <a:rPr lang="en-US" sz="2400" dirty="0" smtClean="0"/>
              <a:t>2688 in total, 2488 for training, 200 for test</a:t>
            </a:r>
          </a:p>
          <a:p>
            <a:r>
              <a:rPr lang="en-US" sz="2400" dirty="0" smtClean="0"/>
              <a:t>33 object categories + “unlabeled”</a:t>
            </a:r>
            <a:endParaRPr lang="en-US" sz="2400" dirty="0"/>
          </a:p>
        </p:txBody>
      </p:sp>
      <p:pic>
        <p:nvPicPr>
          <p:cNvPr id="9" name="Picture 2"/>
          <p:cNvPicPr>
            <a:picLocks noChangeAspect="1" noChangeArrowheads="1"/>
          </p:cNvPicPr>
          <p:nvPr/>
        </p:nvPicPr>
        <p:blipFill>
          <a:blip r:embed="rId3"/>
          <a:srcRect/>
          <a:stretch>
            <a:fillRect/>
          </a:stretch>
        </p:blipFill>
        <p:spPr bwMode="auto">
          <a:xfrm>
            <a:off x="304800" y="3048000"/>
            <a:ext cx="1371600" cy="1371600"/>
          </a:xfrm>
          <a:prstGeom prst="rect">
            <a:avLst/>
          </a:prstGeom>
          <a:noFill/>
          <a:ln w="9525">
            <a:noFill/>
            <a:miter lim="800000"/>
            <a:headEnd/>
            <a:tailEnd/>
          </a:ln>
        </p:spPr>
      </p:pic>
      <p:pic>
        <p:nvPicPr>
          <p:cNvPr id="10" name="Picture 3"/>
          <p:cNvPicPr>
            <a:picLocks noChangeAspect="1" noChangeArrowheads="1"/>
          </p:cNvPicPr>
          <p:nvPr/>
        </p:nvPicPr>
        <p:blipFill>
          <a:blip r:embed="rId4"/>
          <a:srcRect/>
          <a:stretch>
            <a:fillRect/>
          </a:stretch>
        </p:blipFill>
        <p:spPr bwMode="auto">
          <a:xfrm>
            <a:off x="304800" y="4572000"/>
            <a:ext cx="1371600" cy="1371600"/>
          </a:xfrm>
          <a:prstGeom prst="rect">
            <a:avLst/>
          </a:prstGeom>
          <a:noFill/>
          <a:ln w="9525">
            <a:noFill/>
            <a:miter lim="800000"/>
            <a:headEnd/>
            <a:tailEnd/>
          </a:ln>
        </p:spPr>
      </p:pic>
      <p:pic>
        <p:nvPicPr>
          <p:cNvPr id="11" name="Picture 4"/>
          <p:cNvPicPr>
            <a:picLocks noChangeAspect="1" noChangeArrowheads="1"/>
          </p:cNvPicPr>
          <p:nvPr/>
        </p:nvPicPr>
        <p:blipFill>
          <a:blip r:embed="rId5"/>
          <a:srcRect/>
          <a:stretch>
            <a:fillRect/>
          </a:stretch>
        </p:blipFill>
        <p:spPr bwMode="auto">
          <a:xfrm>
            <a:off x="1752600" y="3048000"/>
            <a:ext cx="1379838" cy="1371600"/>
          </a:xfrm>
          <a:prstGeom prst="rect">
            <a:avLst/>
          </a:prstGeom>
          <a:noFill/>
          <a:ln w="9525">
            <a:noFill/>
            <a:miter lim="800000"/>
            <a:headEnd/>
            <a:tailEnd/>
          </a:ln>
        </p:spPr>
      </p:pic>
      <p:pic>
        <p:nvPicPr>
          <p:cNvPr id="12" name="Picture 5"/>
          <p:cNvPicPr>
            <a:picLocks noChangeAspect="1" noChangeArrowheads="1"/>
          </p:cNvPicPr>
          <p:nvPr/>
        </p:nvPicPr>
        <p:blipFill>
          <a:blip r:embed="rId6"/>
          <a:srcRect/>
          <a:stretch>
            <a:fillRect/>
          </a:stretch>
        </p:blipFill>
        <p:spPr bwMode="auto">
          <a:xfrm>
            <a:off x="1752600" y="4572000"/>
            <a:ext cx="1379838" cy="1371600"/>
          </a:xfrm>
          <a:prstGeom prst="rect">
            <a:avLst/>
          </a:prstGeom>
          <a:noFill/>
          <a:ln w="9525">
            <a:noFill/>
            <a:miter lim="800000"/>
            <a:headEnd/>
            <a:tailEnd/>
          </a:ln>
        </p:spPr>
      </p:pic>
      <p:pic>
        <p:nvPicPr>
          <p:cNvPr id="13" name="Picture 6"/>
          <p:cNvPicPr>
            <a:picLocks noChangeAspect="1" noChangeArrowheads="1"/>
          </p:cNvPicPr>
          <p:nvPr/>
        </p:nvPicPr>
        <p:blipFill>
          <a:blip r:embed="rId7"/>
          <a:srcRect/>
          <a:stretch>
            <a:fillRect/>
          </a:stretch>
        </p:blipFill>
        <p:spPr bwMode="auto">
          <a:xfrm>
            <a:off x="3214048" y="3048000"/>
            <a:ext cx="1367506" cy="1371600"/>
          </a:xfrm>
          <a:prstGeom prst="rect">
            <a:avLst/>
          </a:prstGeom>
          <a:noFill/>
          <a:ln w="9525">
            <a:noFill/>
            <a:miter lim="800000"/>
            <a:headEnd/>
            <a:tailEnd/>
          </a:ln>
        </p:spPr>
      </p:pic>
      <p:pic>
        <p:nvPicPr>
          <p:cNvPr id="14" name="Picture 7"/>
          <p:cNvPicPr>
            <a:picLocks noChangeAspect="1" noChangeArrowheads="1"/>
          </p:cNvPicPr>
          <p:nvPr/>
        </p:nvPicPr>
        <p:blipFill>
          <a:blip r:embed="rId8"/>
          <a:srcRect/>
          <a:stretch>
            <a:fillRect/>
          </a:stretch>
        </p:blipFill>
        <p:spPr bwMode="auto">
          <a:xfrm>
            <a:off x="3218154" y="4572000"/>
            <a:ext cx="1367494" cy="1371600"/>
          </a:xfrm>
          <a:prstGeom prst="rect">
            <a:avLst/>
          </a:prstGeom>
          <a:noFill/>
          <a:ln w="9525">
            <a:noFill/>
            <a:miter lim="800000"/>
            <a:headEnd/>
            <a:tailEnd/>
          </a:ln>
        </p:spPr>
      </p:pic>
      <p:pic>
        <p:nvPicPr>
          <p:cNvPr id="15" name="Picture 8"/>
          <p:cNvPicPr>
            <a:picLocks noChangeAspect="1" noChangeArrowheads="1"/>
          </p:cNvPicPr>
          <p:nvPr/>
        </p:nvPicPr>
        <p:blipFill>
          <a:blip r:embed="rId9"/>
          <a:srcRect/>
          <a:stretch>
            <a:fillRect/>
          </a:stretch>
        </p:blipFill>
        <p:spPr bwMode="auto">
          <a:xfrm>
            <a:off x="4669808" y="3048000"/>
            <a:ext cx="1367519" cy="1371600"/>
          </a:xfrm>
          <a:prstGeom prst="rect">
            <a:avLst/>
          </a:prstGeom>
          <a:noFill/>
          <a:ln w="9525">
            <a:noFill/>
            <a:miter lim="800000"/>
            <a:headEnd/>
            <a:tailEnd/>
          </a:ln>
        </p:spPr>
      </p:pic>
      <p:pic>
        <p:nvPicPr>
          <p:cNvPr id="16" name="Picture 9"/>
          <p:cNvPicPr>
            <a:picLocks noChangeAspect="1" noChangeArrowheads="1"/>
          </p:cNvPicPr>
          <p:nvPr/>
        </p:nvPicPr>
        <p:blipFill>
          <a:blip r:embed="rId10"/>
          <a:srcRect/>
          <a:stretch>
            <a:fillRect/>
          </a:stretch>
        </p:blipFill>
        <p:spPr bwMode="auto">
          <a:xfrm>
            <a:off x="4669808" y="4572000"/>
            <a:ext cx="1363412" cy="1371600"/>
          </a:xfrm>
          <a:prstGeom prst="rect">
            <a:avLst/>
          </a:prstGeom>
          <a:noFill/>
          <a:ln w="9525">
            <a:noFill/>
            <a:miter lim="800000"/>
            <a:headEnd/>
            <a:tailEnd/>
          </a:ln>
        </p:spPr>
      </p:pic>
      <p:pic>
        <p:nvPicPr>
          <p:cNvPr id="17" name="Picture 10"/>
          <p:cNvPicPr>
            <a:picLocks noChangeAspect="1" noChangeArrowheads="1"/>
          </p:cNvPicPr>
          <p:nvPr/>
        </p:nvPicPr>
        <p:blipFill>
          <a:blip r:embed="rId11"/>
          <a:srcRect/>
          <a:stretch>
            <a:fillRect/>
          </a:stretch>
        </p:blipFill>
        <p:spPr bwMode="auto">
          <a:xfrm>
            <a:off x="6123296" y="3048000"/>
            <a:ext cx="1371600" cy="1371600"/>
          </a:xfrm>
          <a:prstGeom prst="rect">
            <a:avLst/>
          </a:prstGeom>
          <a:noFill/>
          <a:ln w="9525">
            <a:noFill/>
            <a:miter lim="800000"/>
            <a:headEnd/>
            <a:tailEnd/>
          </a:ln>
        </p:spPr>
      </p:pic>
      <p:pic>
        <p:nvPicPr>
          <p:cNvPr id="18" name="Picture 11"/>
          <p:cNvPicPr>
            <a:picLocks noChangeAspect="1" noChangeArrowheads="1"/>
          </p:cNvPicPr>
          <p:nvPr/>
        </p:nvPicPr>
        <p:blipFill>
          <a:blip r:embed="rId12"/>
          <a:srcRect/>
          <a:stretch>
            <a:fillRect/>
          </a:stretch>
        </p:blipFill>
        <p:spPr bwMode="auto">
          <a:xfrm>
            <a:off x="6123296" y="4572000"/>
            <a:ext cx="1363411" cy="1371600"/>
          </a:xfrm>
          <a:prstGeom prst="rect">
            <a:avLst/>
          </a:prstGeom>
          <a:noFill/>
          <a:ln w="9525">
            <a:noFill/>
            <a:miter lim="800000"/>
            <a:headEnd/>
            <a:tailEnd/>
          </a:ln>
        </p:spPr>
      </p:pic>
      <p:pic>
        <p:nvPicPr>
          <p:cNvPr id="19" name="Picture 12"/>
          <p:cNvPicPr>
            <a:picLocks noChangeAspect="1" noChangeArrowheads="1"/>
          </p:cNvPicPr>
          <p:nvPr/>
        </p:nvPicPr>
        <p:blipFill>
          <a:blip r:embed="rId13"/>
          <a:srcRect/>
          <a:stretch>
            <a:fillRect/>
          </a:stretch>
        </p:blipFill>
        <p:spPr bwMode="auto">
          <a:xfrm>
            <a:off x="7579056" y="3048000"/>
            <a:ext cx="1371600" cy="1371600"/>
          </a:xfrm>
          <a:prstGeom prst="rect">
            <a:avLst/>
          </a:prstGeom>
          <a:noFill/>
          <a:ln w="9525">
            <a:noFill/>
            <a:miter lim="800000"/>
            <a:headEnd/>
            <a:tailEnd/>
          </a:ln>
        </p:spPr>
      </p:pic>
      <p:pic>
        <p:nvPicPr>
          <p:cNvPr id="20" name="Picture 13"/>
          <p:cNvPicPr>
            <a:picLocks noChangeAspect="1" noChangeArrowheads="1"/>
          </p:cNvPicPr>
          <p:nvPr/>
        </p:nvPicPr>
        <p:blipFill>
          <a:blip r:embed="rId14"/>
          <a:srcRect/>
          <a:stretch>
            <a:fillRect/>
          </a:stretch>
        </p:blipFill>
        <p:spPr bwMode="auto">
          <a:xfrm>
            <a:off x="7579056" y="4572000"/>
            <a:ext cx="1371600" cy="1371600"/>
          </a:xfrm>
          <a:prstGeom prst="rect">
            <a:avLst/>
          </a:prstGeom>
          <a:noFill/>
          <a:ln w="9525">
            <a:noFill/>
            <a:miter lim="800000"/>
            <a:headEnd/>
            <a:tailEnd/>
          </a:ln>
        </p:spPr>
      </p:pic>
      <p:sp>
        <p:nvSpPr>
          <p:cNvPr id="21" name="TextBox 20"/>
          <p:cNvSpPr txBox="1"/>
          <p:nvPr/>
        </p:nvSpPr>
        <p:spPr>
          <a:xfrm>
            <a:off x="1371975" y="6324600"/>
            <a:ext cx="7695825" cy="338554"/>
          </a:xfrm>
          <a:prstGeom prst="rect">
            <a:avLst/>
          </a:prstGeom>
          <a:noFill/>
        </p:spPr>
        <p:txBody>
          <a:bodyPr wrap="none" rtlCol="0">
            <a:spAutoFit/>
          </a:bodyPr>
          <a:lstStyle/>
          <a:p>
            <a:r>
              <a:rPr lang="en-US" sz="1600" dirty="0" smtClean="0"/>
              <a:t>B. Russell et al. </a:t>
            </a:r>
            <a:r>
              <a:rPr lang="en-US" sz="1600" dirty="0" err="1" smtClean="0"/>
              <a:t>LabelMe</a:t>
            </a:r>
            <a:r>
              <a:rPr lang="en-US" sz="1600" dirty="0" smtClean="0"/>
              <a:t>: a database and web-based tool for image annotation. IJCV 2008.</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86600" cy="1143000"/>
          </a:xfrm>
        </p:spPr>
        <p:txBody>
          <a:bodyPr/>
          <a:lstStyle/>
          <a:p>
            <a:r>
              <a:rPr lang="en-US" dirty="0" smtClean="0"/>
              <a:t>Statistics of the database</a:t>
            </a:r>
            <a:endParaRPr lang="en-US" dirty="0"/>
          </a:p>
        </p:txBody>
      </p:sp>
      <p:pic>
        <p:nvPicPr>
          <p:cNvPr id="5" name="Picture 4"/>
          <p:cNvPicPr>
            <a:picLocks noChangeAspect="1"/>
          </p:cNvPicPr>
          <p:nvPr/>
        </p:nvPicPr>
        <p:blipFill>
          <a:blip r:embed="rId3"/>
          <a:stretch>
            <a:fillRect/>
          </a:stretch>
        </p:blipFill>
        <p:spPr>
          <a:xfrm>
            <a:off x="4114800" y="1320225"/>
            <a:ext cx="4620411" cy="4669304"/>
          </a:xfrm>
          <a:prstGeom prst="rect">
            <a:avLst/>
          </a:prstGeom>
        </p:spPr>
      </p:pic>
      <p:pic>
        <p:nvPicPr>
          <p:cNvPr id="8" name="Picture 7"/>
          <p:cNvPicPr>
            <a:picLocks noChangeAspect="1"/>
          </p:cNvPicPr>
          <p:nvPr/>
        </p:nvPicPr>
        <p:blipFill>
          <a:blip r:embed="rId4"/>
          <a:stretch>
            <a:fillRect/>
          </a:stretch>
        </p:blipFill>
        <p:spPr>
          <a:xfrm rot="5400000">
            <a:off x="653910" y="1961716"/>
            <a:ext cx="3111782" cy="3505200"/>
          </a:xfrm>
          <a:prstGeom prst="rect">
            <a:avLst/>
          </a:prstGeom>
        </p:spPr>
      </p:pic>
      <p:sp>
        <p:nvSpPr>
          <p:cNvPr id="6" name="TextBox 5"/>
          <p:cNvSpPr txBox="1"/>
          <p:nvPr/>
        </p:nvSpPr>
        <p:spPr>
          <a:xfrm>
            <a:off x="457200" y="5282625"/>
            <a:ext cx="3505201" cy="338554"/>
          </a:xfrm>
          <a:prstGeom prst="rect">
            <a:avLst/>
          </a:prstGeom>
          <a:noFill/>
        </p:spPr>
        <p:txBody>
          <a:bodyPr wrap="square" rtlCol="0">
            <a:spAutoFit/>
          </a:bodyPr>
          <a:lstStyle/>
          <a:p>
            <a:r>
              <a:rPr lang="en-US" sz="1600" dirty="0" smtClean="0"/>
              <a:t>Pixel-wise frequency count of each class</a:t>
            </a:r>
            <a:endParaRPr lang="en-US" sz="1600" dirty="0"/>
          </a:p>
        </p:txBody>
      </p:sp>
      <p:sp>
        <p:nvSpPr>
          <p:cNvPr id="7" name="TextBox 6"/>
          <p:cNvSpPr txBox="1"/>
          <p:nvPr/>
        </p:nvSpPr>
        <p:spPr>
          <a:xfrm>
            <a:off x="4572000" y="6044625"/>
            <a:ext cx="3733800" cy="584775"/>
          </a:xfrm>
          <a:prstGeom prst="rect">
            <a:avLst/>
          </a:prstGeom>
          <a:noFill/>
        </p:spPr>
        <p:txBody>
          <a:bodyPr wrap="square" rtlCol="0">
            <a:spAutoFit/>
          </a:bodyPr>
          <a:lstStyle/>
          <a:p>
            <a:pPr algn="ctr"/>
            <a:r>
              <a:rPr lang="en-US" sz="1600" dirty="0" smtClean="0"/>
              <a:t>Pixel-wise prior distribution of each class (more saturated more probable)</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correspondence</a:t>
            </a:r>
            <a:endParaRPr lang="en-US" dirty="0"/>
          </a:p>
        </p:txBody>
      </p:sp>
      <p:grpSp>
        <p:nvGrpSpPr>
          <p:cNvPr id="14" name="Group 13"/>
          <p:cNvGrpSpPr/>
          <p:nvPr/>
        </p:nvGrpSpPr>
        <p:grpSpPr>
          <a:xfrm>
            <a:off x="1295400" y="1371600"/>
            <a:ext cx="2935419" cy="2362200"/>
            <a:chOff x="1295400" y="1524000"/>
            <a:chExt cx="2935419" cy="2362200"/>
          </a:xfrm>
        </p:grpSpPr>
        <p:sp>
          <p:nvSpPr>
            <p:cNvPr id="4" name="Rectangle 8"/>
            <p:cNvSpPr>
              <a:spLocks noChangeArrowheads="1"/>
            </p:cNvSpPr>
            <p:nvPr/>
          </p:nvSpPr>
          <p:spPr bwMode="auto">
            <a:xfrm>
              <a:off x="1792419" y="3609201"/>
              <a:ext cx="1837362" cy="276999"/>
            </a:xfrm>
            <a:prstGeom prst="rect">
              <a:avLst/>
            </a:prstGeom>
            <a:noFill/>
            <a:ln w="9525">
              <a:noFill/>
              <a:miter lim="800000"/>
              <a:headEnd/>
              <a:tailEnd/>
            </a:ln>
          </p:spPr>
          <p:txBody>
            <a:bodyPr wrap="none">
              <a:prstTxWarp prst="textNoShape">
                <a:avLst/>
              </a:prstTxWarp>
              <a:spAutoFit/>
            </a:bodyPr>
            <a:lstStyle/>
            <a:p>
              <a:r>
                <a:rPr lang="en-US" sz="1200" dirty="0">
                  <a:latin typeface="Times New Roman" pitchFamily="-65" charset="0"/>
                </a:rPr>
                <a:t>[</a:t>
              </a:r>
              <a:r>
                <a:rPr lang="en-US" sz="1200" dirty="0" err="1">
                  <a:latin typeface="Times New Roman" pitchFamily="-65" charset="0"/>
                </a:rPr>
                <a:t>Scharstein</a:t>
              </a:r>
              <a:r>
                <a:rPr lang="en-US" sz="1200" dirty="0">
                  <a:latin typeface="Times New Roman" pitchFamily="-65" charset="0"/>
                </a:rPr>
                <a:t> et al. </a:t>
              </a:r>
              <a:r>
                <a:rPr lang="en-US" sz="1200" i="1" dirty="0" smtClean="0">
                  <a:latin typeface="Times New Roman" pitchFamily="-65" charset="0"/>
                </a:rPr>
                <a:t>IJCV</a:t>
              </a:r>
              <a:r>
                <a:rPr lang="en-US" sz="1200" dirty="0" smtClean="0">
                  <a:latin typeface="Times New Roman" pitchFamily="-65" charset="0"/>
                </a:rPr>
                <a:t>’02</a:t>
              </a:r>
              <a:r>
                <a:rPr lang="en-US" sz="1200" dirty="0">
                  <a:latin typeface="Times New Roman" pitchFamily="-65" charset="0"/>
                </a:rPr>
                <a:t>]</a:t>
              </a:r>
            </a:p>
          </p:txBody>
        </p:sp>
        <p:pic>
          <p:nvPicPr>
            <p:cNvPr id="5" name="Picture 2" descr="D:\Documents\MSRNE\tsukuba_o_a.gif"/>
            <p:cNvPicPr>
              <a:picLocks noChangeAspect="1" noChangeArrowheads="1" noCrop="1"/>
            </p:cNvPicPr>
            <p:nvPr/>
          </p:nvPicPr>
          <p:blipFill>
            <a:blip r:embed="rId3"/>
            <a:srcRect/>
            <a:stretch>
              <a:fillRect/>
            </a:stretch>
          </p:blipFill>
          <p:spPr bwMode="auto">
            <a:xfrm>
              <a:off x="1640019" y="1955780"/>
              <a:ext cx="2065892" cy="1549420"/>
            </a:xfrm>
            <a:prstGeom prst="rect">
              <a:avLst/>
            </a:prstGeom>
            <a:noFill/>
          </p:spPr>
        </p:pic>
        <p:sp>
          <p:nvSpPr>
            <p:cNvPr id="9" name="TextBox 8"/>
            <p:cNvSpPr txBox="1"/>
            <p:nvPr/>
          </p:nvSpPr>
          <p:spPr>
            <a:xfrm>
              <a:off x="1295400" y="1524000"/>
              <a:ext cx="2935419" cy="369332"/>
            </a:xfrm>
            <a:prstGeom prst="rect">
              <a:avLst/>
            </a:prstGeom>
            <a:noFill/>
          </p:spPr>
          <p:txBody>
            <a:bodyPr wrap="none" rtlCol="0">
              <a:spAutoFit/>
            </a:bodyPr>
            <a:lstStyle/>
            <a:p>
              <a:r>
                <a:rPr lang="en-US" dirty="0" smtClean="0"/>
                <a:t>Correspondence at pixel level</a:t>
              </a:r>
              <a:endParaRPr lang="en-US" dirty="0"/>
            </a:p>
          </p:txBody>
        </p:sp>
      </p:grpSp>
      <p:grpSp>
        <p:nvGrpSpPr>
          <p:cNvPr id="15" name="Group 14"/>
          <p:cNvGrpSpPr/>
          <p:nvPr/>
        </p:nvGrpSpPr>
        <p:grpSpPr>
          <a:xfrm>
            <a:off x="4916619" y="1371600"/>
            <a:ext cx="3064170" cy="2646382"/>
            <a:chOff x="4916619" y="1524000"/>
            <a:chExt cx="3064170" cy="2646382"/>
          </a:xfrm>
        </p:grpSpPr>
        <p:pic>
          <p:nvPicPr>
            <p:cNvPr id="6" name="Picture 5"/>
            <p:cNvPicPr>
              <a:picLocks noChangeAspect="1"/>
            </p:cNvPicPr>
            <p:nvPr/>
          </p:nvPicPr>
          <p:blipFill>
            <a:blip r:embed="rId4"/>
            <a:srcRect/>
            <a:stretch>
              <a:fillRect/>
            </a:stretch>
          </p:blipFill>
          <p:spPr bwMode="auto">
            <a:xfrm>
              <a:off x="4916619" y="1905000"/>
              <a:ext cx="3064170" cy="1987570"/>
            </a:xfrm>
            <a:prstGeom prst="rect">
              <a:avLst/>
            </a:prstGeom>
            <a:noFill/>
            <a:ln w="9525">
              <a:noFill/>
              <a:miter lim="800000"/>
              <a:headEnd/>
              <a:tailEnd/>
            </a:ln>
          </p:spPr>
        </p:pic>
        <p:sp>
          <p:nvSpPr>
            <p:cNvPr id="7" name="TextBox 6"/>
            <p:cNvSpPr txBox="1">
              <a:spLocks noChangeArrowheads="1"/>
            </p:cNvSpPr>
            <p:nvPr/>
          </p:nvSpPr>
          <p:spPr bwMode="auto">
            <a:xfrm>
              <a:off x="5608638" y="3892570"/>
              <a:ext cx="1554162" cy="277812"/>
            </a:xfrm>
            <a:prstGeom prst="rect">
              <a:avLst/>
            </a:prstGeom>
            <a:noFill/>
            <a:ln w="9525">
              <a:noFill/>
              <a:miter lim="800000"/>
              <a:headEnd/>
              <a:tailEnd/>
            </a:ln>
          </p:spPr>
          <p:txBody>
            <a:bodyPr wrap="none">
              <a:prstTxWarp prst="textNoShape">
                <a:avLst/>
              </a:prstTxWarp>
              <a:spAutoFit/>
            </a:bodyPr>
            <a:lstStyle/>
            <a:p>
              <a:r>
                <a:rPr lang="en-US" sz="1200" dirty="0">
                  <a:latin typeface="Times New Roman" pitchFamily="-65" charset="0"/>
                </a:rPr>
                <a:t>[Berg et al. </a:t>
              </a:r>
              <a:r>
                <a:rPr lang="en-US" sz="1200" i="1" dirty="0" smtClean="0">
                  <a:latin typeface="Times New Roman" pitchFamily="-65" charset="0"/>
                </a:rPr>
                <a:t>CVPR</a:t>
              </a:r>
              <a:r>
                <a:rPr lang="en-US" sz="1200" dirty="0" smtClean="0">
                  <a:latin typeface="Times New Roman" pitchFamily="-65" charset="0"/>
                </a:rPr>
                <a:t>’05</a:t>
              </a:r>
              <a:r>
                <a:rPr lang="en-US" sz="1200" dirty="0">
                  <a:latin typeface="Times New Roman" pitchFamily="-65" charset="0"/>
                </a:rPr>
                <a:t>]</a:t>
              </a:r>
            </a:p>
          </p:txBody>
        </p:sp>
        <p:sp>
          <p:nvSpPr>
            <p:cNvPr id="10" name="TextBox 9"/>
            <p:cNvSpPr txBox="1"/>
            <p:nvPr/>
          </p:nvSpPr>
          <p:spPr>
            <a:xfrm>
              <a:off x="4926608" y="1524000"/>
              <a:ext cx="3038011" cy="369332"/>
            </a:xfrm>
            <a:prstGeom prst="rect">
              <a:avLst/>
            </a:prstGeom>
            <a:noFill/>
          </p:spPr>
          <p:txBody>
            <a:bodyPr wrap="none" rtlCol="0">
              <a:spAutoFit/>
            </a:bodyPr>
            <a:lstStyle/>
            <a:p>
              <a:r>
                <a:rPr lang="en-US" dirty="0" smtClean="0"/>
                <a:t>Correspondence at object level</a:t>
              </a:r>
              <a:endParaRPr lang="en-US" dirty="0"/>
            </a:p>
          </p:txBody>
        </p:sp>
      </p:grpSp>
      <p:grpSp>
        <p:nvGrpSpPr>
          <p:cNvPr id="17" name="Group 16"/>
          <p:cNvGrpSpPr/>
          <p:nvPr/>
        </p:nvGrpSpPr>
        <p:grpSpPr>
          <a:xfrm>
            <a:off x="2209800" y="4202668"/>
            <a:ext cx="3962400" cy="2350532"/>
            <a:chOff x="2590800" y="4202668"/>
            <a:chExt cx="3962400" cy="2350532"/>
          </a:xfrm>
        </p:grpSpPr>
        <p:pic>
          <p:nvPicPr>
            <p:cNvPr id="3074" name="Picture 2" descr="D:\workstation\SIFTflow\PAMI-SIFTflow\SIFTflow\street1.jpg"/>
            <p:cNvPicPr>
              <a:picLocks noChangeAspect="1" noChangeArrowheads="1"/>
            </p:cNvPicPr>
            <p:nvPr/>
          </p:nvPicPr>
          <p:blipFill>
            <a:blip r:embed="rId5"/>
            <a:srcRect/>
            <a:stretch>
              <a:fillRect/>
            </a:stretch>
          </p:blipFill>
          <p:spPr bwMode="auto">
            <a:xfrm>
              <a:off x="2590800" y="4648200"/>
              <a:ext cx="1905000" cy="1905000"/>
            </a:xfrm>
            <a:prstGeom prst="rect">
              <a:avLst/>
            </a:prstGeom>
            <a:noFill/>
          </p:spPr>
        </p:pic>
        <p:pic>
          <p:nvPicPr>
            <p:cNvPr id="3075" name="Picture 3" descr="D:\workstation\SIFTflow\PAMI-SIFTflow\SIFTflow\street2.jpg"/>
            <p:cNvPicPr>
              <a:picLocks noChangeAspect="1" noChangeArrowheads="1"/>
            </p:cNvPicPr>
            <p:nvPr/>
          </p:nvPicPr>
          <p:blipFill>
            <a:blip r:embed="rId6"/>
            <a:srcRect/>
            <a:stretch>
              <a:fillRect/>
            </a:stretch>
          </p:blipFill>
          <p:spPr bwMode="auto">
            <a:xfrm>
              <a:off x="4648200" y="4648200"/>
              <a:ext cx="1905000" cy="1905000"/>
            </a:xfrm>
            <a:prstGeom prst="rect">
              <a:avLst/>
            </a:prstGeom>
            <a:noFill/>
          </p:spPr>
        </p:pic>
        <p:sp>
          <p:nvSpPr>
            <p:cNvPr id="13" name="TextBox 12"/>
            <p:cNvSpPr txBox="1"/>
            <p:nvPr/>
          </p:nvSpPr>
          <p:spPr>
            <a:xfrm>
              <a:off x="3002442" y="4202668"/>
              <a:ext cx="2986715" cy="369332"/>
            </a:xfrm>
            <a:prstGeom prst="rect">
              <a:avLst/>
            </a:prstGeom>
            <a:noFill/>
          </p:spPr>
          <p:txBody>
            <a:bodyPr wrap="none" rtlCol="0">
              <a:spAutoFit/>
            </a:bodyPr>
            <a:lstStyle/>
            <a:p>
              <a:r>
                <a:rPr lang="en-US" dirty="0" smtClean="0"/>
                <a:t>Correspondence at scene level</a:t>
              </a:r>
              <a:endParaRPr lang="en-US" dirty="0"/>
            </a:p>
          </p:txBody>
        </p:sp>
      </p:grpSp>
      <p:sp>
        <p:nvSpPr>
          <p:cNvPr id="16" name="TextBox 15"/>
          <p:cNvSpPr txBox="1"/>
          <p:nvPr/>
        </p:nvSpPr>
        <p:spPr>
          <a:xfrm>
            <a:off x="6400800" y="5105400"/>
            <a:ext cx="2590800" cy="646331"/>
          </a:xfrm>
          <a:prstGeom prst="rect">
            <a:avLst/>
          </a:prstGeom>
          <a:noFill/>
        </p:spPr>
        <p:txBody>
          <a:bodyPr wrap="square" rtlCol="0">
            <a:spAutoFit/>
          </a:bodyPr>
          <a:lstStyle/>
          <a:p>
            <a:r>
              <a:rPr lang="en-US" dirty="0" smtClean="0">
                <a:solidFill>
                  <a:srgbClr val="FFFF00"/>
                </a:solidFill>
              </a:rPr>
              <a:t>Dense correspondence; Scene context preserved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establish dense scene correspondence?</a:t>
            </a:r>
            <a:endParaRPr lang="en-US" dirty="0"/>
          </a:p>
        </p:txBody>
      </p:sp>
      <p:pic>
        <p:nvPicPr>
          <p:cNvPr id="4098" name="Picture 2" descr="D:\workstation\SIFTflow\PAMI-SIFTflow\SIFTflow\street1.jpg"/>
          <p:cNvPicPr>
            <a:picLocks noChangeAspect="1" noChangeArrowheads="1"/>
          </p:cNvPicPr>
          <p:nvPr/>
        </p:nvPicPr>
        <p:blipFill>
          <a:blip r:embed="rId3"/>
          <a:srcRect/>
          <a:stretch>
            <a:fillRect/>
          </a:stretch>
        </p:blipFill>
        <p:spPr bwMode="auto">
          <a:xfrm>
            <a:off x="838200" y="2286001"/>
            <a:ext cx="2286000" cy="2286000"/>
          </a:xfrm>
          <a:prstGeom prst="rect">
            <a:avLst/>
          </a:prstGeom>
          <a:noFill/>
        </p:spPr>
      </p:pic>
      <p:sp>
        <p:nvSpPr>
          <p:cNvPr id="11" name="TextBox 10"/>
          <p:cNvSpPr txBox="1"/>
          <p:nvPr/>
        </p:nvSpPr>
        <p:spPr>
          <a:xfrm>
            <a:off x="1676400" y="4724400"/>
            <a:ext cx="671979" cy="369332"/>
          </a:xfrm>
          <a:prstGeom prst="rect">
            <a:avLst/>
          </a:prstGeom>
          <a:noFill/>
        </p:spPr>
        <p:txBody>
          <a:bodyPr wrap="none" rtlCol="0">
            <a:spAutoFit/>
          </a:bodyPr>
          <a:lstStyle/>
          <a:p>
            <a:r>
              <a:rPr lang="en-US" dirty="0" smtClean="0"/>
              <a:t>Input</a:t>
            </a:r>
            <a:endParaRPr lang="en-US" dirty="0"/>
          </a:p>
        </p:txBody>
      </p:sp>
      <p:pic>
        <p:nvPicPr>
          <p:cNvPr id="4099" name="Picture 3" descr="D:\workstation\SIFTflow\PAMI-SIFTflow\SIFTflow\street2.jpg"/>
          <p:cNvPicPr>
            <a:picLocks noChangeAspect="1" noChangeArrowheads="1"/>
          </p:cNvPicPr>
          <p:nvPr/>
        </p:nvPicPr>
        <p:blipFill>
          <a:blip r:embed="rId4"/>
          <a:srcRect/>
          <a:stretch>
            <a:fillRect/>
          </a:stretch>
        </p:blipFill>
        <p:spPr bwMode="auto">
          <a:xfrm>
            <a:off x="3505200" y="2286000"/>
            <a:ext cx="2286000" cy="2286000"/>
          </a:xfrm>
          <a:prstGeom prst="rect">
            <a:avLst/>
          </a:prstGeom>
          <a:noFill/>
        </p:spPr>
      </p:pic>
      <p:sp>
        <p:nvSpPr>
          <p:cNvPr id="12" name="TextBox 11"/>
          <p:cNvSpPr txBox="1"/>
          <p:nvPr/>
        </p:nvSpPr>
        <p:spPr>
          <a:xfrm>
            <a:off x="4189765" y="4724400"/>
            <a:ext cx="915635" cy="369332"/>
          </a:xfrm>
          <a:prstGeom prst="rect">
            <a:avLst/>
          </a:prstGeom>
          <a:noFill/>
        </p:spPr>
        <p:txBody>
          <a:bodyPr wrap="none" rtlCol="0">
            <a:spAutoFit/>
          </a:bodyPr>
          <a:lstStyle/>
          <a:p>
            <a:r>
              <a:rPr lang="en-US" dirty="0" smtClean="0"/>
              <a:t>Support</a:t>
            </a:r>
            <a:endParaRPr lang="en-US" dirty="0"/>
          </a:p>
        </p:txBody>
      </p:sp>
      <p:pic>
        <p:nvPicPr>
          <p:cNvPr id="4104" name="Picture 8" descr="D:\workstation\SIFTflow\PAMI-SIFTflow\SIFTflow\street_unmatched.gif"/>
          <p:cNvPicPr>
            <a:picLocks noChangeAspect="1" noChangeArrowheads="1" noCrop="1"/>
          </p:cNvPicPr>
          <p:nvPr/>
        </p:nvPicPr>
        <p:blipFill>
          <a:blip r:embed="rId5"/>
          <a:srcRect/>
          <a:stretch>
            <a:fillRect/>
          </a:stretch>
        </p:blipFill>
        <p:spPr bwMode="auto">
          <a:xfrm>
            <a:off x="6248400" y="2286001"/>
            <a:ext cx="2286000" cy="2286000"/>
          </a:xfrm>
          <a:prstGeom prst="rect">
            <a:avLst/>
          </a:prstGeom>
          <a:noFill/>
        </p:spPr>
      </p:pic>
      <p:sp>
        <p:nvSpPr>
          <p:cNvPr id="13" name="TextBox 12"/>
          <p:cNvSpPr txBox="1"/>
          <p:nvPr/>
        </p:nvSpPr>
        <p:spPr>
          <a:xfrm>
            <a:off x="6477000" y="4724400"/>
            <a:ext cx="1794082" cy="369332"/>
          </a:xfrm>
          <a:prstGeom prst="rect">
            <a:avLst/>
          </a:prstGeom>
          <a:noFill/>
        </p:spPr>
        <p:txBody>
          <a:bodyPr wrap="none" rtlCol="0">
            <a:spAutoFit/>
          </a:bodyPr>
          <a:lstStyle/>
          <a:p>
            <a:pPr algn="ctr"/>
            <a:r>
              <a:rPr lang="en-US" dirty="0" smtClean="0"/>
              <a:t>Before alignment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47788</TotalTime>
  <Words>2023</Words>
  <Application>Microsoft Office PowerPoint</Application>
  <PresentationFormat>On-screen Show (4:3)</PresentationFormat>
  <Paragraphs>243</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Nonparametric Scene Parsing: Label Transfer via Dense Scene Alignment</vt:lpstr>
      <vt:lpstr>The task of object recognition and scene parsing</vt:lpstr>
      <vt:lpstr>Training-based object recognition and scene parsing systems</vt:lpstr>
      <vt:lpstr>Training-based object recognition and scene parsing systems</vt:lpstr>
      <vt:lpstr>Label transfer: a correspondence-based approach to scene parsing</vt:lpstr>
      <vt:lpstr>The database</vt:lpstr>
      <vt:lpstr>Statistics of the database</vt:lpstr>
      <vt:lpstr>Image correspondence</vt:lpstr>
      <vt:lpstr>How to establish dense scene correspondence?</vt:lpstr>
      <vt:lpstr>How to establish dense scene correspondence?</vt:lpstr>
      <vt:lpstr>How to establish dense scene correspondence?</vt:lpstr>
      <vt:lpstr>How to establish dense scene correspondence?</vt:lpstr>
      <vt:lpstr>How to establish dense scene correspondence?</vt:lpstr>
      <vt:lpstr>Nonparametric scene parsing: label transfer via dense scene alignment</vt:lpstr>
      <vt:lpstr>Objective function of SIFT flow</vt:lpstr>
      <vt:lpstr>Coarse to fine matching</vt:lpstr>
      <vt:lpstr>Coarse-to-fine is not just faster, but achieves lower energy</vt:lpstr>
      <vt:lpstr>Label transfer system overview</vt:lpstr>
      <vt:lpstr>Label transfer system overview</vt:lpstr>
      <vt:lpstr>Scene parsing results (1)</vt:lpstr>
      <vt:lpstr>Scene parsing results (2)</vt:lpstr>
      <vt:lpstr>Pixel-wise performance</vt:lpstr>
      <vt:lpstr>The relative importance of different components of our system</vt:lpstr>
      <vt:lpstr>Comparison with sliding window detectors</vt:lpstr>
      <vt:lpstr>Summary: label transfer using SIFT flow</vt:lpstr>
      <vt:lpstr>Thank you!</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 Liu</dc:creator>
  <cp:lastModifiedBy>Ce Liu</cp:lastModifiedBy>
  <cp:revision>555</cp:revision>
  <cp:lastPrinted>2008-12-11T01:52:45Z</cp:lastPrinted>
  <dcterms:created xsi:type="dcterms:W3CDTF">2009-03-04T21:17:59Z</dcterms:created>
  <dcterms:modified xsi:type="dcterms:W3CDTF">2009-09-24T03:11:43Z</dcterms:modified>
</cp:coreProperties>
</file>