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3313" name="组合 90"/>
          <p:cNvGrpSpPr/>
          <p:nvPr/>
        </p:nvGrpSpPr>
        <p:grpSpPr>
          <a:xfrm>
            <a:off x="1569720" y="900430"/>
            <a:ext cx="9051925" cy="5705475"/>
            <a:chOff x="0" y="571500"/>
            <a:chExt cx="9051925" cy="5706150"/>
          </a:xfrm>
        </p:grpSpPr>
        <p:sp>
          <p:nvSpPr>
            <p:cNvPr id="13314" name="Line 189"/>
            <p:cNvSpPr/>
            <p:nvPr/>
          </p:nvSpPr>
          <p:spPr>
            <a:xfrm>
              <a:off x="15875" y="5535613"/>
              <a:ext cx="9036050" cy="1587"/>
            </a:xfrm>
            <a:prstGeom prst="line">
              <a:avLst/>
            </a:prstGeom>
            <a:ln w="8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15" name="Rectangle 191"/>
            <p:cNvSpPr/>
            <p:nvPr/>
          </p:nvSpPr>
          <p:spPr>
            <a:xfrm>
              <a:off x="5313392" y="5581650"/>
              <a:ext cx="44884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16" name="Line 198"/>
            <p:cNvSpPr/>
            <p:nvPr/>
          </p:nvSpPr>
          <p:spPr>
            <a:xfrm>
              <a:off x="5789645" y="5535613"/>
              <a:ext cx="1587" cy="90487"/>
            </a:xfrm>
            <a:prstGeom prst="line">
              <a:avLst/>
            </a:prstGeom>
            <a:ln w="8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17" name="Line 25"/>
            <p:cNvSpPr/>
            <p:nvPr/>
          </p:nvSpPr>
          <p:spPr>
            <a:xfrm>
              <a:off x="0" y="1112838"/>
              <a:ext cx="9036050" cy="1587"/>
            </a:xfrm>
            <a:prstGeom prst="line">
              <a:avLst/>
            </a:prstGeom>
            <a:ln w="9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18" name="Line 69"/>
            <p:cNvSpPr/>
            <p:nvPr/>
          </p:nvSpPr>
          <p:spPr>
            <a:xfrm flipV="1">
              <a:off x="4833965" y="1112838"/>
              <a:ext cx="1587" cy="4497387"/>
            </a:xfrm>
            <a:prstGeom prst="line">
              <a:avLst/>
            </a:prstGeom>
            <a:ln w="9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19" name="Rectangle 70"/>
            <p:cNvSpPr/>
            <p:nvPr/>
          </p:nvSpPr>
          <p:spPr>
            <a:xfrm>
              <a:off x="4895877" y="4154488"/>
              <a:ext cx="146051" cy="146050"/>
            </a:xfrm>
            <a:prstGeom prst="rect">
              <a:avLst/>
            </a:prstGeom>
            <a:solidFill>
              <a:srgbClr val="B4B4B4"/>
            </a:solidFill>
            <a:ln w="13" cap="flat" cmpd="sng">
              <a:solidFill>
                <a:srgbClr val="B4B4B4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pPr lvl="0" indent="0"/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20" name="Rectangle 71"/>
            <p:cNvSpPr/>
            <p:nvPr/>
          </p:nvSpPr>
          <p:spPr>
            <a:xfrm>
              <a:off x="5354668" y="1884363"/>
              <a:ext cx="74612" cy="73025"/>
            </a:xfrm>
            <a:prstGeom prst="rect">
              <a:avLst/>
            </a:prstGeom>
            <a:solidFill>
              <a:srgbClr val="B4B4B4"/>
            </a:solidFill>
            <a:ln w="13" cap="flat" cmpd="sng">
              <a:solidFill>
                <a:srgbClr val="B4B4B4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pPr lvl="0" indent="0"/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21" name="Rectangle 72"/>
            <p:cNvSpPr/>
            <p:nvPr/>
          </p:nvSpPr>
          <p:spPr>
            <a:xfrm>
              <a:off x="4403749" y="1377950"/>
              <a:ext cx="165101" cy="165100"/>
            </a:xfrm>
            <a:prstGeom prst="rect">
              <a:avLst/>
            </a:prstGeom>
            <a:solidFill>
              <a:srgbClr val="B4B4B4"/>
            </a:solidFill>
            <a:ln w="13" cap="flat" cmpd="sng">
              <a:solidFill>
                <a:srgbClr val="B4B4B4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pPr lvl="0" indent="0"/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22" name="Rectangle 73"/>
            <p:cNvSpPr/>
            <p:nvPr/>
          </p:nvSpPr>
          <p:spPr>
            <a:xfrm>
              <a:off x="4678389" y="3684588"/>
              <a:ext cx="158751" cy="158750"/>
            </a:xfrm>
            <a:prstGeom prst="rect">
              <a:avLst/>
            </a:prstGeom>
            <a:solidFill>
              <a:srgbClr val="B4B4B4"/>
            </a:solidFill>
            <a:ln w="13" cap="flat" cmpd="sng">
              <a:solidFill>
                <a:srgbClr val="B4B4B4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pPr lvl="0" indent="0"/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23" name="Rectangle 74"/>
            <p:cNvSpPr/>
            <p:nvPr/>
          </p:nvSpPr>
          <p:spPr>
            <a:xfrm>
              <a:off x="5778532" y="2212975"/>
              <a:ext cx="334965" cy="334963"/>
            </a:xfrm>
            <a:prstGeom prst="rect">
              <a:avLst/>
            </a:prstGeom>
            <a:solidFill>
              <a:srgbClr val="B4B4B4"/>
            </a:solidFill>
            <a:ln w="13" cap="flat" cmpd="sng">
              <a:solidFill>
                <a:srgbClr val="B4B4B4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pPr lvl="0" indent="0"/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24" name="Rectangle 75"/>
            <p:cNvSpPr/>
            <p:nvPr/>
          </p:nvSpPr>
          <p:spPr>
            <a:xfrm>
              <a:off x="4556150" y="2752725"/>
              <a:ext cx="184151" cy="182563"/>
            </a:xfrm>
            <a:prstGeom prst="rect">
              <a:avLst/>
            </a:prstGeom>
            <a:solidFill>
              <a:srgbClr val="B4B4B4"/>
            </a:solidFill>
            <a:ln w="13" cap="flat" cmpd="sng">
              <a:solidFill>
                <a:srgbClr val="B4B4B4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pPr lvl="0" indent="0"/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25" name="Rectangle 76"/>
            <p:cNvSpPr/>
            <p:nvPr/>
          </p:nvSpPr>
          <p:spPr>
            <a:xfrm>
              <a:off x="5684869" y="3230563"/>
              <a:ext cx="146051" cy="146050"/>
            </a:xfrm>
            <a:prstGeom prst="rect">
              <a:avLst/>
            </a:prstGeom>
            <a:solidFill>
              <a:srgbClr val="B4B4B4"/>
            </a:solidFill>
            <a:ln w="13" cap="flat" cmpd="sng">
              <a:solidFill>
                <a:srgbClr val="B4B4B4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pPr lvl="0" indent="0"/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26" name="Line 77"/>
            <p:cNvSpPr/>
            <p:nvPr/>
          </p:nvSpPr>
          <p:spPr>
            <a:xfrm>
              <a:off x="4592663" y="4227513"/>
              <a:ext cx="754066" cy="1587"/>
            </a:xfrm>
            <a:prstGeom prst="line">
              <a:avLst/>
            </a:prstGeom>
            <a:ln w="13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27" name="Line 78"/>
            <p:cNvSpPr/>
            <p:nvPr/>
          </p:nvSpPr>
          <p:spPr>
            <a:xfrm>
              <a:off x="4621239" y="1920875"/>
              <a:ext cx="1544646" cy="1588"/>
            </a:xfrm>
            <a:prstGeom prst="line">
              <a:avLst/>
            </a:prstGeom>
            <a:ln w="13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28" name="Line 79"/>
            <p:cNvSpPr/>
            <p:nvPr/>
          </p:nvSpPr>
          <p:spPr>
            <a:xfrm>
              <a:off x="4154511" y="1460500"/>
              <a:ext cx="661991" cy="1588"/>
            </a:xfrm>
            <a:prstGeom prst="line">
              <a:avLst/>
            </a:prstGeom>
            <a:ln w="13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29" name="Line 80"/>
            <p:cNvSpPr/>
            <p:nvPr/>
          </p:nvSpPr>
          <p:spPr>
            <a:xfrm>
              <a:off x="4413274" y="3763963"/>
              <a:ext cx="688979" cy="1587"/>
            </a:xfrm>
            <a:prstGeom prst="line">
              <a:avLst/>
            </a:prstGeom>
            <a:ln w="13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30" name="Line 81"/>
            <p:cNvSpPr/>
            <p:nvPr/>
          </p:nvSpPr>
          <p:spPr>
            <a:xfrm>
              <a:off x="5784882" y="2381250"/>
              <a:ext cx="327027" cy="1588"/>
            </a:xfrm>
            <a:prstGeom prst="line">
              <a:avLst/>
            </a:prstGeom>
            <a:ln w="13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31" name="Line 82"/>
            <p:cNvSpPr/>
            <p:nvPr/>
          </p:nvSpPr>
          <p:spPr>
            <a:xfrm>
              <a:off x="4349774" y="2844800"/>
              <a:ext cx="593728" cy="1588"/>
            </a:xfrm>
            <a:prstGeom prst="line">
              <a:avLst/>
            </a:prstGeom>
            <a:ln w="13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32" name="Line 83"/>
            <p:cNvSpPr/>
            <p:nvPr/>
          </p:nvSpPr>
          <p:spPr>
            <a:xfrm>
              <a:off x="5386418" y="3303588"/>
              <a:ext cx="742954" cy="1587"/>
            </a:xfrm>
            <a:prstGeom prst="line">
              <a:avLst/>
            </a:prstGeom>
            <a:ln w="13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33" name="Line 84"/>
            <p:cNvSpPr/>
            <p:nvPr/>
          </p:nvSpPr>
          <p:spPr>
            <a:xfrm flipV="1">
              <a:off x="5264179" y="4505325"/>
              <a:ext cx="109539" cy="182563"/>
            </a:xfrm>
            <a:prstGeom prst="line">
              <a:avLst/>
            </a:prstGeom>
            <a:ln w="13" cap="flat" cmpd="sng">
              <a:solidFill>
                <a:srgbClr val="000064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34" name="Line 85"/>
            <p:cNvSpPr/>
            <p:nvPr/>
          </p:nvSpPr>
          <p:spPr>
            <a:xfrm>
              <a:off x="5373718" y="4505325"/>
              <a:ext cx="109538" cy="182563"/>
            </a:xfrm>
            <a:prstGeom prst="line">
              <a:avLst/>
            </a:prstGeom>
            <a:ln w="13" cap="flat" cmpd="sng">
              <a:solidFill>
                <a:srgbClr val="000064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35" name="Line 86"/>
            <p:cNvSpPr/>
            <p:nvPr/>
          </p:nvSpPr>
          <p:spPr>
            <a:xfrm flipH="1">
              <a:off x="5373718" y="4687888"/>
              <a:ext cx="109538" cy="185737"/>
            </a:xfrm>
            <a:prstGeom prst="line">
              <a:avLst/>
            </a:prstGeom>
            <a:ln w="13" cap="flat" cmpd="sng">
              <a:solidFill>
                <a:srgbClr val="000064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36" name="Line 87"/>
            <p:cNvSpPr/>
            <p:nvPr/>
          </p:nvSpPr>
          <p:spPr>
            <a:xfrm flipH="1" flipV="1">
              <a:off x="5264179" y="4687888"/>
              <a:ext cx="109539" cy="185737"/>
            </a:xfrm>
            <a:prstGeom prst="line">
              <a:avLst/>
            </a:prstGeom>
            <a:ln w="13" cap="flat" cmpd="sng">
              <a:solidFill>
                <a:srgbClr val="000064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37" name="Rectangle 88"/>
            <p:cNvSpPr/>
            <p:nvPr/>
          </p:nvSpPr>
          <p:spPr>
            <a:xfrm>
              <a:off x="103189" y="4618038"/>
              <a:ext cx="2272802" cy="43088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Overall </a:t>
              </a:r>
              <a:endParaRPr lang="en-US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(I-squared = 95.0%, </a:t>
              </a:r>
              <a:r>
                <a:rPr lang="en-US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P</a:t>
              </a:r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&lt;</a:t>
              </a:r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0.00</a:t>
              </a:r>
              <a:r>
                <a:rPr lang="en-US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38" name="Rectangle 89"/>
            <p:cNvSpPr/>
            <p:nvPr/>
          </p:nvSpPr>
          <p:spPr>
            <a:xfrm>
              <a:off x="103189" y="4157663"/>
              <a:ext cx="673261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Gul 2004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39" name="Rectangle 90"/>
            <p:cNvSpPr/>
            <p:nvPr/>
          </p:nvSpPr>
          <p:spPr>
            <a:xfrm>
              <a:off x="103189" y="1851025"/>
              <a:ext cx="652423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Liu 2015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40" name="Rectangle 91"/>
            <p:cNvSpPr/>
            <p:nvPr/>
          </p:nvSpPr>
          <p:spPr>
            <a:xfrm>
              <a:off x="103189" y="1390650"/>
              <a:ext cx="953787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Bentata 2012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41" name="Rectangle 92"/>
            <p:cNvSpPr/>
            <p:nvPr/>
          </p:nvSpPr>
          <p:spPr>
            <a:xfrm>
              <a:off x="103189" y="3694113"/>
              <a:ext cx="953787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Mjahed 2004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42" name="Rectangle 93"/>
            <p:cNvSpPr/>
            <p:nvPr/>
          </p:nvSpPr>
          <p:spPr>
            <a:xfrm>
              <a:off x="103189" y="2311400"/>
              <a:ext cx="777200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Chen 2011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43" name="Rectangle 95"/>
            <p:cNvSpPr/>
            <p:nvPr/>
          </p:nvSpPr>
          <p:spPr>
            <a:xfrm>
              <a:off x="103189" y="738188"/>
              <a:ext cx="418384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Study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44" name="Rectangle 96"/>
            <p:cNvSpPr/>
            <p:nvPr/>
          </p:nvSpPr>
          <p:spPr>
            <a:xfrm>
              <a:off x="103189" y="2773363"/>
              <a:ext cx="883255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Jonard 2014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45" name="Rectangle 97"/>
            <p:cNvSpPr/>
            <p:nvPr/>
          </p:nvSpPr>
          <p:spPr>
            <a:xfrm>
              <a:off x="103189" y="3233738"/>
              <a:ext cx="855747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Zhang 2011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46" name="Rectangle 98"/>
            <p:cNvSpPr/>
            <p:nvPr/>
          </p:nvSpPr>
          <p:spPr>
            <a:xfrm>
              <a:off x="6437349" y="4618038"/>
              <a:ext cx="1195840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1.49 (1.37, 1.61)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47" name="Rectangle 99"/>
            <p:cNvSpPr/>
            <p:nvPr/>
          </p:nvSpPr>
          <p:spPr>
            <a:xfrm>
              <a:off x="6437349" y="4157663"/>
              <a:ext cx="1195840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1.10 (0.84, 1.45)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48" name="Rectangle 100"/>
            <p:cNvSpPr/>
            <p:nvPr/>
          </p:nvSpPr>
          <p:spPr>
            <a:xfrm>
              <a:off x="6437349" y="1851025"/>
              <a:ext cx="1195840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1.51 (0.85, 2.65)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49" name="Rectangle 101"/>
            <p:cNvSpPr/>
            <p:nvPr/>
          </p:nvSpPr>
          <p:spPr>
            <a:xfrm>
              <a:off x="6437349" y="1390650"/>
              <a:ext cx="1195840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0.78 (0.61, 0.99)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50" name="Rectangle 102"/>
            <p:cNvSpPr/>
            <p:nvPr/>
          </p:nvSpPr>
          <p:spPr>
            <a:xfrm>
              <a:off x="6437349" y="3694113"/>
              <a:ext cx="1195840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0.95 (0.74, 1.22)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51" name="Rectangle 103"/>
            <p:cNvSpPr/>
            <p:nvPr/>
          </p:nvSpPr>
          <p:spPr>
            <a:xfrm>
              <a:off x="6437349" y="2311400"/>
              <a:ext cx="1195840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2.26 (2.00, 2.54)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52" name="Rectangle 106"/>
            <p:cNvSpPr/>
            <p:nvPr/>
          </p:nvSpPr>
          <p:spPr>
            <a:xfrm>
              <a:off x="6437349" y="2773363"/>
              <a:ext cx="1195840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0.87 (0.70, 1.08)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53" name="Rectangle 107"/>
            <p:cNvSpPr/>
            <p:nvPr/>
          </p:nvSpPr>
          <p:spPr>
            <a:xfrm>
              <a:off x="6437349" y="3233738"/>
              <a:ext cx="1195840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1.97 (1.50, 2.58)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54" name="Rectangle 118"/>
            <p:cNvSpPr/>
            <p:nvPr/>
          </p:nvSpPr>
          <p:spPr>
            <a:xfrm>
              <a:off x="6437349" y="4618038"/>
              <a:ext cx="1973041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1.49 (1.37, 1.61)</a:t>
              </a:r>
              <a:r>
                <a:rPr lang="en-US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, P &lt; 0.001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55" name="Rectangle 119"/>
            <p:cNvSpPr/>
            <p:nvPr/>
          </p:nvSpPr>
          <p:spPr>
            <a:xfrm>
              <a:off x="6437349" y="4157663"/>
              <a:ext cx="1195840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1.10 (0.84, 1.45)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56" name="Rectangle 120"/>
            <p:cNvSpPr/>
            <p:nvPr/>
          </p:nvSpPr>
          <p:spPr>
            <a:xfrm>
              <a:off x="6437349" y="1851025"/>
              <a:ext cx="1195840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1.51 (0.85, 2.65)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57" name="Rectangle 121"/>
            <p:cNvSpPr/>
            <p:nvPr/>
          </p:nvSpPr>
          <p:spPr>
            <a:xfrm>
              <a:off x="6437349" y="1390650"/>
              <a:ext cx="1195840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0.78 (0.61, 0.99)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58" name="Rectangle 122"/>
            <p:cNvSpPr/>
            <p:nvPr/>
          </p:nvSpPr>
          <p:spPr>
            <a:xfrm>
              <a:off x="6437349" y="3694113"/>
              <a:ext cx="1195840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0.95 (0.74, 1.22)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59" name="Rectangle 123"/>
            <p:cNvSpPr/>
            <p:nvPr/>
          </p:nvSpPr>
          <p:spPr>
            <a:xfrm>
              <a:off x="6437349" y="2311400"/>
              <a:ext cx="1195840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2.26 (2.00, 2.54)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60" name="Rectangle 124"/>
            <p:cNvSpPr/>
            <p:nvPr/>
          </p:nvSpPr>
          <p:spPr>
            <a:xfrm>
              <a:off x="6396085" y="715948"/>
              <a:ext cx="1857385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 anchor="t">
              <a:spAutoFit/>
            </a:bodyPr>
            <a:p>
              <a:pPr lvl="0" indent="0"/>
              <a:r>
                <a:rPr lang="en-US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Odd  </a:t>
              </a:r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ratio (95% CI)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61" name="Rectangle 126"/>
            <p:cNvSpPr/>
            <p:nvPr/>
          </p:nvSpPr>
          <p:spPr>
            <a:xfrm>
              <a:off x="6437349" y="2773363"/>
              <a:ext cx="1195840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0.87 (0.70, 1.08)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62" name="Rectangle 127"/>
            <p:cNvSpPr/>
            <p:nvPr/>
          </p:nvSpPr>
          <p:spPr>
            <a:xfrm>
              <a:off x="6437349" y="3233738"/>
              <a:ext cx="1195840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1.97 (1.50, 2.58)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63" name="Freeform 138"/>
            <p:cNvSpPr/>
            <p:nvPr/>
          </p:nvSpPr>
          <p:spPr>
            <a:xfrm>
              <a:off x="4940327" y="4200525"/>
              <a:ext cx="55563" cy="53975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0" y="17"/>
                </a:cxn>
                <a:cxn ang="0">
                  <a:pos x="18" y="34"/>
                </a:cxn>
                <a:cxn ang="0">
                  <a:pos x="35" y="17"/>
                </a:cxn>
                <a:cxn ang="0">
                  <a:pos x="18" y="0"/>
                </a:cxn>
              </a:cxnLst>
              <a:pathLst>
                <a:path w="35" h="34">
                  <a:moveTo>
                    <a:pt x="18" y="0"/>
                  </a:moveTo>
                  <a:lnTo>
                    <a:pt x="0" y="17"/>
                  </a:lnTo>
                  <a:lnTo>
                    <a:pt x="18" y="34"/>
                  </a:lnTo>
                  <a:lnTo>
                    <a:pt x="35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13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3364" name="Freeform 139"/>
            <p:cNvSpPr/>
            <p:nvPr/>
          </p:nvSpPr>
          <p:spPr>
            <a:xfrm>
              <a:off x="5364193" y="1893888"/>
              <a:ext cx="55562" cy="5397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17"/>
                </a:cxn>
                <a:cxn ang="0">
                  <a:pos x="17" y="34"/>
                </a:cxn>
                <a:cxn ang="0">
                  <a:pos x="35" y="17"/>
                </a:cxn>
                <a:cxn ang="0">
                  <a:pos x="17" y="0"/>
                </a:cxn>
              </a:cxnLst>
              <a:pathLst>
                <a:path w="35" h="34">
                  <a:moveTo>
                    <a:pt x="17" y="0"/>
                  </a:moveTo>
                  <a:lnTo>
                    <a:pt x="0" y="17"/>
                  </a:lnTo>
                  <a:lnTo>
                    <a:pt x="17" y="34"/>
                  </a:lnTo>
                  <a:lnTo>
                    <a:pt x="35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13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3365" name="Freeform 140"/>
            <p:cNvSpPr/>
            <p:nvPr/>
          </p:nvSpPr>
          <p:spPr>
            <a:xfrm>
              <a:off x="4459313" y="1433513"/>
              <a:ext cx="55562" cy="5397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17"/>
                </a:cxn>
                <a:cxn ang="0">
                  <a:pos x="17" y="34"/>
                </a:cxn>
                <a:cxn ang="0">
                  <a:pos x="35" y="17"/>
                </a:cxn>
                <a:cxn ang="0">
                  <a:pos x="17" y="0"/>
                </a:cxn>
              </a:cxnLst>
              <a:pathLst>
                <a:path w="35" h="34">
                  <a:moveTo>
                    <a:pt x="17" y="0"/>
                  </a:moveTo>
                  <a:lnTo>
                    <a:pt x="0" y="17"/>
                  </a:lnTo>
                  <a:lnTo>
                    <a:pt x="17" y="34"/>
                  </a:lnTo>
                  <a:lnTo>
                    <a:pt x="35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13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3366" name="Freeform 141"/>
            <p:cNvSpPr/>
            <p:nvPr/>
          </p:nvSpPr>
          <p:spPr>
            <a:xfrm>
              <a:off x="4730776" y="3736975"/>
              <a:ext cx="53975" cy="5397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17"/>
                </a:cxn>
                <a:cxn ang="0">
                  <a:pos x="17" y="34"/>
                </a:cxn>
                <a:cxn ang="0">
                  <a:pos x="34" y="17"/>
                </a:cxn>
                <a:cxn ang="0">
                  <a:pos x="17" y="0"/>
                </a:cxn>
              </a:cxnLst>
              <a:pathLst>
                <a:path w="34" h="34">
                  <a:moveTo>
                    <a:pt x="17" y="0"/>
                  </a:moveTo>
                  <a:lnTo>
                    <a:pt x="0" y="17"/>
                  </a:lnTo>
                  <a:lnTo>
                    <a:pt x="17" y="34"/>
                  </a:lnTo>
                  <a:lnTo>
                    <a:pt x="34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13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3367" name="Freeform 142"/>
            <p:cNvSpPr/>
            <p:nvPr/>
          </p:nvSpPr>
          <p:spPr>
            <a:xfrm>
              <a:off x="5919821" y="2354263"/>
              <a:ext cx="53975" cy="53975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17"/>
                </a:cxn>
                <a:cxn ang="0">
                  <a:pos x="17" y="34"/>
                </a:cxn>
                <a:cxn ang="0">
                  <a:pos x="34" y="17"/>
                </a:cxn>
                <a:cxn ang="0">
                  <a:pos x="17" y="0"/>
                </a:cxn>
              </a:cxnLst>
              <a:pathLst>
                <a:path w="34" h="34">
                  <a:moveTo>
                    <a:pt x="17" y="0"/>
                  </a:moveTo>
                  <a:lnTo>
                    <a:pt x="0" y="17"/>
                  </a:lnTo>
                  <a:lnTo>
                    <a:pt x="17" y="34"/>
                  </a:lnTo>
                  <a:lnTo>
                    <a:pt x="34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13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3368" name="Freeform 143"/>
            <p:cNvSpPr/>
            <p:nvPr/>
          </p:nvSpPr>
          <p:spPr>
            <a:xfrm>
              <a:off x="4621239" y="2816225"/>
              <a:ext cx="53975" cy="55563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18"/>
                </a:cxn>
                <a:cxn ang="0">
                  <a:pos x="17" y="35"/>
                </a:cxn>
                <a:cxn ang="0">
                  <a:pos x="34" y="18"/>
                </a:cxn>
                <a:cxn ang="0">
                  <a:pos x="17" y="0"/>
                </a:cxn>
              </a:cxnLst>
              <a:pathLst>
                <a:path w="34" h="35">
                  <a:moveTo>
                    <a:pt x="17" y="0"/>
                  </a:moveTo>
                  <a:lnTo>
                    <a:pt x="0" y="18"/>
                  </a:lnTo>
                  <a:lnTo>
                    <a:pt x="17" y="35"/>
                  </a:lnTo>
                  <a:lnTo>
                    <a:pt x="34" y="18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13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3369" name="Freeform 144"/>
            <p:cNvSpPr/>
            <p:nvPr/>
          </p:nvSpPr>
          <p:spPr>
            <a:xfrm>
              <a:off x="5730907" y="3276600"/>
              <a:ext cx="53975" cy="55563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0" y="17"/>
                </a:cxn>
                <a:cxn ang="0">
                  <a:pos x="17" y="35"/>
                </a:cxn>
                <a:cxn ang="0">
                  <a:pos x="34" y="17"/>
                </a:cxn>
                <a:cxn ang="0">
                  <a:pos x="17" y="0"/>
                </a:cxn>
              </a:cxnLst>
              <a:pathLst>
                <a:path w="34" h="35">
                  <a:moveTo>
                    <a:pt x="17" y="0"/>
                  </a:moveTo>
                  <a:lnTo>
                    <a:pt x="0" y="17"/>
                  </a:lnTo>
                  <a:lnTo>
                    <a:pt x="17" y="35"/>
                  </a:lnTo>
                  <a:lnTo>
                    <a:pt x="34" y="1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13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3370" name="Rectangle 147"/>
            <p:cNvSpPr/>
            <p:nvPr/>
          </p:nvSpPr>
          <p:spPr>
            <a:xfrm>
              <a:off x="5565806" y="5659438"/>
              <a:ext cx="44884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71" name="Rectangle 149"/>
            <p:cNvSpPr/>
            <p:nvPr/>
          </p:nvSpPr>
          <p:spPr>
            <a:xfrm>
              <a:off x="4797451" y="5645150"/>
              <a:ext cx="89768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72" name="Line 150"/>
            <p:cNvSpPr/>
            <p:nvPr/>
          </p:nvSpPr>
          <p:spPr>
            <a:xfrm>
              <a:off x="1689109" y="5546725"/>
              <a:ext cx="1588" cy="98425"/>
            </a:xfrm>
            <a:prstGeom prst="line">
              <a:avLst/>
            </a:prstGeom>
            <a:ln w="9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73" name="Rectangle 151"/>
            <p:cNvSpPr/>
            <p:nvPr/>
          </p:nvSpPr>
          <p:spPr>
            <a:xfrm>
              <a:off x="1633547" y="5645150"/>
              <a:ext cx="134652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.1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74" name="Line 152"/>
            <p:cNvSpPr/>
            <p:nvPr/>
          </p:nvSpPr>
          <p:spPr>
            <a:xfrm>
              <a:off x="4833965" y="5502275"/>
              <a:ext cx="1587" cy="98425"/>
            </a:xfrm>
            <a:prstGeom prst="line">
              <a:avLst/>
            </a:prstGeom>
            <a:ln w="9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75" name="Rectangle 155"/>
            <p:cNvSpPr/>
            <p:nvPr/>
          </p:nvSpPr>
          <p:spPr>
            <a:xfrm>
              <a:off x="5745195" y="5645150"/>
              <a:ext cx="89768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76" name="Line 156"/>
            <p:cNvSpPr/>
            <p:nvPr/>
          </p:nvSpPr>
          <p:spPr>
            <a:xfrm>
              <a:off x="6334160" y="5546725"/>
              <a:ext cx="1588" cy="98425"/>
            </a:xfrm>
            <a:prstGeom prst="line">
              <a:avLst/>
            </a:prstGeom>
            <a:ln w="9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3377" name="Rectangle 157"/>
            <p:cNvSpPr/>
            <p:nvPr/>
          </p:nvSpPr>
          <p:spPr>
            <a:xfrm>
              <a:off x="6297648" y="5648325"/>
              <a:ext cx="89768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78" name="TextBox 157"/>
            <p:cNvSpPr txBox="1"/>
            <p:nvPr/>
          </p:nvSpPr>
          <p:spPr>
            <a:xfrm>
              <a:off x="1466858" y="1311275"/>
              <a:ext cx="642942" cy="3077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29/46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79" name="TextBox 158"/>
            <p:cNvSpPr txBox="1"/>
            <p:nvPr/>
          </p:nvSpPr>
          <p:spPr>
            <a:xfrm>
              <a:off x="2395551" y="1311275"/>
              <a:ext cx="642941" cy="3077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74/91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0" name="TextBox 159"/>
            <p:cNvSpPr txBox="1"/>
            <p:nvPr/>
          </p:nvSpPr>
          <p:spPr>
            <a:xfrm>
              <a:off x="1466858" y="1811338"/>
              <a:ext cx="857255" cy="3077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17/22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1" name="TextBox 160"/>
            <p:cNvSpPr txBox="1"/>
            <p:nvPr/>
          </p:nvSpPr>
          <p:spPr>
            <a:xfrm>
              <a:off x="2395551" y="1811338"/>
              <a:ext cx="857255" cy="3077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8/16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2" name="TextBox 161"/>
            <p:cNvSpPr txBox="1"/>
            <p:nvPr/>
          </p:nvSpPr>
          <p:spPr>
            <a:xfrm>
              <a:off x="1466858" y="2311400"/>
              <a:ext cx="857255" cy="3077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67/85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3" name="TextBox 162"/>
            <p:cNvSpPr txBox="1"/>
            <p:nvPr/>
          </p:nvSpPr>
          <p:spPr>
            <a:xfrm>
              <a:off x="2395551" y="2287588"/>
              <a:ext cx="1168337" cy="3077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1211/3468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4" name="TextBox 163"/>
            <p:cNvSpPr txBox="1"/>
            <p:nvPr/>
          </p:nvSpPr>
          <p:spPr>
            <a:xfrm>
              <a:off x="1038231" y="571500"/>
              <a:ext cx="3786209" cy="52322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                Events/patients</a:t>
              </a:r>
              <a:endParaRPr lang="en-US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PR-AKI group   non PR-AKI group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65" name="直接连接符 164"/>
            <p:cNvCxnSpPr/>
            <p:nvPr/>
          </p:nvCxnSpPr>
          <p:spPr bwMode="auto">
            <a:xfrm rot="10860000" flipH="1">
              <a:off x="1112838" y="804891"/>
              <a:ext cx="2124075" cy="34929"/>
            </a:xfrm>
            <a:prstGeom prst="line">
              <a:avLst/>
            </a:prstGeom>
            <a:ln w="31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86" name="TextBox 167"/>
            <p:cNvSpPr txBox="1"/>
            <p:nvPr/>
          </p:nvSpPr>
          <p:spPr>
            <a:xfrm>
              <a:off x="1466858" y="2740025"/>
              <a:ext cx="857255" cy="3077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45/74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7" name="TextBox 168"/>
            <p:cNvSpPr txBox="1"/>
            <p:nvPr/>
          </p:nvSpPr>
          <p:spPr>
            <a:xfrm>
              <a:off x="2395551" y="2717800"/>
              <a:ext cx="857255" cy="3077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83/119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8" name="TextBox 169"/>
            <p:cNvSpPr txBox="1"/>
            <p:nvPr/>
          </p:nvSpPr>
          <p:spPr>
            <a:xfrm>
              <a:off x="1466858" y="3144838"/>
              <a:ext cx="857255" cy="3077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43/50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89" name="TextBox 170"/>
            <p:cNvSpPr txBox="1"/>
            <p:nvPr/>
          </p:nvSpPr>
          <p:spPr>
            <a:xfrm>
              <a:off x="2395551" y="3144838"/>
              <a:ext cx="857255" cy="3077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35/80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90" name="TextBox 171"/>
            <p:cNvSpPr txBox="1"/>
            <p:nvPr/>
          </p:nvSpPr>
          <p:spPr>
            <a:xfrm>
              <a:off x="1466858" y="3644900"/>
              <a:ext cx="857255" cy="3077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29/46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91" name="TextBox 172"/>
            <p:cNvSpPr txBox="1"/>
            <p:nvPr/>
          </p:nvSpPr>
          <p:spPr>
            <a:xfrm>
              <a:off x="2395551" y="3644900"/>
              <a:ext cx="857255" cy="3077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88/132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92" name="TextBox 173"/>
            <p:cNvSpPr txBox="1"/>
            <p:nvPr/>
          </p:nvSpPr>
          <p:spPr>
            <a:xfrm>
              <a:off x="1466858" y="4073525"/>
              <a:ext cx="857255" cy="3077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17/23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93" name="TextBox 174"/>
            <p:cNvSpPr txBox="1"/>
            <p:nvPr/>
          </p:nvSpPr>
          <p:spPr>
            <a:xfrm>
              <a:off x="2395551" y="4073525"/>
              <a:ext cx="857255" cy="3077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75/112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94" name="TextBox 175"/>
            <p:cNvSpPr txBox="1"/>
            <p:nvPr/>
          </p:nvSpPr>
          <p:spPr>
            <a:xfrm>
              <a:off x="1466858" y="4502150"/>
              <a:ext cx="857255" cy="3077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247/346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95" name="TextBox 176"/>
            <p:cNvSpPr txBox="1"/>
            <p:nvPr/>
          </p:nvSpPr>
          <p:spPr>
            <a:xfrm>
              <a:off x="2395551" y="4502150"/>
              <a:ext cx="1096329" cy="30777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p>
              <a:pPr lvl="0" indent="0"/>
              <a:r>
                <a:rPr lang="en-US" altLang="zh-CN" sz="14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1574/4018</a:t>
              </a:r>
              <a:endParaRPr lang="zh-CN" altLang="en-US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96" name="Rectangle 10"/>
            <p:cNvSpPr/>
            <p:nvPr/>
          </p:nvSpPr>
          <p:spPr>
            <a:xfrm>
              <a:off x="122239" y="5214938"/>
              <a:ext cx="3550587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NOTE: Weights are from random effects analysis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97" name="Rectangle 160"/>
            <p:cNvSpPr/>
            <p:nvPr/>
          </p:nvSpPr>
          <p:spPr>
            <a:xfrm>
              <a:off x="3297256" y="5846763"/>
              <a:ext cx="1312869" cy="430887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333333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Favours </a:t>
              </a:r>
              <a:r>
                <a:rPr lang="en-US" altLang="zh-CN" sz="1400" dirty="0">
                  <a:solidFill>
                    <a:srgbClr val="333333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PR-AKI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lvl="0" indent="0"/>
              <a:endParaRPr lang="zh-CN" altLang="zh-CN" sz="14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3398" name="Rectangle 161"/>
            <p:cNvSpPr/>
            <p:nvPr/>
          </p:nvSpPr>
          <p:spPr>
            <a:xfrm>
              <a:off x="5103841" y="5861050"/>
              <a:ext cx="1575752" cy="2154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t">
              <a:spAutoFit/>
            </a:bodyPr>
            <a:p>
              <a:pPr lvl="0" indent="0"/>
              <a:r>
                <a:rPr lang="zh-CN" altLang="zh-CN" sz="1400" dirty="0">
                  <a:solidFill>
                    <a:srgbClr val="333333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Favours </a:t>
              </a:r>
              <a:r>
                <a:rPr lang="en-US" altLang="zh-CN" sz="1400" dirty="0">
                  <a:solidFill>
                    <a:srgbClr val="333333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Non PR-AKI</a:t>
              </a:r>
              <a:endParaRPr lang="zh-CN" altLang="zh-CN" sz="14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655</Words>
  <Application>WPS 演示</Application>
  <PresentationFormat>宽屏</PresentationFormat>
  <Paragraphs>107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Calibri Light</vt:lpstr>
      <vt:lpstr>Calibri</vt:lpstr>
      <vt:lpstr>微软雅黑</vt:lpstr>
      <vt:lpstr>Times New Roman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</cp:revision>
  <dcterms:created xsi:type="dcterms:W3CDTF">2015-05-05T08:02:00Z</dcterms:created>
  <dcterms:modified xsi:type="dcterms:W3CDTF">2017-05-21T05:29:42Z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2052-10.1.0.6393</vt:lpwstr>
  </property>
</Properties>
</file>